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1FBF304A-C90D-4F47-9FB2-D9D6CF74428E}" type="datetimeFigureOut">
              <a:rPr lang="en-US"/>
              <a:pPr>
                <a:defRPr/>
              </a:pPr>
              <a:t>1/1/2010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35019DA-D496-4100-9FDC-6C96BEF5B09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r>
              <a:rPr lang="en-US" smtClean="0"/>
              <a:t>1/26/2018</a:t>
            </a:r>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82D94029-7304-4050-BF41-8093674F0D7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1/26/2018</a:t>
            </a:r>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7D1DDDEB-3E26-4C54-975C-7CAEEACED0F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1/26/2018</a:t>
            </a:r>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DBC765FF-4911-4D92-AC9C-BA8E71F0D3F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1/26/2018</a:t>
            </a:r>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44101F94-7809-42B0-96A3-03BCFB80D2A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r>
              <a:rPr lang="en-US" smtClean="0"/>
              <a:t>1/26/2018</a:t>
            </a:r>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91B4BC5E-7A01-4417-87C9-7F7C8564757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r>
              <a:rPr lang="en-US" smtClean="0"/>
              <a:t>1/26/2018</a:t>
            </a:r>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D65E9EA2-7793-4DE2-8E15-9FBBCE7E65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r>
              <a:rPr lang="en-US" smtClean="0"/>
              <a:t>1/26/2018</a:t>
            </a:r>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2265F7CA-3EF7-4B17-85B2-AE04C7938E6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r>
              <a:rPr lang="en-US" smtClean="0"/>
              <a:t>1/26/2018</a:t>
            </a:r>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6003B22A-577C-4129-B889-8653E4D8939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r>
              <a:rPr lang="en-US" smtClean="0"/>
              <a:t>1/26/2018</a:t>
            </a:r>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E815EA7A-9295-4FF3-9269-926E51E8EF2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r>
              <a:rPr lang="en-US" smtClean="0"/>
              <a:t>1/26/2018</a:t>
            </a: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E4A4A211-592F-4728-ADAE-887A130C3A5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r>
              <a:rPr lang="en-US" smtClean="0"/>
              <a:t>1/26/2018</a:t>
            </a:r>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2ABBEF5E-327A-434D-AE74-CE8A233D517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smtClean="0">
                <a:solidFill>
                  <a:schemeClr val="bg2">
                    <a:shade val="50000"/>
                    <a:satMod val="200000"/>
                  </a:schemeClr>
                </a:solidFill>
                <a:latin typeface="+mn-lt"/>
                <a:cs typeface="+mn-cs"/>
              </a:defRPr>
            </a:lvl1pPr>
            <a:extLst/>
          </a:lstStyle>
          <a:p>
            <a:pPr>
              <a:defRPr/>
            </a:pPr>
            <a:r>
              <a:rPr lang="en-US" smtClean="0"/>
              <a:t>1/26/2018</a:t>
            </a: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smtClean="0">
                <a:solidFill>
                  <a:schemeClr val="bg2">
                    <a:shade val="50000"/>
                    <a:satMod val="200000"/>
                  </a:schemeClr>
                </a:solidFill>
                <a:effectLst/>
                <a:latin typeface="+mn-lt"/>
                <a:cs typeface="+mn-cs"/>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smtClean="0">
                <a:solidFill>
                  <a:schemeClr val="bg2">
                    <a:shade val="50000"/>
                    <a:satMod val="200000"/>
                  </a:schemeClr>
                </a:solidFill>
                <a:effectLst/>
                <a:latin typeface="+mn-lt"/>
                <a:cs typeface="+mn-cs"/>
              </a:defRPr>
            </a:lvl1pPr>
            <a:extLst/>
          </a:lstStyle>
          <a:p>
            <a:pPr>
              <a:defRPr/>
            </a:pPr>
            <a:fld id="{AC1028AA-0F40-48B5-B4CC-188E5E23DCD2}"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83" r:id="rId1"/>
    <p:sldLayoutId id="2147483678" r:id="rId2"/>
    <p:sldLayoutId id="2147483684" r:id="rId3"/>
    <p:sldLayoutId id="2147483679" r:id="rId4"/>
    <p:sldLayoutId id="2147483685" r:id="rId5"/>
    <p:sldLayoutId id="2147483680" r:id="rId6"/>
    <p:sldLayoutId id="2147483686" r:id="rId7"/>
    <p:sldLayoutId id="2147483687" r:id="rId8"/>
    <p:sldLayoutId id="2147483688" r:id="rId9"/>
    <p:sldLayoutId id="2147483681" r:id="rId10"/>
    <p:sldLayoutId id="2147483682" r:id="rId11"/>
  </p:sldLayoutIdLst>
  <p:hf hdr="0" ftr="0" dt="0"/>
  <p:txStyles>
    <p:title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fontAlgn="base">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fontAlgn="base">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fontAlgn="base">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28600"/>
            <a:ext cx="7407275" cy="785813"/>
          </a:xfrm>
        </p:spPr>
        <p:txBody>
          <a:bodyPr/>
          <a:lstStyle/>
          <a:p>
            <a:pPr fontAlgn="auto">
              <a:spcAft>
                <a:spcPts val="0"/>
              </a:spcAft>
              <a:defRPr/>
            </a:pPr>
            <a:r>
              <a:rPr lang="en-US" dirty="0" smtClean="0">
                <a:solidFill>
                  <a:schemeClr val="tx2">
                    <a:satMod val="130000"/>
                  </a:schemeClr>
                </a:solidFill>
              </a:rPr>
              <a:t>Fortran (FORmula </a:t>
            </a:r>
            <a:r>
              <a:rPr lang="en-US" dirty="0" err="1" smtClean="0">
                <a:solidFill>
                  <a:schemeClr val="tx2">
                    <a:satMod val="130000"/>
                  </a:schemeClr>
                </a:solidFill>
              </a:rPr>
              <a:t>TRANslator</a:t>
            </a:r>
            <a:r>
              <a:rPr lang="en-US" dirty="0" smtClean="0">
                <a:solidFill>
                  <a:schemeClr val="tx2">
                    <a:satMod val="130000"/>
                  </a:schemeClr>
                </a:solidFill>
              </a:rPr>
              <a:t>)</a:t>
            </a:r>
            <a:endParaRPr lang="en-US" dirty="0">
              <a:solidFill>
                <a:schemeClr val="tx2">
                  <a:satMod val="130000"/>
                </a:schemeClr>
              </a:solidFill>
            </a:endParaRPr>
          </a:p>
        </p:txBody>
      </p:sp>
      <p:sp>
        <p:nvSpPr>
          <p:cNvPr id="3" name="Subtitle 2"/>
          <p:cNvSpPr>
            <a:spLocks noGrp="1"/>
          </p:cNvSpPr>
          <p:nvPr>
            <p:ph type="subTitle" idx="1"/>
          </p:nvPr>
        </p:nvSpPr>
        <p:spPr>
          <a:xfrm>
            <a:off x="1447800" y="4495800"/>
            <a:ext cx="7407275" cy="1752600"/>
          </a:xfrm>
        </p:spPr>
        <p:txBody>
          <a:bodyPr>
            <a:normAutofit lnSpcReduction="10000"/>
          </a:bodyPr>
          <a:lstStyle/>
          <a:p>
            <a:pPr algn="r" fontAlgn="auto">
              <a:spcAft>
                <a:spcPts val="0"/>
              </a:spcAft>
              <a:buFont typeface="Wingdings 2"/>
              <a:buNone/>
              <a:defRPr/>
            </a:pPr>
            <a:r>
              <a:rPr lang="en-US" dirty="0" smtClean="0"/>
              <a:t>Prepared by</a:t>
            </a:r>
          </a:p>
          <a:p>
            <a:pPr algn="r" fontAlgn="auto">
              <a:spcAft>
                <a:spcPts val="0"/>
              </a:spcAft>
              <a:buFont typeface="Wingdings 2"/>
              <a:buNone/>
              <a:defRPr/>
            </a:pPr>
            <a:r>
              <a:rPr lang="en-US" dirty="0" smtClean="0"/>
              <a:t>Md.  Abdur Rahman</a:t>
            </a:r>
          </a:p>
          <a:p>
            <a:pPr algn="r" fontAlgn="auto">
              <a:spcAft>
                <a:spcPts val="0"/>
              </a:spcAft>
              <a:buFont typeface="Wingdings 2"/>
              <a:buNone/>
              <a:defRPr/>
            </a:pPr>
            <a:r>
              <a:rPr lang="en-US" dirty="0" smtClean="0"/>
              <a:t>Senior Computer Scientist</a:t>
            </a:r>
          </a:p>
          <a:p>
            <a:pPr algn="r" fontAlgn="auto">
              <a:spcAft>
                <a:spcPts val="0"/>
              </a:spcAft>
              <a:buFont typeface="Wingdings 2"/>
              <a:buNone/>
              <a:defRPr/>
            </a:pPr>
            <a:r>
              <a:rPr lang="en-US" dirty="0" smtClean="0"/>
              <a:t>Centre for Advanced Research in Sciences (CARS)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External Procedures</a:t>
            </a:r>
            <a:endParaRPr lang="en-US" dirty="0"/>
          </a:p>
        </p:txBody>
      </p:sp>
      <p:sp>
        <p:nvSpPr>
          <p:cNvPr id="3" name="Content Placeholder 2"/>
          <p:cNvSpPr>
            <a:spLocks noGrp="1"/>
          </p:cNvSpPr>
          <p:nvPr>
            <p:ph idx="1"/>
          </p:nvPr>
        </p:nvSpPr>
        <p:spPr/>
        <p:txBody>
          <a:bodyPr/>
          <a:lstStyle/>
          <a:p>
            <a:r>
              <a:rPr lang="en-US" dirty="0" smtClean="0"/>
              <a:t>External procedures are defined by external subprograms that are not part of any other program unit.</a:t>
            </a:r>
          </a:p>
          <a:p>
            <a:r>
              <a:rPr lang="en-US" dirty="0" smtClean="0"/>
              <a:t>The interface of an external procedure is implicit unless an interface block is supplied for the procedure.</a:t>
            </a:r>
            <a:endParaRPr lang="en-US" dirty="0"/>
          </a:p>
        </p:txBody>
      </p:sp>
      <p:sp>
        <p:nvSpPr>
          <p:cNvPr id="5" name="Slide Number Placeholder 4"/>
          <p:cNvSpPr>
            <a:spLocks noGrp="1"/>
          </p:cNvSpPr>
          <p:nvPr>
            <p:ph type="sldNum" sz="quarter" idx="12"/>
          </p:nvPr>
        </p:nvSpPr>
        <p:spPr/>
        <p:txBody>
          <a:bodyPr/>
          <a:lstStyle/>
          <a:p>
            <a:pPr>
              <a:defRPr/>
            </a:pPr>
            <a:fld id="{44101F94-7809-42B0-96A3-03BCFB80D2A1}"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44101F94-7809-42B0-96A3-03BCFB80D2A1}" type="slidenum">
              <a:rPr lang="en-US" smtClean="0"/>
              <a:pPr>
                <a:defRPr/>
              </a:pPr>
              <a:t>11</a:t>
            </a:fld>
            <a:endParaRPr lang="en-US"/>
          </a:p>
        </p:txBody>
      </p:sp>
      <p:sp>
        <p:nvSpPr>
          <p:cNvPr id="6" name="Rectangle 5"/>
          <p:cNvSpPr/>
          <p:nvPr/>
        </p:nvSpPr>
        <p:spPr>
          <a:xfrm>
            <a:off x="1981200" y="1828800"/>
            <a:ext cx="5638800" cy="3693319"/>
          </a:xfrm>
          <a:prstGeom prst="rect">
            <a:avLst/>
          </a:prstGeom>
        </p:spPr>
        <p:txBody>
          <a:bodyPr wrap="square">
            <a:spAutoFit/>
          </a:bodyPr>
          <a:lstStyle/>
          <a:p>
            <a:r>
              <a:rPr lang="en-US" dirty="0" smtClean="0">
                <a:latin typeface="Consolas" pitchFamily="49" charset="0"/>
              </a:rPr>
              <a:t>program angv1v2</a:t>
            </a:r>
          </a:p>
          <a:p>
            <a:r>
              <a:rPr lang="en-US" dirty="0" smtClean="0">
                <a:latin typeface="Consolas" pitchFamily="49" charset="0"/>
              </a:rPr>
              <a:t>implicit none</a:t>
            </a:r>
          </a:p>
          <a:p>
            <a:r>
              <a:rPr lang="en-US" dirty="0" smtClean="0">
                <a:latin typeface="Consolas" pitchFamily="49" charset="0"/>
              </a:rPr>
              <a:t>    real, dimension (3) :: v1, v2</a:t>
            </a:r>
          </a:p>
          <a:p>
            <a:r>
              <a:rPr lang="en-US" dirty="0" smtClean="0">
                <a:latin typeface="Consolas" pitchFamily="49" charset="0"/>
              </a:rPr>
              <a:t>    real :: </a:t>
            </a:r>
            <a:r>
              <a:rPr lang="en-US" dirty="0" err="1" smtClean="0">
                <a:latin typeface="Consolas" pitchFamily="49" charset="0"/>
              </a:rPr>
              <a:t>ang</a:t>
            </a:r>
            <a:endParaRPr lang="en-US" dirty="0" smtClean="0">
              <a:latin typeface="Consolas" pitchFamily="49" charset="0"/>
            </a:endParaRPr>
          </a:p>
          <a:p>
            <a:r>
              <a:rPr lang="en-US" dirty="0" smtClean="0">
                <a:latin typeface="Consolas" pitchFamily="49" charset="0"/>
              </a:rPr>
              <a:t>    ! define two vectors v1 and v2</a:t>
            </a:r>
          </a:p>
          <a:p>
            <a:r>
              <a:rPr lang="en-US" dirty="0" smtClean="0">
                <a:latin typeface="Consolas" pitchFamily="49" charset="0"/>
              </a:rPr>
              <a:t>    v1(1) = 1.0</a:t>
            </a:r>
          </a:p>
          <a:p>
            <a:r>
              <a:rPr lang="en-US" dirty="0" smtClean="0">
                <a:latin typeface="Consolas" pitchFamily="49" charset="0"/>
              </a:rPr>
              <a:t>    v1(2) = 0.0</a:t>
            </a:r>
          </a:p>
          <a:p>
            <a:r>
              <a:rPr lang="en-US" dirty="0" smtClean="0">
                <a:latin typeface="Consolas" pitchFamily="49" charset="0"/>
              </a:rPr>
              <a:t>    v1(3) = 2.0</a:t>
            </a:r>
          </a:p>
          <a:p>
            <a:r>
              <a:rPr lang="en-US" dirty="0" smtClean="0">
                <a:latin typeface="Consolas" pitchFamily="49" charset="0"/>
              </a:rPr>
              <a:t>    v2(1) = 1.5</a:t>
            </a:r>
          </a:p>
          <a:p>
            <a:r>
              <a:rPr lang="en-US" dirty="0" smtClean="0">
                <a:latin typeface="Consolas" pitchFamily="49" charset="0"/>
              </a:rPr>
              <a:t>    v2(2) = 3.7</a:t>
            </a:r>
          </a:p>
          <a:p>
            <a:r>
              <a:rPr lang="en-US" dirty="0" smtClean="0">
                <a:latin typeface="Consolas" pitchFamily="49" charset="0"/>
              </a:rPr>
              <a:t>    v2(3) = 2.0</a:t>
            </a:r>
          </a:p>
          <a:p>
            <a:r>
              <a:rPr lang="en-US" dirty="0" smtClean="0">
                <a:latin typeface="Consolas" pitchFamily="49" charset="0"/>
              </a:rPr>
              <a:t>    print*, "angle = ", </a:t>
            </a:r>
            <a:r>
              <a:rPr lang="en-US" dirty="0" err="1" smtClean="0">
                <a:latin typeface="Consolas" pitchFamily="49" charset="0"/>
              </a:rPr>
              <a:t>ang</a:t>
            </a:r>
            <a:r>
              <a:rPr lang="en-US" dirty="0" smtClean="0">
                <a:latin typeface="Consolas" pitchFamily="49" charset="0"/>
              </a:rPr>
              <a:t> (v1, v2)</a:t>
            </a:r>
          </a:p>
          <a:p>
            <a:r>
              <a:rPr lang="en-US" dirty="0" smtClean="0">
                <a:latin typeface="Consolas" pitchFamily="49" charset="0"/>
              </a:rPr>
              <a:t>end program angv1v2</a:t>
            </a:r>
            <a:endParaRPr lang="en-US" dirty="0">
              <a:latin typeface="Consolas" pitchFamily="49" charset="0"/>
            </a:endParaRPr>
          </a:p>
        </p:txBody>
      </p:sp>
      <p:sp>
        <p:nvSpPr>
          <p:cNvPr id="9" name="Title 1"/>
          <p:cNvSpPr>
            <a:spLocks noGrp="1"/>
          </p:cNvSpPr>
          <p:nvPr>
            <p:ph type="title"/>
          </p:nvPr>
        </p:nvSpPr>
        <p:spPr>
          <a:xfrm>
            <a:off x="1435100" y="274638"/>
            <a:ext cx="7499350" cy="1143000"/>
          </a:xfrm>
        </p:spPr>
        <p:txBody>
          <a:bodyPr/>
          <a:lstStyle/>
          <a:p>
            <a:r>
              <a:rPr lang="en-US" dirty="0" smtClean="0">
                <a:effectLst/>
              </a:rPr>
              <a:t>External Procedures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External Procedures</a:t>
            </a:r>
            <a:endParaRPr lang="en-US" dirty="0"/>
          </a:p>
        </p:txBody>
      </p:sp>
      <p:sp>
        <p:nvSpPr>
          <p:cNvPr id="5" name="Slide Number Placeholder 4"/>
          <p:cNvSpPr>
            <a:spLocks noGrp="1"/>
          </p:cNvSpPr>
          <p:nvPr>
            <p:ph type="sldNum" sz="quarter" idx="12"/>
          </p:nvPr>
        </p:nvSpPr>
        <p:spPr/>
        <p:txBody>
          <a:bodyPr/>
          <a:lstStyle/>
          <a:p>
            <a:pPr>
              <a:defRPr/>
            </a:pPr>
            <a:fld id="{44101F94-7809-42B0-96A3-03BCFB80D2A1}" type="slidenum">
              <a:rPr lang="en-US" smtClean="0"/>
              <a:pPr>
                <a:defRPr/>
              </a:pPr>
              <a:t>12</a:t>
            </a:fld>
            <a:endParaRPr lang="en-US"/>
          </a:p>
        </p:txBody>
      </p:sp>
      <p:sp>
        <p:nvSpPr>
          <p:cNvPr id="6" name="Rectangle 5"/>
          <p:cNvSpPr/>
          <p:nvPr/>
        </p:nvSpPr>
        <p:spPr>
          <a:xfrm>
            <a:off x="1219200" y="1371600"/>
            <a:ext cx="7772400" cy="4247317"/>
          </a:xfrm>
          <a:prstGeom prst="rect">
            <a:avLst/>
          </a:prstGeom>
        </p:spPr>
        <p:txBody>
          <a:bodyPr wrap="square">
            <a:spAutoFit/>
          </a:bodyPr>
          <a:lstStyle/>
          <a:p>
            <a:r>
              <a:rPr lang="en-US" dirty="0" smtClean="0"/>
              <a:t>! </a:t>
            </a:r>
            <a:r>
              <a:rPr lang="en-US" dirty="0" err="1" smtClean="0"/>
              <a:t>ang</a:t>
            </a:r>
            <a:r>
              <a:rPr lang="en-US" dirty="0" smtClean="0"/>
              <a:t> computes the angle between 2 vectors vect1 and vect2</a:t>
            </a:r>
          </a:p>
          <a:p>
            <a:r>
              <a:rPr lang="en-US" dirty="0" smtClean="0"/>
              <a:t>function </a:t>
            </a:r>
            <a:r>
              <a:rPr lang="en-US" dirty="0" err="1" smtClean="0"/>
              <a:t>ang</a:t>
            </a:r>
            <a:r>
              <a:rPr lang="en-US" dirty="0" smtClean="0"/>
              <a:t> ( vect1, vect2 )</a:t>
            </a:r>
          </a:p>
          <a:p>
            <a:r>
              <a:rPr lang="en-US" dirty="0" smtClean="0"/>
              <a:t>implicit none</a:t>
            </a:r>
          </a:p>
          <a:p>
            <a:r>
              <a:rPr lang="en-US" dirty="0" smtClean="0"/>
              <a:t>    ! function result</a:t>
            </a:r>
          </a:p>
          <a:p>
            <a:r>
              <a:rPr lang="en-US" dirty="0" smtClean="0"/>
              <a:t>    real :: </a:t>
            </a:r>
            <a:r>
              <a:rPr lang="en-US" dirty="0" err="1" smtClean="0"/>
              <a:t>ang</a:t>
            </a:r>
            <a:endParaRPr lang="en-US" dirty="0" smtClean="0"/>
          </a:p>
          <a:p>
            <a:r>
              <a:rPr lang="en-US" dirty="0" smtClean="0"/>
              <a:t>    ! dummy arguments</a:t>
            </a:r>
          </a:p>
          <a:p>
            <a:r>
              <a:rPr lang="en-US" dirty="0" smtClean="0"/>
              <a:t>    real, dimension (3), intent (in) :: vect1, vect2</a:t>
            </a:r>
          </a:p>
          <a:p>
            <a:r>
              <a:rPr lang="en-US" dirty="0" smtClean="0"/>
              <a:t>    ! local variables</a:t>
            </a:r>
          </a:p>
          <a:p>
            <a:r>
              <a:rPr lang="en-US" dirty="0" smtClean="0"/>
              <a:t>    real :: </a:t>
            </a:r>
            <a:r>
              <a:rPr lang="en-US" dirty="0" err="1" smtClean="0"/>
              <a:t>cosang</a:t>
            </a:r>
            <a:r>
              <a:rPr lang="en-US" dirty="0" smtClean="0"/>
              <a:t>, norm</a:t>
            </a:r>
          </a:p>
          <a:p>
            <a:endParaRPr lang="en-US" dirty="0" smtClean="0"/>
          </a:p>
          <a:p>
            <a:r>
              <a:rPr lang="en-US" dirty="0" smtClean="0"/>
              <a:t>    </a:t>
            </a:r>
            <a:r>
              <a:rPr lang="en-US" dirty="0" err="1" smtClean="0"/>
              <a:t>cosang</a:t>
            </a:r>
            <a:r>
              <a:rPr lang="en-US" dirty="0" smtClean="0"/>
              <a:t> = vect1(1)*vect2(1) + vect1(2)*vect2(2) + vect1(3)*vect2(3)</a:t>
            </a:r>
          </a:p>
          <a:p>
            <a:r>
              <a:rPr lang="en-US" dirty="0" smtClean="0"/>
              <a:t>    </a:t>
            </a:r>
            <a:r>
              <a:rPr lang="en-US" dirty="0" err="1" smtClean="0"/>
              <a:t>cosang</a:t>
            </a:r>
            <a:r>
              <a:rPr lang="en-US" dirty="0" smtClean="0"/>
              <a:t> = </a:t>
            </a:r>
            <a:r>
              <a:rPr lang="en-US" dirty="0" err="1" smtClean="0"/>
              <a:t>cosang</a:t>
            </a:r>
            <a:r>
              <a:rPr lang="en-US" dirty="0" smtClean="0"/>
              <a:t> / (norm(vect1)*norm(vect2))</a:t>
            </a:r>
          </a:p>
          <a:p>
            <a:r>
              <a:rPr lang="en-US" dirty="0" smtClean="0"/>
              <a:t>    </a:t>
            </a:r>
            <a:r>
              <a:rPr lang="en-US" dirty="0" err="1" smtClean="0"/>
              <a:t>ang</a:t>
            </a:r>
            <a:r>
              <a:rPr lang="en-US" dirty="0" smtClean="0"/>
              <a:t> = </a:t>
            </a:r>
            <a:r>
              <a:rPr lang="en-US" dirty="0" err="1" smtClean="0"/>
              <a:t>acos</a:t>
            </a:r>
            <a:r>
              <a:rPr lang="en-US" dirty="0" smtClean="0"/>
              <a:t> (</a:t>
            </a:r>
            <a:r>
              <a:rPr lang="en-US" dirty="0" err="1" smtClean="0"/>
              <a:t>cosang</a:t>
            </a:r>
            <a:r>
              <a:rPr lang="en-US" dirty="0" smtClean="0"/>
              <a:t>)</a:t>
            </a:r>
          </a:p>
          <a:p>
            <a:endParaRPr lang="en-US" dirty="0" smtClean="0"/>
          </a:p>
          <a:p>
            <a:r>
              <a:rPr lang="en-US" dirty="0" smtClean="0"/>
              <a:t>end function </a:t>
            </a:r>
            <a:r>
              <a:rPr lang="en-US" dirty="0" err="1" smtClean="0"/>
              <a:t>ang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499350" cy="533400"/>
          </a:xfrm>
        </p:spPr>
        <p:txBody>
          <a:bodyPr>
            <a:normAutofit fontScale="90000"/>
          </a:bodyPr>
          <a:lstStyle/>
          <a:p>
            <a:r>
              <a:rPr lang="en-US" dirty="0" smtClean="0">
                <a:effectLst/>
              </a:rPr>
              <a:t>External Procedures</a:t>
            </a:r>
            <a:endParaRPr lang="en-US" dirty="0"/>
          </a:p>
        </p:txBody>
      </p:sp>
      <p:sp>
        <p:nvSpPr>
          <p:cNvPr id="3" name="Content Placeholder 2"/>
          <p:cNvSpPr>
            <a:spLocks noGrp="1"/>
          </p:cNvSpPr>
          <p:nvPr>
            <p:ph idx="1"/>
          </p:nvPr>
        </p:nvSpPr>
        <p:spPr>
          <a:xfrm>
            <a:off x="1219200" y="3352800"/>
            <a:ext cx="7499350" cy="3276600"/>
          </a:xfrm>
        </p:spPr>
        <p:txBody>
          <a:bodyPr/>
          <a:lstStyle/>
          <a:p>
            <a:r>
              <a:rPr lang="en-US" dirty="0" smtClean="0"/>
              <a:t>This program illustrates that the actual argument (v1 and v2) may have a name different from the dummy arguments vect1 and vect2 of the function </a:t>
            </a:r>
            <a:r>
              <a:rPr lang="en-US" dirty="0" err="1" smtClean="0"/>
              <a:t>ang</a:t>
            </a:r>
            <a:r>
              <a:rPr lang="en-US" dirty="0" smtClean="0"/>
              <a:t>. This allows the same function to be called with different arguments. </a:t>
            </a:r>
            <a:endParaRPr lang="en-US" dirty="0"/>
          </a:p>
        </p:txBody>
      </p:sp>
      <p:sp>
        <p:nvSpPr>
          <p:cNvPr id="5" name="Slide Number Placeholder 4"/>
          <p:cNvSpPr>
            <a:spLocks noGrp="1"/>
          </p:cNvSpPr>
          <p:nvPr>
            <p:ph type="sldNum" sz="quarter" idx="12"/>
          </p:nvPr>
        </p:nvSpPr>
        <p:spPr/>
        <p:txBody>
          <a:bodyPr/>
          <a:lstStyle/>
          <a:p>
            <a:pPr>
              <a:defRPr/>
            </a:pPr>
            <a:fld id="{44101F94-7809-42B0-96A3-03BCFB80D2A1}" type="slidenum">
              <a:rPr lang="en-US" smtClean="0"/>
              <a:pPr>
                <a:defRPr/>
              </a:pPr>
              <a:t>13</a:t>
            </a:fld>
            <a:endParaRPr lang="en-US"/>
          </a:p>
        </p:txBody>
      </p:sp>
      <p:sp>
        <p:nvSpPr>
          <p:cNvPr id="6" name="Rectangle 5"/>
          <p:cNvSpPr/>
          <p:nvPr/>
        </p:nvSpPr>
        <p:spPr>
          <a:xfrm>
            <a:off x="2286000" y="838200"/>
            <a:ext cx="4572000" cy="2308324"/>
          </a:xfrm>
          <a:prstGeom prst="rect">
            <a:avLst/>
          </a:prstGeom>
        </p:spPr>
        <p:txBody>
          <a:bodyPr>
            <a:spAutoFit/>
          </a:bodyPr>
          <a:lstStyle/>
          <a:p>
            <a:r>
              <a:rPr lang="en-US" dirty="0" smtClean="0"/>
              <a:t>! norm returns the norm of the vector v</a:t>
            </a:r>
          </a:p>
          <a:p>
            <a:r>
              <a:rPr lang="en-US" dirty="0" smtClean="0"/>
              <a:t>function norm (v)</a:t>
            </a:r>
          </a:p>
          <a:p>
            <a:r>
              <a:rPr lang="en-US" dirty="0" smtClean="0"/>
              <a:t>    implicit none</a:t>
            </a:r>
          </a:p>
          <a:p>
            <a:r>
              <a:rPr lang="en-US" dirty="0" smtClean="0"/>
              <a:t>    real :: norm</a:t>
            </a:r>
          </a:p>
          <a:p>
            <a:r>
              <a:rPr lang="en-US" dirty="0" smtClean="0"/>
              <a:t>    ! dummy arguments</a:t>
            </a:r>
          </a:p>
          <a:p>
            <a:r>
              <a:rPr lang="en-US" dirty="0" smtClean="0"/>
              <a:t>    real, dimension (3) :: v</a:t>
            </a:r>
          </a:p>
          <a:p>
            <a:r>
              <a:rPr lang="en-US" dirty="0" smtClean="0"/>
              <a:t>    norm = </a:t>
            </a:r>
            <a:r>
              <a:rPr lang="en-US" dirty="0" err="1" smtClean="0"/>
              <a:t>sqrt</a:t>
            </a:r>
            <a:r>
              <a:rPr lang="en-US" dirty="0" smtClean="0"/>
              <a:t> ( v(1)**2 + v(2)**2 + v(3)**2)</a:t>
            </a:r>
          </a:p>
          <a:p>
            <a:r>
              <a:rPr lang="en-US" dirty="0" smtClean="0"/>
              <a:t>end function norm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External Procedures</a:t>
            </a:r>
            <a:endParaRPr lang="en-US" dirty="0"/>
          </a:p>
        </p:txBody>
      </p:sp>
      <p:sp>
        <p:nvSpPr>
          <p:cNvPr id="3" name="Content Placeholder 2"/>
          <p:cNvSpPr>
            <a:spLocks noGrp="1"/>
          </p:cNvSpPr>
          <p:nvPr>
            <p:ph idx="1"/>
          </p:nvPr>
        </p:nvSpPr>
        <p:spPr/>
        <p:txBody>
          <a:bodyPr/>
          <a:lstStyle/>
          <a:p>
            <a:r>
              <a:rPr lang="en-US" dirty="0" smtClean="0"/>
              <a:t>Note that the type of the function norm must be declared in the function </a:t>
            </a:r>
            <a:r>
              <a:rPr lang="en-US" dirty="0" err="1" smtClean="0"/>
              <a:t>ang</a:t>
            </a:r>
            <a:r>
              <a:rPr lang="en-US" dirty="0" smtClean="0"/>
              <a:t>. An alternative to this is to provide an explicit interface.</a:t>
            </a:r>
          </a:p>
          <a:p>
            <a:r>
              <a:rPr lang="en-US" dirty="0" smtClean="0"/>
              <a:t>Note that the functions appear after the end of the main program. Subroutines or functions that are not contained in the main program are called </a:t>
            </a:r>
            <a:r>
              <a:rPr lang="en-US" i="1" dirty="0" smtClean="0"/>
              <a:t>external procedures.</a:t>
            </a:r>
            <a:endParaRPr lang="en-US" dirty="0"/>
          </a:p>
        </p:txBody>
      </p:sp>
      <p:sp>
        <p:nvSpPr>
          <p:cNvPr id="5" name="Slide Number Placeholder 4"/>
          <p:cNvSpPr>
            <a:spLocks noGrp="1"/>
          </p:cNvSpPr>
          <p:nvPr>
            <p:ph type="sldNum" sz="quarter" idx="12"/>
          </p:nvPr>
        </p:nvSpPr>
        <p:spPr/>
        <p:txBody>
          <a:bodyPr/>
          <a:lstStyle/>
          <a:p>
            <a:pPr>
              <a:defRPr/>
            </a:pPr>
            <a:fld id="{44101F94-7809-42B0-96A3-03BCFB80D2A1}" type="slidenum">
              <a:rPr lang="en-US" smtClean="0"/>
              <a:pPr>
                <a:defRPr/>
              </a:pPr>
              <a:t>14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Subprograms</a:t>
            </a:r>
            <a:endParaRPr lang="en-US" dirty="0"/>
          </a:p>
        </p:txBody>
      </p:sp>
      <p:sp>
        <p:nvSpPr>
          <p:cNvPr id="3" name="Content Placeholder 2"/>
          <p:cNvSpPr>
            <a:spLocks noGrp="1"/>
          </p:cNvSpPr>
          <p:nvPr>
            <p:ph idx="1"/>
          </p:nvPr>
        </p:nvSpPr>
        <p:spPr>
          <a:xfrm>
            <a:off x="1435100" y="1447800"/>
            <a:ext cx="7499350" cy="5257800"/>
          </a:xfrm>
        </p:spPr>
        <p:txBody>
          <a:bodyPr/>
          <a:lstStyle/>
          <a:p>
            <a:r>
              <a:rPr lang="en-US" dirty="0" smtClean="0"/>
              <a:t>Fortran 90 allows for two types of subprograms: (1) Functions, and (2) Subroutines.</a:t>
            </a:r>
          </a:p>
          <a:p>
            <a:r>
              <a:rPr lang="en-US" dirty="0" smtClean="0"/>
              <a:t>In general, there are two forms of subprograms: (1) Internal, and (2) External.</a:t>
            </a:r>
          </a:p>
          <a:p>
            <a:r>
              <a:rPr lang="en-US" dirty="0" smtClean="0"/>
              <a:t>Internal subprograms are those routines that may appear within the main program by making use of the CONTAINS statement.</a:t>
            </a:r>
            <a:endParaRPr lang="en-US" dirty="0"/>
          </a:p>
        </p:txBody>
      </p:sp>
      <p:sp>
        <p:nvSpPr>
          <p:cNvPr id="5" name="Slide Number Placeholder 4"/>
          <p:cNvSpPr>
            <a:spLocks noGrp="1"/>
          </p:cNvSpPr>
          <p:nvPr>
            <p:ph type="sldNum" sz="quarter" idx="12"/>
          </p:nvPr>
        </p:nvSpPr>
        <p:spPr/>
        <p:txBody>
          <a:bodyPr/>
          <a:lstStyle/>
          <a:p>
            <a:pPr>
              <a:defRPr/>
            </a:pPr>
            <a:fld id="{44101F94-7809-42B0-96A3-03BCFB80D2A1}" type="slidenum">
              <a:rPr lang="en-US" smtClean="0"/>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Subprograms</a:t>
            </a:r>
            <a:endParaRPr lang="en-US" dirty="0"/>
          </a:p>
        </p:txBody>
      </p:sp>
      <p:sp>
        <p:nvSpPr>
          <p:cNvPr id="3" name="Content Placeholder 2"/>
          <p:cNvSpPr>
            <a:spLocks noGrp="1"/>
          </p:cNvSpPr>
          <p:nvPr>
            <p:ph idx="1"/>
          </p:nvPr>
        </p:nvSpPr>
        <p:spPr>
          <a:xfrm>
            <a:off x="1435100" y="1447800"/>
            <a:ext cx="7499350" cy="5410200"/>
          </a:xfrm>
        </p:spPr>
        <p:txBody>
          <a:bodyPr/>
          <a:lstStyle/>
          <a:p>
            <a:r>
              <a:rPr lang="en-US" dirty="0" smtClean="0"/>
              <a:t> External subprograms are those which appear in a separate program section after the main program END statement.</a:t>
            </a:r>
          </a:p>
          <a:p>
            <a:r>
              <a:rPr lang="en-US" dirty="0" smtClean="0"/>
              <a:t>Function subprograms in Fortran 90 have an explicit type and are intended to return one value</a:t>
            </a:r>
          </a:p>
          <a:p>
            <a:r>
              <a:rPr lang="en-US" dirty="0" smtClean="0"/>
              <a:t>Subroutine subprograms, on the other hand, have no explicit type and return multiple or no values through a parameter call list.</a:t>
            </a:r>
            <a:endParaRPr lang="en-US" dirty="0"/>
          </a:p>
        </p:txBody>
      </p:sp>
      <p:sp>
        <p:nvSpPr>
          <p:cNvPr id="5" name="Slide Number Placeholder 4"/>
          <p:cNvSpPr>
            <a:spLocks noGrp="1"/>
          </p:cNvSpPr>
          <p:nvPr>
            <p:ph type="sldNum" sz="quarter" idx="12"/>
          </p:nvPr>
        </p:nvSpPr>
        <p:spPr/>
        <p:txBody>
          <a:bodyPr/>
          <a:lstStyle/>
          <a:p>
            <a:pPr>
              <a:defRPr/>
            </a:pPr>
            <a:fld id="{44101F94-7809-42B0-96A3-03BCFB80D2A1}" type="slidenum">
              <a:rPr lang="en-US" smtClean="0"/>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lstStyle/>
          <a:p>
            <a:r>
              <a:rPr lang="en-US" dirty="0" smtClean="0"/>
              <a:t>To use external subprograms, it is essential that we make use of a feature of Fortran 90 known as the INTERFACE block.</a:t>
            </a:r>
          </a:p>
          <a:p>
            <a:r>
              <a:rPr lang="en-US" dirty="0" smtClean="0"/>
              <a:t>This block is safety feature which allows main programs and external subprograms to interface appropriately. An interface block ensures that the calling program and the subprogram have the correct number and type of arguments. </a:t>
            </a:r>
            <a:endParaRPr lang="en-US" dirty="0"/>
          </a:p>
        </p:txBody>
      </p:sp>
      <p:sp>
        <p:nvSpPr>
          <p:cNvPr id="5" name="Slide Number Placeholder 4"/>
          <p:cNvSpPr>
            <a:spLocks noGrp="1"/>
          </p:cNvSpPr>
          <p:nvPr>
            <p:ph type="sldNum" sz="quarter" idx="12"/>
          </p:nvPr>
        </p:nvSpPr>
        <p:spPr/>
        <p:txBody>
          <a:bodyPr/>
          <a:lstStyle/>
          <a:p>
            <a:pPr>
              <a:defRPr/>
            </a:pPr>
            <a:fld id="{44101F94-7809-42B0-96A3-03BCFB80D2A1}"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lstStyle/>
          <a:p>
            <a:r>
              <a:rPr lang="en-US" dirty="0" smtClean="0"/>
              <a:t>This helps the compiler to detect incorrect usage of a subprogram at compile time.</a:t>
            </a:r>
          </a:p>
          <a:p>
            <a:r>
              <a:rPr lang="en-US" dirty="0" smtClean="0"/>
              <a:t>An interface block consists of:</a:t>
            </a:r>
          </a:p>
          <a:p>
            <a:pPr lvl="1"/>
            <a:r>
              <a:rPr lang="en-US" dirty="0" smtClean="0"/>
              <a:t>The number of arguments </a:t>
            </a:r>
          </a:p>
          <a:p>
            <a:pPr lvl="1"/>
            <a:r>
              <a:rPr lang="en-US" dirty="0" smtClean="0"/>
              <a:t>The type of each argument </a:t>
            </a:r>
          </a:p>
          <a:p>
            <a:pPr lvl="1"/>
            <a:r>
              <a:rPr lang="en-US" dirty="0" smtClean="0"/>
              <a:t>The type of the value(s) returned by the subprogram</a:t>
            </a:r>
            <a:endParaRPr lang="en-US" dirty="0"/>
          </a:p>
        </p:txBody>
      </p:sp>
      <p:sp>
        <p:nvSpPr>
          <p:cNvPr id="5" name="Slide Number Placeholder 4"/>
          <p:cNvSpPr>
            <a:spLocks noGrp="1"/>
          </p:cNvSpPr>
          <p:nvPr>
            <p:ph type="sldNum" sz="quarter" idx="12"/>
          </p:nvPr>
        </p:nvSpPr>
        <p:spPr/>
        <p:txBody>
          <a:bodyPr/>
          <a:lstStyle/>
          <a:p>
            <a:pPr>
              <a:defRPr/>
            </a:pPr>
            <a:fld id="{44101F94-7809-42B0-96A3-03BCFB80D2A1}"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procedures</a:t>
            </a:r>
            <a:endParaRPr lang="en-US" dirty="0"/>
          </a:p>
        </p:txBody>
      </p:sp>
      <p:sp>
        <p:nvSpPr>
          <p:cNvPr id="3" name="Content Placeholder 2"/>
          <p:cNvSpPr>
            <a:spLocks noGrp="1"/>
          </p:cNvSpPr>
          <p:nvPr>
            <p:ph idx="1"/>
          </p:nvPr>
        </p:nvSpPr>
        <p:spPr>
          <a:xfrm>
            <a:off x="1435100" y="1447800"/>
            <a:ext cx="7499350" cy="2133600"/>
          </a:xfrm>
        </p:spPr>
        <p:txBody>
          <a:bodyPr/>
          <a:lstStyle/>
          <a:p>
            <a:r>
              <a:rPr lang="en-US" dirty="0" smtClean="0"/>
              <a:t>Internal procedures are contained within a program unit. A main program containing internal procedures has the following form:</a:t>
            </a:r>
            <a:endParaRPr lang="en-US" dirty="0"/>
          </a:p>
        </p:txBody>
      </p:sp>
      <p:sp>
        <p:nvSpPr>
          <p:cNvPr id="5" name="Slide Number Placeholder 4"/>
          <p:cNvSpPr>
            <a:spLocks noGrp="1"/>
          </p:cNvSpPr>
          <p:nvPr>
            <p:ph type="sldNum" sz="quarter" idx="12"/>
          </p:nvPr>
        </p:nvSpPr>
        <p:spPr/>
        <p:txBody>
          <a:bodyPr/>
          <a:lstStyle/>
          <a:p>
            <a:pPr>
              <a:defRPr/>
            </a:pPr>
            <a:fld id="{44101F94-7809-42B0-96A3-03BCFB80D2A1}" type="slidenum">
              <a:rPr lang="en-US" smtClean="0"/>
              <a:pPr>
                <a:defRPr/>
              </a:pPr>
              <a:t>6</a:t>
            </a:fld>
            <a:endParaRPr lang="en-US"/>
          </a:p>
        </p:txBody>
      </p:sp>
      <p:sp>
        <p:nvSpPr>
          <p:cNvPr id="7" name="Rectangle 6"/>
          <p:cNvSpPr/>
          <p:nvPr/>
        </p:nvSpPr>
        <p:spPr>
          <a:xfrm>
            <a:off x="2667000" y="3733800"/>
            <a:ext cx="4572000" cy="2585323"/>
          </a:xfrm>
          <a:prstGeom prst="rect">
            <a:avLst/>
          </a:prstGeom>
        </p:spPr>
        <p:txBody>
          <a:bodyPr>
            <a:spAutoFit/>
          </a:bodyPr>
          <a:lstStyle/>
          <a:p>
            <a:r>
              <a:rPr lang="en-US" dirty="0" smtClean="0"/>
              <a:t>program </a:t>
            </a:r>
            <a:r>
              <a:rPr lang="en-US" dirty="0" err="1" smtClean="0"/>
              <a:t>program_name</a:t>
            </a:r>
            <a:endParaRPr lang="en-US" dirty="0" smtClean="0"/>
          </a:p>
          <a:p>
            <a:r>
              <a:rPr lang="en-US" dirty="0" smtClean="0"/>
              <a:t>implicit none</a:t>
            </a:r>
          </a:p>
          <a:p>
            <a:r>
              <a:rPr lang="en-US" dirty="0" smtClean="0"/>
              <a:t>! type declaration statements</a:t>
            </a:r>
          </a:p>
          <a:p>
            <a:r>
              <a:rPr lang="en-US" dirty="0" smtClean="0"/>
              <a:t>! executable statements</a:t>
            </a:r>
          </a:p>
          <a:p>
            <a:r>
              <a:rPr lang="en-US" dirty="0" smtClean="0"/>
              <a:t>...</a:t>
            </a:r>
          </a:p>
          <a:p>
            <a:r>
              <a:rPr lang="en-US" dirty="0" smtClean="0">
                <a:solidFill>
                  <a:srgbClr val="00B050"/>
                </a:solidFill>
              </a:rPr>
              <a:t>contains</a:t>
            </a:r>
          </a:p>
          <a:p>
            <a:r>
              <a:rPr lang="en-US" dirty="0" smtClean="0"/>
              <a:t>! internal procedures</a:t>
            </a:r>
          </a:p>
          <a:p>
            <a:r>
              <a:rPr lang="en-US" dirty="0" smtClean="0"/>
              <a:t>...</a:t>
            </a:r>
          </a:p>
          <a:p>
            <a:r>
              <a:rPr lang="en-US" dirty="0" smtClean="0"/>
              <a:t>end program </a:t>
            </a:r>
            <a:r>
              <a:rPr lang="en-US" dirty="0" err="1" smtClean="0"/>
              <a:t>program_name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procedures</a:t>
            </a:r>
            <a:endParaRPr lang="en-US" dirty="0"/>
          </a:p>
        </p:txBody>
      </p:sp>
      <p:sp>
        <p:nvSpPr>
          <p:cNvPr id="3" name="Content Placeholder 2"/>
          <p:cNvSpPr>
            <a:spLocks noGrp="1"/>
          </p:cNvSpPr>
          <p:nvPr>
            <p:ph idx="1"/>
          </p:nvPr>
        </p:nvSpPr>
        <p:spPr/>
        <p:txBody>
          <a:bodyPr/>
          <a:lstStyle/>
          <a:p>
            <a:r>
              <a:rPr lang="en-US" dirty="0" smtClean="0"/>
              <a:t>An internal procedure is local to its </a:t>
            </a:r>
            <a:r>
              <a:rPr lang="en-US" i="1" dirty="0" smtClean="0"/>
              <a:t>host (the program unit containing the internal procedure), and the environment (i.e., the variables and other declarations) of the host program is known to the internal procedure.</a:t>
            </a:r>
            <a:endParaRPr lang="en-US" dirty="0"/>
          </a:p>
        </p:txBody>
      </p:sp>
      <p:sp>
        <p:nvSpPr>
          <p:cNvPr id="4" name="Slide Number Placeholder 3"/>
          <p:cNvSpPr>
            <a:spLocks noGrp="1"/>
          </p:cNvSpPr>
          <p:nvPr>
            <p:ph type="sldNum" sz="quarter" idx="12"/>
          </p:nvPr>
        </p:nvSpPr>
        <p:spPr/>
        <p:txBody>
          <a:bodyPr/>
          <a:lstStyle/>
          <a:p>
            <a:pPr>
              <a:defRPr/>
            </a:pPr>
            <a:fld id="{44101F94-7809-42B0-96A3-03BCFB80D2A1}"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Recursive Procedures</a:t>
            </a:r>
            <a:endParaRPr lang="en-US" dirty="0"/>
          </a:p>
        </p:txBody>
      </p:sp>
      <p:sp>
        <p:nvSpPr>
          <p:cNvPr id="3" name="Content Placeholder 2"/>
          <p:cNvSpPr>
            <a:spLocks noGrp="1"/>
          </p:cNvSpPr>
          <p:nvPr>
            <p:ph idx="1"/>
          </p:nvPr>
        </p:nvSpPr>
        <p:spPr/>
        <p:txBody>
          <a:bodyPr/>
          <a:lstStyle/>
          <a:p>
            <a:r>
              <a:rPr lang="en-US" dirty="0" smtClean="0"/>
              <a:t>Recursion occurs when a programming languages allows you to call a function inside the same function. It is called recursive call of the function.</a:t>
            </a:r>
          </a:p>
          <a:p>
            <a:r>
              <a:rPr lang="en-US" dirty="0" smtClean="0"/>
              <a:t>When a procedure calls itself, directly or indirectly, is called a recursive procedure.</a:t>
            </a:r>
          </a:p>
          <a:p>
            <a:r>
              <a:rPr lang="en-US" smtClean="0"/>
              <a:t>When a function is used recursively, the </a:t>
            </a:r>
            <a:r>
              <a:rPr lang="en-US" b="1" smtClean="0"/>
              <a:t>result</a:t>
            </a:r>
            <a:r>
              <a:rPr lang="en-US" smtClean="0"/>
              <a:t> option has to be used.</a:t>
            </a:r>
            <a:endParaRPr lang="en-US" dirty="0"/>
          </a:p>
        </p:txBody>
      </p:sp>
      <p:sp>
        <p:nvSpPr>
          <p:cNvPr id="5" name="Slide Number Placeholder 4"/>
          <p:cNvSpPr>
            <a:spLocks noGrp="1"/>
          </p:cNvSpPr>
          <p:nvPr>
            <p:ph type="sldNum" sz="quarter" idx="12"/>
          </p:nvPr>
        </p:nvSpPr>
        <p:spPr/>
        <p:txBody>
          <a:bodyPr/>
          <a:lstStyle/>
          <a:p>
            <a:pPr>
              <a:defRPr/>
            </a:pPr>
            <a:fld id="{44101F94-7809-42B0-96A3-03BCFB80D2A1}"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44101F94-7809-42B0-96A3-03BCFB80D2A1}" type="slidenum">
              <a:rPr lang="en-US" smtClean="0"/>
              <a:pPr>
                <a:defRPr/>
              </a:pPr>
              <a:t>9</a:t>
            </a:fld>
            <a:endParaRPr lang="en-US"/>
          </a:p>
        </p:txBody>
      </p:sp>
      <p:sp>
        <p:nvSpPr>
          <p:cNvPr id="6" name="Rectangle 5"/>
          <p:cNvSpPr/>
          <p:nvPr/>
        </p:nvSpPr>
        <p:spPr>
          <a:xfrm>
            <a:off x="2286000" y="89892"/>
            <a:ext cx="6172200" cy="6463308"/>
          </a:xfrm>
          <a:prstGeom prst="rect">
            <a:avLst/>
          </a:prstGeom>
        </p:spPr>
        <p:txBody>
          <a:bodyPr wrap="square">
            <a:spAutoFit/>
          </a:bodyPr>
          <a:lstStyle/>
          <a:p>
            <a:r>
              <a:rPr lang="en-US" dirty="0" smtClean="0"/>
              <a:t>program </a:t>
            </a:r>
            <a:r>
              <a:rPr lang="en-US" dirty="0" err="1" smtClean="0"/>
              <a:t>calling_func</a:t>
            </a:r>
            <a:endParaRPr lang="en-US" dirty="0" smtClean="0"/>
          </a:p>
          <a:p>
            <a:endParaRPr lang="en-US" dirty="0" smtClean="0"/>
          </a:p>
          <a:p>
            <a:r>
              <a:rPr lang="en-US" dirty="0" smtClean="0"/>
              <a:t>   integer :: f</a:t>
            </a:r>
          </a:p>
          <a:p>
            <a:endParaRPr lang="en-US" dirty="0" smtClean="0"/>
          </a:p>
          <a:p>
            <a:r>
              <a:rPr lang="en-US" dirty="0" smtClean="0"/>
              <a:t>   Print *, "The value of factorial 5 is"</a:t>
            </a:r>
          </a:p>
          <a:p>
            <a:r>
              <a:rPr lang="en-US" dirty="0" smtClean="0"/>
              <a:t>   f = </a:t>
            </a:r>
            <a:r>
              <a:rPr lang="en-US" dirty="0" err="1" smtClean="0"/>
              <a:t>myfactorial</a:t>
            </a:r>
            <a:r>
              <a:rPr lang="en-US" dirty="0" smtClean="0"/>
              <a:t>(5)</a:t>
            </a:r>
          </a:p>
          <a:p>
            <a:r>
              <a:rPr lang="en-US" dirty="0" smtClean="0"/>
              <a:t>   Print *, f</a:t>
            </a:r>
          </a:p>
          <a:p>
            <a:r>
              <a:rPr lang="en-US" dirty="0" smtClean="0"/>
              <a:t>end program </a:t>
            </a:r>
            <a:r>
              <a:rPr lang="en-US" dirty="0" err="1" smtClean="0"/>
              <a:t>calling_func</a:t>
            </a:r>
            <a:endParaRPr lang="en-US" dirty="0" smtClean="0"/>
          </a:p>
          <a:p>
            <a:endParaRPr lang="en-US" dirty="0" smtClean="0"/>
          </a:p>
          <a:p>
            <a:r>
              <a:rPr lang="en-US" dirty="0" smtClean="0"/>
              <a:t>recursive function </a:t>
            </a:r>
            <a:r>
              <a:rPr lang="en-US" dirty="0" err="1" smtClean="0"/>
              <a:t>myfactorial</a:t>
            </a:r>
            <a:r>
              <a:rPr lang="en-US" dirty="0" smtClean="0"/>
              <a:t> (n) result (</a:t>
            </a:r>
            <a:r>
              <a:rPr lang="en-US" dirty="0" err="1" smtClean="0"/>
              <a:t>fac</a:t>
            </a:r>
            <a:r>
              <a:rPr lang="en-US" dirty="0" smtClean="0"/>
              <a:t>)</a:t>
            </a:r>
          </a:p>
          <a:p>
            <a:r>
              <a:rPr lang="en-US" dirty="0" smtClean="0"/>
              <a:t>! function result</a:t>
            </a:r>
          </a:p>
          <a:p>
            <a:r>
              <a:rPr lang="en-US" dirty="0" smtClean="0"/>
              <a:t>implicit none</a:t>
            </a:r>
          </a:p>
          <a:p>
            <a:r>
              <a:rPr lang="en-US" dirty="0" smtClean="0"/>
              <a:t>   ! dummy arguments</a:t>
            </a:r>
          </a:p>
          <a:p>
            <a:r>
              <a:rPr lang="en-US" dirty="0" smtClean="0"/>
              <a:t>   integer :: </a:t>
            </a:r>
            <a:r>
              <a:rPr lang="en-US" dirty="0" err="1" smtClean="0"/>
              <a:t>fac</a:t>
            </a:r>
            <a:endParaRPr lang="en-US" dirty="0" smtClean="0"/>
          </a:p>
          <a:p>
            <a:r>
              <a:rPr lang="en-US" dirty="0" smtClean="0"/>
              <a:t>   integer, intent (in) :: n</a:t>
            </a:r>
          </a:p>
          <a:p>
            <a:endParaRPr lang="en-US" dirty="0" smtClean="0"/>
          </a:p>
          <a:p>
            <a:r>
              <a:rPr lang="en-US" dirty="0" smtClean="0"/>
              <a:t>   if(n &gt;= 1) then</a:t>
            </a:r>
          </a:p>
          <a:p>
            <a:r>
              <a:rPr lang="en-US" dirty="0" smtClean="0"/>
              <a:t>        </a:t>
            </a:r>
            <a:r>
              <a:rPr lang="en-US" dirty="0" err="1" smtClean="0"/>
              <a:t>fac</a:t>
            </a:r>
            <a:r>
              <a:rPr lang="en-US" dirty="0" smtClean="0"/>
              <a:t> = n * </a:t>
            </a:r>
            <a:r>
              <a:rPr lang="en-US" dirty="0" err="1" smtClean="0"/>
              <a:t>myfactorial</a:t>
            </a:r>
            <a:r>
              <a:rPr lang="en-US" dirty="0" smtClean="0"/>
              <a:t> (n-1)</a:t>
            </a:r>
          </a:p>
          <a:p>
            <a:r>
              <a:rPr lang="en-US" dirty="0" smtClean="0"/>
              <a:t>    else</a:t>
            </a:r>
          </a:p>
          <a:p>
            <a:r>
              <a:rPr lang="en-US" dirty="0" smtClean="0"/>
              <a:t>        </a:t>
            </a:r>
            <a:r>
              <a:rPr lang="en-US" dirty="0" err="1" smtClean="0"/>
              <a:t>fac</a:t>
            </a:r>
            <a:r>
              <a:rPr lang="en-US" dirty="0" smtClean="0"/>
              <a:t> = 1</a:t>
            </a:r>
          </a:p>
          <a:p>
            <a:r>
              <a:rPr lang="en-US" dirty="0" smtClean="0"/>
              <a:t>   end if</a:t>
            </a:r>
          </a:p>
          <a:p>
            <a:endParaRPr lang="en-US" dirty="0" smtClean="0"/>
          </a:p>
          <a:p>
            <a:r>
              <a:rPr lang="en-US" dirty="0" smtClean="0"/>
              <a:t>end function </a:t>
            </a:r>
            <a:r>
              <a:rPr lang="en-US" dirty="0" err="1" smtClean="0"/>
              <a:t>myfactorial</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940</TotalTime>
  <Words>788</Words>
  <Application>Microsoft Office PowerPoint</Application>
  <PresentationFormat>On-screen Show (4:3)</PresentationFormat>
  <Paragraphs>121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Fortran (FORmula TRANslator)</vt:lpstr>
      <vt:lpstr>Subprograms</vt:lpstr>
      <vt:lpstr>Subprograms</vt:lpstr>
      <vt:lpstr>Interface</vt:lpstr>
      <vt:lpstr>Interface</vt:lpstr>
      <vt:lpstr>Internal procedures</vt:lpstr>
      <vt:lpstr>Internal procedures</vt:lpstr>
      <vt:lpstr>Recursive Procedures</vt:lpstr>
      <vt:lpstr>Slide 9</vt:lpstr>
      <vt:lpstr>External Procedures</vt:lpstr>
      <vt:lpstr>External Procedures</vt:lpstr>
      <vt:lpstr>External Procedures</vt:lpstr>
      <vt:lpstr>External Procedures</vt:lpstr>
      <vt:lpstr>External Procedures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Fortran (Formula Translation)</dc:title>
  <dc:creator>Afsana</dc:creator>
  <cp:lastModifiedBy>Win7</cp:lastModifiedBy>
  <cp:revision>476</cp:revision>
  <dcterms:created xsi:type="dcterms:W3CDTF">2006-08-16T00:00:00Z</dcterms:created>
  <dcterms:modified xsi:type="dcterms:W3CDTF">2009-12-31T18:27:59Z</dcterms:modified>
</cp:coreProperties>
</file>