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FBF304A-C90D-4F47-9FB2-D9D6CF74428E}" type="datetimeFigureOut">
              <a:rPr lang="en-US"/>
              <a:pPr>
                <a:defRPr/>
              </a:pPr>
              <a:t>08-Jul-18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35019DA-D496-4100-9FDC-6C96BEF5B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D94029-7304-4050-BF41-8093674F0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DDEB-3E26-4C54-975C-7CAEEACED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765FF-4911-4D92-AC9C-BA8E71F0D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01F94-7809-42B0-96A3-03BCFB80D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B4BC5E-7A01-4417-87C9-7F7C85647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E9EA2-7793-4DE2-8E15-9FBBCE7E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65F7CA-3EF7-4B17-85B2-AE04C7938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3B22A-577C-4129-B889-8653E4D89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15EA7A-9295-4FF3-9269-926E51E8E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A4A211-592F-4728-ADAE-887A130C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ABBEF5E-327A-434D-AE74-CE8A233D5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1/26/2018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C1028AA-0F40-48B5-B4CC-188E5E23D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5" r:id="rId5"/>
    <p:sldLayoutId id="2147483680" r:id="rId6"/>
    <p:sldLayoutId id="2147483686" r:id="rId7"/>
    <p:sldLayoutId id="2147483687" r:id="rId8"/>
    <p:sldLayoutId id="2147483688" r:id="rId9"/>
    <p:sldLayoutId id="2147483681" r:id="rId10"/>
    <p:sldLayoutId id="214748368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407275" cy="7858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Fortran (FORmula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TRANslator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7275" cy="1752600"/>
          </a:xfrm>
        </p:spPr>
        <p:txBody>
          <a:bodyPr>
            <a:normAutofit lnSpcReduction="10000"/>
          </a:bodyPr>
          <a:lstStyle/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Prepared by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Md.  Abdur Rahman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Senior Computer Scientist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Centre for Advanced Research in Sciences (CARS)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935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Array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7499350" cy="5867400"/>
          </a:xfrm>
        </p:spPr>
        <p:txBody>
          <a:bodyPr/>
          <a:lstStyle/>
          <a:p>
            <a:r>
              <a:rPr lang="en-US" dirty="0" smtClean="0"/>
              <a:t>The arithmetic operators (**, *, /, +, -) can be applied to arrays (or array sections) that have the same shape.</a:t>
            </a:r>
          </a:p>
          <a:p>
            <a:r>
              <a:rPr lang="en-US" dirty="0" smtClean="0"/>
              <a:t>For example, a two-dimensional array </a:t>
            </a:r>
            <a:r>
              <a:rPr lang="en-US" dirty="0" smtClean="0">
                <a:solidFill>
                  <a:srgbClr val="FF0000"/>
                </a:solidFill>
              </a:rPr>
              <a:t>b(2,3)</a:t>
            </a:r>
            <a:r>
              <a:rPr lang="en-US" dirty="0" smtClean="0"/>
              <a:t> can be added to the array section </a:t>
            </a:r>
            <a:r>
              <a:rPr lang="en-US" dirty="0" smtClean="0">
                <a:solidFill>
                  <a:srgbClr val="FF0000"/>
                </a:solidFill>
              </a:rPr>
              <a:t>a(2:3, 1:3)</a:t>
            </a:r>
            <a:r>
              <a:rPr lang="en-US" dirty="0" smtClean="0"/>
              <a:t> of the array a of the previous section.</a:t>
            </a:r>
          </a:p>
          <a:p>
            <a:r>
              <a:rPr lang="en-US" dirty="0" smtClean="0"/>
              <a:t>If the array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is an array of dimension (</a:t>
            </a:r>
            <a:r>
              <a:rPr lang="en-US" dirty="0" smtClean="0">
                <a:solidFill>
                  <a:srgbClr val="FF0000"/>
                </a:solidFill>
              </a:rPr>
              <a:t>2,3</a:t>
            </a:r>
            <a:r>
              <a:rPr lang="en-US" dirty="0" smtClean="0"/>
              <a:t>), then the expression </a:t>
            </a:r>
          </a:p>
          <a:p>
            <a:pPr lvl="1"/>
            <a:r>
              <a:rPr lang="en-US" dirty="0" smtClean="0"/>
              <a:t>c = a(2:3,1:3) + b causes the elements of the array c to have the following values: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-76200"/>
            <a:ext cx="7499350" cy="792162"/>
          </a:xfrm>
        </p:spPr>
        <p:txBody>
          <a:bodyPr/>
          <a:lstStyle/>
          <a:p>
            <a:r>
              <a:rPr lang="en-US" b="1" dirty="0" smtClean="0"/>
              <a:t>Array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733800"/>
            <a:ext cx="5715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Consolas" pitchFamily="49" charset="0"/>
              </a:rPr>
              <a:t>c(</a:t>
            </a:r>
            <a:r>
              <a:rPr lang="pt-BR" sz="3200" dirty="0" smtClean="0">
                <a:solidFill>
                  <a:srgbClr val="FF0000"/>
                </a:solidFill>
                <a:latin typeface="Consolas" pitchFamily="49" charset="0"/>
              </a:rPr>
              <a:t>1,1</a:t>
            </a:r>
            <a:r>
              <a:rPr lang="pt-BR" sz="3200" dirty="0" smtClean="0">
                <a:latin typeface="Consolas" pitchFamily="49" charset="0"/>
              </a:rPr>
              <a:t>) = </a:t>
            </a:r>
            <a:r>
              <a:rPr lang="pt-BR" sz="3200" dirty="0" smtClean="0">
                <a:solidFill>
                  <a:srgbClr val="00B050"/>
                </a:solidFill>
                <a:latin typeface="Consolas" pitchFamily="49" charset="0"/>
              </a:rPr>
              <a:t>a(2,1)</a:t>
            </a:r>
            <a:r>
              <a:rPr lang="pt-BR" sz="3200" dirty="0" smtClean="0">
                <a:latin typeface="Consolas" pitchFamily="49" charset="0"/>
              </a:rPr>
              <a:t> + </a:t>
            </a:r>
            <a:r>
              <a:rPr lang="pt-BR" sz="3200" dirty="0" smtClean="0">
                <a:solidFill>
                  <a:srgbClr val="7030A0"/>
                </a:solidFill>
                <a:latin typeface="Consolas" pitchFamily="49" charset="0"/>
              </a:rPr>
              <a:t>b(1,1)</a:t>
            </a:r>
          </a:p>
          <a:p>
            <a:r>
              <a:rPr lang="pt-BR" sz="3200" dirty="0" smtClean="0">
                <a:latin typeface="Consolas" pitchFamily="49" charset="0"/>
              </a:rPr>
              <a:t>c(</a:t>
            </a:r>
            <a:r>
              <a:rPr lang="pt-BR" sz="3200" dirty="0" smtClean="0">
                <a:solidFill>
                  <a:srgbClr val="FF0000"/>
                </a:solidFill>
                <a:latin typeface="Consolas" pitchFamily="49" charset="0"/>
              </a:rPr>
              <a:t>2,1</a:t>
            </a:r>
            <a:r>
              <a:rPr lang="pt-BR" sz="3200" dirty="0" smtClean="0">
                <a:latin typeface="Consolas" pitchFamily="49" charset="0"/>
              </a:rPr>
              <a:t>) = </a:t>
            </a:r>
            <a:r>
              <a:rPr lang="pt-BR" sz="3200" dirty="0" smtClean="0">
                <a:solidFill>
                  <a:srgbClr val="00B050"/>
                </a:solidFill>
                <a:latin typeface="Consolas" pitchFamily="49" charset="0"/>
              </a:rPr>
              <a:t>a(3,1)</a:t>
            </a:r>
            <a:r>
              <a:rPr lang="pt-BR" sz="3200" dirty="0" smtClean="0">
                <a:latin typeface="Consolas" pitchFamily="49" charset="0"/>
              </a:rPr>
              <a:t> + </a:t>
            </a:r>
            <a:r>
              <a:rPr lang="pt-BR" sz="3200" dirty="0" smtClean="0">
                <a:solidFill>
                  <a:srgbClr val="7030A0"/>
                </a:solidFill>
                <a:latin typeface="Consolas" pitchFamily="49" charset="0"/>
              </a:rPr>
              <a:t>b(2,1)</a:t>
            </a:r>
          </a:p>
          <a:p>
            <a:r>
              <a:rPr lang="pt-BR" sz="3200" dirty="0" smtClean="0">
                <a:latin typeface="Consolas" pitchFamily="49" charset="0"/>
              </a:rPr>
              <a:t>c(</a:t>
            </a:r>
            <a:r>
              <a:rPr lang="pt-BR" sz="3200" dirty="0" smtClean="0">
                <a:solidFill>
                  <a:srgbClr val="FF0000"/>
                </a:solidFill>
                <a:latin typeface="Consolas" pitchFamily="49" charset="0"/>
              </a:rPr>
              <a:t>1,2</a:t>
            </a:r>
            <a:r>
              <a:rPr lang="pt-BR" sz="3200" dirty="0" smtClean="0">
                <a:latin typeface="Consolas" pitchFamily="49" charset="0"/>
              </a:rPr>
              <a:t>) = </a:t>
            </a:r>
            <a:r>
              <a:rPr lang="pt-BR" sz="3200" dirty="0" smtClean="0">
                <a:solidFill>
                  <a:srgbClr val="00B050"/>
                </a:solidFill>
                <a:latin typeface="Consolas" pitchFamily="49" charset="0"/>
              </a:rPr>
              <a:t>a(2,2)</a:t>
            </a:r>
            <a:r>
              <a:rPr lang="pt-BR" sz="3200" dirty="0" smtClean="0">
                <a:latin typeface="Consolas" pitchFamily="49" charset="0"/>
              </a:rPr>
              <a:t> + </a:t>
            </a:r>
            <a:r>
              <a:rPr lang="pt-BR" sz="3200" dirty="0" smtClean="0">
                <a:solidFill>
                  <a:srgbClr val="7030A0"/>
                </a:solidFill>
                <a:latin typeface="Consolas" pitchFamily="49" charset="0"/>
              </a:rPr>
              <a:t>b(1,2)</a:t>
            </a:r>
          </a:p>
          <a:p>
            <a:r>
              <a:rPr lang="pt-BR" sz="3200" dirty="0" smtClean="0">
                <a:latin typeface="Consolas" pitchFamily="49" charset="0"/>
              </a:rPr>
              <a:t>c(</a:t>
            </a:r>
            <a:r>
              <a:rPr lang="pt-BR" sz="3200" dirty="0" smtClean="0">
                <a:solidFill>
                  <a:srgbClr val="FF0000"/>
                </a:solidFill>
                <a:latin typeface="Consolas" pitchFamily="49" charset="0"/>
              </a:rPr>
              <a:t>2,2</a:t>
            </a:r>
            <a:r>
              <a:rPr lang="pt-BR" sz="3200" dirty="0" smtClean="0">
                <a:latin typeface="Consolas" pitchFamily="49" charset="0"/>
              </a:rPr>
              <a:t>) = </a:t>
            </a:r>
            <a:r>
              <a:rPr lang="pt-BR" sz="3200" dirty="0" smtClean="0">
                <a:solidFill>
                  <a:srgbClr val="00B050"/>
                </a:solidFill>
                <a:latin typeface="Consolas" pitchFamily="49" charset="0"/>
              </a:rPr>
              <a:t>a(3,2)</a:t>
            </a:r>
            <a:r>
              <a:rPr lang="pt-BR" sz="3200" dirty="0" smtClean="0">
                <a:latin typeface="Consolas" pitchFamily="49" charset="0"/>
              </a:rPr>
              <a:t> + </a:t>
            </a:r>
            <a:r>
              <a:rPr lang="pt-BR" sz="3200" dirty="0" smtClean="0">
                <a:solidFill>
                  <a:srgbClr val="7030A0"/>
                </a:solidFill>
                <a:latin typeface="Consolas" pitchFamily="49" charset="0"/>
              </a:rPr>
              <a:t>b(2,2)</a:t>
            </a:r>
          </a:p>
          <a:p>
            <a:r>
              <a:rPr lang="pt-BR" sz="3200" dirty="0" smtClean="0">
                <a:latin typeface="Consolas" pitchFamily="49" charset="0"/>
              </a:rPr>
              <a:t>c(</a:t>
            </a:r>
            <a:r>
              <a:rPr lang="pt-BR" sz="3200" dirty="0" smtClean="0">
                <a:solidFill>
                  <a:srgbClr val="FF0000"/>
                </a:solidFill>
                <a:latin typeface="Consolas" pitchFamily="49" charset="0"/>
              </a:rPr>
              <a:t>1,3</a:t>
            </a:r>
            <a:r>
              <a:rPr lang="pt-BR" sz="3200" dirty="0" smtClean="0">
                <a:latin typeface="Consolas" pitchFamily="49" charset="0"/>
              </a:rPr>
              <a:t>) = </a:t>
            </a:r>
            <a:r>
              <a:rPr lang="pt-BR" sz="3200" dirty="0" smtClean="0">
                <a:solidFill>
                  <a:srgbClr val="00B050"/>
                </a:solidFill>
                <a:latin typeface="Consolas" pitchFamily="49" charset="0"/>
              </a:rPr>
              <a:t>a(2,3)</a:t>
            </a:r>
            <a:r>
              <a:rPr lang="pt-BR" sz="3200" dirty="0" smtClean="0">
                <a:latin typeface="Consolas" pitchFamily="49" charset="0"/>
              </a:rPr>
              <a:t> + </a:t>
            </a:r>
            <a:r>
              <a:rPr lang="pt-BR" sz="3200" dirty="0" smtClean="0">
                <a:solidFill>
                  <a:srgbClr val="7030A0"/>
                </a:solidFill>
                <a:latin typeface="Consolas" pitchFamily="49" charset="0"/>
              </a:rPr>
              <a:t>b(1,3)</a:t>
            </a:r>
          </a:p>
          <a:p>
            <a:r>
              <a:rPr lang="pt-BR" sz="3200" dirty="0" smtClean="0">
                <a:latin typeface="Consolas" pitchFamily="49" charset="0"/>
              </a:rPr>
              <a:t>c(</a:t>
            </a:r>
            <a:r>
              <a:rPr lang="pt-BR" sz="3200" dirty="0" smtClean="0">
                <a:solidFill>
                  <a:srgbClr val="FF0000"/>
                </a:solidFill>
                <a:latin typeface="Consolas" pitchFamily="49" charset="0"/>
              </a:rPr>
              <a:t>2,3</a:t>
            </a:r>
            <a:r>
              <a:rPr lang="pt-BR" sz="3200" dirty="0" smtClean="0">
                <a:latin typeface="Consolas" pitchFamily="49" charset="0"/>
              </a:rPr>
              <a:t>) = </a:t>
            </a:r>
            <a:r>
              <a:rPr lang="pt-BR" sz="3200" dirty="0" smtClean="0">
                <a:solidFill>
                  <a:srgbClr val="00B050"/>
                </a:solidFill>
                <a:latin typeface="Consolas" pitchFamily="49" charset="0"/>
              </a:rPr>
              <a:t>a(3,3)</a:t>
            </a:r>
            <a:r>
              <a:rPr lang="pt-BR" sz="3200" dirty="0" smtClean="0">
                <a:latin typeface="Consolas" pitchFamily="49" charset="0"/>
              </a:rPr>
              <a:t> + </a:t>
            </a:r>
            <a:r>
              <a:rPr lang="pt-BR" sz="3200" dirty="0" smtClean="0">
                <a:solidFill>
                  <a:srgbClr val="7030A0"/>
                </a:solidFill>
                <a:latin typeface="Consolas" pitchFamily="49" charset="0"/>
              </a:rPr>
              <a:t>b(2,3)</a:t>
            </a:r>
            <a:endParaRPr lang="en-US" sz="3200" dirty="0">
              <a:solidFill>
                <a:srgbClr val="7030A0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914400"/>
            <a:ext cx="419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00B050"/>
                </a:solidFill>
                <a:latin typeface="Consolas" pitchFamily="49" charset="0"/>
              </a:rPr>
              <a:t>a(1,1) a(1,2) a(1,3)</a:t>
            </a:r>
          </a:p>
          <a:p>
            <a:r>
              <a:rPr lang="pt-BR" sz="2800" dirty="0" smtClean="0">
                <a:solidFill>
                  <a:srgbClr val="00B050"/>
                </a:solidFill>
                <a:latin typeface="Consolas" pitchFamily="49" charset="0"/>
              </a:rPr>
              <a:t>a(2,2) a(2,3) a(2,1)</a:t>
            </a:r>
          </a:p>
          <a:p>
            <a:r>
              <a:rPr lang="pt-BR" sz="2800" dirty="0" smtClean="0">
                <a:solidFill>
                  <a:srgbClr val="00B050"/>
                </a:solidFill>
                <a:latin typeface="Consolas" pitchFamily="49" charset="0"/>
              </a:rPr>
              <a:t>a(3,1) a(3,2) a(3,3)</a:t>
            </a:r>
          </a:p>
          <a:p>
            <a:r>
              <a:rPr lang="pt-BR" sz="2800" dirty="0" smtClean="0">
                <a:solidFill>
                  <a:srgbClr val="00B050"/>
                </a:solidFill>
                <a:latin typeface="Consolas" pitchFamily="49" charset="0"/>
              </a:rPr>
              <a:t>a(1,4) a(2,4) a(3,4)</a:t>
            </a:r>
            <a:endParaRPr lang="en-US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1371600"/>
            <a:ext cx="289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</a:rPr>
              <a:t>b(1,1)(1,2)(1,3)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</a:rPr>
              <a:t>b(2,1)(2,2)(2,3)</a:t>
            </a:r>
            <a:endParaRPr lang="en-US" sz="2400" dirty="0">
              <a:solidFill>
                <a:srgbClr val="7030A0"/>
              </a:solidFill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26670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Consolas" pitchFamily="49" charset="0"/>
              </a:rPr>
              <a:t>c = a(2:3,1:3) + b</a:t>
            </a:r>
            <a:r>
              <a:rPr lang="en-US" sz="4000" dirty="0" smtClean="0">
                <a:latin typeface="Consolas" pitchFamily="49" charset="0"/>
              </a:rPr>
              <a:t> </a:t>
            </a:r>
            <a:endParaRPr lang="en-US" sz="4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Array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609600"/>
          </a:xfrm>
        </p:spPr>
        <p:txBody>
          <a:bodyPr/>
          <a:lstStyle/>
          <a:p>
            <a:r>
              <a:rPr lang="en-US" dirty="0" smtClean="0"/>
              <a:t>Alternate technique: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133600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latin typeface="Consolas" pitchFamily="49" charset="0"/>
              </a:rPr>
              <a:t>do i = 1, 3</a:t>
            </a:r>
          </a:p>
          <a:p>
            <a:pPr lvl="1"/>
            <a:r>
              <a:rPr lang="pl-PL" dirty="0" smtClean="0">
                <a:solidFill>
                  <a:srgbClr val="FF0000"/>
                </a:solidFill>
                <a:latin typeface="Consolas" pitchFamily="49" charset="0"/>
              </a:rPr>
              <a:t>do j = 1, 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pl-PL" dirty="0" smtClean="0">
                <a:solidFill>
                  <a:srgbClr val="FF0000"/>
                </a:solidFill>
                <a:latin typeface="Consolas" pitchFamily="49" charset="0"/>
              </a:rPr>
              <a:t>c(j,i) = a(j+1,i) + b(j,i)</a:t>
            </a:r>
          </a:p>
          <a:p>
            <a:pPr lvl="1"/>
            <a:r>
              <a:rPr lang="pl-PL" dirty="0" smtClean="0">
                <a:solidFill>
                  <a:srgbClr val="FF0000"/>
                </a:solidFill>
                <a:latin typeface="Consolas" pitchFamily="49" charset="0"/>
              </a:rPr>
              <a:t>end do</a:t>
            </a:r>
          </a:p>
          <a:p>
            <a:r>
              <a:rPr lang="pl-PL" dirty="0" smtClean="0">
                <a:solidFill>
                  <a:srgbClr val="FF0000"/>
                </a:solidFill>
                <a:latin typeface="Consolas" pitchFamily="49" charset="0"/>
              </a:rPr>
              <a:t>end do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4038600"/>
            <a:ext cx="74993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0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3200" dirty="0" smtClean="0"/>
              <a:t>But the expression c = a(2:3,1:3) + b is clearly more concise.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array is an array of which the size is not known at compile time (the rank must be specified), but becomes known when running the program.</a:t>
            </a:r>
          </a:p>
          <a:p>
            <a:r>
              <a:rPr lang="en-US" dirty="0" smtClean="0"/>
              <a:t>A dynamic array has to be declared with the attribute </a:t>
            </a:r>
            <a:r>
              <a:rPr lang="en-US" dirty="0" err="1" smtClean="0">
                <a:solidFill>
                  <a:srgbClr val="00B050"/>
                </a:solidFill>
              </a:rPr>
              <a:t>allocatable</a:t>
            </a:r>
            <a:r>
              <a:rPr lang="en-US" dirty="0" smtClean="0"/>
              <a:t>, and it has to be “allocated” when its size is known and before it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335846"/>
            <a:ext cx="6477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dynamic_array</a:t>
            </a:r>
            <a:endParaRPr lang="en-US" dirty="0" smtClean="0"/>
          </a:p>
          <a:p>
            <a:r>
              <a:rPr lang="en-US" dirty="0" smtClean="0"/>
              <a:t>implicit none</a:t>
            </a:r>
          </a:p>
          <a:p>
            <a:endParaRPr lang="en-US" dirty="0" smtClean="0"/>
          </a:p>
          <a:p>
            <a:r>
              <a:rPr lang="en-US" dirty="0" smtClean="0"/>
              <a:t>    integer, dimension (:,:), </a:t>
            </a:r>
            <a:r>
              <a:rPr lang="en-US" dirty="0" err="1" smtClean="0">
                <a:solidFill>
                  <a:srgbClr val="FF0000"/>
                </a:solidFill>
              </a:rPr>
              <a:t>allocatable</a:t>
            </a:r>
            <a:r>
              <a:rPr lang="en-US" dirty="0" smtClean="0"/>
              <a:t> :: a</a:t>
            </a:r>
          </a:p>
          <a:p>
            <a:r>
              <a:rPr lang="en-US" dirty="0" smtClean="0"/>
              <a:t>    integer :: dim1, dim2</a:t>
            </a:r>
          </a:p>
          <a:p>
            <a:r>
              <a:rPr lang="en-US" dirty="0" smtClean="0"/>
              <a:t>    integer ::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</a:p>
          <a:p>
            <a:r>
              <a:rPr lang="en-US" dirty="0" smtClean="0"/>
              <a:t>    print*, "Give dimensions dim1 and dim2: "</a:t>
            </a:r>
          </a:p>
          <a:p>
            <a:r>
              <a:rPr lang="en-US" dirty="0" smtClean="0"/>
              <a:t>    read*, dim1, dim2</a:t>
            </a:r>
          </a:p>
          <a:p>
            <a:endParaRPr lang="en-US" dirty="0" smtClean="0"/>
          </a:p>
          <a:p>
            <a:r>
              <a:rPr lang="en-US" dirty="0" smtClean="0"/>
              <a:t>    ! now that the size of a is known, allocate memory for it</a:t>
            </a:r>
          </a:p>
          <a:p>
            <a:r>
              <a:rPr lang="en-US" dirty="0" smtClean="0"/>
              <a:t>    allocate ( a(dim1,dim2) )</a:t>
            </a:r>
          </a:p>
          <a:p>
            <a:r>
              <a:rPr lang="en-US" dirty="0" smtClean="0"/>
              <a:t>        do </a:t>
            </a:r>
            <a:r>
              <a:rPr lang="en-US" dirty="0" err="1" smtClean="0"/>
              <a:t>i</a:t>
            </a:r>
            <a:r>
              <a:rPr lang="en-US" dirty="0" smtClean="0"/>
              <a:t> = 1, dim1</a:t>
            </a:r>
          </a:p>
          <a:p>
            <a:r>
              <a:rPr lang="en-US" dirty="0" smtClean="0"/>
              <a:t>            do j = 1, dim2</a:t>
            </a:r>
          </a:p>
          <a:p>
            <a:r>
              <a:rPr lang="en-US" dirty="0" smtClean="0"/>
              <a:t>                a(</a:t>
            </a:r>
            <a:r>
              <a:rPr lang="en-US" dirty="0" err="1" smtClean="0"/>
              <a:t>i,j</a:t>
            </a:r>
            <a:r>
              <a:rPr lang="en-US" dirty="0" smtClean="0"/>
              <a:t>) = </a:t>
            </a:r>
            <a:r>
              <a:rPr lang="en-US" dirty="0" err="1" smtClean="0"/>
              <a:t>i</a:t>
            </a:r>
            <a:r>
              <a:rPr lang="en-US" dirty="0" smtClean="0"/>
              <a:t>*j</a:t>
            </a:r>
          </a:p>
          <a:p>
            <a:r>
              <a:rPr lang="en-US" dirty="0" smtClean="0"/>
              <a:t>                print*, "a(",</a:t>
            </a:r>
            <a:r>
              <a:rPr lang="en-US" dirty="0" err="1" smtClean="0"/>
              <a:t>i,",",j</a:t>
            </a:r>
            <a:r>
              <a:rPr lang="en-US" dirty="0" smtClean="0"/>
              <a:t>,") = ", a(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end do</a:t>
            </a:r>
          </a:p>
          <a:p>
            <a:r>
              <a:rPr lang="en-US" dirty="0" smtClean="0"/>
              <a:t>        end do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deallocate</a:t>
            </a:r>
            <a:r>
              <a:rPr lang="en-US" dirty="0" smtClean="0"/>
              <a:t> (a)</a:t>
            </a:r>
          </a:p>
          <a:p>
            <a:endParaRPr lang="en-US" dirty="0" smtClean="0"/>
          </a:p>
          <a:p>
            <a:r>
              <a:rPr lang="en-US" dirty="0" smtClean="0"/>
              <a:t>end program </a:t>
            </a:r>
            <a:r>
              <a:rPr lang="en-US" dirty="0" err="1" smtClean="0"/>
              <a:t>dynamic_array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Passed array as arguments to procedures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9144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dummy_array</a:t>
            </a:r>
            <a:endParaRPr lang="en-US" dirty="0" smtClean="0"/>
          </a:p>
          <a:p>
            <a:r>
              <a:rPr lang="en-US" dirty="0" smtClean="0"/>
              <a:t>implicit none</a:t>
            </a:r>
          </a:p>
          <a:p>
            <a:endParaRPr lang="en-US" dirty="0" smtClean="0"/>
          </a:p>
          <a:p>
            <a:r>
              <a:rPr lang="en-US" dirty="0" smtClean="0"/>
              <a:t>    integer, dimension (5) :: a</a:t>
            </a:r>
          </a:p>
          <a:p>
            <a:r>
              <a:rPr lang="en-US" dirty="0" smtClean="0"/>
              <a:t>    call </a:t>
            </a:r>
            <a:r>
              <a:rPr lang="en-US" dirty="0" err="1" smtClean="0"/>
              <a:t>fill_array</a:t>
            </a:r>
            <a:r>
              <a:rPr lang="en-US" dirty="0" smtClean="0"/>
              <a:t> (a)</a:t>
            </a:r>
          </a:p>
          <a:p>
            <a:r>
              <a:rPr lang="en-US" dirty="0" smtClean="0"/>
              <a:t>    print*, a</a:t>
            </a:r>
          </a:p>
          <a:p>
            <a:endParaRPr lang="en-US" dirty="0" smtClean="0"/>
          </a:p>
          <a:p>
            <a:r>
              <a:rPr lang="en-US" dirty="0" smtClean="0"/>
              <a:t>end program </a:t>
            </a:r>
            <a:r>
              <a:rPr lang="en-US" dirty="0" err="1" smtClean="0"/>
              <a:t>dummy_array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subroutine </a:t>
            </a:r>
            <a:r>
              <a:rPr lang="en-US" dirty="0" err="1" smtClean="0"/>
              <a:t>fill_array</a:t>
            </a:r>
            <a:r>
              <a:rPr lang="en-US" dirty="0" smtClean="0"/>
              <a:t> (a)</a:t>
            </a:r>
          </a:p>
          <a:p>
            <a:r>
              <a:rPr lang="en-US" dirty="0" smtClean="0"/>
              <a:t>implicit none</a:t>
            </a:r>
          </a:p>
          <a:p>
            <a:r>
              <a:rPr lang="en-US" dirty="0" smtClean="0"/>
              <a:t>    ! dummy arguments</a:t>
            </a:r>
          </a:p>
          <a:p>
            <a:r>
              <a:rPr lang="en-US" dirty="0" smtClean="0"/>
              <a:t>    integer, dimension (5), intent (out) :: a</a:t>
            </a:r>
          </a:p>
          <a:p>
            <a:r>
              <a:rPr lang="en-US" dirty="0" smtClean="0"/>
              <a:t>    ! local variables</a:t>
            </a:r>
          </a:p>
          <a:p>
            <a:r>
              <a:rPr lang="en-US" dirty="0" smtClean="0"/>
              <a:t>    integer ::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do </a:t>
            </a:r>
            <a:r>
              <a:rPr lang="en-US" dirty="0" err="1" smtClean="0"/>
              <a:t>i</a:t>
            </a:r>
            <a:r>
              <a:rPr lang="en-US" dirty="0" smtClean="0"/>
              <a:t> = 1, 5</a:t>
            </a:r>
          </a:p>
          <a:p>
            <a:r>
              <a:rPr lang="en-US" dirty="0" smtClean="0"/>
              <a:t>        a(</a:t>
            </a:r>
            <a:r>
              <a:rPr lang="en-US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end do</a:t>
            </a:r>
          </a:p>
          <a:p>
            <a:r>
              <a:rPr lang="en-US" dirty="0" smtClean="0"/>
              <a:t>end subroutine </a:t>
            </a:r>
            <a:r>
              <a:rPr lang="en-US" dirty="0" err="1" smtClean="0"/>
              <a:t>fill_array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6172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However, written like this, the subroutine </a:t>
            </a:r>
            <a:r>
              <a:rPr lang="en-US" dirty="0" err="1" smtClean="0">
                <a:solidFill>
                  <a:srgbClr val="FF0000"/>
                </a:solidFill>
              </a:rPr>
              <a:t>fill_array</a:t>
            </a:r>
            <a:r>
              <a:rPr lang="en-US" dirty="0" smtClean="0">
                <a:solidFill>
                  <a:srgbClr val="FF0000"/>
                </a:solidFill>
              </a:rPr>
              <a:t> can only be called with arrays of dimension 10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0"/>
            <a:ext cx="655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dummy_array</a:t>
            </a:r>
            <a:endParaRPr lang="en-US" dirty="0" smtClean="0"/>
          </a:p>
          <a:p>
            <a:r>
              <a:rPr lang="en-US" dirty="0" smtClean="0"/>
              <a:t>implicit none</a:t>
            </a:r>
          </a:p>
          <a:p>
            <a:r>
              <a:rPr lang="en-US" dirty="0" smtClean="0"/>
              <a:t>    integer, dimension (5) :: a ! U can change dimension</a:t>
            </a:r>
          </a:p>
          <a:p>
            <a:r>
              <a:rPr lang="en-US" dirty="0" smtClean="0"/>
              <a:t>    interface</a:t>
            </a:r>
          </a:p>
          <a:p>
            <a:r>
              <a:rPr lang="en-US" dirty="0" smtClean="0"/>
              <a:t>        subroutine </a:t>
            </a:r>
            <a:r>
              <a:rPr lang="en-US" dirty="0" err="1" smtClean="0"/>
              <a:t>fill_array</a:t>
            </a:r>
            <a:r>
              <a:rPr lang="en-US" dirty="0" smtClean="0"/>
              <a:t> (a)</a:t>
            </a:r>
          </a:p>
          <a:p>
            <a:r>
              <a:rPr lang="en-US" dirty="0" smtClean="0"/>
              <a:t>            integer, dimension ( : ), intent (out) :: a</a:t>
            </a:r>
          </a:p>
          <a:p>
            <a:r>
              <a:rPr lang="en-US" dirty="0" smtClean="0"/>
              <a:t>            integer ::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  end subroutine </a:t>
            </a:r>
            <a:r>
              <a:rPr lang="en-US" dirty="0" err="1" smtClean="0"/>
              <a:t>fill_array</a:t>
            </a:r>
            <a:endParaRPr lang="en-US" dirty="0" smtClean="0"/>
          </a:p>
          <a:p>
            <a:r>
              <a:rPr lang="en-US" dirty="0" smtClean="0"/>
              <a:t>    end interface</a:t>
            </a:r>
          </a:p>
          <a:p>
            <a:endParaRPr lang="en-US" dirty="0" smtClean="0"/>
          </a:p>
          <a:p>
            <a:r>
              <a:rPr lang="en-US" dirty="0" smtClean="0"/>
              <a:t>    call </a:t>
            </a:r>
            <a:r>
              <a:rPr lang="en-US" dirty="0" err="1" smtClean="0"/>
              <a:t>fill_array</a:t>
            </a:r>
            <a:r>
              <a:rPr lang="en-US" dirty="0" smtClean="0"/>
              <a:t> (a)</a:t>
            </a:r>
          </a:p>
          <a:p>
            <a:r>
              <a:rPr lang="en-US" dirty="0" smtClean="0"/>
              <a:t>    print*, a</a:t>
            </a:r>
          </a:p>
          <a:p>
            <a:r>
              <a:rPr lang="en-US" dirty="0" smtClean="0"/>
              <a:t>end program </a:t>
            </a:r>
            <a:r>
              <a:rPr lang="en-US" dirty="0" err="1" smtClean="0"/>
              <a:t>dummy_array</a:t>
            </a:r>
            <a:endParaRPr lang="en-US" dirty="0" smtClean="0"/>
          </a:p>
          <a:p>
            <a:r>
              <a:rPr lang="en-US" dirty="0" smtClean="0"/>
              <a:t>subroutine </a:t>
            </a:r>
            <a:r>
              <a:rPr lang="en-US" dirty="0" err="1" smtClean="0"/>
              <a:t>fill_array</a:t>
            </a:r>
            <a:r>
              <a:rPr lang="en-US" dirty="0" smtClean="0"/>
              <a:t> (a)</a:t>
            </a:r>
          </a:p>
          <a:p>
            <a:r>
              <a:rPr lang="en-US" dirty="0" smtClean="0"/>
              <a:t>implicit none</a:t>
            </a:r>
          </a:p>
          <a:p>
            <a:r>
              <a:rPr lang="en-US" dirty="0" smtClean="0"/>
              <a:t>    ! dummy arguments</a:t>
            </a:r>
          </a:p>
          <a:p>
            <a:r>
              <a:rPr lang="en-US" dirty="0" smtClean="0"/>
              <a:t>    integer, dimension ( : ), intent (out) :: a</a:t>
            </a:r>
          </a:p>
          <a:p>
            <a:r>
              <a:rPr lang="en-US" dirty="0" smtClean="0"/>
              <a:t>    ! local variables</a:t>
            </a:r>
          </a:p>
          <a:p>
            <a:r>
              <a:rPr lang="en-US" dirty="0" smtClean="0"/>
              <a:t>    integer ::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size_a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size_a</a:t>
            </a:r>
            <a:r>
              <a:rPr lang="en-US" dirty="0" smtClean="0"/>
              <a:t> = size (a)</a:t>
            </a:r>
          </a:p>
          <a:p>
            <a:r>
              <a:rPr lang="en-US" dirty="0" smtClean="0"/>
              <a:t>    do </a:t>
            </a:r>
            <a:r>
              <a:rPr lang="en-US" dirty="0" err="1" smtClean="0"/>
              <a:t>i</a:t>
            </a:r>
            <a:r>
              <a:rPr lang="en-US" dirty="0" smtClean="0"/>
              <a:t> = 1, </a:t>
            </a:r>
            <a:r>
              <a:rPr lang="en-US" dirty="0" err="1" smtClean="0"/>
              <a:t>size_a</a:t>
            </a:r>
            <a:endParaRPr lang="en-US" dirty="0" smtClean="0"/>
          </a:p>
          <a:p>
            <a:r>
              <a:rPr lang="en-US" dirty="0" smtClean="0"/>
              <a:t>        a(</a:t>
            </a:r>
            <a:r>
              <a:rPr lang="en-US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end do</a:t>
            </a:r>
          </a:p>
          <a:p>
            <a:r>
              <a:rPr lang="en-US" dirty="0" smtClean="0"/>
              <a:t>end subroutine </a:t>
            </a:r>
            <a:r>
              <a:rPr lang="en-US" dirty="0" err="1" smtClean="0"/>
              <a:t>fill_array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971800"/>
            <a:ext cx="7499350" cy="1676400"/>
          </a:xfrm>
        </p:spPr>
        <p:txBody>
          <a:bodyPr/>
          <a:lstStyle/>
          <a:p>
            <a:r>
              <a:rPr lang="en-US" dirty="0" smtClean="0"/>
              <a:t>Up to seven dimensions are allowed.</a:t>
            </a:r>
          </a:p>
          <a:p>
            <a:r>
              <a:rPr lang="en-US" dirty="0" smtClean="0"/>
              <a:t>An alternative way of declaring these arrays is as follows: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6764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real, dimension (3) ::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coords</a:t>
            </a:r>
            <a:r>
              <a:rPr lang="en-US" dirty="0" smtClean="0">
                <a:latin typeface="Consolas" pitchFamily="49" charset="0"/>
              </a:rPr>
              <a:t> ! 1-dimensional real array</a:t>
            </a:r>
          </a:p>
          <a:p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Integer,dimension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(10,10) :: block</a:t>
            </a:r>
            <a:r>
              <a:rPr lang="en-US" dirty="0" smtClean="0">
                <a:latin typeface="Consolas" pitchFamily="49" charset="0"/>
              </a:rPr>
              <a:t> ! 2-dimensional integer array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502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real ::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coords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(3)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integer :: block(10,10)</a:t>
            </a:r>
            <a:endParaRPr lang="en-US" dirty="0">
              <a:solidFill>
                <a:srgbClr val="00B05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343400"/>
            <a:ext cx="8001000" cy="2057400"/>
          </a:xfrm>
        </p:spPr>
        <p:txBody>
          <a:bodyPr/>
          <a:lstStyle/>
          <a:p>
            <a:r>
              <a:rPr lang="en-US" dirty="0" smtClean="0"/>
              <a:t>The type declaration statement for the array block shows that the lower bound does not have to be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. If the lower bound is not specified explicitly, it is taken to be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3048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real, dimension (1:3) ::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coords</a:t>
            </a:r>
            <a:endParaRPr lang="en-US" dirty="0" smtClean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integer, dimension (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-5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:5, 0:9) :: block</a:t>
            </a:r>
            <a:endParaRPr lang="en-US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43000" y="16002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3200" dirty="0" smtClean="0"/>
              <a:t>Arrays can also be declared with explicit lower bounds. For the above arrays: </a:t>
            </a: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</a:t>
            </a:r>
          </a:p>
          <a:p>
            <a:pPr lvl="1"/>
            <a:r>
              <a:rPr lang="en-US" dirty="0" smtClean="0"/>
              <a:t>The rank of an array is the number of dimensions it has. In the examples, the rank of </a:t>
            </a:r>
            <a:r>
              <a:rPr lang="en-US" dirty="0" err="1" smtClean="0"/>
              <a:t>coords</a:t>
            </a:r>
            <a:r>
              <a:rPr lang="en-US" dirty="0" smtClean="0"/>
              <a:t> is 1 and the rank of block is 2.</a:t>
            </a:r>
          </a:p>
          <a:p>
            <a:r>
              <a:rPr lang="en-US" dirty="0" smtClean="0"/>
              <a:t>Extent:</a:t>
            </a:r>
          </a:p>
          <a:p>
            <a:pPr lvl="1"/>
            <a:r>
              <a:rPr lang="en-US" dirty="0" smtClean="0"/>
              <a:t>The number of elements along a dimension is its extent. Thus, the extent of </a:t>
            </a:r>
            <a:r>
              <a:rPr lang="en-US" dirty="0" err="1" smtClean="0"/>
              <a:t>coords</a:t>
            </a:r>
            <a:r>
              <a:rPr lang="en-US" dirty="0" smtClean="0"/>
              <a:t> is 3 and the extent of both the first and second dimension of block is 10</a:t>
            </a:r>
            <a:r>
              <a:rPr lang="en-US" u="sng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81600"/>
          </a:xfrm>
        </p:spPr>
        <p:txBody>
          <a:bodyPr/>
          <a:lstStyle/>
          <a:p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The shape of an array is a one-dimensional integer array, containing the number of elements (the extent) in each dimension. Thus, the shape of array </a:t>
            </a:r>
            <a:r>
              <a:rPr lang="en-US" dirty="0" err="1" smtClean="0"/>
              <a:t>coords</a:t>
            </a:r>
            <a:r>
              <a:rPr lang="en-US" dirty="0" smtClean="0"/>
              <a:t> is (3 ), and the shape of block is (10,10). Two arrays of the same shape are “conformable”.</a:t>
            </a:r>
          </a:p>
          <a:p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The size of an array is the number of elements it contains. The size of </a:t>
            </a:r>
            <a:r>
              <a:rPr lang="en-US" dirty="0" err="1" smtClean="0"/>
              <a:t>coords</a:t>
            </a:r>
            <a:r>
              <a:rPr lang="en-US" dirty="0" smtClean="0"/>
              <a:t> is 3 and the size of block is 100.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828800"/>
          </a:xfrm>
        </p:spPr>
        <p:txBody>
          <a:bodyPr/>
          <a:lstStyle/>
          <a:p>
            <a:r>
              <a:rPr lang="en-US" dirty="0" smtClean="0"/>
              <a:t>For arrays of rank one (one-dimensional arrays), the following shorthand notation is also possible: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7646" y="3244334"/>
            <a:ext cx="3898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coords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 = (/ 1.3, 5.6, 0.0 /)</a:t>
            </a:r>
            <a:endParaRPr lang="en-US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3810000"/>
            <a:ext cx="74993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0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smtClean="0">
                <a:latin typeface="Gill Sans MT (Body)"/>
              </a:rPr>
              <a:t>These shorthand notations of “constructing” the array elements are called </a:t>
            </a:r>
            <a:r>
              <a:rPr lang="en-US" sz="2800" i="1" dirty="0" smtClean="0">
                <a:latin typeface="Gill Sans MT (Body)"/>
              </a:rPr>
              <a:t>array constructors. Note that the “(/” and “/)” are a single symbol, thus, no spaces are allowed between the ( and / characters.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 (Body)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constructors are also allowed: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267200"/>
            <a:ext cx="7499350" cy="1828800"/>
          </a:xfrm>
        </p:spPr>
        <p:txBody>
          <a:bodyPr/>
          <a:lstStyle/>
          <a:p>
            <a:r>
              <a:rPr lang="en-US" dirty="0" smtClean="0"/>
              <a:t>These two examples use so-called </a:t>
            </a:r>
            <a:r>
              <a:rPr lang="en-US" i="1" dirty="0" smtClean="0"/>
              <a:t>implied do loops. Note the additional parentheses around the implied do loop.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3622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coords</a:t>
            </a:r>
            <a:r>
              <a:rPr lang="en-US" dirty="0" smtClean="0">
                <a:latin typeface="Consolas" pitchFamily="49" charset="0"/>
              </a:rPr>
              <a:t> = (/ (2.0*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1, 3) /) ! yields (2.0, 4.0, 6.0)</a:t>
            </a:r>
          </a:p>
          <a:p>
            <a:r>
              <a:rPr lang="en-US" dirty="0" err="1" smtClean="0">
                <a:latin typeface="Consolas" pitchFamily="49" charset="0"/>
              </a:rPr>
              <a:t>odd_ints</a:t>
            </a:r>
            <a:r>
              <a:rPr lang="en-US" dirty="0" smtClean="0">
                <a:latin typeface="Consolas" pitchFamily="49" charset="0"/>
              </a:rPr>
              <a:t> = (/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1, 10, 2) /) ! yields (1, 3, 5, 7, 9)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sections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3657600"/>
            <a:ext cx="7499350" cy="3200400"/>
          </a:xfrm>
        </p:spPr>
        <p:txBody>
          <a:bodyPr/>
          <a:lstStyle/>
          <a:p>
            <a:r>
              <a:rPr lang="en-US" dirty="0" smtClean="0"/>
              <a:t>Then, a(1:2, 3) references the elements a(1,3) and a(2,3).</a:t>
            </a:r>
          </a:p>
          <a:p>
            <a:r>
              <a:rPr lang="en-US" dirty="0" smtClean="0"/>
              <a:t>The whole last column can be referenced as a(1:3,4) or simply a(:, 4), and the first row as a(1, :). Optionally, a stride can be specified as well. 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1219200" y="1524000"/>
          <a:ext cx="7499352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/>
                <a:gridCol w="1874838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a(1,1)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a(1,2)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a(1,3) 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a(1,4) 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a(2,1)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a(2,2)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a(2,3)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a(2,4)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a(3,1)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a(3,2)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a(3,3)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a(3,4)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is (for each dimension):</a:t>
            </a:r>
          </a:p>
          <a:p>
            <a:pPr lvl="1"/>
            <a:r>
              <a:rPr lang="en-US" dirty="0" smtClean="0"/>
              <a:t>[lower] : [upper] [ : stride]</a:t>
            </a:r>
          </a:p>
          <a:p>
            <a:r>
              <a:rPr lang="en-US" dirty="0" smtClean="0"/>
              <a:t>In a(1, 1:4: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) lower= 1, upper = 4 and stride = 2 (for the second dimension).</a:t>
            </a:r>
          </a:p>
          <a:p>
            <a:r>
              <a:rPr lang="en-US" dirty="0" smtClean="0"/>
              <a:t>Thus, a(1, 1:4:2) references the elements a(1,1) and a(1,3).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1081</TotalTime>
  <Words>1189</Words>
  <Application>Microsoft Office PowerPoint</Application>
  <PresentationFormat>On-screen Show (4:3)</PresentationFormat>
  <Paragraphs>165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Fortran (FORmula TRANslator)</vt:lpstr>
      <vt:lpstr>Arrays </vt:lpstr>
      <vt:lpstr>Arrays</vt:lpstr>
      <vt:lpstr>Array terminology</vt:lpstr>
      <vt:lpstr>Array terminology</vt:lpstr>
      <vt:lpstr>Array</vt:lpstr>
      <vt:lpstr>The following constructors are also allowed: </vt:lpstr>
      <vt:lpstr>Array sections </vt:lpstr>
      <vt:lpstr>Array sections</vt:lpstr>
      <vt:lpstr>Array expressions</vt:lpstr>
      <vt:lpstr>Array expressions</vt:lpstr>
      <vt:lpstr>Array expressions</vt:lpstr>
      <vt:lpstr>Dynamic arrays</vt:lpstr>
      <vt:lpstr>Slide 14</vt:lpstr>
      <vt:lpstr>Passed array as arguments to procedures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(Formula Translation)</dc:title>
  <dc:creator>Afsana</dc:creator>
  <cp:lastModifiedBy>Abdur Rahman</cp:lastModifiedBy>
  <cp:revision>554</cp:revision>
  <dcterms:created xsi:type="dcterms:W3CDTF">2006-08-16T00:00:00Z</dcterms:created>
  <dcterms:modified xsi:type="dcterms:W3CDTF">2018-07-08T05:08:59Z</dcterms:modified>
</cp:coreProperties>
</file>