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71" r:id="rId3"/>
    <p:sldId id="272" r:id="rId4"/>
    <p:sldId id="274" r:id="rId5"/>
    <p:sldId id="27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85" r:id="rId15"/>
    <p:sldId id="270" r:id="rId16"/>
    <p:sldId id="284" r:id="rId17"/>
    <p:sldId id="265" r:id="rId18"/>
    <p:sldId id="266" r:id="rId19"/>
    <p:sldId id="267" r:id="rId20"/>
    <p:sldId id="268" r:id="rId21"/>
    <p:sldId id="269" r:id="rId22"/>
    <p:sldId id="276" r:id="rId23"/>
    <p:sldId id="277" r:id="rId24"/>
    <p:sldId id="278" r:id="rId25"/>
    <p:sldId id="279" r:id="rId26"/>
    <p:sldId id="282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78DF-CC90-4945-895F-3A31C3E4E5F8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EF9E0-B341-4A18-9BC5-B335E5FD6B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C3963F-8C90-4B4D-9825-F58F29351D55}" type="datetime1">
              <a:rPr lang="en-US" smtClean="0"/>
              <a:pPr/>
              <a:t>1/1/2018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18F2E9-02E3-48AB-9EF2-DE74612F48F7}" type="datetime1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36493-62DD-4140-AF02-AACD9C07AB35}" type="datetime1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C7A1B4-571B-4723-BD61-8D2CAC8D6D5F}" type="datetime1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D02C-2E1B-4600-8052-675B54DB79B8}" type="datetime1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8C8D73-FAAF-4194-96E8-8580B5FB1AA9}" type="datetime1">
              <a:rPr lang="en-US" smtClean="0"/>
              <a:pPr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2F4C6-6A17-474A-BEDD-A8C4A78BC6EF}" type="datetime1">
              <a:rPr lang="en-US" smtClean="0"/>
              <a:pPr/>
              <a:t>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F70B8-352F-4823-AFA1-214F63E4884A}" type="datetime1">
              <a:rPr lang="en-US" smtClean="0"/>
              <a:pPr/>
              <a:t>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C3219-37A5-4100-8880-B3AB34EB28F7}" type="datetime1">
              <a:rPr lang="en-US" smtClean="0"/>
              <a:pPr/>
              <a:t>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167C4-31C9-4C4E-92C5-4BB7FFBDEB4E}" type="datetime1">
              <a:rPr lang="en-US" smtClean="0"/>
              <a:pPr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3288F-94AE-4BF1-9A8D-17D33D5CDA86}" type="datetime1">
              <a:rPr lang="en-US" smtClean="0"/>
              <a:pPr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8BC84C-C5EC-479D-8DF7-DE3AC2D3AA08}" type="datetime1">
              <a:rPr lang="en-US" smtClean="0"/>
              <a:pPr/>
              <a:t>1/1/2018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069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7406640" cy="195993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Md. Abdur Rahman</a:t>
            </a:r>
          </a:p>
          <a:p>
            <a:pPr algn="r"/>
            <a:r>
              <a:rPr lang="en-US" dirty="0" smtClean="0"/>
              <a:t>Senior Computer Scientist</a:t>
            </a:r>
          </a:p>
          <a:p>
            <a:pPr algn="r"/>
            <a:r>
              <a:rPr lang="en-US" dirty="0" smtClean="0"/>
              <a:t>Centre for Advanced in Research in Sciences (CARS)</a:t>
            </a:r>
          </a:p>
          <a:p>
            <a:pPr algn="r"/>
            <a:r>
              <a:rPr lang="en-US" dirty="0" smtClean="0"/>
              <a:t>University of Dhaka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Writing Programs (under 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 ⇒ New ⇒ Project... ⇒ Console Application ⇒ Go.</a:t>
            </a:r>
          </a:p>
          <a:p>
            <a:r>
              <a:rPr lang="en-US" dirty="0" smtClean="0"/>
              <a:t>The "Console Application" wizard appears:</a:t>
            </a:r>
          </a:p>
          <a:p>
            <a:pPr lvl="1"/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Select "C++" ⇒ Next.</a:t>
            </a:r>
          </a:p>
          <a:p>
            <a:pPr lvl="1"/>
            <a:r>
              <a:rPr lang="en-US" sz="2400" dirty="0" smtClean="0"/>
              <a:t>In "Project Title", enter "</a:t>
            </a:r>
            <a:r>
              <a:rPr lang="en-US" sz="2400" dirty="0" err="1" smtClean="0"/>
              <a:t>HelloProject</a:t>
            </a:r>
            <a:r>
              <a:rPr lang="en-US" sz="2400" dirty="0" smtClean="0"/>
              <a:t>". In "Folder to create project in", set to your working directory, e.g., "d:\project". Accept the default for the rest ⇒ Next.</a:t>
            </a:r>
          </a:p>
          <a:p>
            <a:pPr lvl="1"/>
            <a:r>
              <a:rPr lang="en-US" sz="2400" dirty="0" smtClean="0"/>
              <a:t>In "Compiler" field, accept the defaults of "GNU GCC Compiler" ⇒ Finish.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Writing Programs (under 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the "Management" pane ⇒ Choose "Projects" tab ⇒ Expand the project node "</a:t>
            </a:r>
            <a:r>
              <a:rPr lang="en-US" dirty="0" err="1" smtClean="0"/>
              <a:t>HelloProject</a:t>
            </a:r>
            <a:r>
              <a:rPr lang="en-US" dirty="0" smtClean="0"/>
              <a:t>" ⇒ Expand "Source" node ⇒ Double-click "main.cpp", which is a template program to say "Hello, world!".</a:t>
            </a:r>
          </a:p>
          <a:p>
            <a:r>
              <a:rPr lang="en-US" dirty="0" smtClean="0"/>
              <a:t>To build the program, select "Build" menu ⇒ Build.</a:t>
            </a:r>
          </a:p>
          <a:p>
            <a:r>
              <a:rPr lang="en-US" dirty="0" smtClean="0"/>
              <a:t>To run the program, select "Build" menu ⇒ 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60960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Debug: </a:t>
            </a:r>
            <a:r>
              <a:rPr lang="en-US" dirty="0" smtClean="0"/>
              <a:t>www.youtube.com/watch?v=Jab1qj_QR8s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Writing Programs (under 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 create more source file or header file under the project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smtClean="0"/>
              <a:t>File ⇒ New File... ⇒ Select C/C++ source or C/C++ header.</a:t>
            </a:r>
          </a:p>
          <a:p>
            <a:pPr lvl="1"/>
            <a:r>
              <a:rPr lang="en-US" sz="2400" dirty="0" smtClean="0"/>
              <a:t>C++ ⇒ Next.</a:t>
            </a:r>
          </a:p>
          <a:p>
            <a:pPr lvl="1"/>
            <a:r>
              <a:rPr lang="en-US" sz="2400" dirty="0" smtClean="0"/>
              <a:t>In "Filename with full path" ⇒ Click the "Navigate" (...) button to navigate to the project directory and enter the new file name. Check both the "Debug" and "Release" boxes (or "All") ⇒ Finish.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 of a program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1371600"/>
            <a:ext cx="5486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 my first program in C++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[for commenting]</a:t>
            </a:r>
          </a:p>
          <a:p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 [preprocessor directive]</a:t>
            </a:r>
          </a:p>
          <a:p>
            <a:r>
              <a:rPr lang="en-US" dirty="0" smtClean="0"/>
              <a:t>using namespace std; </a:t>
            </a:r>
          </a:p>
          <a:p>
            <a:endParaRPr lang="en-US" dirty="0" smtClean="0"/>
          </a:p>
          <a:p>
            <a:r>
              <a:rPr lang="en-US" dirty="0" smtClean="0"/>
              <a:t>int main ()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"Hello World!"; </a:t>
            </a:r>
          </a:p>
          <a:p>
            <a:r>
              <a:rPr lang="en-US" dirty="0" smtClean="0"/>
              <a:t>	return 0;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between writing and executing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76400"/>
            <a:ext cx="4355592" cy="4800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Source code is stored in the file </a:t>
            </a:r>
            <a:r>
              <a:rPr lang="en-US" sz="2000" dirty="0" err="1" smtClean="0"/>
              <a:t>program.c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This file is then processed by preprocessors and an expanded source code file is generated named program. </a:t>
            </a:r>
          </a:p>
          <a:p>
            <a:r>
              <a:rPr lang="en-US" sz="2000" dirty="0" smtClean="0"/>
              <a:t>This expanded file is compiled by the compiler and an object code file is generated named program.obj. </a:t>
            </a:r>
          </a:p>
          <a:p>
            <a:r>
              <a:rPr lang="en-US" sz="2000" dirty="0" smtClean="0"/>
              <a:t>Finally the linker links this object code file to the object code of the library functions to generate the executable file program.exe 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2" descr="http://cdncontribute.geeksforgeeks.org/wp-content/uploads/preprocesso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524000"/>
            <a:ext cx="25908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Lines beginning with a hash sign (#) are directives for the preprocessor.</a:t>
            </a:r>
          </a:p>
          <a:p>
            <a:r>
              <a:rPr lang="en-US" dirty="0" smtClean="0"/>
              <a:t>Indications for the compiler's preprocessor.</a:t>
            </a:r>
          </a:p>
          <a:p>
            <a:r>
              <a:rPr lang="en-US" dirty="0" smtClean="0"/>
              <a:t>The directive #include &lt;</a:t>
            </a:r>
            <a:r>
              <a:rPr lang="en-US" dirty="0" err="1" smtClean="0"/>
              <a:t>iostream</a:t>
            </a:r>
            <a:r>
              <a:rPr lang="en-US" dirty="0" smtClean="0"/>
              <a:t>&gt; tells the preprocessor to include the </a:t>
            </a:r>
            <a:r>
              <a:rPr lang="en-US" dirty="0" err="1" smtClean="0"/>
              <a:t>iostream</a:t>
            </a:r>
            <a:r>
              <a:rPr lang="en-US" dirty="0" smtClean="0"/>
              <a:t> standard file.</a:t>
            </a:r>
          </a:p>
          <a:p>
            <a:r>
              <a:rPr lang="en-US" dirty="0" smtClean="0"/>
              <a:t>This specific file (</a:t>
            </a:r>
            <a:r>
              <a:rPr lang="en-US" dirty="0" err="1" smtClean="0"/>
              <a:t>iostream</a:t>
            </a:r>
            <a:r>
              <a:rPr lang="en-US" dirty="0" smtClean="0"/>
              <a:t>) includes the declarations of the basic standard input-output library in C++, and it is included because its functionality is going to be used later in the program.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Preprocessors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79792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Preprocessors are programs that processes our source code before compilation. </a:t>
            </a:r>
          </a:p>
          <a:p>
            <a:r>
              <a:rPr lang="en-US" dirty="0" smtClean="0"/>
              <a:t>All of these preprocessor directive begins with a ‘#’ (hash) symbol. </a:t>
            </a:r>
          </a:p>
          <a:p>
            <a:r>
              <a:rPr lang="en-US" dirty="0" smtClean="0"/>
              <a:t>Examples of some preprocessor directives are: </a:t>
            </a:r>
            <a:r>
              <a:rPr lang="en-US" i="1" dirty="0" smtClean="0"/>
              <a:t>#include</a:t>
            </a:r>
            <a:r>
              <a:rPr lang="en-US" dirty="0" smtClean="0"/>
              <a:t> , </a:t>
            </a:r>
            <a:r>
              <a:rPr lang="en-US" i="1" dirty="0" smtClean="0"/>
              <a:t>#define</a:t>
            </a:r>
            <a:r>
              <a:rPr lang="en-US" dirty="0" smtClean="0"/>
              <a:t>, </a:t>
            </a:r>
            <a:r>
              <a:rPr lang="en-US" i="1" dirty="0" smtClean="0"/>
              <a:t>#</a:t>
            </a:r>
            <a:r>
              <a:rPr lang="en-US" i="1" dirty="0" err="1" smtClean="0"/>
              <a:t>ifndef</a:t>
            </a:r>
            <a:r>
              <a:rPr lang="en-US" dirty="0" smtClean="0"/>
              <a:t> 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 main() { ... }</a:t>
            </a:r>
          </a:p>
          <a:p>
            <a:pPr lvl="1"/>
            <a:r>
              <a:rPr lang="en-US" sz="2400" dirty="0" smtClean="0"/>
              <a:t>defines a new function named main</a:t>
            </a:r>
            <a:r>
              <a:rPr lang="en-US" sz="2400" dirty="0" smtClean="0"/>
              <a:t>. The </a:t>
            </a:r>
            <a:r>
              <a:rPr lang="en-US" sz="2400" dirty="0" smtClean="0"/>
              <a:t>main function is called upon execution of the program, it must always return a number of the int type</a:t>
            </a:r>
            <a:r>
              <a:rPr lang="en-US" sz="2000" dirty="0" smtClean="0"/>
              <a:t>.</a:t>
            </a:r>
          </a:p>
          <a:p>
            <a:pPr lvl="1"/>
            <a:r>
              <a:rPr lang="en-US" sz="2400" dirty="0" smtClean="0"/>
              <a:t>Here, the int is what is called the function's return type. The value returned by the main function is an </a:t>
            </a:r>
            <a:r>
              <a:rPr lang="en-US" sz="2400" b="1" dirty="0" smtClean="0"/>
              <a:t>exit code. </a:t>
            </a:r>
          </a:p>
          <a:p>
            <a:pPr lvl="1"/>
            <a:r>
              <a:rPr lang="en-US" sz="2400" dirty="0" smtClean="0"/>
              <a:t>By convention, a program exit code of </a:t>
            </a:r>
            <a:r>
              <a:rPr lang="en-US" sz="2000" dirty="0" smtClean="0"/>
              <a:t>0 </a:t>
            </a:r>
            <a:r>
              <a:rPr lang="en-US" sz="2400" dirty="0" smtClean="0"/>
              <a:t>or </a:t>
            </a:r>
            <a:r>
              <a:rPr lang="en-US" sz="2000" dirty="0" smtClean="0"/>
              <a:t>EXIT_SUCCESS </a:t>
            </a:r>
            <a:r>
              <a:rPr lang="en-US" sz="2400" dirty="0" smtClean="0"/>
              <a:t>is interpreted as success by a system that executes the program. Any other return code is associated with an error.</a:t>
            </a:r>
            <a:endParaRPr lang="en-US" sz="7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 main() { ... }</a:t>
            </a:r>
          </a:p>
          <a:p>
            <a:pPr lvl="1"/>
            <a:r>
              <a:rPr lang="en-US" sz="2000" dirty="0" smtClean="0"/>
              <a:t>If no return statement is present, the main function (and thus, the program itself) returns 0 by default. In this example, we don't need to explicitly write return 0;.</a:t>
            </a:r>
          </a:p>
          <a:p>
            <a:pPr lvl="1"/>
            <a:r>
              <a:rPr lang="en-US" sz="2000" dirty="0" smtClean="0"/>
              <a:t>All other functions, except those that return the void type, must explicitly return a value according to their return type, or else must not return at all.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 &lt;&lt; "Hello World!" &lt;&lt; std::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prints "Hello World!" to the standard output stream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std</a:t>
            </a:r>
            <a:r>
              <a:rPr lang="en-US" dirty="0" smtClean="0"/>
              <a:t> is a namespace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::</a:t>
            </a:r>
            <a:r>
              <a:rPr lang="en-US" dirty="0" smtClean="0"/>
              <a:t> scope resolution operator look-ups for objects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std::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/>
              <a:t> is the </a:t>
            </a:r>
            <a:r>
              <a:rPr lang="en-US" b="1" dirty="0" smtClean="0"/>
              <a:t>standard output stream </a:t>
            </a:r>
            <a:r>
              <a:rPr lang="en-US" dirty="0" smtClean="0"/>
              <a:t>object</a:t>
            </a:r>
          </a:p>
          <a:p>
            <a:pPr lvl="2"/>
            <a:r>
              <a:rPr lang="en-US" dirty="0" smtClean="0"/>
              <a:t>Here </a:t>
            </a:r>
            <a:r>
              <a:rPr lang="en-US" dirty="0" smtClean="0">
                <a:solidFill>
                  <a:srgbClr val="FF0000"/>
                </a:solidFill>
              </a:rPr>
              <a:t>&lt;&lt;</a:t>
            </a:r>
            <a:r>
              <a:rPr lang="en-US" dirty="0" smtClean="0"/>
              <a:t> is the </a:t>
            </a:r>
            <a:r>
              <a:rPr lang="en-US" b="1" dirty="0" smtClean="0"/>
              <a:t>stream insertion operator</a:t>
            </a:r>
          </a:p>
          <a:p>
            <a:pPr lvl="2"/>
            <a:r>
              <a:rPr lang="en-US" dirty="0" smtClean="0"/>
              <a:t>allows stream insertions to be chained, </a:t>
            </a:r>
            <a:endParaRPr lang="en-US" dirty="0" smtClean="0"/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sz="2000" dirty="0" smtClean="0"/>
              <a:t>std::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</a:t>
            </a:r>
            <a:r>
              <a:rPr lang="en-US" sz="2000" dirty="0" err="1" smtClean="0"/>
              <a:t>Foo</a:t>
            </a:r>
            <a:r>
              <a:rPr lang="en-US" sz="2000" dirty="0" smtClean="0"/>
              <a:t>" &lt;&lt; " Bar"; </a:t>
            </a:r>
            <a:endParaRPr lang="en-US" sz="2000" dirty="0" smtClean="0"/>
          </a:p>
          <a:p>
            <a:pPr lvl="2"/>
            <a:r>
              <a:rPr lang="en-US" dirty="0" smtClean="0"/>
              <a:t>prints </a:t>
            </a:r>
            <a:r>
              <a:rPr lang="en-US" dirty="0" smtClean="0"/>
              <a:t>"</a:t>
            </a:r>
            <a:r>
              <a:rPr lang="en-US" dirty="0" err="1" smtClean="0"/>
              <a:t>FooBar</a:t>
            </a:r>
            <a:r>
              <a:rPr lang="en-US" dirty="0" smtClean="0"/>
              <a:t>" to the console.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C++ is a middle-level programming language developed by </a:t>
            </a:r>
            <a:r>
              <a:rPr lang="en-US" dirty="0" err="1" smtClean="0"/>
              <a:t>Bjarne</a:t>
            </a:r>
            <a:r>
              <a:rPr lang="en-US" dirty="0" smtClean="0"/>
              <a:t> </a:t>
            </a:r>
            <a:r>
              <a:rPr lang="en-US" dirty="0" err="1" smtClean="0"/>
              <a:t>Stroustrup</a:t>
            </a:r>
            <a:r>
              <a:rPr lang="en-US" dirty="0" smtClean="0"/>
              <a:t> starting in 1979 at Bell Labs.</a:t>
            </a:r>
          </a:p>
          <a:p>
            <a:r>
              <a:rPr lang="en-US" dirty="0" smtClean="0"/>
              <a:t>C++ runs on a variety of platforms, such as Windows, Mac OS, and the various versions of UNIX.</a:t>
            </a:r>
          </a:p>
          <a:p>
            <a:r>
              <a:rPr lang="en-US" dirty="0" smtClean="0"/>
              <a:t> statically typed, compiled, general-purpose  case-sensitive, free-form programming language that supports procedural, object-oriented, and generic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std::</a:t>
            </a:r>
            <a:r>
              <a:rPr lang="en-US" sz="2400" dirty="0" err="1" smtClean="0"/>
              <a:t>endl</a:t>
            </a:r>
            <a:r>
              <a:rPr lang="en-US" sz="2400" dirty="0" smtClean="0"/>
              <a:t> is a special </a:t>
            </a:r>
            <a:r>
              <a:rPr lang="en-US" sz="2400" b="1" dirty="0" smtClean="0"/>
              <a:t>I/O stream manipulator object</a:t>
            </a:r>
          </a:p>
          <a:p>
            <a:r>
              <a:rPr lang="en-US" dirty="0" smtClean="0"/>
              <a:t>std::</a:t>
            </a:r>
            <a:r>
              <a:rPr lang="en-US" dirty="0" err="1" smtClean="0"/>
              <a:t>endl</a:t>
            </a:r>
            <a:r>
              <a:rPr lang="en-US" dirty="0" smtClean="0"/>
              <a:t> does two things:</a:t>
            </a:r>
          </a:p>
          <a:p>
            <a:pPr lvl="2"/>
            <a:r>
              <a:rPr lang="en-US" dirty="0" smtClean="0"/>
              <a:t>inserts the end-of-line character</a:t>
            </a:r>
          </a:p>
          <a:p>
            <a:pPr lvl="2"/>
            <a:r>
              <a:rPr lang="en-US" dirty="0" smtClean="0"/>
              <a:t>flushes the stream buffer to force the text to show up on the console</a:t>
            </a:r>
          </a:p>
          <a:p>
            <a:pPr lvl="2"/>
            <a:r>
              <a:rPr lang="en-US" dirty="0" smtClean="0"/>
              <a:t>An alternate method that avoids the flush is:</a:t>
            </a:r>
          </a:p>
          <a:p>
            <a:pPr lvl="2"/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 &lt;&lt; "Hello World!</a:t>
            </a:r>
            <a:r>
              <a:rPr lang="en-US" b="1" dirty="0" smtClean="0">
                <a:solidFill>
                  <a:srgbClr val="FF0000"/>
                </a:solidFill>
              </a:rPr>
              <a:t>\n</a:t>
            </a:r>
            <a:r>
              <a:rPr lang="en-US" b="1" dirty="0" smtClean="0"/>
              <a:t>";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en-US" b="1" dirty="0" smtClean="0"/>
              <a:t> </a:t>
            </a:r>
            <a:r>
              <a:rPr lang="en-US" dirty="0" smtClean="0"/>
              <a:t>notifies the compiler that a statement has ended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 smtClean="0"/>
              <a:t> single-line comment</a:t>
            </a:r>
          </a:p>
          <a:p>
            <a:pPr lvl="2"/>
            <a:r>
              <a:rPr lang="en-US" i="1" dirty="0" smtClean="0"/>
              <a:t>/*</a:t>
            </a:r>
          </a:p>
          <a:p>
            <a:pPr lvl="2"/>
            <a:r>
              <a:rPr lang="en-US" i="1" dirty="0" smtClean="0"/>
              <a:t>* This is a block comment.</a:t>
            </a:r>
          </a:p>
          <a:p>
            <a:pPr lvl="2"/>
            <a:r>
              <a:rPr lang="en-US" i="1" dirty="0" smtClean="0"/>
              <a:t>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Whitespace in C++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 age;</a:t>
            </a:r>
          </a:p>
          <a:p>
            <a:pPr lvl="1"/>
            <a:r>
              <a:rPr lang="en-US" dirty="0" smtClean="0"/>
              <a:t>Here must be at least one whitespace character between int and age for the compiler to be able to distinguish them.</a:t>
            </a:r>
          </a:p>
          <a:p>
            <a:r>
              <a:rPr lang="en-US" dirty="0" smtClean="0"/>
              <a:t>fruit = apples + oranges; // Get the total fruit</a:t>
            </a:r>
          </a:p>
          <a:p>
            <a:pPr lvl="1"/>
            <a:r>
              <a:rPr lang="en-US" dirty="0" smtClean="0"/>
              <a:t>Here, no whitespace characters are necessary between fruit and =, or between = and apples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 </a:t>
            </a:r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 use data-type during declaration to restrict the type of data to be stored</a:t>
            </a:r>
          </a:p>
          <a:p>
            <a:r>
              <a:rPr lang="en-US" dirty="0" smtClean="0"/>
              <a:t> Data types are used to tell the variables the type of data it can store.</a:t>
            </a:r>
          </a:p>
          <a:p>
            <a:r>
              <a:rPr lang="en-US" dirty="0" smtClean="0"/>
              <a:t>Data types in C++ is mainly divided into two types:</a:t>
            </a:r>
          </a:p>
          <a:p>
            <a:pPr lvl="2"/>
            <a:r>
              <a:rPr lang="en-US" dirty="0" smtClean="0"/>
              <a:t>Primitive Built-in Types</a:t>
            </a:r>
          </a:p>
          <a:p>
            <a:pPr lvl="2"/>
            <a:r>
              <a:rPr lang="en-US" dirty="0" smtClean="0"/>
              <a:t>Abstract or user defined data type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Primitive data types</a:t>
            </a:r>
          </a:p>
          <a:p>
            <a:pPr lvl="1"/>
            <a:r>
              <a:rPr lang="en-US" dirty="0" smtClean="0"/>
              <a:t>These data types are built-in or predefined data types and can be used directly by the user to declare variables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0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Floating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floating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Wide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wchar_t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Boolean</a:t>
            </a:r>
            <a:r>
              <a:rPr lang="en-US" dirty="0" smtClean="0"/>
              <a:t>: used for storing </a:t>
            </a:r>
            <a:r>
              <a:rPr lang="en-US" dirty="0" err="1" smtClean="0"/>
              <a:t>boolean</a:t>
            </a:r>
            <a:r>
              <a:rPr lang="en-US" dirty="0" smtClean="0"/>
              <a:t> or logical values. A </a:t>
            </a:r>
            <a:r>
              <a:rPr lang="en-US" dirty="0" err="1" smtClean="0"/>
              <a:t>boolean</a:t>
            </a:r>
            <a:r>
              <a:rPr lang="en-US" dirty="0" smtClean="0"/>
              <a:t> variable can store either </a:t>
            </a:r>
            <a:r>
              <a:rPr lang="en-US" i="1" dirty="0" smtClean="0"/>
              <a:t>true </a:t>
            </a:r>
            <a:r>
              <a:rPr lang="en-US" dirty="0" smtClean="0"/>
              <a:t>or </a:t>
            </a:r>
            <a:r>
              <a:rPr lang="en-US" i="1" dirty="0" smtClean="0"/>
              <a:t>false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Character</a:t>
            </a:r>
            <a:r>
              <a:rPr lang="en-US" dirty="0" smtClean="0"/>
              <a:t>: used for storing characters and typically requires one byte of memory space.</a:t>
            </a:r>
          </a:p>
          <a:p>
            <a:r>
              <a:rPr lang="en-US" b="1" dirty="0" smtClean="0"/>
              <a:t>Integer</a:t>
            </a:r>
            <a:r>
              <a:rPr lang="en-US" dirty="0" smtClean="0"/>
              <a:t>: used for integer data types is </a:t>
            </a:r>
            <a:r>
              <a:rPr lang="en-US" b="1" dirty="0" smtClean="0"/>
              <a:t>int</a:t>
            </a:r>
            <a:r>
              <a:rPr lang="en-US" dirty="0" smtClean="0"/>
              <a:t>. Integers typically requires 4 bytes.</a:t>
            </a:r>
          </a:p>
          <a:p>
            <a:r>
              <a:rPr lang="en-US" b="1" dirty="0" smtClean="0"/>
              <a:t>Floating Point</a:t>
            </a:r>
            <a:r>
              <a:rPr lang="en-US" dirty="0" smtClean="0"/>
              <a:t>: stores single precision floating point values or decimal values.</a:t>
            </a:r>
          </a:p>
          <a:p>
            <a:r>
              <a:rPr lang="en-US" b="1" dirty="0" smtClean="0"/>
              <a:t>Double Floating Point</a:t>
            </a:r>
            <a:r>
              <a:rPr lang="en-US" dirty="0" smtClean="0"/>
              <a:t>: stores double precision floating point values or decimal values. </a:t>
            </a:r>
          </a:p>
          <a:p>
            <a:r>
              <a:rPr lang="en-US" b="1" dirty="0" smtClean="0"/>
              <a:t>void</a:t>
            </a:r>
            <a:r>
              <a:rPr lang="en-US" dirty="0" smtClean="0"/>
              <a:t>: Void means without any value. void </a:t>
            </a:r>
            <a:r>
              <a:rPr lang="en-US" dirty="0" err="1" smtClean="0"/>
              <a:t>datatype</a:t>
            </a:r>
            <a:r>
              <a:rPr lang="en-US" dirty="0" smtClean="0"/>
              <a:t> represents a valueless entity. Void data type is used for those function which does not returns a value.</a:t>
            </a:r>
          </a:p>
          <a:p>
            <a:r>
              <a:rPr lang="en-US" b="1" dirty="0" smtClean="0"/>
              <a:t>Wide Character</a:t>
            </a:r>
            <a:r>
              <a:rPr lang="en-US" dirty="0" smtClean="0"/>
              <a:t>:  is also a character data type but this data type has size greater than the normal 8-bit </a:t>
            </a:r>
            <a:r>
              <a:rPr lang="en-US" dirty="0" err="1" smtClean="0"/>
              <a:t>datatype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type Modifiers</a:t>
            </a:r>
          </a:p>
          <a:p>
            <a:pPr lvl="1"/>
            <a:r>
              <a:rPr lang="en-US" dirty="0" smtClean="0"/>
              <a:t>used with the built-in data types to modify the length of data that a particular data type can hold. </a:t>
            </a:r>
          </a:p>
          <a:p>
            <a:pPr lvl="2" fontAlgn="base"/>
            <a:r>
              <a:rPr lang="en-US" b="1" dirty="0" smtClean="0"/>
              <a:t>Signed</a:t>
            </a:r>
            <a:endParaRPr lang="en-US" dirty="0" smtClean="0"/>
          </a:p>
          <a:p>
            <a:pPr lvl="2" fontAlgn="base"/>
            <a:r>
              <a:rPr lang="en-US" b="1" dirty="0" smtClean="0"/>
              <a:t>Unsigned</a:t>
            </a:r>
            <a:endParaRPr lang="en-US" dirty="0" smtClean="0"/>
          </a:p>
          <a:p>
            <a:pPr lvl="2" fontAlgn="base"/>
            <a:r>
              <a:rPr lang="en-US" b="1" dirty="0" smtClean="0"/>
              <a:t>Short</a:t>
            </a:r>
            <a:endParaRPr lang="en-US" dirty="0" smtClean="0"/>
          </a:p>
          <a:p>
            <a:pPr lvl="2" fontAlgn="base"/>
            <a:r>
              <a:rPr lang="en-US" b="1" dirty="0" smtClean="0"/>
              <a:t>Long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2"/>
          <a:ext cx="8001000" cy="643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743200"/>
                <a:gridCol w="838200"/>
                <a:gridCol w="3048000"/>
              </a:tblGrid>
              <a:tr h="457632">
                <a:tc>
                  <a:txBody>
                    <a:bodyPr/>
                    <a:lstStyle/>
                    <a:p>
                      <a:r>
                        <a:rPr kumimoji="0" lang="en-US" sz="16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Size*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Range*</a:t>
                      </a:r>
                    </a:p>
                  </a:txBody>
                  <a:tcPr marL="0" marR="0" marT="0" marB="0" anchor="ctr"/>
                </a:tc>
              </a:tr>
              <a:tr h="685366">
                <a:tc>
                  <a:txBody>
                    <a:bodyPr/>
                    <a:lstStyle/>
                    <a:p>
                      <a:r>
                        <a:rPr lang="en-US" sz="1600" dirty="0"/>
                        <a:t>char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Character or small integer.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1byte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signed: -128 to 127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unsigned: 0 to 255</a:t>
                      </a:r>
                    </a:p>
                  </a:txBody>
                  <a:tcPr marL="0" marR="0" marT="0" marB="0"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600" dirty="0"/>
                        <a:t>short int(short)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Short Integer.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2bytes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signed: -32768 to 32767</a:t>
                      </a:r>
                      <a:br>
                        <a:rPr lang="en-US" sz="1600"/>
                      </a:br>
                      <a:r>
                        <a:rPr lang="en-US" sz="1600"/>
                        <a:t>unsigned: 0 to 65535</a:t>
                      </a:r>
                    </a:p>
                  </a:txBody>
                  <a:tcPr marL="0" marR="0" marT="0" marB="0" anchor="ctr"/>
                </a:tc>
              </a:tr>
              <a:tr h="1158240">
                <a:tc>
                  <a:txBody>
                    <a:bodyPr/>
                    <a:lstStyle/>
                    <a:p>
                      <a:r>
                        <a:rPr lang="en-US" sz="1600"/>
                        <a:t>int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Integer.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4bytes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signed: -2147483648 to 2147483647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unsigned: 0 to 4294967295</a:t>
                      </a:r>
                    </a:p>
                  </a:txBody>
                  <a:tcPr marL="0" marR="0" marT="0" marB="0" anchor="ctr"/>
                </a:tc>
              </a:tr>
              <a:tr h="807720">
                <a:tc>
                  <a:txBody>
                    <a:bodyPr/>
                    <a:lstStyle/>
                    <a:p>
                      <a:r>
                        <a:rPr lang="en-US" sz="1600" dirty="0"/>
                        <a:t>long int (long)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Long integer.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signed: -2147483648 to 2147483647</a:t>
                      </a:r>
                      <a:br>
                        <a:rPr lang="en-US" sz="1600"/>
                      </a:br>
                      <a:r>
                        <a:rPr lang="en-US" sz="1600"/>
                        <a:t>unsigned: 0 to 4294967295</a:t>
                      </a:r>
                    </a:p>
                  </a:txBody>
                  <a:tcPr anchor="ctr"/>
                </a:tc>
              </a:tr>
              <a:tr h="457632">
                <a:tc>
                  <a:txBody>
                    <a:bodyPr/>
                    <a:lstStyle/>
                    <a:p>
                      <a:r>
                        <a:rPr lang="en-US" sz="160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Boolean value. It can take one of two values: true or false.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 or false</a:t>
                      </a:r>
                    </a:p>
                  </a:txBody>
                  <a:tcPr anchor="ctr"/>
                </a:tc>
              </a:tr>
              <a:tr h="457632">
                <a:tc>
                  <a:txBody>
                    <a:bodyPr/>
                    <a:lstStyle/>
                    <a:p>
                      <a:r>
                        <a:rPr lang="en-US" sz="160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Floating point number.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+/- 3.4e +/- 38 (~7 digits)</a:t>
                      </a:r>
                    </a:p>
                  </a:txBody>
                  <a:tcPr anchor="ctr"/>
                </a:tc>
              </a:tr>
              <a:tr h="457632">
                <a:tc>
                  <a:txBody>
                    <a:bodyPr/>
                    <a:lstStyle/>
                    <a:p>
                      <a:r>
                        <a:rPr lang="en-US" sz="160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Double precision floating point number.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8bytes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+/- 1.7e +/- 308 (~15 digits)</a:t>
                      </a:r>
                    </a:p>
                  </a:txBody>
                  <a:tcPr anchor="ctr"/>
                </a:tc>
              </a:tr>
              <a:tr h="457632">
                <a:tc>
                  <a:txBody>
                    <a:bodyPr/>
                    <a:lstStyle/>
                    <a:p>
                      <a:r>
                        <a:rPr lang="en-US" sz="1600" dirty="0"/>
                        <a:t>long 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Long double precision floating point number.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8bytes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+/- 1.7e +/- 308 (~15 digits)</a:t>
                      </a:r>
                    </a:p>
                  </a:txBody>
                  <a:tcPr anchor="ctr"/>
                </a:tc>
              </a:tr>
              <a:tr h="457632">
                <a:tc>
                  <a:txBody>
                    <a:bodyPr/>
                    <a:lstStyle/>
                    <a:p>
                      <a:r>
                        <a:rPr lang="en-US" sz="1600"/>
                        <a:t>wchar_t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Wide character.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2 </a:t>
                      </a:r>
                      <a:r>
                        <a:rPr lang="en-US" sz="1600" i="1"/>
                        <a:t>or</a:t>
                      </a:r>
                      <a:r>
                        <a:rPr lang="en-US" sz="1600"/>
                        <a:t> 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wide character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66800" y="6474023"/>
            <a:ext cx="7467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* </a:t>
            </a:r>
            <a:r>
              <a:rPr lang="en-US" sz="1400" dirty="0" smtClean="0"/>
              <a:t>The values of the columns </a:t>
            </a:r>
            <a:r>
              <a:rPr lang="en-US" sz="1400" i="1" dirty="0" smtClean="0"/>
              <a:t>Size</a:t>
            </a:r>
            <a:r>
              <a:rPr lang="en-US" sz="1400" dirty="0" smtClean="0"/>
              <a:t> and </a:t>
            </a:r>
            <a:r>
              <a:rPr lang="en-US" sz="1400" i="1" dirty="0" smtClean="0"/>
              <a:t>Range</a:t>
            </a:r>
            <a:r>
              <a:rPr lang="en-US" sz="1400" dirty="0" smtClean="0"/>
              <a:t> depend on the system the program is compiled for.</a:t>
            </a:r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 two's complement</a:t>
            </a:r>
          </a:p>
          <a:p>
            <a:pPr lvl="1"/>
            <a:r>
              <a:rPr lang="en-US" dirty="0" smtClean="0"/>
              <a:t>signed number with N bits</a:t>
            </a:r>
          </a:p>
          <a:p>
            <a:pPr lvl="2" fontAlgn="base"/>
            <a:r>
              <a:rPr lang="pt-BR" dirty="0" smtClean="0"/>
              <a:t>min = -1 * 2</a:t>
            </a:r>
            <a:r>
              <a:rPr lang="pt-BR" baseline="30000" dirty="0" smtClean="0"/>
              <a:t>N - 1</a:t>
            </a:r>
            <a:endParaRPr lang="pt-BR" dirty="0" smtClean="0"/>
          </a:p>
          <a:p>
            <a:pPr lvl="2" fontAlgn="base"/>
            <a:r>
              <a:rPr lang="pt-BR" dirty="0" smtClean="0"/>
              <a:t>max = 2</a:t>
            </a:r>
            <a:r>
              <a:rPr lang="pt-BR" baseline="30000" dirty="0" smtClean="0"/>
              <a:t>N - 1</a:t>
            </a:r>
            <a:r>
              <a:rPr lang="pt-BR" dirty="0" smtClean="0"/>
              <a:t> - 1</a:t>
            </a:r>
          </a:p>
          <a:p>
            <a:pPr lvl="1" fontAlgn="base"/>
            <a:r>
              <a:rPr lang="en-US" dirty="0" smtClean="0"/>
              <a:t>unsigned number with N bits are</a:t>
            </a:r>
          </a:p>
          <a:p>
            <a:pPr lvl="2" fontAlgn="base"/>
            <a:r>
              <a:rPr lang="en-US" dirty="0" smtClean="0"/>
              <a:t>min = 0</a:t>
            </a:r>
          </a:p>
          <a:p>
            <a:pPr lvl="2" fontAlgn="base"/>
            <a:r>
              <a:rPr lang="en-US" dirty="0" smtClean="0"/>
              <a:t>max = 2</a:t>
            </a:r>
            <a:r>
              <a:rPr lang="en-US" baseline="30000" dirty="0" smtClean="0"/>
              <a:t>N</a:t>
            </a:r>
            <a:r>
              <a:rPr lang="en-US" dirty="0" smtClean="0"/>
              <a:t> - 1</a:t>
            </a:r>
          </a:p>
          <a:p>
            <a:pPr fontAlgn="base"/>
            <a:endParaRPr lang="pt-BR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Example: 8-bit char</a:t>
            </a:r>
          </a:p>
          <a:p>
            <a:pPr fontAlgn="base"/>
            <a:r>
              <a:rPr lang="en-US" dirty="0" smtClean="0"/>
              <a:t>The char has N = 8 bits. </a:t>
            </a:r>
          </a:p>
          <a:p>
            <a:pPr lvl="1" fontAlgn="base"/>
            <a:r>
              <a:rPr lang="en-US" dirty="0" smtClean="0"/>
              <a:t>signed char</a:t>
            </a:r>
          </a:p>
          <a:p>
            <a:pPr lvl="2" fontAlgn="base"/>
            <a:r>
              <a:rPr lang="en-US" dirty="0" smtClean="0"/>
              <a:t>min = -1 * 2</a:t>
            </a:r>
            <a:r>
              <a:rPr lang="en-US" baseline="30000" dirty="0" smtClean="0"/>
              <a:t>N - 1</a:t>
            </a:r>
            <a:r>
              <a:rPr lang="en-US" dirty="0" smtClean="0"/>
              <a:t> = -1 * 2</a:t>
            </a:r>
            <a:r>
              <a:rPr lang="en-US" baseline="30000" dirty="0" smtClean="0"/>
              <a:t>7</a:t>
            </a:r>
            <a:r>
              <a:rPr lang="en-US" dirty="0" smtClean="0"/>
              <a:t> = -128</a:t>
            </a:r>
          </a:p>
          <a:p>
            <a:pPr lvl="2" fontAlgn="base"/>
            <a:r>
              <a:rPr lang="en-US" dirty="0" smtClean="0"/>
              <a:t>max = 2</a:t>
            </a:r>
            <a:r>
              <a:rPr lang="en-US" baseline="30000" dirty="0" smtClean="0"/>
              <a:t>N - 1</a:t>
            </a:r>
            <a:r>
              <a:rPr lang="en-US" dirty="0" smtClean="0"/>
              <a:t> - 1 = 2</a:t>
            </a:r>
            <a:r>
              <a:rPr lang="en-US" baseline="30000" dirty="0" smtClean="0"/>
              <a:t>7</a:t>
            </a:r>
            <a:r>
              <a:rPr lang="en-US" dirty="0" smtClean="0"/>
              <a:t> - 1 = 127</a:t>
            </a:r>
          </a:p>
          <a:p>
            <a:pPr lvl="1" fontAlgn="base"/>
            <a:r>
              <a:rPr lang="en-US" dirty="0" smtClean="0"/>
              <a:t>unsigned char</a:t>
            </a:r>
          </a:p>
          <a:p>
            <a:pPr lvl="2" fontAlgn="base"/>
            <a:r>
              <a:rPr lang="en-US" dirty="0" smtClean="0"/>
              <a:t>min = 0</a:t>
            </a:r>
          </a:p>
          <a:p>
            <a:pPr lvl="2" fontAlgn="base"/>
            <a:r>
              <a:rPr lang="en-US" dirty="0" smtClean="0"/>
              <a:t>max = 2</a:t>
            </a:r>
            <a:r>
              <a:rPr lang="en-US" baseline="30000" dirty="0" smtClean="0"/>
              <a:t>N</a:t>
            </a:r>
            <a:r>
              <a:rPr lang="en-US" dirty="0" smtClean="0"/>
              <a:t> - 1 = 2</a:t>
            </a:r>
            <a:r>
              <a:rPr lang="en-US" baseline="30000" dirty="0" smtClean="0"/>
              <a:t>8</a:t>
            </a:r>
            <a:r>
              <a:rPr lang="en-US" dirty="0" smtClean="0"/>
              <a:t> - 1 = 255</a:t>
            </a:r>
          </a:p>
          <a:p>
            <a:pPr lvl="1" fontAlgn="base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typing: type checking is performed during compile-time as opposed to run-time.</a:t>
            </a:r>
          </a:p>
          <a:p>
            <a:r>
              <a:rPr lang="en-US" dirty="0" smtClean="0"/>
              <a:t>C++ is a </a:t>
            </a:r>
            <a:r>
              <a:rPr lang="en-US" b="1" dirty="0" smtClean="0"/>
              <a:t>middle-level</a:t>
            </a:r>
            <a:r>
              <a:rPr lang="en-US" dirty="0" smtClean="0"/>
              <a:t> language, as it comprises a combination of both high-level and low-level language features.</a:t>
            </a:r>
          </a:p>
          <a:p>
            <a:r>
              <a:rPr lang="en-US" dirty="0" smtClean="0"/>
              <a:t>C++ is a superset of C, and that virtually any legal C program is a legal C++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Use of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is used by hundreds of thousands of programmers in essentially every application domain.</a:t>
            </a:r>
          </a:p>
          <a:p>
            <a:r>
              <a:rPr lang="en-US" dirty="0" smtClean="0"/>
              <a:t>C++ is used to write device drivers and other for hardware manipulation software under </a:t>
            </a:r>
            <a:r>
              <a:rPr lang="en-US" dirty="0" err="1" smtClean="0"/>
              <a:t>realtime</a:t>
            </a:r>
            <a:r>
              <a:rPr lang="en-US" dirty="0" smtClean="0"/>
              <a:t> constraints.</a:t>
            </a:r>
          </a:p>
          <a:p>
            <a:r>
              <a:rPr lang="en-US" dirty="0" smtClean="0"/>
              <a:t>C++ is widely used for teaching and research because it is clean enough for successful teaching of basic concepts.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who has used either an Apple Macintosh or a PC running Windows has indirectly used C++ because the primary user interfaces of these systems are written in C++.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install </a:t>
            </a:r>
            <a:r>
              <a:rPr lang="en-US" dirty="0" err="1" smtClean="0"/>
              <a:t>.net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Download</a:t>
            </a:r>
          </a:p>
          <a:p>
            <a:pPr lvl="1"/>
            <a:r>
              <a:rPr lang="en-US" dirty="0" smtClean="0"/>
              <a:t>codeblocks-17.12mingw-setup</a:t>
            </a:r>
          </a:p>
          <a:p>
            <a:pPr lvl="1"/>
            <a:r>
              <a:rPr lang="en-US" dirty="0" smtClean="0"/>
              <a:t> includes </a:t>
            </a:r>
            <a:r>
              <a:rPr lang="en-US" i="1" dirty="0" smtClean="0"/>
              <a:t>additionally</a:t>
            </a:r>
            <a:r>
              <a:rPr lang="en-US" dirty="0" smtClean="0"/>
              <a:t> the GCC/G++ compiler</a:t>
            </a:r>
          </a:p>
          <a:p>
            <a:pPr lvl="1"/>
            <a:r>
              <a:rPr lang="en-US" dirty="0" smtClean="0"/>
              <a:t>https://sourceforge.net/projects/codeblocks/files/Binaries/17.12/Windows/codeblocks-17.12-setup.exe/download</a:t>
            </a:r>
          </a:p>
          <a:p>
            <a:pPr lvl="1"/>
            <a:r>
              <a:rPr lang="en-US" dirty="0" smtClean="0"/>
              <a:t>Install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Verify the Compiler's</a:t>
            </a:r>
          </a:p>
          <a:p>
            <a:pPr lvl="1"/>
            <a:r>
              <a:rPr lang="en-US" dirty="0" err="1" smtClean="0"/>
              <a:t>Goto</a:t>
            </a:r>
            <a:r>
              <a:rPr lang="en-US" dirty="0" smtClean="0"/>
              <a:t> "Settings" menu ⇒ "Compiler..." ⇒ In "Selected Compiler", choose "GNU GCC Compiler" ⇒ Select tab "</a:t>
            </a:r>
            <a:r>
              <a:rPr lang="en-US" dirty="0" err="1" smtClean="0"/>
              <a:t>Toolchain</a:t>
            </a:r>
            <a:r>
              <a:rPr lang="en-US" dirty="0" smtClean="0"/>
              <a:t> Executables" ⇒ Check the "Compiler's Installation Directory“</a:t>
            </a:r>
          </a:p>
          <a:p>
            <a:pPr lvl="1"/>
            <a:r>
              <a:rPr lang="en-US" dirty="0" smtClean="0"/>
              <a:t>It shall be set to the "</a:t>
            </a:r>
            <a:r>
              <a:rPr lang="en-US" dirty="0" err="1" smtClean="0"/>
              <a:t>MinGW</a:t>
            </a:r>
            <a:r>
              <a:rPr lang="en-US" dirty="0" smtClean="0"/>
              <a:t>" sub-directory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C:\Program Files (x86)\</a:t>
            </a:r>
            <a:r>
              <a:rPr lang="en-US" dirty="0" err="1" smtClean="0"/>
              <a:t>CodeBlocks</a:t>
            </a:r>
            <a:r>
              <a:rPr lang="en-US" dirty="0" smtClean="0"/>
              <a:t>\</a:t>
            </a:r>
            <a:r>
              <a:rPr lang="en-US" dirty="0" err="1" smtClean="0"/>
              <a:t>MinGW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Check the debugger's path</a:t>
            </a:r>
          </a:p>
          <a:p>
            <a:pPr lvl="1"/>
            <a:r>
              <a:rPr lang="en-US" dirty="0" err="1" smtClean="0"/>
              <a:t>Goto</a:t>
            </a:r>
            <a:r>
              <a:rPr lang="en-US" dirty="0" smtClean="0"/>
              <a:t> "Settings" menu ⇒ "Debugger..." ⇒ Expand "GDB/CDB debugger" ⇒ Select "Default" ⇒ In "Executable path", provide the full-path name of "gdb.exe", for example, "c:\Program Files\</a:t>
            </a:r>
            <a:r>
              <a:rPr lang="en-US" dirty="0" err="1" smtClean="0"/>
              <a:t>codeblocks</a:t>
            </a:r>
            <a:r>
              <a:rPr lang="en-US" dirty="0" smtClean="0"/>
              <a:t>\</a:t>
            </a:r>
            <a:r>
              <a:rPr lang="en-US" dirty="0" err="1" smtClean="0"/>
              <a:t>MinGW</a:t>
            </a:r>
            <a:r>
              <a:rPr lang="en-US" dirty="0" smtClean="0"/>
              <a:t>\bin\gdb.exe".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Writing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276600"/>
          </a:xfrm>
        </p:spPr>
        <p:txBody>
          <a:bodyPr>
            <a:normAutofit/>
          </a:bodyPr>
          <a:lstStyle/>
          <a:p>
            <a:r>
              <a:rPr lang="en-US" dirty="0" smtClean="0"/>
              <a:t>File ⇒ New ⇒ </a:t>
            </a:r>
            <a:r>
              <a:rPr lang="en-US" b="1" dirty="0" smtClean="0"/>
              <a:t>Empty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Type your code</a:t>
            </a:r>
          </a:p>
          <a:p>
            <a:r>
              <a:rPr lang="en-US" dirty="0" smtClean="0"/>
              <a:t>Build (Compile and Link): Select "Build" menu ⇒ Build (Ctrl-F9).</a:t>
            </a:r>
          </a:p>
          <a:p>
            <a:r>
              <a:rPr lang="en-US" dirty="0" smtClean="0"/>
              <a:t>Run: Select "Build" menu ⇒ Run (Ctrl-F10).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4724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 &lt;iostream&gt;</a:t>
            </a:r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std::cout &lt;&lt; "Hello World!" &lt;&lt; std::endl;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42079</TotalTime>
  <Words>1351</Words>
  <Application>Microsoft Office PowerPoint</Application>
  <PresentationFormat>On-screen Show (4:3)</PresentationFormat>
  <Paragraphs>251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Solstice</vt:lpstr>
      <vt:lpstr>C++</vt:lpstr>
      <vt:lpstr>Overview</vt:lpstr>
      <vt:lpstr>Overview</vt:lpstr>
      <vt:lpstr>Use of C++</vt:lpstr>
      <vt:lpstr>Use of C++</vt:lpstr>
      <vt:lpstr>Installation</vt:lpstr>
      <vt:lpstr>Installation</vt:lpstr>
      <vt:lpstr>Installation</vt:lpstr>
      <vt:lpstr>Writing Programs</vt:lpstr>
      <vt:lpstr>Writing Programs (under Project)</vt:lpstr>
      <vt:lpstr>Writing Programs (under Project)</vt:lpstr>
      <vt:lpstr>Writing Programs (under Project)</vt:lpstr>
      <vt:lpstr>Structure of a program</vt:lpstr>
      <vt:lpstr>Steps between writing and executing a program</vt:lpstr>
      <vt:lpstr>#include &lt;iostream&gt;</vt:lpstr>
      <vt:lpstr>C/C++ Preprocessors</vt:lpstr>
      <vt:lpstr>Hello World Analysis</vt:lpstr>
      <vt:lpstr>Hello World Analysis</vt:lpstr>
      <vt:lpstr>Hello World Analysis</vt:lpstr>
      <vt:lpstr>Hello World Analysis</vt:lpstr>
      <vt:lpstr>Whitespace in C++</vt:lpstr>
      <vt:lpstr>Data Types</vt:lpstr>
      <vt:lpstr>Data Types</vt:lpstr>
      <vt:lpstr>Primitive data types</vt:lpstr>
      <vt:lpstr>Data Type</vt:lpstr>
      <vt:lpstr>Slide 26</vt:lpstr>
      <vt:lpstr>Range Calculation</vt:lpstr>
      <vt:lpstr>Range Calculation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Abdur Rahman</dc:creator>
  <cp:lastModifiedBy>Win7</cp:lastModifiedBy>
  <cp:revision>266</cp:revision>
  <dcterms:created xsi:type="dcterms:W3CDTF">2018-01-28T11:33:00Z</dcterms:created>
  <dcterms:modified xsi:type="dcterms:W3CDTF">2018-01-30T09:30:07Z</dcterms:modified>
</cp:coreProperties>
</file>