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4"/>
  </p:notesMasterIdLst>
  <p:sldIdLst>
    <p:sldId id="256" r:id="rId2"/>
    <p:sldId id="270" r:id="rId3"/>
    <p:sldId id="271" r:id="rId4"/>
    <p:sldId id="292" r:id="rId5"/>
    <p:sldId id="272" r:id="rId6"/>
    <p:sldId id="273" r:id="rId7"/>
    <p:sldId id="274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303" r:id="rId19"/>
    <p:sldId id="304" r:id="rId20"/>
    <p:sldId id="305" r:id="rId21"/>
    <p:sldId id="306" r:id="rId22"/>
    <p:sldId id="307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309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34587" autoAdjust="0"/>
    <p:restoredTop sz="94713" autoAdjust="0"/>
  </p:normalViewPr>
  <p:slideViewPr>
    <p:cSldViewPr>
      <p:cViewPr varScale="1">
        <p:scale>
          <a:sx n="69" d="100"/>
          <a:sy n="69" d="100"/>
        </p:scale>
        <p:origin x="-15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338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7D78DF-CC90-4945-895F-3A31C3E4E5F8}" type="datetimeFigureOut">
              <a:rPr lang="en-US" smtClean="0"/>
              <a:pPr/>
              <a:t>2/25/2018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DEF9E0-B341-4A18-9BC5-B335E5FD6BE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0C3963F-8C90-4B4D-9825-F58F29351D55}" type="datetime1">
              <a:rPr lang="en-US" smtClean="0"/>
              <a:pPr/>
              <a:t>2/25/2018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8B7879-42F5-4363-B868-6191DE4FD0D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18F2E9-02E3-48AB-9EF2-DE74612F48F7}" type="datetime1">
              <a:rPr lang="en-US" smtClean="0"/>
              <a:pPr/>
              <a:t>2/25/2018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8B7879-42F5-4363-B868-6191DE4FD0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936493-62DD-4140-AF02-AACD9C07AB35}" type="datetime1">
              <a:rPr lang="en-US" smtClean="0"/>
              <a:pPr/>
              <a:t>2/25/2018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8B7879-42F5-4363-B868-6191DE4FD0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9C7A1B4-571B-4723-BD61-8D2CAC8D6D5F}" type="datetime1">
              <a:rPr lang="en-US" smtClean="0"/>
              <a:pPr/>
              <a:t>2/25/2018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8B7879-42F5-4363-B868-6191DE4FD0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B07D02C-2E1B-4600-8052-675B54DB79B8}" type="datetime1">
              <a:rPr lang="en-US" smtClean="0"/>
              <a:pPr/>
              <a:t>2/25/2018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8B7879-42F5-4363-B868-6191DE4FD0D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8C8D73-FAAF-4194-96E8-8580B5FB1AA9}" type="datetime1">
              <a:rPr lang="en-US" smtClean="0"/>
              <a:pPr/>
              <a:t>2/25/2018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8B7879-42F5-4363-B868-6191DE4FD0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E2F4C6-6A17-474A-BEDD-A8C4A78BC6EF}" type="datetime1">
              <a:rPr lang="en-US" smtClean="0"/>
              <a:pPr/>
              <a:t>2/25/2018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8B7879-42F5-4363-B868-6191DE4FD0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CF70B8-352F-4823-AFA1-214F63E4884A}" type="datetime1">
              <a:rPr lang="en-US" smtClean="0"/>
              <a:pPr/>
              <a:t>2/25/2018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8B7879-42F5-4363-B868-6191DE4FD0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ACC3219-37A5-4100-8880-B3AB34EB28F7}" type="datetime1">
              <a:rPr lang="en-US" smtClean="0"/>
              <a:pPr/>
              <a:t>2/25/2018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8B7879-42F5-4363-B868-6191DE4FD0D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5167C4-31C9-4C4E-92C5-4BB7FFBDEB4E}" type="datetime1">
              <a:rPr lang="en-US" smtClean="0"/>
              <a:pPr/>
              <a:t>2/25/2018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8B7879-42F5-4363-B868-6191DE4FD0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AA3288F-94AE-4BF1-9A8D-17D33D5CDA86}" type="datetime1">
              <a:rPr lang="en-US" smtClean="0"/>
              <a:pPr/>
              <a:t>2/25/2018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8B7879-42F5-4363-B868-6191DE4FD0D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C68BC84C-C5EC-479D-8DF7-DE3AC2D3AA08}" type="datetime1">
              <a:rPr lang="en-US" smtClean="0"/>
              <a:pPr/>
              <a:t>2/25/2018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6A8B7879-42F5-4363-B868-6191DE4FD0D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70690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C++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3962400"/>
            <a:ext cx="7406640" cy="1959936"/>
          </a:xfrm>
        </p:spPr>
        <p:txBody>
          <a:bodyPr>
            <a:normAutofit/>
          </a:bodyPr>
          <a:lstStyle/>
          <a:p>
            <a:pPr algn="r"/>
            <a:r>
              <a:rPr lang="en-US" dirty="0" smtClean="0"/>
              <a:t>Md. Abdur Rahman</a:t>
            </a:r>
          </a:p>
          <a:p>
            <a:pPr algn="r"/>
            <a:r>
              <a:rPr lang="en-US" dirty="0" smtClean="0"/>
              <a:t>Senior Computer Scientist</a:t>
            </a:r>
          </a:p>
          <a:p>
            <a:pPr algn="r"/>
            <a:r>
              <a:rPr lang="en-US" dirty="0" smtClean="0"/>
              <a:t>Centre for Advanced in Research in Sciences (CARS)</a:t>
            </a:r>
          </a:p>
          <a:p>
            <a:pPr algn="r"/>
            <a:r>
              <a:rPr lang="en-US" dirty="0" smtClean="0"/>
              <a:t>University of Dhaka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Execution Trace</a:t>
            </a:r>
            <a:endParaRPr lang="en-US" sz="2800"/>
          </a:p>
        </p:txBody>
      </p:sp>
      <p:sp>
        <p:nvSpPr>
          <p:cNvPr id="81101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219200" y="2133600"/>
            <a:ext cx="7498080" cy="3352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US" sz="2800" b="1" dirty="0">
                <a:latin typeface="Courier New" pitchFamily="49" charset="0"/>
              </a:rPr>
              <a:t>for (</a:t>
            </a:r>
            <a:r>
              <a:rPr lang="en-US" sz="2800" b="1" dirty="0" err="1">
                <a:latin typeface="Courier New" pitchFamily="49" charset="0"/>
              </a:rPr>
              <a:t>int</a:t>
            </a:r>
            <a:r>
              <a:rPr lang="en-US" sz="2800" b="1" dirty="0">
                <a:latin typeface="Courier New" pitchFamily="49" charset="0"/>
              </a:rPr>
              <a:t> </a:t>
            </a:r>
            <a:r>
              <a:rPr lang="en-US" sz="2800" b="1" dirty="0" err="1">
                <a:latin typeface="Courier New" pitchFamily="49" charset="0"/>
              </a:rPr>
              <a:t>i</a:t>
            </a:r>
            <a:r>
              <a:rPr lang="en-US" sz="2800" b="1" dirty="0">
                <a:latin typeface="Courier New" pitchFamily="49" charset="0"/>
              </a:rPr>
              <a:t> = 0; </a:t>
            </a:r>
            <a:r>
              <a:rPr lang="en-US" sz="2800" b="1" dirty="0" err="1">
                <a:latin typeface="Courier New" pitchFamily="49" charset="0"/>
              </a:rPr>
              <a:t>i</a:t>
            </a:r>
            <a:r>
              <a:rPr lang="en-US" sz="2800" b="1" dirty="0">
                <a:latin typeface="Courier New" pitchFamily="49" charset="0"/>
              </a:rPr>
              <a:t> &lt; 3; ++</a:t>
            </a:r>
            <a:r>
              <a:rPr lang="en-US" sz="2800" b="1" dirty="0" err="1">
                <a:latin typeface="Courier New" pitchFamily="49" charset="0"/>
              </a:rPr>
              <a:t>i</a:t>
            </a:r>
            <a:r>
              <a:rPr lang="en-US" sz="2800" b="1" dirty="0">
                <a:latin typeface="Courier New" pitchFamily="49" charset="0"/>
              </a:rPr>
              <a:t>) {</a:t>
            </a:r>
            <a:br>
              <a:rPr lang="en-US" sz="2800" b="1" dirty="0">
                <a:latin typeface="Courier New" pitchFamily="49" charset="0"/>
              </a:rPr>
            </a:br>
            <a:r>
              <a:rPr lang="en-US" sz="2800" b="1" i="1" dirty="0" err="1">
                <a:solidFill>
                  <a:srgbClr val="CC0066"/>
                </a:solidFill>
                <a:latin typeface="Courier New" pitchFamily="49" charset="0"/>
              </a:rPr>
              <a:t>cout</a:t>
            </a:r>
            <a:r>
              <a:rPr lang="en-US" sz="2800" b="1" i="1" dirty="0">
                <a:solidFill>
                  <a:srgbClr val="CC0066"/>
                </a:solidFill>
                <a:latin typeface="Courier New" pitchFamily="49" charset="0"/>
              </a:rPr>
              <a:t> &lt;&lt; "</a:t>
            </a:r>
            <a:r>
              <a:rPr lang="en-US" sz="2800" b="1" i="1" dirty="0" err="1">
                <a:solidFill>
                  <a:srgbClr val="CC0066"/>
                </a:solidFill>
                <a:latin typeface="Courier New" pitchFamily="49" charset="0"/>
              </a:rPr>
              <a:t>i</a:t>
            </a:r>
            <a:r>
              <a:rPr lang="en-US" sz="2800" b="1" i="1" dirty="0">
                <a:solidFill>
                  <a:srgbClr val="CC0066"/>
                </a:solidFill>
                <a:latin typeface="Courier New" pitchFamily="49" charset="0"/>
              </a:rPr>
              <a:t> is " &lt;&lt; </a:t>
            </a:r>
            <a:r>
              <a:rPr lang="en-US" sz="2800" b="1" i="1" dirty="0" err="1">
                <a:solidFill>
                  <a:srgbClr val="CC0066"/>
                </a:solidFill>
                <a:latin typeface="Courier New" pitchFamily="49" charset="0"/>
              </a:rPr>
              <a:t>i</a:t>
            </a:r>
            <a:r>
              <a:rPr lang="en-US" sz="2800" b="1" i="1" dirty="0">
                <a:solidFill>
                  <a:srgbClr val="CC0066"/>
                </a:solidFill>
                <a:latin typeface="Courier New" pitchFamily="49" charset="0"/>
              </a:rPr>
              <a:t> &lt;&lt; </a:t>
            </a:r>
            <a:r>
              <a:rPr lang="en-US" sz="2800" b="1" i="1" dirty="0" err="1">
                <a:solidFill>
                  <a:srgbClr val="CC0066"/>
                </a:solidFill>
                <a:latin typeface="Courier New" pitchFamily="49" charset="0"/>
              </a:rPr>
              <a:t>endl</a:t>
            </a:r>
            <a:r>
              <a:rPr lang="en-US" sz="2800" b="1" i="1" dirty="0">
                <a:solidFill>
                  <a:srgbClr val="CC0066"/>
                </a:solidFill>
                <a:latin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</a:pPr>
            <a:r>
              <a:rPr lang="en-US" sz="2800" b="1" dirty="0">
                <a:latin typeface="Courier New" pitchFamily="49" charset="0"/>
              </a:rPr>
              <a:t>}</a:t>
            </a:r>
          </a:p>
          <a:p>
            <a:pPr>
              <a:buFont typeface="Wingdings" pitchFamily="2" charset="2"/>
              <a:buNone/>
            </a:pPr>
            <a:r>
              <a:rPr lang="en-US" sz="2800" b="1" dirty="0" err="1">
                <a:latin typeface="Courier New" pitchFamily="49" charset="0"/>
              </a:rPr>
              <a:t>cout</a:t>
            </a:r>
            <a:r>
              <a:rPr lang="en-US" sz="2800" b="1" dirty="0">
                <a:latin typeface="Courier New" pitchFamily="49" charset="0"/>
              </a:rPr>
              <a:t> &lt;&lt; "all done" &lt;&lt; </a:t>
            </a:r>
            <a:r>
              <a:rPr lang="en-US" sz="2800" b="1" dirty="0" err="1">
                <a:latin typeface="Courier New" pitchFamily="49" charset="0"/>
              </a:rPr>
              <a:t>endl</a:t>
            </a:r>
            <a:r>
              <a:rPr lang="en-US" sz="2800" b="1" dirty="0" smtClean="0">
                <a:latin typeface="Courier New" pitchFamily="49" charset="0"/>
              </a:rPr>
              <a:t>;</a:t>
            </a:r>
            <a:endParaRPr lang="en-US" sz="2800" b="1" dirty="0">
              <a:latin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b="1" dirty="0" err="1">
                <a:latin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</a:rPr>
              <a:t> is 0</a:t>
            </a:r>
          </a:p>
        </p:txBody>
      </p:sp>
      <p:sp>
        <p:nvSpPr>
          <p:cNvPr id="811012" name="Text Box 4"/>
          <p:cNvSpPr txBox="1">
            <a:spLocks noChangeArrowheads="1"/>
          </p:cNvSpPr>
          <p:nvPr/>
        </p:nvSpPr>
        <p:spPr bwMode="auto">
          <a:xfrm>
            <a:off x="4876800" y="1447800"/>
            <a:ext cx="1752600" cy="396875"/>
          </a:xfrm>
          <a:prstGeom prst="rect">
            <a:avLst/>
          </a:prstGeom>
          <a:noFill/>
          <a:ln w="508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342900" indent="-342900" algn="r">
              <a:spcBef>
                <a:spcPct val="50000"/>
              </a:spcBef>
            </a:pPr>
            <a:r>
              <a:rPr lang="en-US" sz="2000" b="1">
                <a:solidFill>
                  <a:schemeClr val="hlink"/>
                </a:solidFill>
                <a:latin typeface="Courier New" pitchFamily="49" charset="0"/>
              </a:rPr>
              <a:t>i</a:t>
            </a:r>
          </a:p>
        </p:txBody>
      </p:sp>
      <p:sp>
        <p:nvSpPr>
          <p:cNvPr id="811013" name="Text Box 5"/>
          <p:cNvSpPr txBox="1">
            <a:spLocks noChangeArrowheads="1"/>
          </p:cNvSpPr>
          <p:nvPr/>
        </p:nvSpPr>
        <p:spPr bwMode="auto">
          <a:xfrm>
            <a:off x="6629400" y="1447800"/>
            <a:ext cx="1905000" cy="447675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342900" indent="-342900" algn="ctr">
              <a:spcBef>
                <a:spcPct val="50000"/>
              </a:spcBef>
            </a:pPr>
            <a:r>
              <a:rPr lang="en-US" sz="2000">
                <a:solidFill>
                  <a:schemeClr val="tx1"/>
                </a:solidFill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Execution Trace</a:t>
            </a:r>
            <a:endParaRPr lang="en-US" sz="2800"/>
          </a:p>
        </p:txBody>
      </p:sp>
      <p:sp>
        <p:nvSpPr>
          <p:cNvPr id="8120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371600" y="2514600"/>
            <a:ext cx="7498080" cy="3352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800" b="1" dirty="0">
                <a:latin typeface="Courier New" pitchFamily="49" charset="0"/>
              </a:rPr>
              <a:t>for (</a:t>
            </a:r>
            <a:r>
              <a:rPr lang="en-US" sz="2800" b="1" dirty="0" err="1">
                <a:latin typeface="Courier New" pitchFamily="49" charset="0"/>
              </a:rPr>
              <a:t>int</a:t>
            </a:r>
            <a:r>
              <a:rPr lang="en-US" sz="2800" b="1" dirty="0">
                <a:latin typeface="Courier New" pitchFamily="49" charset="0"/>
              </a:rPr>
              <a:t> </a:t>
            </a:r>
            <a:r>
              <a:rPr lang="en-US" sz="2800" b="1" dirty="0" err="1">
                <a:latin typeface="Courier New" pitchFamily="49" charset="0"/>
              </a:rPr>
              <a:t>i</a:t>
            </a:r>
            <a:r>
              <a:rPr lang="en-US" sz="2800" b="1" dirty="0">
                <a:latin typeface="Courier New" pitchFamily="49" charset="0"/>
              </a:rPr>
              <a:t> = 0; </a:t>
            </a:r>
            <a:r>
              <a:rPr lang="en-US" sz="2800" b="1" dirty="0" err="1">
                <a:latin typeface="Courier New" pitchFamily="49" charset="0"/>
              </a:rPr>
              <a:t>i</a:t>
            </a:r>
            <a:r>
              <a:rPr lang="en-US" sz="2800" b="1" dirty="0">
                <a:latin typeface="Courier New" pitchFamily="49" charset="0"/>
              </a:rPr>
              <a:t> &lt; 3; ++</a:t>
            </a:r>
            <a:r>
              <a:rPr lang="en-US" sz="2800" b="1" dirty="0" err="1">
                <a:latin typeface="Courier New" pitchFamily="49" charset="0"/>
              </a:rPr>
              <a:t>i</a:t>
            </a:r>
            <a:r>
              <a:rPr lang="en-US" sz="2800" b="1" dirty="0">
                <a:latin typeface="Courier New" pitchFamily="49" charset="0"/>
              </a:rPr>
              <a:t>) {</a:t>
            </a:r>
            <a:br>
              <a:rPr lang="en-US" sz="2800" b="1" dirty="0">
                <a:latin typeface="Courier New" pitchFamily="49" charset="0"/>
              </a:rPr>
            </a:br>
            <a:r>
              <a:rPr lang="en-US" sz="2800" b="1" dirty="0" err="1">
                <a:latin typeface="Courier New" pitchFamily="49" charset="0"/>
              </a:rPr>
              <a:t>cout</a:t>
            </a:r>
            <a:r>
              <a:rPr lang="en-US" sz="2800" b="1" dirty="0">
                <a:latin typeface="Courier New" pitchFamily="49" charset="0"/>
              </a:rPr>
              <a:t> &lt;&lt; "</a:t>
            </a:r>
            <a:r>
              <a:rPr lang="en-US" sz="2800" b="1" dirty="0" err="1">
                <a:latin typeface="Courier New" pitchFamily="49" charset="0"/>
              </a:rPr>
              <a:t>i</a:t>
            </a:r>
            <a:r>
              <a:rPr lang="en-US" sz="2800" b="1" dirty="0">
                <a:latin typeface="Courier New" pitchFamily="49" charset="0"/>
              </a:rPr>
              <a:t> is " &lt;&lt; </a:t>
            </a:r>
            <a:r>
              <a:rPr lang="en-US" sz="2800" b="1" dirty="0" err="1">
                <a:latin typeface="Courier New" pitchFamily="49" charset="0"/>
              </a:rPr>
              <a:t>i</a:t>
            </a:r>
            <a:r>
              <a:rPr lang="en-US" sz="2800" b="1" dirty="0">
                <a:latin typeface="Courier New" pitchFamily="49" charset="0"/>
              </a:rPr>
              <a:t> &lt;&lt; </a:t>
            </a:r>
            <a:r>
              <a:rPr lang="en-US" sz="2800" b="1" dirty="0" err="1">
                <a:latin typeface="Courier New" pitchFamily="49" charset="0"/>
              </a:rPr>
              <a:t>endl</a:t>
            </a:r>
            <a:r>
              <a:rPr lang="en-US" sz="2800" b="1" dirty="0">
                <a:latin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</a:pPr>
            <a:r>
              <a:rPr lang="en-US" sz="2800" b="1" i="1" dirty="0">
                <a:solidFill>
                  <a:srgbClr val="CC0066"/>
                </a:solidFill>
                <a:latin typeface="Courier New" pitchFamily="49" charset="0"/>
              </a:rPr>
              <a:t>}</a:t>
            </a:r>
          </a:p>
          <a:p>
            <a:pPr>
              <a:buFont typeface="Wingdings" pitchFamily="2" charset="2"/>
              <a:buNone/>
            </a:pPr>
            <a:r>
              <a:rPr lang="en-US" sz="2800" b="1" dirty="0" err="1">
                <a:latin typeface="Courier New" pitchFamily="49" charset="0"/>
              </a:rPr>
              <a:t>cout</a:t>
            </a:r>
            <a:r>
              <a:rPr lang="en-US" sz="2800" b="1" dirty="0">
                <a:latin typeface="Courier New" pitchFamily="49" charset="0"/>
              </a:rPr>
              <a:t> &lt;&lt; "all done" &lt;&lt; </a:t>
            </a:r>
            <a:r>
              <a:rPr lang="en-US" sz="2800" b="1" dirty="0" err="1">
                <a:latin typeface="Courier New" pitchFamily="49" charset="0"/>
              </a:rPr>
              <a:t>endl</a:t>
            </a:r>
            <a:r>
              <a:rPr lang="en-US" sz="2800" b="1" dirty="0" smtClean="0">
                <a:latin typeface="Courier New" pitchFamily="49" charset="0"/>
              </a:rPr>
              <a:t>;</a:t>
            </a:r>
            <a:endParaRPr lang="en-US" sz="2800" b="1" dirty="0">
              <a:latin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b="1" dirty="0" err="1">
                <a:solidFill>
                  <a:srgbClr val="FF0000"/>
                </a:solidFill>
                <a:latin typeface="Courier New" pitchFamily="49" charset="0"/>
              </a:rPr>
              <a:t>i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 is 0</a:t>
            </a:r>
          </a:p>
        </p:txBody>
      </p:sp>
      <p:sp>
        <p:nvSpPr>
          <p:cNvPr id="812036" name="Text Box 4"/>
          <p:cNvSpPr txBox="1">
            <a:spLocks noChangeArrowheads="1"/>
          </p:cNvSpPr>
          <p:nvPr/>
        </p:nvSpPr>
        <p:spPr bwMode="auto">
          <a:xfrm>
            <a:off x="4876800" y="1447800"/>
            <a:ext cx="1752600" cy="396875"/>
          </a:xfrm>
          <a:prstGeom prst="rect">
            <a:avLst/>
          </a:prstGeom>
          <a:noFill/>
          <a:ln w="508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342900" indent="-342900" algn="r">
              <a:spcBef>
                <a:spcPct val="50000"/>
              </a:spcBef>
            </a:pPr>
            <a:r>
              <a:rPr lang="en-US" sz="2000" b="1">
                <a:solidFill>
                  <a:schemeClr val="hlink"/>
                </a:solidFill>
                <a:latin typeface="Courier New" pitchFamily="49" charset="0"/>
              </a:rPr>
              <a:t>i</a:t>
            </a:r>
          </a:p>
        </p:txBody>
      </p:sp>
      <p:sp>
        <p:nvSpPr>
          <p:cNvPr id="812037" name="Text Box 5"/>
          <p:cNvSpPr txBox="1">
            <a:spLocks noChangeArrowheads="1"/>
          </p:cNvSpPr>
          <p:nvPr/>
        </p:nvSpPr>
        <p:spPr bwMode="auto">
          <a:xfrm>
            <a:off x="6629400" y="1447800"/>
            <a:ext cx="1905000" cy="447675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342900" indent="-342900" algn="ctr">
              <a:spcBef>
                <a:spcPct val="50000"/>
              </a:spcBef>
            </a:pPr>
            <a:r>
              <a:rPr lang="en-US" sz="2000">
                <a:solidFill>
                  <a:schemeClr val="tx1"/>
                </a:solidFill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Trace</a:t>
            </a:r>
            <a:endParaRPr lang="en-US" sz="2800" dirty="0"/>
          </a:p>
        </p:txBody>
      </p:sp>
      <p:sp>
        <p:nvSpPr>
          <p:cNvPr id="81305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143000" y="2133600"/>
            <a:ext cx="7498080" cy="39624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800" b="1" dirty="0">
                <a:latin typeface="Courier New" pitchFamily="49" charset="0"/>
              </a:rPr>
              <a:t>for (</a:t>
            </a:r>
            <a:r>
              <a:rPr lang="en-US" sz="2800" b="1" dirty="0" err="1">
                <a:latin typeface="Courier New" pitchFamily="49" charset="0"/>
              </a:rPr>
              <a:t>int</a:t>
            </a:r>
            <a:r>
              <a:rPr lang="en-US" sz="2800" b="1" dirty="0">
                <a:latin typeface="Courier New" pitchFamily="49" charset="0"/>
              </a:rPr>
              <a:t> </a:t>
            </a:r>
            <a:r>
              <a:rPr lang="en-US" sz="2800" b="1" dirty="0" err="1">
                <a:latin typeface="Courier New" pitchFamily="49" charset="0"/>
              </a:rPr>
              <a:t>i</a:t>
            </a:r>
            <a:r>
              <a:rPr lang="en-US" sz="2800" b="1" dirty="0">
                <a:latin typeface="Courier New" pitchFamily="49" charset="0"/>
              </a:rPr>
              <a:t> = 0; </a:t>
            </a:r>
            <a:r>
              <a:rPr lang="en-US" sz="2800" b="1" dirty="0" err="1">
                <a:latin typeface="Courier New" pitchFamily="49" charset="0"/>
              </a:rPr>
              <a:t>i</a:t>
            </a:r>
            <a:r>
              <a:rPr lang="en-US" sz="2800" b="1" dirty="0">
                <a:latin typeface="Courier New" pitchFamily="49" charset="0"/>
              </a:rPr>
              <a:t> &lt; 3; </a:t>
            </a:r>
            <a:r>
              <a:rPr lang="en-US" sz="2800" b="1" i="1" dirty="0">
                <a:solidFill>
                  <a:srgbClr val="CC0066"/>
                </a:solidFill>
                <a:latin typeface="Courier New" pitchFamily="49" charset="0"/>
              </a:rPr>
              <a:t>++</a:t>
            </a:r>
            <a:r>
              <a:rPr lang="en-US" sz="2800" b="1" i="1" dirty="0" err="1">
                <a:solidFill>
                  <a:srgbClr val="CC0066"/>
                </a:solidFill>
                <a:latin typeface="Courier New" pitchFamily="49" charset="0"/>
              </a:rPr>
              <a:t>i</a:t>
            </a:r>
            <a:r>
              <a:rPr lang="en-US" sz="2800" b="1" dirty="0">
                <a:latin typeface="Courier New" pitchFamily="49" charset="0"/>
              </a:rPr>
              <a:t>) {</a:t>
            </a:r>
            <a:br>
              <a:rPr lang="en-US" sz="2800" b="1" dirty="0">
                <a:latin typeface="Courier New" pitchFamily="49" charset="0"/>
              </a:rPr>
            </a:br>
            <a:r>
              <a:rPr lang="en-US" sz="2800" b="1" dirty="0" err="1">
                <a:latin typeface="Courier New" pitchFamily="49" charset="0"/>
              </a:rPr>
              <a:t>cout</a:t>
            </a:r>
            <a:r>
              <a:rPr lang="en-US" sz="2800" b="1" dirty="0">
                <a:latin typeface="Courier New" pitchFamily="49" charset="0"/>
              </a:rPr>
              <a:t> &lt;&lt; "</a:t>
            </a:r>
            <a:r>
              <a:rPr lang="en-US" sz="2800" b="1" dirty="0" err="1">
                <a:latin typeface="Courier New" pitchFamily="49" charset="0"/>
              </a:rPr>
              <a:t>i</a:t>
            </a:r>
            <a:r>
              <a:rPr lang="en-US" sz="2800" b="1" dirty="0">
                <a:latin typeface="Courier New" pitchFamily="49" charset="0"/>
              </a:rPr>
              <a:t> is " &lt;&lt; </a:t>
            </a:r>
            <a:r>
              <a:rPr lang="en-US" sz="2800" b="1" dirty="0" err="1">
                <a:latin typeface="Courier New" pitchFamily="49" charset="0"/>
              </a:rPr>
              <a:t>i</a:t>
            </a:r>
            <a:r>
              <a:rPr lang="en-US" sz="2800" b="1" dirty="0">
                <a:latin typeface="Courier New" pitchFamily="49" charset="0"/>
              </a:rPr>
              <a:t> &lt;&lt; </a:t>
            </a:r>
            <a:r>
              <a:rPr lang="en-US" sz="2800" b="1" dirty="0" err="1">
                <a:latin typeface="Courier New" pitchFamily="49" charset="0"/>
              </a:rPr>
              <a:t>endl</a:t>
            </a:r>
            <a:r>
              <a:rPr lang="en-US" sz="2800" b="1" dirty="0">
                <a:latin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</a:pPr>
            <a:r>
              <a:rPr lang="en-US" sz="2800" b="1" dirty="0">
                <a:latin typeface="Courier New" pitchFamily="49" charset="0"/>
              </a:rPr>
              <a:t>}</a:t>
            </a:r>
          </a:p>
          <a:p>
            <a:pPr>
              <a:buFont typeface="Wingdings" pitchFamily="2" charset="2"/>
              <a:buNone/>
            </a:pPr>
            <a:r>
              <a:rPr lang="en-US" sz="2800" b="1" dirty="0" err="1">
                <a:latin typeface="Courier New" pitchFamily="49" charset="0"/>
              </a:rPr>
              <a:t>cout</a:t>
            </a:r>
            <a:r>
              <a:rPr lang="en-US" sz="2800" b="1" dirty="0">
                <a:latin typeface="Courier New" pitchFamily="49" charset="0"/>
              </a:rPr>
              <a:t> &lt;&lt; "all done" &lt;&lt; </a:t>
            </a:r>
            <a:r>
              <a:rPr lang="en-US" sz="2800" b="1" dirty="0" err="1">
                <a:latin typeface="Courier New" pitchFamily="49" charset="0"/>
              </a:rPr>
              <a:t>endl</a:t>
            </a:r>
            <a:r>
              <a:rPr lang="en-US" sz="2800" b="1" dirty="0">
                <a:latin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</a:pPr>
            <a:endParaRPr lang="en-US" b="1" dirty="0">
              <a:latin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b="1" dirty="0" err="1">
                <a:latin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</a:rPr>
              <a:t> is 0</a:t>
            </a:r>
          </a:p>
        </p:txBody>
      </p:sp>
      <p:sp>
        <p:nvSpPr>
          <p:cNvPr id="813060" name="Text Box 4"/>
          <p:cNvSpPr txBox="1">
            <a:spLocks noChangeArrowheads="1"/>
          </p:cNvSpPr>
          <p:nvPr/>
        </p:nvSpPr>
        <p:spPr bwMode="auto">
          <a:xfrm>
            <a:off x="4876800" y="1447800"/>
            <a:ext cx="1752600" cy="396875"/>
          </a:xfrm>
          <a:prstGeom prst="rect">
            <a:avLst/>
          </a:prstGeom>
          <a:noFill/>
          <a:ln w="508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342900" indent="-342900" algn="r">
              <a:spcBef>
                <a:spcPct val="50000"/>
              </a:spcBef>
            </a:pPr>
            <a:r>
              <a:rPr lang="en-US" sz="2000" b="1">
                <a:solidFill>
                  <a:schemeClr val="hlink"/>
                </a:solidFill>
                <a:latin typeface="Courier New" pitchFamily="49" charset="0"/>
              </a:rPr>
              <a:t>i</a:t>
            </a:r>
          </a:p>
        </p:txBody>
      </p:sp>
      <p:sp>
        <p:nvSpPr>
          <p:cNvPr id="813061" name="Text Box 5"/>
          <p:cNvSpPr txBox="1">
            <a:spLocks noChangeArrowheads="1"/>
          </p:cNvSpPr>
          <p:nvPr/>
        </p:nvSpPr>
        <p:spPr bwMode="auto">
          <a:xfrm>
            <a:off x="6629400" y="1447800"/>
            <a:ext cx="1905000" cy="447675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342900" indent="-342900" algn="ctr">
              <a:spcBef>
                <a:spcPct val="50000"/>
              </a:spcBef>
            </a:pPr>
            <a:r>
              <a:rPr lang="en-US" sz="2000">
                <a:solidFill>
                  <a:schemeClr val="tx1"/>
                </a:solidFill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Execution Trace</a:t>
            </a:r>
            <a:endParaRPr lang="en-US" sz="2800"/>
          </a:p>
        </p:txBody>
      </p:sp>
      <p:sp>
        <p:nvSpPr>
          <p:cNvPr id="81408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295400" y="2133600"/>
            <a:ext cx="7498080" cy="30480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800" b="1" dirty="0">
                <a:latin typeface="Courier New" pitchFamily="49" charset="0"/>
              </a:rPr>
              <a:t>for (</a:t>
            </a:r>
            <a:r>
              <a:rPr lang="en-US" sz="2800" b="1" dirty="0" err="1">
                <a:latin typeface="Courier New" pitchFamily="49" charset="0"/>
              </a:rPr>
              <a:t>int</a:t>
            </a:r>
            <a:r>
              <a:rPr lang="en-US" sz="2800" b="1" dirty="0">
                <a:latin typeface="Courier New" pitchFamily="49" charset="0"/>
              </a:rPr>
              <a:t> </a:t>
            </a:r>
            <a:r>
              <a:rPr lang="en-US" sz="2800" b="1" dirty="0" err="1">
                <a:latin typeface="Courier New" pitchFamily="49" charset="0"/>
              </a:rPr>
              <a:t>i</a:t>
            </a:r>
            <a:r>
              <a:rPr lang="en-US" sz="2800" b="1" dirty="0">
                <a:latin typeface="Courier New" pitchFamily="49" charset="0"/>
              </a:rPr>
              <a:t> = 0; </a:t>
            </a:r>
            <a:r>
              <a:rPr lang="en-US" sz="2800" b="1" i="1" dirty="0" err="1">
                <a:solidFill>
                  <a:srgbClr val="CC0066"/>
                </a:solidFill>
                <a:latin typeface="Courier New" pitchFamily="49" charset="0"/>
              </a:rPr>
              <a:t>i</a:t>
            </a:r>
            <a:r>
              <a:rPr lang="en-US" sz="2800" b="1" i="1" dirty="0">
                <a:solidFill>
                  <a:srgbClr val="CC0066"/>
                </a:solidFill>
                <a:latin typeface="Courier New" pitchFamily="49" charset="0"/>
              </a:rPr>
              <a:t> &lt; 3</a:t>
            </a:r>
            <a:r>
              <a:rPr lang="en-US" sz="2800" b="1" dirty="0">
                <a:latin typeface="Courier New" pitchFamily="49" charset="0"/>
              </a:rPr>
              <a:t>; ++</a:t>
            </a:r>
            <a:r>
              <a:rPr lang="en-US" sz="2800" b="1" dirty="0" err="1">
                <a:latin typeface="Courier New" pitchFamily="49" charset="0"/>
              </a:rPr>
              <a:t>i</a:t>
            </a:r>
            <a:r>
              <a:rPr lang="en-US" sz="2800" b="1" dirty="0">
                <a:latin typeface="Courier New" pitchFamily="49" charset="0"/>
              </a:rPr>
              <a:t>) {</a:t>
            </a:r>
            <a:br>
              <a:rPr lang="en-US" sz="2800" b="1" dirty="0">
                <a:latin typeface="Courier New" pitchFamily="49" charset="0"/>
              </a:rPr>
            </a:br>
            <a:r>
              <a:rPr lang="en-US" sz="2800" b="1" dirty="0" err="1">
                <a:latin typeface="Courier New" pitchFamily="49" charset="0"/>
              </a:rPr>
              <a:t>cout</a:t>
            </a:r>
            <a:r>
              <a:rPr lang="en-US" sz="2800" b="1" dirty="0">
                <a:latin typeface="Courier New" pitchFamily="49" charset="0"/>
              </a:rPr>
              <a:t> &lt;&lt; "</a:t>
            </a:r>
            <a:r>
              <a:rPr lang="en-US" sz="2800" b="1" dirty="0" err="1">
                <a:latin typeface="Courier New" pitchFamily="49" charset="0"/>
              </a:rPr>
              <a:t>i</a:t>
            </a:r>
            <a:r>
              <a:rPr lang="en-US" sz="2800" b="1" dirty="0">
                <a:latin typeface="Courier New" pitchFamily="49" charset="0"/>
              </a:rPr>
              <a:t> is " &lt;&lt; </a:t>
            </a:r>
            <a:r>
              <a:rPr lang="en-US" sz="2800" b="1" dirty="0" err="1">
                <a:latin typeface="Courier New" pitchFamily="49" charset="0"/>
              </a:rPr>
              <a:t>i</a:t>
            </a:r>
            <a:r>
              <a:rPr lang="en-US" sz="2800" b="1" dirty="0">
                <a:latin typeface="Courier New" pitchFamily="49" charset="0"/>
              </a:rPr>
              <a:t> &lt;&lt; </a:t>
            </a:r>
            <a:r>
              <a:rPr lang="en-US" sz="2800" b="1" dirty="0" err="1">
                <a:latin typeface="Courier New" pitchFamily="49" charset="0"/>
              </a:rPr>
              <a:t>endl</a:t>
            </a:r>
            <a:r>
              <a:rPr lang="en-US" sz="2800" b="1" dirty="0">
                <a:latin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</a:pPr>
            <a:r>
              <a:rPr lang="en-US" sz="2800" b="1" dirty="0">
                <a:latin typeface="Courier New" pitchFamily="49" charset="0"/>
              </a:rPr>
              <a:t>}</a:t>
            </a:r>
          </a:p>
          <a:p>
            <a:pPr>
              <a:buFont typeface="Wingdings" pitchFamily="2" charset="2"/>
              <a:buNone/>
            </a:pPr>
            <a:r>
              <a:rPr lang="en-US" sz="2800" b="1" dirty="0" err="1">
                <a:latin typeface="Courier New" pitchFamily="49" charset="0"/>
              </a:rPr>
              <a:t>cout</a:t>
            </a:r>
            <a:r>
              <a:rPr lang="en-US" sz="2800" b="1" dirty="0">
                <a:latin typeface="Courier New" pitchFamily="49" charset="0"/>
              </a:rPr>
              <a:t> &lt;&lt; "all done" &lt;&lt; </a:t>
            </a:r>
            <a:r>
              <a:rPr lang="en-US" sz="2800" b="1" dirty="0" err="1">
                <a:latin typeface="Courier New" pitchFamily="49" charset="0"/>
              </a:rPr>
              <a:t>endl</a:t>
            </a:r>
            <a:r>
              <a:rPr lang="en-US" sz="2800" b="1" dirty="0">
                <a:latin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</a:pPr>
            <a:endParaRPr lang="en-US" b="1" dirty="0">
              <a:latin typeface="Courier New" pitchFamily="49" charset="0"/>
            </a:endParaRPr>
          </a:p>
        </p:txBody>
      </p:sp>
      <p:sp>
        <p:nvSpPr>
          <p:cNvPr id="814084" name="Text Box 4"/>
          <p:cNvSpPr txBox="1">
            <a:spLocks noChangeArrowheads="1"/>
          </p:cNvSpPr>
          <p:nvPr/>
        </p:nvSpPr>
        <p:spPr bwMode="auto">
          <a:xfrm>
            <a:off x="4876800" y="1447800"/>
            <a:ext cx="1752600" cy="396875"/>
          </a:xfrm>
          <a:prstGeom prst="rect">
            <a:avLst/>
          </a:prstGeom>
          <a:noFill/>
          <a:ln w="508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342900" indent="-342900" algn="r">
              <a:spcBef>
                <a:spcPct val="50000"/>
              </a:spcBef>
            </a:pPr>
            <a:r>
              <a:rPr lang="en-US" sz="2000" b="1">
                <a:solidFill>
                  <a:schemeClr val="hlink"/>
                </a:solidFill>
                <a:latin typeface="Courier New" pitchFamily="49" charset="0"/>
              </a:rPr>
              <a:t>i</a:t>
            </a:r>
          </a:p>
        </p:txBody>
      </p:sp>
      <p:sp>
        <p:nvSpPr>
          <p:cNvPr id="814085" name="Text Box 5"/>
          <p:cNvSpPr txBox="1">
            <a:spLocks noChangeArrowheads="1"/>
          </p:cNvSpPr>
          <p:nvPr/>
        </p:nvSpPr>
        <p:spPr bwMode="auto">
          <a:xfrm>
            <a:off x="6629400" y="1447800"/>
            <a:ext cx="1905000" cy="447675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342900" indent="-342900" algn="ctr">
              <a:spcBef>
                <a:spcPct val="50000"/>
              </a:spcBef>
            </a:pPr>
            <a:r>
              <a:rPr lang="en-US" sz="2000">
                <a:solidFill>
                  <a:schemeClr val="tx1"/>
                </a:solidFill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Execution Trace</a:t>
            </a:r>
            <a:endParaRPr lang="en-US" sz="2800"/>
          </a:p>
        </p:txBody>
      </p:sp>
      <p:sp>
        <p:nvSpPr>
          <p:cNvPr id="81510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295400" y="2286000"/>
            <a:ext cx="7498080" cy="350520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</a:rPr>
              <a:t>for (</a:t>
            </a:r>
            <a:r>
              <a:rPr lang="en-US" b="1" dirty="0" err="1">
                <a:latin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</a:rPr>
              <a:t> = 0; </a:t>
            </a:r>
            <a:r>
              <a:rPr lang="en-US" b="1" dirty="0" err="1">
                <a:latin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</a:rPr>
              <a:t> &lt; 3; ++</a:t>
            </a:r>
            <a:r>
              <a:rPr lang="en-US" b="1" dirty="0" err="1">
                <a:latin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</a:rPr>
              <a:t>) {</a:t>
            </a:r>
            <a:br>
              <a:rPr lang="en-US" b="1" dirty="0">
                <a:latin typeface="Courier New" pitchFamily="49" charset="0"/>
              </a:rPr>
            </a:br>
            <a:r>
              <a:rPr lang="en-US" b="1" i="1" dirty="0" err="1">
                <a:solidFill>
                  <a:srgbClr val="CC0066"/>
                </a:solidFill>
                <a:latin typeface="Courier New" pitchFamily="49" charset="0"/>
              </a:rPr>
              <a:t>cout</a:t>
            </a:r>
            <a:r>
              <a:rPr lang="en-US" b="1" i="1" dirty="0">
                <a:solidFill>
                  <a:srgbClr val="CC0066"/>
                </a:solidFill>
                <a:latin typeface="Courier New" pitchFamily="49" charset="0"/>
              </a:rPr>
              <a:t> &lt;&lt; "</a:t>
            </a:r>
            <a:r>
              <a:rPr lang="en-US" b="1" i="1" dirty="0" err="1">
                <a:solidFill>
                  <a:srgbClr val="CC0066"/>
                </a:solidFill>
                <a:latin typeface="Courier New" pitchFamily="49" charset="0"/>
              </a:rPr>
              <a:t>i</a:t>
            </a:r>
            <a:r>
              <a:rPr lang="en-US" b="1" i="1" dirty="0">
                <a:solidFill>
                  <a:srgbClr val="CC0066"/>
                </a:solidFill>
                <a:latin typeface="Courier New" pitchFamily="49" charset="0"/>
              </a:rPr>
              <a:t> is " &lt;&lt; </a:t>
            </a:r>
            <a:r>
              <a:rPr lang="en-US" b="1" i="1" dirty="0" err="1">
                <a:solidFill>
                  <a:srgbClr val="CC0066"/>
                </a:solidFill>
                <a:latin typeface="Courier New" pitchFamily="49" charset="0"/>
              </a:rPr>
              <a:t>i</a:t>
            </a:r>
            <a:r>
              <a:rPr lang="en-US" b="1" i="1" dirty="0">
                <a:solidFill>
                  <a:srgbClr val="CC0066"/>
                </a:solidFill>
                <a:latin typeface="Courier New" pitchFamily="49" charset="0"/>
              </a:rPr>
              <a:t> &lt;&lt; </a:t>
            </a:r>
            <a:r>
              <a:rPr lang="en-US" b="1" i="1" dirty="0" err="1">
                <a:solidFill>
                  <a:srgbClr val="CC0066"/>
                </a:solidFill>
                <a:latin typeface="Courier New" pitchFamily="49" charset="0"/>
              </a:rPr>
              <a:t>endl</a:t>
            </a:r>
            <a:r>
              <a:rPr lang="en-US" b="1" i="1" dirty="0">
                <a:solidFill>
                  <a:srgbClr val="CC0066"/>
                </a:solidFill>
                <a:latin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</a:rPr>
              <a:t>}</a:t>
            </a:r>
          </a:p>
          <a:p>
            <a:pPr>
              <a:buFont typeface="Wingdings" pitchFamily="2" charset="2"/>
              <a:buNone/>
            </a:pPr>
            <a:r>
              <a:rPr lang="en-US" b="1" dirty="0" err="1">
                <a:latin typeface="Courier New" pitchFamily="49" charset="0"/>
              </a:rPr>
              <a:t>cout</a:t>
            </a:r>
            <a:r>
              <a:rPr lang="en-US" b="1" dirty="0">
                <a:latin typeface="Courier New" pitchFamily="49" charset="0"/>
              </a:rPr>
              <a:t> &lt;&lt; "all done" &lt;&lt; </a:t>
            </a:r>
            <a:r>
              <a:rPr lang="en-US" b="1" dirty="0" err="1">
                <a:latin typeface="Courier New" pitchFamily="49" charset="0"/>
              </a:rPr>
              <a:t>endl</a:t>
            </a:r>
            <a:r>
              <a:rPr lang="en-US" b="1" dirty="0">
                <a:latin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</a:pPr>
            <a:endParaRPr lang="en-US" b="1" dirty="0">
              <a:latin typeface="Courier New" pitchFamily="49" charset="0"/>
            </a:endParaRPr>
          </a:p>
          <a:p>
            <a:pPr>
              <a:buFont typeface="Wingdings" pitchFamily="2" charset="2"/>
              <a:buNone/>
            </a:pPr>
            <a:endParaRPr lang="en-US" b="1" dirty="0">
              <a:latin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b="1" dirty="0" err="1">
                <a:latin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</a:rPr>
              <a:t> is 0</a:t>
            </a:r>
          </a:p>
          <a:p>
            <a:pPr>
              <a:buFont typeface="Wingdings" pitchFamily="2" charset="2"/>
              <a:buNone/>
            </a:pPr>
            <a:r>
              <a:rPr lang="en-US" b="1" dirty="0" err="1">
                <a:latin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</a:rPr>
              <a:t> is 1</a:t>
            </a:r>
          </a:p>
        </p:txBody>
      </p:sp>
      <p:sp>
        <p:nvSpPr>
          <p:cNvPr id="815108" name="Text Box 4"/>
          <p:cNvSpPr txBox="1">
            <a:spLocks noChangeArrowheads="1"/>
          </p:cNvSpPr>
          <p:nvPr/>
        </p:nvSpPr>
        <p:spPr bwMode="auto">
          <a:xfrm>
            <a:off x="4876800" y="1447800"/>
            <a:ext cx="1752600" cy="396875"/>
          </a:xfrm>
          <a:prstGeom prst="rect">
            <a:avLst/>
          </a:prstGeom>
          <a:noFill/>
          <a:ln w="508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342900" indent="-342900" algn="r">
              <a:spcBef>
                <a:spcPct val="50000"/>
              </a:spcBef>
            </a:pPr>
            <a:r>
              <a:rPr lang="en-US" sz="2000" b="1">
                <a:solidFill>
                  <a:schemeClr val="hlink"/>
                </a:solidFill>
                <a:latin typeface="Courier New" pitchFamily="49" charset="0"/>
              </a:rPr>
              <a:t>i</a:t>
            </a:r>
          </a:p>
        </p:txBody>
      </p:sp>
      <p:sp>
        <p:nvSpPr>
          <p:cNvPr id="815109" name="Text Box 5"/>
          <p:cNvSpPr txBox="1">
            <a:spLocks noChangeArrowheads="1"/>
          </p:cNvSpPr>
          <p:nvPr/>
        </p:nvSpPr>
        <p:spPr bwMode="auto">
          <a:xfrm>
            <a:off x="6629400" y="1447800"/>
            <a:ext cx="1905000" cy="447675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342900" indent="-342900" algn="ctr">
              <a:spcBef>
                <a:spcPct val="50000"/>
              </a:spcBef>
            </a:pPr>
            <a:r>
              <a:rPr lang="en-US" sz="2000">
                <a:solidFill>
                  <a:schemeClr val="tx1"/>
                </a:solidFill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Execution Trace</a:t>
            </a:r>
            <a:endParaRPr lang="en-US" sz="2800"/>
          </a:p>
        </p:txBody>
      </p:sp>
      <p:sp>
        <p:nvSpPr>
          <p:cNvPr id="81613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371600" y="2590800"/>
            <a:ext cx="7498080" cy="320040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</a:rPr>
              <a:t>for (</a:t>
            </a:r>
            <a:r>
              <a:rPr lang="en-US" b="1" dirty="0" err="1">
                <a:latin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</a:rPr>
              <a:t> = 0; </a:t>
            </a:r>
            <a:r>
              <a:rPr lang="en-US" b="1" dirty="0" err="1">
                <a:latin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</a:rPr>
              <a:t> &lt; 3; ++</a:t>
            </a:r>
            <a:r>
              <a:rPr lang="en-US" b="1" dirty="0" err="1">
                <a:latin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</a:rPr>
              <a:t>) {</a:t>
            </a:r>
            <a:br>
              <a:rPr lang="en-US" b="1" dirty="0">
                <a:latin typeface="Courier New" pitchFamily="49" charset="0"/>
              </a:rPr>
            </a:br>
            <a:r>
              <a:rPr lang="en-US" b="1" dirty="0" err="1">
                <a:latin typeface="Courier New" pitchFamily="49" charset="0"/>
              </a:rPr>
              <a:t>cout</a:t>
            </a:r>
            <a:r>
              <a:rPr lang="en-US" b="1" dirty="0">
                <a:latin typeface="Courier New" pitchFamily="49" charset="0"/>
              </a:rPr>
              <a:t> &lt;&lt; "</a:t>
            </a:r>
            <a:r>
              <a:rPr lang="en-US" b="1" dirty="0" err="1">
                <a:latin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</a:rPr>
              <a:t> is " &lt;&lt; </a:t>
            </a:r>
            <a:r>
              <a:rPr lang="en-US" b="1" dirty="0" err="1">
                <a:latin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</a:rPr>
              <a:t> &lt;&lt; </a:t>
            </a:r>
            <a:r>
              <a:rPr lang="en-US" b="1" dirty="0" err="1">
                <a:latin typeface="Courier New" pitchFamily="49" charset="0"/>
              </a:rPr>
              <a:t>endl</a:t>
            </a:r>
            <a:r>
              <a:rPr lang="en-US" b="1" dirty="0">
                <a:latin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</a:pPr>
            <a:r>
              <a:rPr lang="en-US" b="1" i="1" dirty="0">
                <a:solidFill>
                  <a:srgbClr val="CC0066"/>
                </a:solidFill>
                <a:latin typeface="Courier New" pitchFamily="49" charset="0"/>
              </a:rPr>
              <a:t>}</a:t>
            </a:r>
          </a:p>
          <a:p>
            <a:pPr>
              <a:buFont typeface="Wingdings" pitchFamily="2" charset="2"/>
              <a:buNone/>
            </a:pPr>
            <a:r>
              <a:rPr lang="en-US" b="1" dirty="0" err="1">
                <a:latin typeface="Courier New" pitchFamily="49" charset="0"/>
              </a:rPr>
              <a:t>cout</a:t>
            </a:r>
            <a:r>
              <a:rPr lang="en-US" b="1" dirty="0">
                <a:latin typeface="Courier New" pitchFamily="49" charset="0"/>
              </a:rPr>
              <a:t> &lt;&lt; "all done" &lt;&lt; </a:t>
            </a:r>
            <a:r>
              <a:rPr lang="en-US" b="1" dirty="0" err="1">
                <a:latin typeface="Courier New" pitchFamily="49" charset="0"/>
              </a:rPr>
              <a:t>endl</a:t>
            </a:r>
            <a:r>
              <a:rPr lang="en-US" b="1" dirty="0">
                <a:latin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</a:pPr>
            <a:endParaRPr lang="en-US" b="1" dirty="0">
              <a:latin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b="1" dirty="0" err="1">
                <a:latin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</a:rPr>
              <a:t> is 0</a:t>
            </a:r>
          </a:p>
          <a:p>
            <a:pPr>
              <a:buFont typeface="Wingdings" pitchFamily="2" charset="2"/>
              <a:buNone/>
            </a:pPr>
            <a:r>
              <a:rPr lang="en-US" b="1" dirty="0" err="1">
                <a:latin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</a:rPr>
              <a:t> is 1</a:t>
            </a:r>
          </a:p>
        </p:txBody>
      </p:sp>
      <p:sp>
        <p:nvSpPr>
          <p:cNvPr id="816132" name="Text Box 4"/>
          <p:cNvSpPr txBox="1">
            <a:spLocks noChangeArrowheads="1"/>
          </p:cNvSpPr>
          <p:nvPr/>
        </p:nvSpPr>
        <p:spPr bwMode="auto">
          <a:xfrm>
            <a:off x="4876800" y="1447800"/>
            <a:ext cx="1752600" cy="396875"/>
          </a:xfrm>
          <a:prstGeom prst="rect">
            <a:avLst/>
          </a:prstGeom>
          <a:noFill/>
          <a:ln w="508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342900" indent="-342900" algn="r">
              <a:spcBef>
                <a:spcPct val="50000"/>
              </a:spcBef>
            </a:pPr>
            <a:r>
              <a:rPr lang="en-US" sz="2000" b="1">
                <a:solidFill>
                  <a:schemeClr val="hlink"/>
                </a:solidFill>
                <a:latin typeface="Courier New" pitchFamily="49" charset="0"/>
              </a:rPr>
              <a:t>i</a:t>
            </a:r>
          </a:p>
        </p:txBody>
      </p:sp>
      <p:sp>
        <p:nvSpPr>
          <p:cNvPr id="816133" name="Text Box 5"/>
          <p:cNvSpPr txBox="1">
            <a:spLocks noChangeArrowheads="1"/>
          </p:cNvSpPr>
          <p:nvPr/>
        </p:nvSpPr>
        <p:spPr bwMode="auto">
          <a:xfrm>
            <a:off x="6629400" y="1447800"/>
            <a:ext cx="1905000" cy="447675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342900" indent="-342900" algn="ctr">
              <a:spcBef>
                <a:spcPct val="50000"/>
              </a:spcBef>
            </a:pPr>
            <a:r>
              <a:rPr lang="en-US" sz="2000">
                <a:solidFill>
                  <a:schemeClr val="tx1"/>
                </a:solidFill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Execution Trace</a:t>
            </a:r>
            <a:endParaRPr lang="en-US" sz="2800"/>
          </a:p>
        </p:txBody>
      </p:sp>
      <p:sp>
        <p:nvSpPr>
          <p:cNvPr id="81715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295400" y="2209800"/>
            <a:ext cx="7498080" cy="4343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US" sz="2800" b="1" dirty="0">
                <a:latin typeface="Courier New" pitchFamily="49" charset="0"/>
              </a:rPr>
              <a:t>for (</a:t>
            </a:r>
            <a:r>
              <a:rPr lang="en-US" sz="2800" b="1" dirty="0" err="1">
                <a:latin typeface="Courier New" pitchFamily="49" charset="0"/>
              </a:rPr>
              <a:t>int</a:t>
            </a:r>
            <a:r>
              <a:rPr lang="en-US" sz="2800" b="1" dirty="0">
                <a:latin typeface="Courier New" pitchFamily="49" charset="0"/>
              </a:rPr>
              <a:t> </a:t>
            </a:r>
            <a:r>
              <a:rPr lang="en-US" sz="2800" b="1" dirty="0" err="1">
                <a:latin typeface="Courier New" pitchFamily="49" charset="0"/>
              </a:rPr>
              <a:t>i</a:t>
            </a:r>
            <a:r>
              <a:rPr lang="en-US" sz="2800" b="1" dirty="0">
                <a:latin typeface="Courier New" pitchFamily="49" charset="0"/>
              </a:rPr>
              <a:t> = 0; </a:t>
            </a:r>
            <a:r>
              <a:rPr lang="en-US" sz="2800" b="1" dirty="0" err="1">
                <a:latin typeface="Courier New" pitchFamily="49" charset="0"/>
              </a:rPr>
              <a:t>i</a:t>
            </a:r>
            <a:r>
              <a:rPr lang="en-US" sz="2800" b="1" dirty="0">
                <a:latin typeface="Courier New" pitchFamily="49" charset="0"/>
              </a:rPr>
              <a:t> &lt; 3; </a:t>
            </a:r>
            <a:r>
              <a:rPr lang="en-US" sz="2800" b="1" i="1" dirty="0">
                <a:solidFill>
                  <a:srgbClr val="CC0066"/>
                </a:solidFill>
                <a:latin typeface="Courier New" pitchFamily="49" charset="0"/>
              </a:rPr>
              <a:t>++</a:t>
            </a:r>
            <a:r>
              <a:rPr lang="en-US" sz="2800" b="1" i="1" dirty="0" err="1">
                <a:solidFill>
                  <a:srgbClr val="CC0066"/>
                </a:solidFill>
                <a:latin typeface="Courier New" pitchFamily="49" charset="0"/>
              </a:rPr>
              <a:t>i</a:t>
            </a:r>
            <a:r>
              <a:rPr lang="en-US" sz="2800" b="1" dirty="0">
                <a:latin typeface="Courier New" pitchFamily="49" charset="0"/>
              </a:rPr>
              <a:t>) {</a:t>
            </a:r>
            <a:br>
              <a:rPr lang="en-US" sz="2800" b="1" dirty="0">
                <a:latin typeface="Courier New" pitchFamily="49" charset="0"/>
              </a:rPr>
            </a:br>
            <a:r>
              <a:rPr lang="en-US" sz="2800" b="1" dirty="0" err="1">
                <a:latin typeface="Courier New" pitchFamily="49" charset="0"/>
              </a:rPr>
              <a:t>cout</a:t>
            </a:r>
            <a:r>
              <a:rPr lang="en-US" sz="2800" b="1" dirty="0">
                <a:latin typeface="Courier New" pitchFamily="49" charset="0"/>
              </a:rPr>
              <a:t> &lt;&lt; "</a:t>
            </a:r>
            <a:r>
              <a:rPr lang="en-US" sz="2800" b="1" dirty="0" err="1">
                <a:latin typeface="Courier New" pitchFamily="49" charset="0"/>
              </a:rPr>
              <a:t>i</a:t>
            </a:r>
            <a:r>
              <a:rPr lang="en-US" sz="2800" b="1" dirty="0">
                <a:latin typeface="Courier New" pitchFamily="49" charset="0"/>
              </a:rPr>
              <a:t> is " &lt;&lt; </a:t>
            </a:r>
            <a:r>
              <a:rPr lang="en-US" sz="2800" b="1" dirty="0" err="1">
                <a:latin typeface="Courier New" pitchFamily="49" charset="0"/>
              </a:rPr>
              <a:t>i</a:t>
            </a:r>
            <a:r>
              <a:rPr lang="en-US" sz="2800" b="1" dirty="0">
                <a:latin typeface="Courier New" pitchFamily="49" charset="0"/>
              </a:rPr>
              <a:t> &lt;&lt; </a:t>
            </a:r>
            <a:r>
              <a:rPr lang="en-US" sz="2800" b="1" dirty="0" err="1">
                <a:latin typeface="Courier New" pitchFamily="49" charset="0"/>
              </a:rPr>
              <a:t>endl</a:t>
            </a:r>
            <a:r>
              <a:rPr lang="en-US" sz="2800" b="1" dirty="0">
                <a:latin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</a:pPr>
            <a:r>
              <a:rPr lang="en-US" sz="2800" b="1" dirty="0">
                <a:latin typeface="Courier New" pitchFamily="49" charset="0"/>
              </a:rPr>
              <a:t>}</a:t>
            </a:r>
          </a:p>
          <a:p>
            <a:pPr>
              <a:buFont typeface="Wingdings" pitchFamily="2" charset="2"/>
              <a:buNone/>
            </a:pPr>
            <a:r>
              <a:rPr lang="en-US" sz="2800" b="1" dirty="0" err="1">
                <a:latin typeface="Courier New" pitchFamily="49" charset="0"/>
              </a:rPr>
              <a:t>cout</a:t>
            </a:r>
            <a:r>
              <a:rPr lang="en-US" sz="2800" b="1" dirty="0">
                <a:latin typeface="Courier New" pitchFamily="49" charset="0"/>
              </a:rPr>
              <a:t> &lt;&lt; "all done" &lt;&lt; </a:t>
            </a:r>
            <a:r>
              <a:rPr lang="en-US" sz="2800" b="1" dirty="0" err="1">
                <a:latin typeface="Courier New" pitchFamily="49" charset="0"/>
              </a:rPr>
              <a:t>endl</a:t>
            </a:r>
            <a:r>
              <a:rPr lang="en-US" sz="2800" b="1" dirty="0">
                <a:latin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</a:pPr>
            <a:endParaRPr lang="en-US" b="1" dirty="0">
              <a:latin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b="1" dirty="0" err="1">
                <a:latin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</a:rPr>
              <a:t> is 0</a:t>
            </a:r>
          </a:p>
          <a:p>
            <a:pPr>
              <a:buFont typeface="Wingdings" pitchFamily="2" charset="2"/>
              <a:buNone/>
            </a:pPr>
            <a:r>
              <a:rPr lang="en-US" b="1" dirty="0" err="1">
                <a:latin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</a:rPr>
              <a:t> is 1</a:t>
            </a:r>
          </a:p>
        </p:txBody>
      </p:sp>
      <p:sp>
        <p:nvSpPr>
          <p:cNvPr id="817156" name="Text Box 4"/>
          <p:cNvSpPr txBox="1">
            <a:spLocks noChangeArrowheads="1"/>
          </p:cNvSpPr>
          <p:nvPr/>
        </p:nvSpPr>
        <p:spPr bwMode="auto">
          <a:xfrm>
            <a:off x="4876800" y="1447800"/>
            <a:ext cx="1752600" cy="396875"/>
          </a:xfrm>
          <a:prstGeom prst="rect">
            <a:avLst/>
          </a:prstGeom>
          <a:noFill/>
          <a:ln w="508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342900" indent="-342900" algn="r">
              <a:spcBef>
                <a:spcPct val="50000"/>
              </a:spcBef>
            </a:pPr>
            <a:r>
              <a:rPr lang="en-US" sz="2000" b="1">
                <a:solidFill>
                  <a:schemeClr val="hlink"/>
                </a:solidFill>
                <a:latin typeface="Courier New" pitchFamily="49" charset="0"/>
              </a:rPr>
              <a:t>i</a:t>
            </a:r>
          </a:p>
        </p:txBody>
      </p:sp>
      <p:sp>
        <p:nvSpPr>
          <p:cNvPr id="817157" name="Text Box 5"/>
          <p:cNvSpPr txBox="1">
            <a:spLocks noChangeArrowheads="1"/>
          </p:cNvSpPr>
          <p:nvPr/>
        </p:nvSpPr>
        <p:spPr bwMode="auto">
          <a:xfrm>
            <a:off x="6629400" y="1447800"/>
            <a:ext cx="1905000" cy="447675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342900" indent="-342900" algn="ctr">
              <a:spcBef>
                <a:spcPct val="50000"/>
              </a:spcBef>
            </a:pPr>
            <a:r>
              <a:rPr lang="en-US" sz="2000">
                <a:solidFill>
                  <a:schemeClr val="tx1"/>
                </a:solidFill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Execution Trace</a:t>
            </a:r>
            <a:endParaRPr lang="en-US" sz="2800"/>
          </a:p>
        </p:txBody>
      </p:sp>
      <p:sp>
        <p:nvSpPr>
          <p:cNvPr id="81817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447800" y="2286000"/>
            <a:ext cx="7498080" cy="42672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US" sz="2800" b="1" dirty="0">
                <a:latin typeface="Courier New" pitchFamily="49" charset="0"/>
              </a:rPr>
              <a:t>for (</a:t>
            </a:r>
            <a:r>
              <a:rPr lang="en-US" sz="2800" b="1" dirty="0" err="1">
                <a:latin typeface="Courier New" pitchFamily="49" charset="0"/>
              </a:rPr>
              <a:t>int</a:t>
            </a:r>
            <a:r>
              <a:rPr lang="en-US" sz="2800" b="1" dirty="0">
                <a:latin typeface="Courier New" pitchFamily="49" charset="0"/>
              </a:rPr>
              <a:t> </a:t>
            </a:r>
            <a:r>
              <a:rPr lang="en-US" sz="2800" b="1" dirty="0" err="1">
                <a:latin typeface="Courier New" pitchFamily="49" charset="0"/>
              </a:rPr>
              <a:t>i</a:t>
            </a:r>
            <a:r>
              <a:rPr lang="en-US" sz="2800" b="1" dirty="0">
                <a:latin typeface="Courier New" pitchFamily="49" charset="0"/>
              </a:rPr>
              <a:t> = 0; </a:t>
            </a:r>
            <a:r>
              <a:rPr lang="en-US" sz="2800" b="1" i="1" dirty="0" err="1">
                <a:solidFill>
                  <a:srgbClr val="CC0066"/>
                </a:solidFill>
                <a:latin typeface="Courier New" pitchFamily="49" charset="0"/>
              </a:rPr>
              <a:t>i</a:t>
            </a:r>
            <a:r>
              <a:rPr lang="en-US" sz="2800" b="1" i="1" dirty="0">
                <a:solidFill>
                  <a:srgbClr val="CC0066"/>
                </a:solidFill>
                <a:latin typeface="Courier New" pitchFamily="49" charset="0"/>
              </a:rPr>
              <a:t> &lt; 3</a:t>
            </a:r>
            <a:r>
              <a:rPr lang="en-US" sz="2800" b="1" dirty="0">
                <a:latin typeface="Courier New" pitchFamily="49" charset="0"/>
              </a:rPr>
              <a:t>; ++</a:t>
            </a:r>
            <a:r>
              <a:rPr lang="en-US" sz="2800" b="1" dirty="0" err="1">
                <a:latin typeface="Courier New" pitchFamily="49" charset="0"/>
              </a:rPr>
              <a:t>i</a:t>
            </a:r>
            <a:r>
              <a:rPr lang="en-US" sz="2800" b="1" dirty="0">
                <a:latin typeface="Courier New" pitchFamily="49" charset="0"/>
              </a:rPr>
              <a:t>) {</a:t>
            </a:r>
            <a:br>
              <a:rPr lang="en-US" sz="2800" b="1" dirty="0">
                <a:latin typeface="Courier New" pitchFamily="49" charset="0"/>
              </a:rPr>
            </a:br>
            <a:r>
              <a:rPr lang="en-US" sz="2800" b="1" dirty="0" err="1">
                <a:latin typeface="Courier New" pitchFamily="49" charset="0"/>
              </a:rPr>
              <a:t>cout</a:t>
            </a:r>
            <a:r>
              <a:rPr lang="en-US" sz="2800" b="1" dirty="0">
                <a:latin typeface="Courier New" pitchFamily="49" charset="0"/>
              </a:rPr>
              <a:t> &lt;&lt; "</a:t>
            </a:r>
            <a:r>
              <a:rPr lang="en-US" sz="2800" b="1" dirty="0" err="1">
                <a:latin typeface="Courier New" pitchFamily="49" charset="0"/>
              </a:rPr>
              <a:t>i</a:t>
            </a:r>
            <a:r>
              <a:rPr lang="en-US" sz="2800" b="1" dirty="0">
                <a:latin typeface="Courier New" pitchFamily="49" charset="0"/>
              </a:rPr>
              <a:t> is " &lt;&lt; </a:t>
            </a:r>
            <a:r>
              <a:rPr lang="en-US" sz="2800" b="1" dirty="0" err="1">
                <a:latin typeface="Courier New" pitchFamily="49" charset="0"/>
              </a:rPr>
              <a:t>i</a:t>
            </a:r>
            <a:r>
              <a:rPr lang="en-US" sz="2800" b="1" dirty="0">
                <a:latin typeface="Courier New" pitchFamily="49" charset="0"/>
              </a:rPr>
              <a:t> &lt;&lt; </a:t>
            </a:r>
            <a:r>
              <a:rPr lang="en-US" sz="2800" b="1" dirty="0" err="1">
                <a:latin typeface="Courier New" pitchFamily="49" charset="0"/>
              </a:rPr>
              <a:t>endl</a:t>
            </a:r>
            <a:r>
              <a:rPr lang="en-US" sz="2800" b="1" dirty="0">
                <a:latin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</a:pPr>
            <a:r>
              <a:rPr lang="en-US" sz="2800" b="1" dirty="0">
                <a:latin typeface="Courier New" pitchFamily="49" charset="0"/>
              </a:rPr>
              <a:t>}</a:t>
            </a:r>
          </a:p>
          <a:p>
            <a:pPr>
              <a:buFont typeface="Wingdings" pitchFamily="2" charset="2"/>
              <a:buNone/>
            </a:pPr>
            <a:r>
              <a:rPr lang="en-US" sz="2800" b="1" dirty="0" err="1">
                <a:latin typeface="Courier New" pitchFamily="49" charset="0"/>
              </a:rPr>
              <a:t>cout</a:t>
            </a:r>
            <a:r>
              <a:rPr lang="en-US" sz="2800" b="1" dirty="0">
                <a:latin typeface="Courier New" pitchFamily="49" charset="0"/>
              </a:rPr>
              <a:t> &lt;&lt; "all done" &lt;&lt; </a:t>
            </a:r>
            <a:r>
              <a:rPr lang="en-US" sz="2800" b="1" dirty="0" err="1">
                <a:latin typeface="Courier New" pitchFamily="49" charset="0"/>
              </a:rPr>
              <a:t>endl</a:t>
            </a:r>
            <a:r>
              <a:rPr lang="en-US" sz="2800" b="1" dirty="0">
                <a:latin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</a:pPr>
            <a:endParaRPr lang="en-US" b="1" dirty="0">
              <a:latin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b="1" dirty="0" err="1">
                <a:latin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</a:rPr>
              <a:t> is 0</a:t>
            </a:r>
          </a:p>
          <a:p>
            <a:pPr>
              <a:buFont typeface="Wingdings" pitchFamily="2" charset="2"/>
              <a:buNone/>
            </a:pPr>
            <a:r>
              <a:rPr lang="en-US" b="1" dirty="0" err="1">
                <a:latin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</a:rPr>
              <a:t> is 1</a:t>
            </a:r>
          </a:p>
          <a:p>
            <a:pPr>
              <a:buFont typeface="Wingdings" pitchFamily="2" charset="2"/>
              <a:buNone/>
            </a:pPr>
            <a:endParaRPr lang="en-US" b="1" dirty="0">
              <a:latin typeface="Courier New" pitchFamily="49" charset="0"/>
            </a:endParaRPr>
          </a:p>
        </p:txBody>
      </p:sp>
      <p:sp>
        <p:nvSpPr>
          <p:cNvPr id="818180" name="Text Box 4"/>
          <p:cNvSpPr txBox="1">
            <a:spLocks noChangeArrowheads="1"/>
          </p:cNvSpPr>
          <p:nvPr/>
        </p:nvSpPr>
        <p:spPr bwMode="auto">
          <a:xfrm>
            <a:off x="4876800" y="1447800"/>
            <a:ext cx="1752600" cy="396875"/>
          </a:xfrm>
          <a:prstGeom prst="rect">
            <a:avLst/>
          </a:prstGeom>
          <a:noFill/>
          <a:ln w="508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342900" indent="-342900" algn="r">
              <a:spcBef>
                <a:spcPct val="50000"/>
              </a:spcBef>
            </a:pPr>
            <a:r>
              <a:rPr lang="en-US" sz="2000" b="1">
                <a:solidFill>
                  <a:schemeClr val="hlink"/>
                </a:solidFill>
                <a:latin typeface="Courier New" pitchFamily="49" charset="0"/>
              </a:rPr>
              <a:t>i</a:t>
            </a:r>
          </a:p>
        </p:txBody>
      </p:sp>
      <p:sp>
        <p:nvSpPr>
          <p:cNvPr id="818181" name="Text Box 5"/>
          <p:cNvSpPr txBox="1">
            <a:spLocks noChangeArrowheads="1"/>
          </p:cNvSpPr>
          <p:nvPr/>
        </p:nvSpPr>
        <p:spPr bwMode="auto">
          <a:xfrm>
            <a:off x="6629400" y="1447800"/>
            <a:ext cx="1905000" cy="447675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342900" indent="-342900" algn="ctr">
              <a:spcBef>
                <a:spcPct val="50000"/>
              </a:spcBef>
            </a:pPr>
            <a:r>
              <a:rPr lang="en-US" sz="2000">
                <a:solidFill>
                  <a:schemeClr val="tx1"/>
                </a:solidFill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Execution Trace</a:t>
            </a:r>
            <a:endParaRPr lang="en-US" sz="2800"/>
          </a:p>
        </p:txBody>
      </p:sp>
      <p:sp>
        <p:nvSpPr>
          <p:cNvPr id="81920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295400" y="2057400"/>
            <a:ext cx="7498080" cy="4267200"/>
          </a:xfrm>
        </p:spPr>
        <p:txBody>
          <a:bodyPr>
            <a:normAutofit fontScale="92500"/>
          </a:bodyPr>
          <a:lstStyle/>
          <a:p>
            <a:pPr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</a:rPr>
              <a:t>for (</a:t>
            </a:r>
            <a:r>
              <a:rPr lang="en-US" b="1" dirty="0" err="1">
                <a:latin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</a:rPr>
              <a:t> = 0; </a:t>
            </a:r>
            <a:r>
              <a:rPr lang="en-US" b="1" dirty="0" err="1">
                <a:latin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</a:rPr>
              <a:t> &lt; 3; ++</a:t>
            </a:r>
            <a:r>
              <a:rPr lang="en-US" b="1" dirty="0" err="1">
                <a:latin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</a:rPr>
              <a:t>) {</a:t>
            </a:r>
            <a:br>
              <a:rPr lang="en-US" b="1" dirty="0">
                <a:latin typeface="Courier New" pitchFamily="49" charset="0"/>
              </a:rPr>
            </a:br>
            <a:r>
              <a:rPr lang="en-US" b="1" i="1" dirty="0" err="1">
                <a:solidFill>
                  <a:srgbClr val="CC0066"/>
                </a:solidFill>
                <a:latin typeface="Courier New" pitchFamily="49" charset="0"/>
              </a:rPr>
              <a:t>cout</a:t>
            </a:r>
            <a:r>
              <a:rPr lang="en-US" b="1" i="1" dirty="0">
                <a:solidFill>
                  <a:srgbClr val="CC0066"/>
                </a:solidFill>
                <a:latin typeface="Courier New" pitchFamily="49" charset="0"/>
              </a:rPr>
              <a:t> &lt;&lt; "</a:t>
            </a:r>
            <a:r>
              <a:rPr lang="en-US" b="1" i="1" dirty="0" err="1">
                <a:solidFill>
                  <a:srgbClr val="CC0066"/>
                </a:solidFill>
                <a:latin typeface="Courier New" pitchFamily="49" charset="0"/>
              </a:rPr>
              <a:t>i</a:t>
            </a:r>
            <a:r>
              <a:rPr lang="en-US" b="1" i="1" dirty="0">
                <a:solidFill>
                  <a:srgbClr val="CC0066"/>
                </a:solidFill>
                <a:latin typeface="Courier New" pitchFamily="49" charset="0"/>
              </a:rPr>
              <a:t> is " &lt;&lt; </a:t>
            </a:r>
            <a:r>
              <a:rPr lang="en-US" b="1" i="1" dirty="0" err="1">
                <a:solidFill>
                  <a:srgbClr val="CC0066"/>
                </a:solidFill>
                <a:latin typeface="Courier New" pitchFamily="49" charset="0"/>
              </a:rPr>
              <a:t>i</a:t>
            </a:r>
            <a:r>
              <a:rPr lang="en-US" b="1" i="1" dirty="0">
                <a:solidFill>
                  <a:srgbClr val="CC0066"/>
                </a:solidFill>
                <a:latin typeface="Courier New" pitchFamily="49" charset="0"/>
              </a:rPr>
              <a:t> &lt;&lt; </a:t>
            </a:r>
            <a:r>
              <a:rPr lang="en-US" b="1" i="1" dirty="0" err="1">
                <a:solidFill>
                  <a:srgbClr val="CC0066"/>
                </a:solidFill>
                <a:latin typeface="Courier New" pitchFamily="49" charset="0"/>
              </a:rPr>
              <a:t>endl</a:t>
            </a:r>
            <a:r>
              <a:rPr lang="en-US" b="1" i="1" dirty="0">
                <a:solidFill>
                  <a:srgbClr val="CC0066"/>
                </a:solidFill>
                <a:latin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</a:rPr>
              <a:t>}</a:t>
            </a:r>
          </a:p>
          <a:p>
            <a:pPr>
              <a:buFont typeface="Wingdings" pitchFamily="2" charset="2"/>
              <a:buNone/>
            </a:pPr>
            <a:r>
              <a:rPr lang="en-US" b="1" dirty="0" err="1">
                <a:latin typeface="Courier New" pitchFamily="49" charset="0"/>
              </a:rPr>
              <a:t>cout</a:t>
            </a:r>
            <a:r>
              <a:rPr lang="en-US" b="1" dirty="0">
                <a:latin typeface="Courier New" pitchFamily="49" charset="0"/>
              </a:rPr>
              <a:t> &lt;&lt; "all done" &lt;&lt; </a:t>
            </a:r>
            <a:r>
              <a:rPr lang="en-US" b="1" dirty="0" err="1">
                <a:latin typeface="Courier New" pitchFamily="49" charset="0"/>
              </a:rPr>
              <a:t>endl</a:t>
            </a:r>
            <a:r>
              <a:rPr lang="en-US" b="1" dirty="0">
                <a:latin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</a:pPr>
            <a:endParaRPr lang="en-US" b="1" dirty="0">
              <a:latin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b="1" dirty="0" err="1">
                <a:latin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</a:rPr>
              <a:t> is 0</a:t>
            </a:r>
          </a:p>
          <a:p>
            <a:pPr>
              <a:buFont typeface="Wingdings" pitchFamily="2" charset="2"/>
              <a:buNone/>
            </a:pPr>
            <a:r>
              <a:rPr lang="en-US" b="1" dirty="0" err="1">
                <a:latin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</a:rPr>
              <a:t> is 1</a:t>
            </a:r>
          </a:p>
          <a:p>
            <a:pPr>
              <a:buFont typeface="Wingdings" pitchFamily="2" charset="2"/>
              <a:buNone/>
            </a:pPr>
            <a:r>
              <a:rPr lang="en-US" b="1" dirty="0" err="1">
                <a:latin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</a:rPr>
              <a:t> is 2</a:t>
            </a:r>
          </a:p>
        </p:txBody>
      </p:sp>
      <p:sp>
        <p:nvSpPr>
          <p:cNvPr id="819204" name="Text Box 4"/>
          <p:cNvSpPr txBox="1">
            <a:spLocks noChangeArrowheads="1"/>
          </p:cNvSpPr>
          <p:nvPr/>
        </p:nvSpPr>
        <p:spPr bwMode="auto">
          <a:xfrm>
            <a:off x="4876800" y="1447800"/>
            <a:ext cx="1752600" cy="396875"/>
          </a:xfrm>
          <a:prstGeom prst="rect">
            <a:avLst/>
          </a:prstGeom>
          <a:noFill/>
          <a:ln w="508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342900" indent="-342900" algn="r">
              <a:spcBef>
                <a:spcPct val="50000"/>
              </a:spcBef>
            </a:pPr>
            <a:r>
              <a:rPr lang="en-US" sz="2000" b="1">
                <a:solidFill>
                  <a:schemeClr val="hlink"/>
                </a:solidFill>
                <a:latin typeface="Courier New" pitchFamily="49" charset="0"/>
              </a:rPr>
              <a:t>i</a:t>
            </a:r>
          </a:p>
        </p:txBody>
      </p:sp>
      <p:sp>
        <p:nvSpPr>
          <p:cNvPr id="819205" name="Text Box 5"/>
          <p:cNvSpPr txBox="1">
            <a:spLocks noChangeArrowheads="1"/>
          </p:cNvSpPr>
          <p:nvPr/>
        </p:nvSpPr>
        <p:spPr bwMode="auto">
          <a:xfrm>
            <a:off x="6629400" y="1447800"/>
            <a:ext cx="1905000" cy="447675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342900" indent="-342900" algn="ctr">
              <a:spcBef>
                <a:spcPct val="50000"/>
              </a:spcBef>
            </a:pPr>
            <a:r>
              <a:rPr lang="en-US" sz="2000">
                <a:solidFill>
                  <a:schemeClr val="tx1"/>
                </a:solidFill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Execution Trace</a:t>
            </a:r>
            <a:endParaRPr lang="en-US" sz="2800"/>
          </a:p>
        </p:txBody>
      </p:sp>
      <p:sp>
        <p:nvSpPr>
          <p:cNvPr id="82022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371600" y="2057400"/>
            <a:ext cx="7498080" cy="4267200"/>
          </a:xfrm>
        </p:spPr>
        <p:txBody>
          <a:bodyPr>
            <a:normAutofit fontScale="92500"/>
          </a:bodyPr>
          <a:lstStyle/>
          <a:p>
            <a:pPr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</a:rPr>
              <a:t>for (</a:t>
            </a:r>
            <a:r>
              <a:rPr lang="en-US" b="1" dirty="0" err="1">
                <a:latin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</a:rPr>
              <a:t> = 0; </a:t>
            </a:r>
            <a:r>
              <a:rPr lang="en-US" b="1" dirty="0" err="1">
                <a:latin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</a:rPr>
              <a:t> &lt; 3; ++</a:t>
            </a:r>
            <a:r>
              <a:rPr lang="en-US" b="1" dirty="0" err="1">
                <a:latin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</a:rPr>
              <a:t>) {</a:t>
            </a:r>
            <a:br>
              <a:rPr lang="en-US" b="1" dirty="0">
                <a:latin typeface="Courier New" pitchFamily="49" charset="0"/>
              </a:rPr>
            </a:br>
            <a:r>
              <a:rPr lang="en-US" b="1" dirty="0" err="1">
                <a:latin typeface="Courier New" pitchFamily="49" charset="0"/>
              </a:rPr>
              <a:t>cout</a:t>
            </a:r>
            <a:r>
              <a:rPr lang="en-US" b="1" dirty="0">
                <a:latin typeface="Courier New" pitchFamily="49" charset="0"/>
              </a:rPr>
              <a:t> &lt;&lt; "</a:t>
            </a:r>
            <a:r>
              <a:rPr lang="en-US" b="1" dirty="0" err="1">
                <a:latin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</a:rPr>
              <a:t> is " &lt;&lt; </a:t>
            </a:r>
            <a:r>
              <a:rPr lang="en-US" b="1" dirty="0" err="1">
                <a:latin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</a:rPr>
              <a:t> &lt;&lt; </a:t>
            </a:r>
            <a:r>
              <a:rPr lang="en-US" b="1" dirty="0" err="1">
                <a:latin typeface="Courier New" pitchFamily="49" charset="0"/>
              </a:rPr>
              <a:t>endl</a:t>
            </a:r>
            <a:r>
              <a:rPr lang="en-US" b="1" dirty="0">
                <a:latin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</a:pPr>
            <a:r>
              <a:rPr lang="en-US" b="1" i="1" dirty="0">
                <a:solidFill>
                  <a:srgbClr val="CC0066"/>
                </a:solidFill>
                <a:latin typeface="Courier New" pitchFamily="49" charset="0"/>
              </a:rPr>
              <a:t>}</a:t>
            </a:r>
          </a:p>
          <a:p>
            <a:pPr>
              <a:buFont typeface="Wingdings" pitchFamily="2" charset="2"/>
              <a:buNone/>
            </a:pPr>
            <a:r>
              <a:rPr lang="en-US" b="1" dirty="0" err="1">
                <a:latin typeface="Courier New" pitchFamily="49" charset="0"/>
              </a:rPr>
              <a:t>cout</a:t>
            </a:r>
            <a:r>
              <a:rPr lang="en-US" b="1" dirty="0">
                <a:latin typeface="Courier New" pitchFamily="49" charset="0"/>
              </a:rPr>
              <a:t> &lt;&lt; "all done" &lt;&lt; </a:t>
            </a:r>
            <a:r>
              <a:rPr lang="en-US" b="1" dirty="0" err="1">
                <a:latin typeface="Courier New" pitchFamily="49" charset="0"/>
              </a:rPr>
              <a:t>endl</a:t>
            </a:r>
            <a:r>
              <a:rPr lang="en-US" b="1" dirty="0">
                <a:latin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</a:pPr>
            <a:endParaRPr lang="en-US" b="1" dirty="0">
              <a:latin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b="1" dirty="0" err="1">
                <a:latin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</a:rPr>
              <a:t> is 0</a:t>
            </a:r>
          </a:p>
          <a:p>
            <a:pPr>
              <a:buFont typeface="Wingdings" pitchFamily="2" charset="2"/>
              <a:buNone/>
            </a:pPr>
            <a:r>
              <a:rPr lang="en-US" b="1" dirty="0" err="1">
                <a:latin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</a:rPr>
              <a:t> is 1</a:t>
            </a:r>
          </a:p>
          <a:p>
            <a:pPr>
              <a:buFont typeface="Wingdings" pitchFamily="2" charset="2"/>
              <a:buNone/>
            </a:pPr>
            <a:r>
              <a:rPr lang="en-US" b="1" dirty="0" err="1">
                <a:latin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</a:rPr>
              <a:t> is 2</a:t>
            </a:r>
          </a:p>
        </p:txBody>
      </p:sp>
      <p:sp>
        <p:nvSpPr>
          <p:cNvPr id="820228" name="Text Box 4"/>
          <p:cNvSpPr txBox="1">
            <a:spLocks noChangeArrowheads="1"/>
          </p:cNvSpPr>
          <p:nvPr/>
        </p:nvSpPr>
        <p:spPr bwMode="auto">
          <a:xfrm>
            <a:off x="4876800" y="1447800"/>
            <a:ext cx="1752600" cy="396875"/>
          </a:xfrm>
          <a:prstGeom prst="rect">
            <a:avLst/>
          </a:prstGeom>
          <a:noFill/>
          <a:ln w="508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342900" indent="-342900" algn="r">
              <a:spcBef>
                <a:spcPct val="50000"/>
              </a:spcBef>
            </a:pPr>
            <a:r>
              <a:rPr lang="en-US" sz="2000" b="1">
                <a:solidFill>
                  <a:schemeClr val="hlink"/>
                </a:solidFill>
                <a:latin typeface="Courier New" pitchFamily="49" charset="0"/>
              </a:rPr>
              <a:t>i</a:t>
            </a:r>
          </a:p>
        </p:txBody>
      </p:sp>
      <p:sp>
        <p:nvSpPr>
          <p:cNvPr id="820229" name="Text Box 5"/>
          <p:cNvSpPr txBox="1">
            <a:spLocks noChangeArrowheads="1"/>
          </p:cNvSpPr>
          <p:nvPr/>
        </p:nvSpPr>
        <p:spPr bwMode="auto">
          <a:xfrm>
            <a:off x="6629400" y="1447800"/>
            <a:ext cx="1905000" cy="447675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342900" indent="-342900" algn="ctr">
              <a:spcBef>
                <a:spcPct val="50000"/>
              </a:spcBef>
            </a:pPr>
            <a:r>
              <a:rPr lang="en-US" sz="2000">
                <a:solidFill>
                  <a:schemeClr val="tx1"/>
                </a:solidFill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2667000"/>
          </a:xfrm>
        </p:spPr>
        <p:txBody>
          <a:bodyPr/>
          <a:lstStyle/>
          <a:p>
            <a:r>
              <a:rPr lang="en-US" dirty="0" smtClean="0"/>
              <a:t>The C++ for loop is used to iterate a part of the program several times.</a:t>
            </a:r>
          </a:p>
          <a:p>
            <a:r>
              <a:rPr lang="en-US" dirty="0" smtClean="0"/>
              <a:t> If the number of iteration is fixed, it is recommended to use for loop than while or do-while loops.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905000" y="4191000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latin typeface="Consolas" pitchFamily="49" charset="0"/>
              </a:rPr>
              <a:t>#include &lt;</a:t>
            </a:r>
            <a:r>
              <a:rPr lang="en-US" dirty="0" err="1" smtClean="0">
                <a:latin typeface="Consolas" pitchFamily="49" charset="0"/>
              </a:rPr>
              <a:t>iostream</a:t>
            </a:r>
            <a:r>
              <a:rPr lang="en-US" dirty="0" smtClean="0">
                <a:latin typeface="Consolas" pitchFamily="49" charset="0"/>
              </a:rPr>
              <a:t>&gt;  </a:t>
            </a:r>
          </a:p>
          <a:p>
            <a:r>
              <a:rPr lang="en-US" dirty="0" smtClean="0">
                <a:latin typeface="Consolas" pitchFamily="49" charset="0"/>
              </a:rPr>
              <a:t>using namespace std;  </a:t>
            </a:r>
          </a:p>
          <a:p>
            <a:r>
              <a:rPr lang="en-US" dirty="0" err="1" smtClean="0">
                <a:latin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</a:rPr>
              <a:t> main() </a:t>
            </a:r>
          </a:p>
          <a:p>
            <a:r>
              <a:rPr lang="en-US" dirty="0" smtClean="0">
                <a:latin typeface="Consolas" pitchFamily="49" charset="0"/>
              </a:rPr>
              <a:t>{  </a:t>
            </a:r>
          </a:p>
          <a:p>
            <a:r>
              <a:rPr lang="en-US" dirty="0" smtClean="0">
                <a:latin typeface="Consolas" pitchFamily="49" charset="0"/>
              </a:rPr>
              <a:t>	 for(</a:t>
            </a:r>
            <a:r>
              <a:rPr lang="en-US" dirty="0" err="1" smtClean="0">
                <a:latin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i</a:t>
            </a:r>
            <a:r>
              <a:rPr lang="en-US" dirty="0" smtClean="0">
                <a:latin typeface="Consolas" pitchFamily="49" charset="0"/>
              </a:rPr>
              <a:t>=1;i&lt;=10;i++){      </a:t>
            </a:r>
          </a:p>
          <a:p>
            <a:r>
              <a:rPr lang="en-US" dirty="0" smtClean="0">
                <a:latin typeface="Consolas" pitchFamily="49" charset="0"/>
              </a:rPr>
              <a:t>		</a:t>
            </a:r>
            <a:r>
              <a:rPr lang="en-US" dirty="0" err="1" smtClean="0">
                <a:latin typeface="Consolas" pitchFamily="49" charset="0"/>
              </a:rPr>
              <a:t>cout</a:t>
            </a:r>
            <a:r>
              <a:rPr lang="en-US" dirty="0" smtClean="0">
                <a:latin typeface="Consolas" pitchFamily="49" charset="0"/>
              </a:rPr>
              <a:t>&lt;&lt;</a:t>
            </a:r>
            <a:r>
              <a:rPr lang="en-US" dirty="0" err="1" smtClean="0">
                <a:latin typeface="Consolas" pitchFamily="49" charset="0"/>
              </a:rPr>
              <a:t>i</a:t>
            </a:r>
            <a:r>
              <a:rPr lang="en-US" dirty="0" smtClean="0">
                <a:latin typeface="Consolas" pitchFamily="49" charset="0"/>
              </a:rPr>
              <a:t> &lt;&lt;"\n";      </a:t>
            </a:r>
          </a:p>
          <a:p>
            <a:r>
              <a:rPr lang="en-US" dirty="0" smtClean="0">
                <a:latin typeface="Consolas" pitchFamily="49" charset="0"/>
              </a:rPr>
              <a:t>	  }       </a:t>
            </a:r>
          </a:p>
          <a:p>
            <a:r>
              <a:rPr lang="en-US" dirty="0" smtClean="0">
                <a:latin typeface="Consolas" pitchFamily="49" charset="0"/>
              </a:rPr>
              <a:t>}</a:t>
            </a:r>
            <a:endParaRPr lang="en-US" dirty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Execution Trace</a:t>
            </a:r>
            <a:endParaRPr lang="en-US" sz="2800"/>
          </a:p>
        </p:txBody>
      </p:sp>
      <p:sp>
        <p:nvSpPr>
          <p:cNvPr id="82125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447800" y="2057400"/>
            <a:ext cx="7498080" cy="419100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</a:rPr>
              <a:t>for (</a:t>
            </a:r>
            <a:r>
              <a:rPr lang="en-US" b="1" dirty="0" err="1">
                <a:latin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</a:rPr>
              <a:t> = 0; </a:t>
            </a:r>
            <a:r>
              <a:rPr lang="en-US" b="1" dirty="0" err="1">
                <a:latin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</a:rPr>
              <a:t> &lt; 3; </a:t>
            </a:r>
            <a:r>
              <a:rPr lang="en-US" b="1" i="1" dirty="0">
                <a:solidFill>
                  <a:srgbClr val="CC0066"/>
                </a:solidFill>
                <a:latin typeface="Courier New" pitchFamily="49" charset="0"/>
              </a:rPr>
              <a:t>++</a:t>
            </a:r>
            <a:r>
              <a:rPr lang="en-US" b="1" i="1" dirty="0" err="1">
                <a:solidFill>
                  <a:srgbClr val="CC0066"/>
                </a:solidFill>
                <a:latin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</a:rPr>
              <a:t>) {</a:t>
            </a:r>
            <a:br>
              <a:rPr lang="en-US" b="1" dirty="0">
                <a:latin typeface="Courier New" pitchFamily="49" charset="0"/>
              </a:rPr>
            </a:br>
            <a:r>
              <a:rPr lang="en-US" b="1" dirty="0" err="1">
                <a:latin typeface="Courier New" pitchFamily="49" charset="0"/>
              </a:rPr>
              <a:t>cout</a:t>
            </a:r>
            <a:r>
              <a:rPr lang="en-US" b="1" dirty="0">
                <a:latin typeface="Courier New" pitchFamily="49" charset="0"/>
              </a:rPr>
              <a:t> &lt;&lt; "</a:t>
            </a:r>
            <a:r>
              <a:rPr lang="en-US" b="1" dirty="0" err="1">
                <a:latin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</a:rPr>
              <a:t> is " &lt;&lt; </a:t>
            </a:r>
            <a:r>
              <a:rPr lang="en-US" b="1" dirty="0" err="1">
                <a:latin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</a:rPr>
              <a:t> &lt;&lt; </a:t>
            </a:r>
            <a:r>
              <a:rPr lang="en-US" b="1" dirty="0" err="1">
                <a:latin typeface="Courier New" pitchFamily="49" charset="0"/>
              </a:rPr>
              <a:t>endl</a:t>
            </a:r>
            <a:r>
              <a:rPr lang="en-US" b="1" dirty="0">
                <a:latin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</a:rPr>
              <a:t>}</a:t>
            </a:r>
          </a:p>
          <a:p>
            <a:pPr>
              <a:buFont typeface="Wingdings" pitchFamily="2" charset="2"/>
              <a:buNone/>
            </a:pPr>
            <a:r>
              <a:rPr lang="en-US" b="1" dirty="0" err="1">
                <a:latin typeface="Courier New" pitchFamily="49" charset="0"/>
              </a:rPr>
              <a:t>cout</a:t>
            </a:r>
            <a:r>
              <a:rPr lang="en-US" b="1" dirty="0">
                <a:latin typeface="Courier New" pitchFamily="49" charset="0"/>
              </a:rPr>
              <a:t> &lt;&lt; "all done" &lt;&lt; </a:t>
            </a:r>
            <a:r>
              <a:rPr lang="en-US" b="1" dirty="0" err="1">
                <a:latin typeface="Courier New" pitchFamily="49" charset="0"/>
              </a:rPr>
              <a:t>endl</a:t>
            </a:r>
            <a:r>
              <a:rPr lang="en-US" b="1" dirty="0">
                <a:latin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</a:pPr>
            <a:endParaRPr lang="en-US" b="1" dirty="0">
              <a:latin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b="1" dirty="0" err="1">
                <a:latin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</a:rPr>
              <a:t> is 0</a:t>
            </a:r>
          </a:p>
          <a:p>
            <a:pPr>
              <a:buFont typeface="Wingdings" pitchFamily="2" charset="2"/>
              <a:buNone/>
            </a:pPr>
            <a:r>
              <a:rPr lang="en-US" b="1" dirty="0" err="1">
                <a:latin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</a:rPr>
              <a:t> is 1</a:t>
            </a:r>
          </a:p>
          <a:p>
            <a:pPr>
              <a:buFont typeface="Wingdings" pitchFamily="2" charset="2"/>
              <a:buNone/>
            </a:pPr>
            <a:r>
              <a:rPr lang="en-US" b="1" dirty="0" err="1">
                <a:latin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</a:rPr>
              <a:t> is 2</a:t>
            </a:r>
          </a:p>
        </p:txBody>
      </p:sp>
      <p:sp>
        <p:nvSpPr>
          <p:cNvPr id="821252" name="Text Box 4"/>
          <p:cNvSpPr txBox="1">
            <a:spLocks noChangeArrowheads="1"/>
          </p:cNvSpPr>
          <p:nvPr/>
        </p:nvSpPr>
        <p:spPr bwMode="auto">
          <a:xfrm>
            <a:off x="4876800" y="1447800"/>
            <a:ext cx="1752600" cy="396875"/>
          </a:xfrm>
          <a:prstGeom prst="rect">
            <a:avLst/>
          </a:prstGeom>
          <a:noFill/>
          <a:ln w="508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342900" indent="-342900" algn="r">
              <a:spcBef>
                <a:spcPct val="50000"/>
              </a:spcBef>
            </a:pPr>
            <a:r>
              <a:rPr lang="en-US" sz="2000" b="1">
                <a:solidFill>
                  <a:schemeClr val="hlink"/>
                </a:solidFill>
                <a:latin typeface="Courier New" pitchFamily="49" charset="0"/>
              </a:rPr>
              <a:t>i</a:t>
            </a:r>
          </a:p>
        </p:txBody>
      </p:sp>
      <p:sp>
        <p:nvSpPr>
          <p:cNvPr id="821253" name="Text Box 5"/>
          <p:cNvSpPr txBox="1">
            <a:spLocks noChangeArrowheads="1"/>
          </p:cNvSpPr>
          <p:nvPr/>
        </p:nvSpPr>
        <p:spPr bwMode="auto">
          <a:xfrm>
            <a:off x="6629400" y="1447800"/>
            <a:ext cx="1905000" cy="447675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342900" indent="-342900" algn="ctr">
              <a:spcBef>
                <a:spcPct val="50000"/>
              </a:spcBef>
            </a:pPr>
            <a:r>
              <a:rPr lang="en-US" sz="2000">
                <a:solidFill>
                  <a:schemeClr val="tx1"/>
                </a:solidFill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Execution Trace</a:t>
            </a:r>
            <a:endParaRPr lang="en-US" sz="2800"/>
          </a:p>
        </p:txBody>
      </p:sp>
      <p:sp>
        <p:nvSpPr>
          <p:cNvPr id="82227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447800" y="2057400"/>
            <a:ext cx="7498080" cy="4267200"/>
          </a:xfrm>
        </p:spPr>
        <p:txBody>
          <a:bodyPr>
            <a:normAutofit fontScale="92500"/>
          </a:bodyPr>
          <a:lstStyle/>
          <a:p>
            <a:pPr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</a:rPr>
              <a:t>for (</a:t>
            </a:r>
            <a:r>
              <a:rPr lang="en-US" b="1" dirty="0" err="1">
                <a:latin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</a:rPr>
              <a:t> = 0; </a:t>
            </a:r>
            <a:r>
              <a:rPr lang="en-US" b="1" i="1" dirty="0" err="1">
                <a:solidFill>
                  <a:srgbClr val="CC0066"/>
                </a:solidFill>
                <a:latin typeface="Courier New" pitchFamily="49" charset="0"/>
              </a:rPr>
              <a:t>i</a:t>
            </a:r>
            <a:r>
              <a:rPr lang="en-US" b="1" i="1" dirty="0">
                <a:solidFill>
                  <a:srgbClr val="CC0066"/>
                </a:solidFill>
                <a:latin typeface="Courier New" pitchFamily="49" charset="0"/>
              </a:rPr>
              <a:t> &lt; 3</a:t>
            </a:r>
            <a:r>
              <a:rPr lang="en-US" b="1" dirty="0">
                <a:latin typeface="Courier New" pitchFamily="49" charset="0"/>
              </a:rPr>
              <a:t>; ++</a:t>
            </a:r>
            <a:r>
              <a:rPr lang="en-US" b="1" dirty="0" err="1">
                <a:latin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</a:rPr>
              <a:t>) {</a:t>
            </a:r>
            <a:br>
              <a:rPr lang="en-US" b="1" dirty="0">
                <a:latin typeface="Courier New" pitchFamily="49" charset="0"/>
              </a:rPr>
            </a:br>
            <a:r>
              <a:rPr lang="en-US" b="1" dirty="0" err="1">
                <a:latin typeface="Courier New" pitchFamily="49" charset="0"/>
              </a:rPr>
              <a:t>cout</a:t>
            </a:r>
            <a:r>
              <a:rPr lang="en-US" b="1" dirty="0">
                <a:latin typeface="Courier New" pitchFamily="49" charset="0"/>
              </a:rPr>
              <a:t> &lt;&lt; "</a:t>
            </a:r>
            <a:r>
              <a:rPr lang="en-US" b="1" dirty="0" err="1">
                <a:latin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</a:rPr>
              <a:t> is " &lt;&lt; </a:t>
            </a:r>
            <a:r>
              <a:rPr lang="en-US" b="1" dirty="0" err="1">
                <a:latin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</a:rPr>
              <a:t> &lt;&lt; </a:t>
            </a:r>
            <a:r>
              <a:rPr lang="en-US" b="1" dirty="0" err="1">
                <a:latin typeface="Courier New" pitchFamily="49" charset="0"/>
              </a:rPr>
              <a:t>endl</a:t>
            </a:r>
            <a:r>
              <a:rPr lang="en-US" b="1" dirty="0">
                <a:latin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</a:rPr>
              <a:t>}</a:t>
            </a:r>
          </a:p>
          <a:p>
            <a:pPr>
              <a:buFont typeface="Wingdings" pitchFamily="2" charset="2"/>
              <a:buNone/>
            </a:pPr>
            <a:r>
              <a:rPr lang="en-US" b="1" dirty="0" err="1">
                <a:latin typeface="Courier New" pitchFamily="49" charset="0"/>
              </a:rPr>
              <a:t>cout</a:t>
            </a:r>
            <a:r>
              <a:rPr lang="en-US" b="1" dirty="0">
                <a:latin typeface="Courier New" pitchFamily="49" charset="0"/>
              </a:rPr>
              <a:t> &lt;&lt; "all done" &lt;&lt; </a:t>
            </a:r>
            <a:r>
              <a:rPr lang="en-US" b="1" dirty="0" err="1">
                <a:latin typeface="Courier New" pitchFamily="49" charset="0"/>
              </a:rPr>
              <a:t>endl</a:t>
            </a:r>
            <a:r>
              <a:rPr lang="en-US" b="1" dirty="0">
                <a:latin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</a:pPr>
            <a:endParaRPr lang="en-US" b="1" dirty="0">
              <a:latin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b="1" dirty="0" err="1">
                <a:latin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</a:rPr>
              <a:t> is 0</a:t>
            </a:r>
          </a:p>
          <a:p>
            <a:pPr>
              <a:buFont typeface="Wingdings" pitchFamily="2" charset="2"/>
              <a:buNone/>
            </a:pPr>
            <a:r>
              <a:rPr lang="en-US" b="1" dirty="0" err="1">
                <a:latin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</a:rPr>
              <a:t> is 1</a:t>
            </a:r>
          </a:p>
          <a:p>
            <a:pPr>
              <a:buFont typeface="Wingdings" pitchFamily="2" charset="2"/>
              <a:buNone/>
            </a:pPr>
            <a:r>
              <a:rPr lang="en-US" b="1" dirty="0" err="1">
                <a:latin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</a:rPr>
              <a:t> is 2</a:t>
            </a:r>
          </a:p>
        </p:txBody>
      </p:sp>
      <p:sp>
        <p:nvSpPr>
          <p:cNvPr id="822276" name="Text Box 4"/>
          <p:cNvSpPr txBox="1">
            <a:spLocks noChangeArrowheads="1"/>
          </p:cNvSpPr>
          <p:nvPr/>
        </p:nvSpPr>
        <p:spPr bwMode="auto">
          <a:xfrm>
            <a:off x="4876800" y="1447800"/>
            <a:ext cx="1752600" cy="396875"/>
          </a:xfrm>
          <a:prstGeom prst="rect">
            <a:avLst/>
          </a:prstGeom>
          <a:noFill/>
          <a:ln w="508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342900" indent="-342900" algn="r">
              <a:spcBef>
                <a:spcPct val="50000"/>
              </a:spcBef>
            </a:pPr>
            <a:r>
              <a:rPr lang="en-US" sz="2000" b="1">
                <a:solidFill>
                  <a:schemeClr val="hlink"/>
                </a:solidFill>
                <a:latin typeface="Courier New" pitchFamily="49" charset="0"/>
              </a:rPr>
              <a:t>i</a:t>
            </a:r>
          </a:p>
        </p:txBody>
      </p:sp>
      <p:sp>
        <p:nvSpPr>
          <p:cNvPr id="822277" name="Text Box 5"/>
          <p:cNvSpPr txBox="1">
            <a:spLocks noChangeArrowheads="1"/>
          </p:cNvSpPr>
          <p:nvPr/>
        </p:nvSpPr>
        <p:spPr bwMode="auto">
          <a:xfrm>
            <a:off x="6629400" y="1447800"/>
            <a:ext cx="1905000" cy="447675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342900" indent="-342900" algn="ctr">
              <a:spcBef>
                <a:spcPct val="50000"/>
              </a:spcBef>
            </a:pPr>
            <a:r>
              <a:rPr lang="en-US" sz="2000">
                <a:solidFill>
                  <a:schemeClr val="tx1"/>
                </a:solidFill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Execution Trace</a:t>
            </a:r>
            <a:endParaRPr lang="en-US" sz="2800"/>
          </a:p>
        </p:txBody>
      </p:sp>
      <p:sp>
        <p:nvSpPr>
          <p:cNvPr id="82329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295400" y="2057400"/>
            <a:ext cx="7498080" cy="426720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</a:rPr>
              <a:t>for (</a:t>
            </a:r>
            <a:r>
              <a:rPr lang="en-US" b="1" dirty="0" err="1">
                <a:latin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</a:rPr>
              <a:t> = 0; </a:t>
            </a:r>
            <a:r>
              <a:rPr lang="en-US" b="1" dirty="0" err="1">
                <a:latin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</a:rPr>
              <a:t> &lt; 3; ++</a:t>
            </a:r>
            <a:r>
              <a:rPr lang="en-US" b="1" dirty="0" err="1">
                <a:latin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</a:rPr>
              <a:t>) {</a:t>
            </a:r>
            <a:br>
              <a:rPr lang="en-US" b="1" dirty="0">
                <a:latin typeface="Courier New" pitchFamily="49" charset="0"/>
              </a:rPr>
            </a:br>
            <a:r>
              <a:rPr lang="en-US" b="1" dirty="0" err="1">
                <a:latin typeface="Courier New" pitchFamily="49" charset="0"/>
              </a:rPr>
              <a:t>cout</a:t>
            </a:r>
            <a:r>
              <a:rPr lang="en-US" b="1" dirty="0">
                <a:latin typeface="Courier New" pitchFamily="49" charset="0"/>
              </a:rPr>
              <a:t> &lt;&lt; "</a:t>
            </a:r>
            <a:r>
              <a:rPr lang="en-US" b="1" dirty="0" err="1">
                <a:latin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</a:rPr>
              <a:t> is " &lt;&lt; </a:t>
            </a:r>
            <a:r>
              <a:rPr lang="en-US" b="1" dirty="0" err="1">
                <a:latin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</a:rPr>
              <a:t> &lt;&lt; </a:t>
            </a:r>
            <a:r>
              <a:rPr lang="en-US" b="1" dirty="0" err="1">
                <a:latin typeface="Courier New" pitchFamily="49" charset="0"/>
              </a:rPr>
              <a:t>endl</a:t>
            </a:r>
            <a:r>
              <a:rPr lang="en-US" b="1" dirty="0">
                <a:latin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</a:rPr>
              <a:t>}</a:t>
            </a:r>
          </a:p>
          <a:p>
            <a:pPr>
              <a:buFont typeface="Wingdings" pitchFamily="2" charset="2"/>
              <a:buNone/>
            </a:pPr>
            <a:r>
              <a:rPr lang="en-US" b="1" i="1" dirty="0" err="1">
                <a:solidFill>
                  <a:srgbClr val="CC0066"/>
                </a:solidFill>
                <a:latin typeface="Courier New" pitchFamily="49" charset="0"/>
              </a:rPr>
              <a:t>cout</a:t>
            </a:r>
            <a:r>
              <a:rPr lang="en-US" b="1" i="1" dirty="0">
                <a:solidFill>
                  <a:srgbClr val="CC0066"/>
                </a:solidFill>
                <a:latin typeface="Courier New" pitchFamily="49" charset="0"/>
              </a:rPr>
              <a:t> &lt;&lt; "all done" &lt;&lt; </a:t>
            </a:r>
            <a:r>
              <a:rPr lang="en-US" b="1" i="1" dirty="0" err="1">
                <a:solidFill>
                  <a:srgbClr val="CC0066"/>
                </a:solidFill>
                <a:latin typeface="Courier New" pitchFamily="49" charset="0"/>
              </a:rPr>
              <a:t>endl</a:t>
            </a:r>
            <a:r>
              <a:rPr lang="en-US" b="1" i="1" dirty="0">
                <a:solidFill>
                  <a:srgbClr val="CC0066"/>
                </a:solidFill>
                <a:latin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</a:pPr>
            <a:endParaRPr lang="en-US" b="1" dirty="0">
              <a:latin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b="1" dirty="0" err="1">
                <a:latin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</a:rPr>
              <a:t> is 0</a:t>
            </a:r>
          </a:p>
          <a:p>
            <a:pPr>
              <a:buFont typeface="Wingdings" pitchFamily="2" charset="2"/>
              <a:buNone/>
            </a:pPr>
            <a:r>
              <a:rPr lang="en-US" b="1" dirty="0" err="1">
                <a:latin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</a:rPr>
              <a:t> is 1</a:t>
            </a:r>
          </a:p>
          <a:p>
            <a:pPr>
              <a:buFont typeface="Wingdings" pitchFamily="2" charset="2"/>
              <a:buNone/>
            </a:pPr>
            <a:r>
              <a:rPr lang="en-US" b="1" dirty="0" err="1">
                <a:latin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</a:rPr>
              <a:t> is 2</a:t>
            </a:r>
          </a:p>
          <a:p>
            <a:pPr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</a:rPr>
              <a:t>all done</a:t>
            </a:r>
          </a:p>
        </p:txBody>
      </p:sp>
      <p:sp>
        <p:nvSpPr>
          <p:cNvPr id="823300" name="Text Box 4"/>
          <p:cNvSpPr txBox="1">
            <a:spLocks noChangeArrowheads="1"/>
          </p:cNvSpPr>
          <p:nvPr/>
        </p:nvSpPr>
        <p:spPr bwMode="auto">
          <a:xfrm>
            <a:off x="4876800" y="1447800"/>
            <a:ext cx="1752600" cy="396875"/>
          </a:xfrm>
          <a:prstGeom prst="rect">
            <a:avLst/>
          </a:prstGeom>
          <a:noFill/>
          <a:ln w="508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342900" indent="-342900" algn="r">
              <a:spcBef>
                <a:spcPct val="50000"/>
              </a:spcBef>
            </a:pPr>
            <a:r>
              <a:rPr lang="en-US" sz="2000" b="1">
                <a:solidFill>
                  <a:schemeClr val="hlink"/>
                </a:solidFill>
                <a:latin typeface="Courier New" pitchFamily="49" charset="0"/>
              </a:rPr>
              <a:t>i</a:t>
            </a:r>
          </a:p>
        </p:txBody>
      </p:sp>
      <p:sp>
        <p:nvSpPr>
          <p:cNvPr id="823301" name="Text Box 5"/>
          <p:cNvSpPr txBox="1">
            <a:spLocks noChangeArrowheads="1"/>
          </p:cNvSpPr>
          <p:nvPr/>
        </p:nvSpPr>
        <p:spPr bwMode="auto">
          <a:xfrm>
            <a:off x="6629400" y="1447800"/>
            <a:ext cx="1905000" cy="447675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342900" indent="-342900" algn="ctr">
              <a:spcBef>
                <a:spcPct val="50000"/>
              </a:spcBef>
            </a:pPr>
            <a:r>
              <a:rPr lang="en-US" sz="2000">
                <a:solidFill>
                  <a:schemeClr val="tx1"/>
                </a:solidFill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While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2667000"/>
          </a:xfrm>
        </p:spPr>
        <p:txBody>
          <a:bodyPr/>
          <a:lstStyle/>
          <a:p>
            <a:r>
              <a:rPr lang="en-US" dirty="0" smtClean="0"/>
              <a:t>while loop is used to iterate a part of the program several times</a:t>
            </a:r>
          </a:p>
          <a:p>
            <a:r>
              <a:rPr lang="en-US" dirty="0" smtClean="0"/>
              <a:t>If the number of iteration is not fixed, it is recommended to use while loop than for loop.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86000" y="48768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while(condition)</a:t>
            </a:r>
            <a:r>
              <a:rPr lang="en-US" dirty="0" smtClean="0"/>
              <a:t>{    </a:t>
            </a:r>
          </a:p>
          <a:p>
            <a:r>
              <a:rPr lang="en-US" dirty="0" smtClean="0"/>
              <a:t>     //code to be executed    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loop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30722" name="Picture 2" descr="Image result for c++ while loop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81600" y="838200"/>
            <a:ext cx="3565557" cy="547713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295400" y="1905000"/>
            <a:ext cx="38100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#include &lt;</a:t>
            </a:r>
            <a:r>
              <a:rPr lang="en-US" dirty="0" err="1" smtClean="0"/>
              <a:t>iostream</a:t>
            </a:r>
            <a:r>
              <a:rPr lang="en-US" dirty="0" smtClean="0"/>
              <a:t>&gt;  </a:t>
            </a:r>
          </a:p>
          <a:p>
            <a:r>
              <a:rPr lang="en-US" dirty="0" smtClean="0"/>
              <a:t>using namespace std;  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main() </a:t>
            </a:r>
          </a:p>
          <a:p>
            <a:r>
              <a:rPr lang="en-US" dirty="0" smtClean="0"/>
              <a:t>{         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=1;      </a:t>
            </a:r>
          </a:p>
          <a:p>
            <a:r>
              <a:rPr lang="en-US" dirty="0" smtClean="0"/>
              <a:t>	while(</a:t>
            </a:r>
            <a:r>
              <a:rPr lang="en-US" dirty="0" err="1" smtClean="0"/>
              <a:t>i</a:t>
            </a:r>
            <a:r>
              <a:rPr lang="en-US" dirty="0" smtClean="0"/>
              <a:t>&lt;=10)   </a:t>
            </a:r>
          </a:p>
          <a:p>
            <a:r>
              <a:rPr lang="en-US" dirty="0" smtClean="0"/>
              <a:t>	{      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cout</a:t>
            </a:r>
            <a:r>
              <a:rPr lang="en-US" dirty="0" smtClean="0"/>
              <a:t>&lt;&lt;</a:t>
            </a:r>
            <a:r>
              <a:rPr lang="en-US" dirty="0" err="1" smtClean="0"/>
              <a:t>i</a:t>
            </a:r>
            <a:r>
              <a:rPr lang="en-US" dirty="0" smtClean="0"/>
              <a:t> &lt;&lt;"\n";    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i</a:t>
            </a:r>
            <a:r>
              <a:rPr lang="en-US" dirty="0" smtClean="0"/>
              <a:t>++;  </a:t>
            </a:r>
          </a:p>
          <a:p>
            <a:r>
              <a:rPr lang="en-US" dirty="0" smtClean="0"/>
              <a:t>	}       </a:t>
            </a:r>
          </a:p>
          <a:p>
            <a:r>
              <a:rPr lang="en-US" dirty="0" smtClean="0"/>
              <a:t>}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Nested While Loop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09800" y="1600200"/>
            <a:ext cx="5943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nsolas" pitchFamily="49" charset="0"/>
              </a:rPr>
              <a:t>#include &lt;</a:t>
            </a:r>
            <a:r>
              <a:rPr lang="en-US" dirty="0" err="1" smtClean="0">
                <a:latin typeface="Consolas" pitchFamily="49" charset="0"/>
              </a:rPr>
              <a:t>iostream</a:t>
            </a:r>
            <a:r>
              <a:rPr lang="en-US" dirty="0" smtClean="0">
                <a:latin typeface="Consolas" pitchFamily="49" charset="0"/>
              </a:rPr>
              <a:t>&gt;  </a:t>
            </a:r>
          </a:p>
          <a:p>
            <a:r>
              <a:rPr lang="en-US" dirty="0" smtClean="0">
                <a:latin typeface="Consolas" pitchFamily="49" charset="0"/>
              </a:rPr>
              <a:t>using namespace std;  </a:t>
            </a:r>
          </a:p>
          <a:p>
            <a:r>
              <a:rPr lang="en-US" dirty="0" err="1" smtClean="0">
                <a:latin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</a:rPr>
              <a:t> main () </a:t>
            </a:r>
          </a:p>
          <a:p>
            <a:r>
              <a:rPr lang="en-US" dirty="0" smtClean="0">
                <a:latin typeface="Consolas" pitchFamily="49" charset="0"/>
              </a:rPr>
              <a:t>{  </a:t>
            </a:r>
          </a:p>
          <a:p>
            <a:r>
              <a:rPr lang="en-US" dirty="0" smtClean="0">
                <a:latin typeface="Consolas" pitchFamily="49" charset="0"/>
              </a:rPr>
              <a:t>	</a:t>
            </a:r>
            <a:r>
              <a:rPr lang="en-US" dirty="0" err="1" smtClean="0">
                <a:latin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i</a:t>
            </a:r>
            <a:r>
              <a:rPr lang="en-US" dirty="0" smtClean="0">
                <a:latin typeface="Consolas" pitchFamily="49" charset="0"/>
              </a:rPr>
              <a:t>=1;      </a:t>
            </a:r>
          </a:p>
          <a:p>
            <a:r>
              <a:rPr lang="en-US" dirty="0" smtClean="0">
                <a:latin typeface="Consolas" pitchFamily="49" charset="0"/>
              </a:rPr>
              <a:t>	while(</a:t>
            </a:r>
            <a:r>
              <a:rPr lang="en-US" dirty="0" err="1" smtClean="0">
                <a:latin typeface="Consolas" pitchFamily="49" charset="0"/>
              </a:rPr>
              <a:t>i</a:t>
            </a:r>
            <a:r>
              <a:rPr lang="en-US" dirty="0" smtClean="0">
                <a:latin typeface="Consolas" pitchFamily="49" charset="0"/>
              </a:rPr>
              <a:t>&lt;=3)     </a:t>
            </a:r>
          </a:p>
          <a:p>
            <a:r>
              <a:rPr lang="en-US" dirty="0" smtClean="0">
                <a:latin typeface="Consolas" pitchFamily="49" charset="0"/>
              </a:rPr>
              <a:t>	{    </a:t>
            </a:r>
          </a:p>
          <a:p>
            <a:r>
              <a:rPr lang="en-US" dirty="0" smtClean="0">
                <a:latin typeface="Consolas" pitchFamily="49" charset="0"/>
              </a:rPr>
              <a:t>		</a:t>
            </a:r>
            <a:r>
              <a:rPr lang="en-US" dirty="0" err="1" smtClean="0">
                <a:latin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</a:rPr>
              <a:t> j = 1;    </a:t>
            </a:r>
          </a:p>
          <a:p>
            <a:r>
              <a:rPr lang="en-US" dirty="0" smtClean="0">
                <a:latin typeface="Consolas" pitchFamily="49" charset="0"/>
              </a:rPr>
              <a:t>		while (j &lt;= 3)    </a:t>
            </a:r>
          </a:p>
          <a:p>
            <a:r>
              <a:rPr lang="en-US" dirty="0" smtClean="0">
                <a:latin typeface="Consolas" pitchFamily="49" charset="0"/>
              </a:rPr>
              <a:t>		{      </a:t>
            </a:r>
          </a:p>
          <a:p>
            <a:r>
              <a:rPr lang="en-US" dirty="0" smtClean="0">
                <a:latin typeface="Consolas" pitchFamily="49" charset="0"/>
              </a:rPr>
              <a:t>			</a:t>
            </a:r>
            <a:r>
              <a:rPr lang="en-US" dirty="0" err="1" smtClean="0">
                <a:latin typeface="Consolas" pitchFamily="49" charset="0"/>
              </a:rPr>
              <a:t>cout</a:t>
            </a:r>
            <a:r>
              <a:rPr lang="en-US" dirty="0" smtClean="0">
                <a:latin typeface="Consolas" pitchFamily="49" charset="0"/>
              </a:rPr>
              <a:t>&lt;&lt;</a:t>
            </a:r>
            <a:r>
              <a:rPr lang="en-US" dirty="0" err="1" smtClean="0">
                <a:latin typeface="Consolas" pitchFamily="49" charset="0"/>
              </a:rPr>
              <a:t>i</a:t>
            </a:r>
            <a:r>
              <a:rPr lang="en-US" dirty="0" smtClean="0">
                <a:latin typeface="Consolas" pitchFamily="49" charset="0"/>
              </a:rPr>
              <a:t>&lt;&lt;" "&lt;&lt;j&lt;&lt;"\n";      </a:t>
            </a:r>
          </a:p>
          <a:p>
            <a:r>
              <a:rPr lang="en-US" dirty="0" smtClean="0">
                <a:latin typeface="Consolas" pitchFamily="49" charset="0"/>
              </a:rPr>
              <a:t>			j++;  </a:t>
            </a:r>
          </a:p>
          <a:p>
            <a:r>
              <a:rPr lang="en-US" dirty="0" smtClean="0">
                <a:latin typeface="Consolas" pitchFamily="49" charset="0"/>
              </a:rPr>
              <a:t>		}     </a:t>
            </a:r>
          </a:p>
          <a:p>
            <a:r>
              <a:rPr lang="en-US" dirty="0" smtClean="0">
                <a:latin typeface="Consolas" pitchFamily="49" charset="0"/>
              </a:rPr>
              <a:t>	</a:t>
            </a:r>
            <a:r>
              <a:rPr lang="en-US" dirty="0" err="1" smtClean="0">
                <a:latin typeface="Consolas" pitchFamily="49" charset="0"/>
              </a:rPr>
              <a:t>i</a:t>
            </a:r>
            <a:r>
              <a:rPr lang="en-US" dirty="0" smtClean="0">
                <a:latin typeface="Consolas" pitchFamily="49" charset="0"/>
              </a:rPr>
              <a:t>++;  </a:t>
            </a:r>
          </a:p>
          <a:p>
            <a:r>
              <a:rPr lang="en-US" dirty="0" smtClean="0">
                <a:latin typeface="Consolas" pitchFamily="49" charset="0"/>
              </a:rPr>
              <a:t>	}  </a:t>
            </a:r>
          </a:p>
          <a:p>
            <a:r>
              <a:rPr lang="en-US" dirty="0" smtClean="0">
                <a:latin typeface="Consolas" pitchFamily="49" charset="0"/>
              </a:rPr>
              <a:t>} </a:t>
            </a:r>
            <a:endParaRPr lang="en-US" dirty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Infinitive While Loop Example: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1143000"/>
          </a:xfrm>
        </p:spPr>
        <p:txBody>
          <a:bodyPr/>
          <a:lstStyle/>
          <a:p>
            <a:r>
              <a:rPr lang="en-US" dirty="0" smtClean="0"/>
              <a:t>We can also create infinite while loop by passing true as the test condition.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057400" y="3200400"/>
            <a:ext cx="55626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#include &lt;</a:t>
            </a:r>
            <a:r>
              <a:rPr lang="en-US" dirty="0" err="1" smtClean="0"/>
              <a:t>iostream</a:t>
            </a:r>
            <a:r>
              <a:rPr lang="en-US" dirty="0" smtClean="0"/>
              <a:t>&gt;  </a:t>
            </a:r>
          </a:p>
          <a:p>
            <a:r>
              <a:rPr lang="en-US" dirty="0" smtClean="0"/>
              <a:t>using namespace std;  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main () </a:t>
            </a:r>
          </a:p>
          <a:p>
            <a:r>
              <a:rPr lang="en-US" dirty="0" smtClean="0"/>
              <a:t>{  </a:t>
            </a:r>
          </a:p>
          <a:p>
            <a:r>
              <a:rPr lang="en-US" dirty="0" smtClean="0"/>
              <a:t>	while(true)  </a:t>
            </a:r>
          </a:p>
          <a:p>
            <a:r>
              <a:rPr lang="en-US" dirty="0" smtClean="0"/>
              <a:t>	{    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cout</a:t>
            </a:r>
            <a:r>
              <a:rPr lang="en-US" dirty="0" smtClean="0"/>
              <a:t>&lt;&lt;"Infinitive While Loop";    </a:t>
            </a:r>
          </a:p>
          <a:p>
            <a:r>
              <a:rPr lang="en-US" dirty="0" smtClean="0"/>
              <a:t>	}    </a:t>
            </a:r>
          </a:p>
          <a:p>
            <a:r>
              <a:rPr lang="en-US" dirty="0" smtClean="0"/>
              <a:t>}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Do-While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3200400"/>
          </a:xfrm>
        </p:spPr>
        <p:txBody>
          <a:bodyPr/>
          <a:lstStyle/>
          <a:p>
            <a:r>
              <a:rPr lang="en-US" dirty="0" smtClean="0"/>
              <a:t>do-while loop is used to iterate a part of the program several times.</a:t>
            </a:r>
          </a:p>
          <a:p>
            <a:r>
              <a:rPr lang="en-US" dirty="0" smtClean="0"/>
              <a:t>If the number of iteration is not fixed and you must have to execute the loop at least once, it is recommended to use do-while loop.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438400" y="51816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nsolas" pitchFamily="49" charset="0"/>
              </a:rPr>
              <a:t>do</a:t>
            </a:r>
            <a:r>
              <a:rPr lang="en-US" dirty="0" smtClean="0">
                <a:latin typeface="Consolas" pitchFamily="49" charset="0"/>
              </a:rPr>
              <a:t>{    </a:t>
            </a:r>
          </a:p>
          <a:p>
            <a:r>
              <a:rPr lang="en-US" dirty="0" smtClean="0">
                <a:latin typeface="Consolas" pitchFamily="49" charset="0"/>
              </a:rPr>
              <a:t>	//code to be executed    </a:t>
            </a:r>
          </a:p>
          <a:p>
            <a:r>
              <a:rPr lang="en-US" dirty="0" smtClean="0">
                <a:latin typeface="Consolas" pitchFamily="49" charset="0"/>
              </a:rPr>
              <a:t>}</a:t>
            </a:r>
            <a:r>
              <a:rPr lang="en-US" dirty="0" smtClean="0">
                <a:solidFill>
                  <a:srgbClr val="FF0000"/>
                </a:solidFill>
                <a:latin typeface="Consolas" pitchFamily="49" charset="0"/>
              </a:rPr>
              <a:t>while(condition</a:t>
            </a:r>
            <a:r>
              <a:rPr lang="en-US" dirty="0" smtClean="0">
                <a:latin typeface="Consolas" pitchFamily="49" charset="0"/>
              </a:rPr>
              <a:t>);</a:t>
            </a:r>
            <a:endParaRPr lang="en-US" dirty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Do-While Loop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35842" name="Picture 2" descr="Image result for c++ do whil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0" y="1676400"/>
            <a:ext cx="3295650" cy="45624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Do-While Loop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86000" y="1997839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latin typeface="Consolas" pitchFamily="49" charset="0"/>
              </a:rPr>
              <a:t>#include &lt;</a:t>
            </a:r>
            <a:r>
              <a:rPr lang="en-US" dirty="0" err="1" smtClean="0">
                <a:latin typeface="Consolas" pitchFamily="49" charset="0"/>
              </a:rPr>
              <a:t>iostream</a:t>
            </a:r>
            <a:r>
              <a:rPr lang="en-US" dirty="0" smtClean="0">
                <a:latin typeface="Consolas" pitchFamily="49" charset="0"/>
              </a:rPr>
              <a:t>&gt;  </a:t>
            </a:r>
          </a:p>
          <a:p>
            <a:r>
              <a:rPr lang="en-US" dirty="0" smtClean="0">
                <a:latin typeface="Consolas" pitchFamily="49" charset="0"/>
              </a:rPr>
              <a:t>using namespace std;  </a:t>
            </a:r>
          </a:p>
          <a:p>
            <a:r>
              <a:rPr lang="en-US" dirty="0" err="1" smtClean="0">
                <a:latin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</a:rPr>
              <a:t> main() </a:t>
            </a:r>
          </a:p>
          <a:p>
            <a:r>
              <a:rPr lang="en-US" dirty="0" smtClean="0">
                <a:latin typeface="Consolas" pitchFamily="49" charset="0"/>
              </a:rPr>
              <a:t>{  </a:t>
            </a:r>
          </a:p>
          <a:p>
            <a:r>
              <a:rPr lang="en-US" dirty="0" smtClean="0">
                <a:latin typeface="Consolas" pitchFamily="49" charset="0"/>
              </a:rPr>
              <a:t>	</a:t>
            </a:r>
            <a:r>
              <a:rPr lang="en-US" dirty="0" err="1" smtClean="0">
                <a:latin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i</a:t>
            </a:r>
            <a:r>
              <a:rPr lang="en-US" dirty="0" smtClean="0">
                <a:latin typeface="Consolas" pitchFamily="49" charset="0"/>
              </a:rPr>
              <a:t> = 1;    </a:t>
            </a:r>
          </a:p>
          <a:p>
            <a:r>
              <a:rPr lang="en-US" dirty="0" smtClean="0">
                <a:latin typeface="Consolas" pitchFamily="49" charset="0"/>
              </a:rPr>
              <a:t>	do{    </a:t>
            </a:r>
          </a:p>
          <a:p>
            <a:r>
              <a:rPr lang="en-US" dirty="0" smtClean="0">
                <a:latin typeface="Consolas" pitchFamily="49" charset="0"/>
              </a:rPr>
              <a:t>		</a:t>
            </a:r>
            <a:r>
              <a:rPr lang="en-US" dirty="0" err="1" smtClean="0">
                <a:latin typeface="Consolas" pitchFamily="49" charset="0"/>
              </a:rPr>
              <a:t>cout</a:t>
            </a:r>
            <a:r>
              <a:rPr lang="en-US" dirty="0" smtClean="0">
                <a:latin typeface="Consolas" pitchFamily="49" charset="0"/>
              </a:rPr>
              <a:t>&lt;&lt;</a:t>
            </a:r>
            <a:r>
              <a:rPr lang="en-US" dirty="0" err="1" smtClean="0">
                <a:latin typeface="Consolas" pitchFamily="49" charset="0"/>
              </a:rPr>
              <a:t>i</a:t>
            </a:r>
            <a:r>
              <a:rPr lang="en-US" dirty="0" smtClean="0">
                <a:latin typeface="Consolas" pitchFamily="49" charset="0"/>
              </a:rPr>
              <a:t>&lt;&lt;"\n";    </a:t>
            </a:r>
          </a:p>
          <a:p>
            <a:r>
              <a:rPr lang="en-US" dirty="0" smtClean="0">
                <a:latin typeface="Consolas" pitchFamily="49" charset="0"/>
              </a:rPr>
              <a:t>		</a:t>
            </a:r>
            <a:r>
              <a:rPr lang="en-US" dirty="0" err="1" smtClean="0">
                <a:latin typeface="Consolas" pitchFamily="49" charset="0"/>
              </a:rPr>
              <a:t>i</a:t>
            </a:r>
            <a:r>
              <a:rPr lang="en-US" dirty="0" smtClean="0">
                <a:latin typeface="Consolas" pitchFamily="49" charset="0"/>
              </a:rPr>
              <a:t>++;    </a:t>
            </a:r>
          </a:p>
          <a:p>
            <a:r>
              <a:rPr lang="en-US" dirty="0" smtClean="0">
                <a:latin typeface="Consolas" pitchFamily="49" charset="0"/>
              </a:rPr>
              <a:t>	} while (</a:t>
            </a:r>
            <a:r>
              <a:rPr lang="en-US" dirty="0" err="1" smtClean="0">
                <a:latin typeface="Consolas" pitchFamily="49" charset="0"/>
              </a:rPr>
              <a:t>i</a:t>
            </a:r>
            <a:r>
              <a:rPr lang="en-US" dirty="0" smtClean="0">
                <a:latin typeface="Consolas" pitchFamily="49" charset="0"/>
              </a:rPr>
              <a:t> &lt;= 10) ;    </a:t>
            </a:r>
          </a:p>
          <a:p>
            <a:r>
              <a:rPr lang="en-US" dirty="0" smtClean="0">
                <a:latin typeface="Consolas" pitchFamily="49" charset="0"/>
              </a:rPr>
              <a:t>}</a:t>
            </a:r>
            <a:endParaRPr lang="en-US" dirty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27650" name="Picture 2" descr="Image result for c++ for loo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24200" y="1752600"/>
            <a:ext cx="3419475" cy="48006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Nested do-while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1143000"/>
          </a:xfrm>
        </p:spPr>
        <p:txBody>
          <a:bodyPr/>
          <a:lstStyle/>
          <a:p>
            <a:r>
              <a:rPr lang="en-US" dirty="0" smtClean="0"/>
              <a:t>The nested do-while loop is executed fully for each outer do-while loop.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133600" y="2590800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latin typeface="Consolas" pitchFamily="49" charset="0"/>
              </a:rPr>
              <a:t>include &lt;</a:t>
            </a:r>
            <a:r>
              <a:rPr lang="en-US" dirty="0" err="1" smtClean="0">
                <a:latin typeface="Consolas" pitchFamily="49" charset="0"/>
              </a:rPr>
              <a:t>iostream</a:t>
            </a:r>
            <a:r>
              <a:rPr lang="en-US" dirty="0" smtClean="0">
                <a:latin typeface="Consolas" pitchFamily="49" charset="0"/>
              </a:rPr>
              <a:t>&gt;  </a:t>
            </a:r>
          </a:p>
          <a:p>
            <a:r>
              <a:rPr lang="en-US" dirty="0" smtClean="0">
                <a:latin typeface="Consolas" pitchFamily="49" charset="0"/>
              </a:rPr>
              <a:t>using namespace std;  </a:t>
            </a:r>
          </a:p>
          <a:p>
            <a:r>
              <a:rPr lang="en-US" dirty="0" err="1" smtClean="0">
                <a:latin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</a:rPr>
              <a:t> main()</a:t>
            </a:r>
          </a:p>
          <a:p>
            <a:r>
              <a:rPr lang="en-US" dirty="0" smtClean="0">
                <a:latin typeface="Consolas" pitchFamily="49" charset="0"/>
              </a:rPr>
              <a:t>{  </a:t>
            </a:r>
          </a:p>
          <a:p>
            <a:r>
              <a:rPr lang="en-US" dirty="0" smtClean="0">
                <a:latin typeface="Consolas" pitchFamily="49" charset="0"/>
              </a:rPr>
              <a:t>	</a:t>
            </a:r>
            <a:r>
              <a:rPr lang="en-US" dirty="0" err="1" smtClean="0">
                <a:latin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i</a:t>
            </a:r>
            <a:r>
              <a:rPr lang="en-US" dirty="0" smtClean="0">
                <a:latin typeface="Consolas" pitchFamily="49" charset="0"/>
              </a:rPr>
              <a:t> = 1;    </a:t>
            </a:r>
          </a:p>
          <a:p>
            <a:r>
              <a:rPr lang="en-US" dirty="0" smtClean="0">
                <a:latin typeface="Consolas" pitchFamily="49" charset="0"/>
              </a:rPr>
              <a:t>	do{    </a:t>
            </a:r>
          </a:p>
          <a:p>
            <a:r>
              <a:rPr lang="en-US" dirty="0" smtClean="0">
                <a:latin typeface="Consolas" pitchFamily="49" charset="0"/>
              </a:rPr>
              <a:t>		</a:t>
            </a:r>
            <a:r>
              <a:rPr lang="en-US" dirty="0" err="1" smtClean="0">
                <a:latin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</a:rPr>
              <a:t> j = 1;          </a:t>
            </a:r>
          </a:p>
          <a:p>
            <a:r>
              <a:rPr lang="en-US" dirty="0" smtClean="0">
                <a:latin typeface="Consolas" pitchFamily="49" charset="0"/>
              </a:rPr>
              <a:t>		do{    </a:t>
            </a:r>
          </a:p>
          <a:p>
            <a:r>
              <a:rPr lang="en-US" dirty="0" smtClean="0">
                <a:latin typeface="Consolas" pitchFamily="49" charset="0"/>
              </a:rPr>
              <a:t>		</a:t>
            </a:r>
            <a:r>
              <a:rPr lang="en-US" dirty="0" err="1" smtClean="0">
                <a:latin typeface="Consolas" pitchFamily="49" charset="0"/>
              </a:rPr>
              <a:t>cout</a:t>
            </a:r>
            <a:r>
              <a:rPr lang="en-US" dirty="0" smtClean="0">
                <a:latin typeface="Consolas" pitchFamily="49" charset="0"/>
              </a:rPr>
              <a:t>&lt;&lt;</a:t>
            </a:r>
            <a:r>
              <a:rPr lang="en-US" dirty="0" err="1" smtClean="0">
                <a:latin typeface="Consolas" pitchFamily="49" charset="0"/>
              </a:rPr>
              <a:t>i</a:t>
            </a:r>
            <a:r>
              <a:rPr lang="en-US" dirty="0" smtClean="0">
                <a:latin typeface="Consolas" pitchFamily="49" charset="0"/>
              </a:rPr>
              <a:t>&lt;&lt;"\n";        </a:t>
            </a:r>
          </a:p>
          <a:p>
            <a:r>
              <a:rPr lang="en-US" dirty="0" smtClean="0">
                <a:latin typeface="Consolas" pitchFamily="49" charset="0"/>
              </a:rPr>
              <a:t>		j++;    </a:t>
            </a:r>
          </a:p>
          <a:p>
            <a:r>
              <a:rPr lang="en-US" dirty="0" smtClean="0">
                <a:latin typeface="Consolas" pitchFamily="49" charset="0"/>
              </a:rPr>
              <a:t>		} while (j &lt;= 3) ;    </a:t>
            </a:r>
          </a:p>
          <a:p>
            <a:r>
              <a:rPr lang="en-US" dirty="0" smtClean="0">
                <a:latin typeface="Consolas" pitchFamily="49" charset="0"/>
              </a:rPr>
              <a:t>		</a:t>
            </a:r>
            <a:r>
              <a:rPr lang="en-US" dirty="0" err="1" smtClean="0">
                <a:latin typeface="Consolas" pitchFamily="49" charset="0"/>
              </a:rPr>
              <a:t>i</a:t>
            </a:r>
            <a:r>
              <a:rPr lang="en-US" dirty="0" smtClean="0">
                <a:latin typeface="Consolas" pitchFamily="49" charset="0"/>
              </a:rPr>
              <a:t>++;    </a:t>
            </a:r>
          </a:p>
          <a:p>
            <a:r>
              <a:rPr lang="en-US" dirty="0" smtClean="0">
                <a:latin typeface="Consolas" pitchFamily="49" charset="0"/>
              </a:rPr>
              <a:t>	} while (</a:t>
            </a:r>
            <a:r>
              <a:rPr lang="en-US" dirty="0" err="1" smtClean="0">
                <a:latin typeface="Consolas" pitchFamily="49" charset="0"/>
              </a:rPr>
              <a:t>i</a:t>
            </a:r>
            <a:r>
              <a:rPr lang="en-US" dirty="0" smtClean="0">
                <a:latin typeface="Consolas" pitchFamily="49" charset="0"/>
              </a:rPr>
              <a:t> &lt;= 3) ;     </a:t>
            </a:r>
          </a:p>
          <a:p>
            <a:r>
              <a:rPr lang="en-US" dirty="0" smtClean="0">
                <a:latin typeface="Consolas" pitchFamily="49" charset="0"/>
              </a:rPr>
              <a:t>}</a:t>
            </a:r>
            <a:endParaRPr lang="en-US" dirty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Infinitive do-while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1066800"/>
          </a:xfrm>
        </p:spPr>
        <p:txBody>
          <a:bodyPr/>
          <a:lstStyle/>
          <a:p>
            <a:r>
              <a:rPr lang="en-US" dirty="0" smtClean="0"/>
              <a:t>if you pass </a:t>
            </a:r>
            <a:r>
              <a:rPr lang="en-US" b="1" dirty="0" smtClean="0"/>
              <a:t>true</a:t>
            </a:r>
            <a:r>
              <a:rPr lang="en-US" dirty="0" smtClean="0"/>
              <a:t> in the do-while loop, it will be infinitive do-while loop.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95400" y="2743200"/>
            <a:ext cx="3200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do</a:t>
            </a:r>
            <a:r>
              <a:rPr lang="en-US" dirty="0" smtClean="0"/>
              <a:t>{    </a:t>
            </a:r>
          </a:p>
          <a:p>
            <a:r>
              <a:rPr lang="en-US" dirty="0" smtClean="0"/>
              <a:t>	//code to be executed    </a:t>
            </a:r>
          </a:p>
          <a:p>
            <a:r>
              <a:rPr lang="en-US" dirty="0" smtClean="0"/>
              <a:t>}</a:t>
            </a:r>
            <a:r>
              <a:rPr lang="en-US" dirty="0" smtClean="0">
                <a:solidFill>
                  <a:srgbClr val="FF0000"/>
                </a:solidFill>
              </a:rPr>
              <a:t>while(true</a:t>
            </a:r>
            <a:r>
              <a:rPr lang="en-US" dirty="0" smtClean="0"/>
              <a:t>);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352800" y="4191000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#include &lt;</a:t>
            </a:r>
            <a:r>
              <a:rPr lang="en-US" dirty="0" err="1" smtClean="0"/>
              <a:t>iostream</a:t>
            </a:r>
            <a:r>
              <a:rPr lang="en-US" dirty="0" smtClean="0"/>
              <a:t>&gt;  </a:t>
            </a:r>
          </a:p>
          <a:p>
            <a:r>
              <a:rPr lang="en-US" dirty="0" smtClean="0"/>
              <a:t>using namespace std;  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main() </a:t>
            </a:r>
          </a:p>
          <a:p>
            <a:r>
              <a:rPr lang="en-US" dirty="0" smtClean="0"/>
              <a:t>{  </a:t>
            </a:r>
          </a:p>
          <a:p>
            <a:r>
              <a:rPr lang="en-US" dirty="0" smtClean="0"/>
              <a:t>	do{ 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&lt;&lt;"Infinitive do-while Loop";    </a:t>
            </a:r>
          </a:p>
          <a:p>
            <a:r>
              <a:rPr lang="en-US" dirty="0" smtClean="0"/>
              <a:t>	} while(true);     </a:t>
            </a:r>
          </a:p>
          <a:p>
            <a:r>
              <a:rPr lang="en-US" dirty="0" smtClean="0"/>
              <a:t>}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Write program to solve the following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37338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Display the half pyramid of * using nested-for loop</a:t>
            </a:r>
          </a:p>
          <a:p>
            <a:r>
              <a:rPr lang="en-US" dirty="0" smtClean="0"/>
              <a:t>Display Floyd’s Triangle using nested-for loop</a:t>
            </a:r>
          </a:p>
          <a:p>
            <a:r>
              <a:rPr lang="en-US" dirty="0" smtClean="0"/>
              <a:t>Display the Number Triangle using nested-for loop – I</a:t>
            </a:r>
          </a:p>
          <a:p>
            <a:r>
              <a:rPr lang="en-US" dirty="0" smtClean="0"/>
              <a:t>Display the Number Triangle using nested-for loop – II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981200" y="5257800"/>
            <a:ext cx="914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*</a:t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* *</a:t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* * *</a:t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* * * *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05200" y="5334000"/>
            <a:ext cx="152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1</a:t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2 3</a:t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4 5 6</a:t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7 8 9 10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257800" y="5181600"/>
            <a:ext cx="1447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1</a:t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2 2</a:t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3 3 3</a:t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4 4 4 4</a:t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5 5 5 5 5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34200" y="5181600"/>
            <a:ext cx="1371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1</a:t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1 2</a:t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1 2 3</a:t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1 2 3 4</a:t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1 2 3 4 5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0608" name="Object 1024"/>
          <p:cNvGraphicFramePr>
            <a:graphicFrameLocks noChangeAspect="1"/>
          </p:cNvGraphicFramePr>
          <p:nvPr/>
        </p:nvGraphicFramePr>
        <p:xfrm>
          <a:off x="1371600" y="49213"/>
          <a:ext cx="6858000" cy="6808787"/>
        </p:xfrm>
        <a:graphic>
          <a:graphicData uri="http://schemas.openxmlformats.org/presentationml/2006/ole">
            <p:oleObj spid="_x0000_s1026" name="VISIO" r:id="rId3" imgW="4543560" imgH="451152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Nested For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use for loop inside another for loop, it is known as nested for loop</a:t>
            </a:r>
          </a:p>
          <a:p>
            <a:r>
              <a:rPr lang="en-US" dirty="0" smtClean="0"/>
              <a:t>The inner loop is executed fully when outer loop is executed one time</a:t>
            </a:r>
          </a:p>
          <a:p>
            <a:r>
              <a:rPr lang="en-US" dirty="0" smtClean="0"/>
              <a:t>So if outer loop and inner loop are executed 4 times, inner loop will be executed 4 times for each outer loop i.e. total 16 times.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For Loop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86000" y="1859340"/>
            <a:ext cx="60198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nsolas" pitchFamily="49" charset="0"/>
              </a:rPr>
              <a:t>#include &lt;</a:t>
            </a:r>
            <a:r>
              <a:rPr lang="en-US" dirty="0" err="1" smtClean="0">
                <a:latin typeface="Consolas" pitchFamily="49" charset="0"/>
              </a:rPr>
              <a:t>iostream</a:t>
            </a:r>
            <a:r>
              <a:rPr lang="en-US" dirty="0" smtClean="0">
                <a:latin typeface="Consolas" pitchFamily="49" charset="0"/>
              </a:rPr>
              <a:t>&gt;  </a:t>
            </a:r>
          </a:p>
          <a:p>
            <a:r>
              <a:rPr lang="en-US" dirty="0" smtClean="0">
                <a:latin typeface="Consolas" pitchFamily="49" charset="0"/>
              </a:rPr>
              <a:t>using namespace std;  </a:t>
            </a:r>
          </a:p>
          <a:p>
            <a:r>
              <a:rPr lang="en-US" dirty="0" smtClean="0">
                <a:latin typeface="Consolas" pitchFamily="49" charset="0"/>
              </a:rPr>
              <a:t>   </a:t>
            </a:r>
          </a:p>
          <a:p>
            <a:r>
              <a:rPr lang="en-US" dirty="0" err="1" smtClean="0">
                <a:latin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</a:rPr>
              <a:t> main () </a:t>
            </a:r>
          </a:p>
          <a:p>
            <a:r>
              <a:rPr lang="en-US" dirty="0" smtClean="0">
                <a:latin typeface="Consolas" pitchFamily="49" charset="0"/>
              </a:rPr>
              <a:t>{  </a:t>
            </a:r>
          </a:p>
          <a:p>
            <a:r>
              <a:rPr lang="en-US" dirty="0" smtClean="0">
                <a:latin typeface="Consolas" pitchFamily="49" charset="0"/>
              </a:rPr>
              <a:t>	for(</a:t>
            </a:r>
            <a:r>
              <a:rPr lang="en-US" dirty="0" err="1" smtClean="0">
                <a:latin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i</a:t>
            </a:r>
            <a:r>
              <a:rPr lang="en-US" dirty="0" smtClean="0">
                <a:latin typeface="Consolas" pitchFamily="49" charset="0"/>
              </a:rPr>
              <a:t>=1;i&lt;=3;i++){      </a:t>
            </a:r>
          </a:p>
          <a:p>
            <a:r>
              <a:rPr lang="en-US" dirty="0" smtClean="0">
                <a:latin typeface="Consolas" pitchFamily="49" charset="0"/>
              </a:rPr>
              <a:t>		 for(</a:t>
            </a:r>
            <a:r>
              <a:rPr lang="en-US" dirty="0" err="1" smtClean="0">
                <a:latin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</a:rPr>
              <a:t> j=1;j&lt;=3;j++){      </a:t>
            </a:r>
          </a:p>
          <a:p>
            <a:r>
              <a:rPr lang="en-US" dirty="0" smtClean="0">
                <a:latin typeface="Consolas" pitchFamily="49" charset="0"/>
              </a:rPr>
              <a:t>		</a:t>
            </a:r>
            <a:r>
              <a:rPr lang="en-US" dirty="0" err="1" smtClean="0">
                <a:latin typeface="Consolas" pitchFamily="49" charset="0"/>
              </a:rPr>
              <a:t>cout</a:t>
            </a:r>
            <a:r>
              <a:rPr lang="en-US" dirty="0" smtClean="0">
                <a:latin typeface="Consolas" pitchFamily="49" charset="0"/>
              </a:rPr>
              <a:t>&lt;&lt;</a:t>
            </a:r>
            <a:r>
              <a:rPr lang="en-US" dirty="0" err="1" smtClean="0">
                <a:latin typeface="Consolas" pitchFamily="49" charset="0"/>
              </a:rPr>
              <a:t>i</a:t>
            </a:r>
            <a:r>
              <a:rPr lang="en-US" dirty="0" smtClean="0">
                <a:latin typeface="Consolas" pitchFamily="49" charset="0"/>
              </a:rPr>
              <a:t>&lt;&lt;" "&lt;&lt;j&lt;&lt;"\n";      </a:t>
            </a:r>
          </a:p>
          <a:p>
            <a:r>
              <a:rPr lang="en-US" dirty="0" smtClean="0">
                <a:latin typeface="Consolas" pitchFamily="49" charset="0"/>
              </a:rPr>
              <a:t>	  }     </a:t>
            </a:r>
          </a:p>
          <a:p>
            <a:r>
              <a:rPr lang="en-US" dirty="0" smtClean="0">
                <a:latin typeface="Consolas" pitchFamily="49" charset="0"/>
              </a:rPr>
              <a:t>	}  </a:t>
            </a:r>
          </a:p>
          <a:p>
            <a:r>
              <a:rPr lang="en-US" dirty="0" smtClean="0">
                <a:latin typeface="Consolas" pitchFamily="49" charset="0"/>
              </a:rPr>
              <a:t>} </a:t>
            </a:r>
            <a:endParaRPr lang="en-US" dirty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Infinite For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1066800"/>
          </a:xfrm>
        </p:spPr>
        <p:txBody>
          <a:bodyPr/>
          <a:lstStyle/>
          <a:p>
            <a:r>
              <a:rPr lang="en-US" dirty="0" smtClean="0"/>
              <a:t>If we use double semicolon in for loop, it will be executed infinite times.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7879-42F5-4363-B868-6191DE4FD0D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133600" y="3352800"/>
            <a:ext cx="4800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#include &lt;</a:t>
            </a:r>
            <a:r>
              <a:rPr lang="en-US" dirty="0" err="1" smtClean="0"/>
              <a:t>iostream</a:t>
            </a:r>
            <a:r>
              <a:rPr lang="en-US" dirty="0" smtClean="0"/>
              <a:t>&gt;  </a:t>
            </a:r>
          </a:p>
          <a:p>
            <a:r>
              <a:rPr lang="en-US" dirty="0" smtClean="0"/>
              <a:t>using namespace std;  </a:t>
            </a:r>
          </a:p>
          <a:p>
            <a:r>
              <a:rPr lang="en-US" dirty="0" smtClean="0"/>
              <a:t>   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main () </a:t>
            </a:r>
          </a:p>
          <a:p>
            <a:r>
              <a:rPr lang="en-US" dirty="0" smtClean="0"/>
              <a:t>{ 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   for (; ;)</a:t>
            </a:r>
          </a:p>
          <a:p>
            <a:r>
              <a:rPr lang="en-US" dirty="0" smtClean="0"/>
              <a:t>      {    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&lt;&lt;"Infinitive For Loop"; </a:t>
            </a:r>
          </a:p>
          <a:p>
            <a:r>
              <a:rPr lang="en-US" dirty="0" smtClean="0"/>
              <a:t>      } 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Trace</a:t>
            </a:r>
            <a:endParaRPr lang="en-US" sz="2800" dirty="0"/>
          </a:p>
        </p:txBody>
      </p:sp>
      <p:sp>
        <p:nvSpPr>
          <p:cNvPr id="8089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295400" y="2286000"/>
            <a:ext cx="7498080" cy="2971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</a:rPr>
              <a:t>for (</a:t>
            </a:r>
            <a:r>
              <a:rPr lang="en-US" b="1" i="1" dirty="0" err="1">
                <a:solidFill>
                  <a:srgbClr val="CC0066"/>
                </a:solidFill>
                <a:latin typeface="Courier New" pitchFamily="49" charset="0"/>
              </a:rPr>
              <a:t>int</a:t>
            </a:r>
            <a:r>
              <a:rPr lang="en-US" b="1" i="1" dirty="0">
                <a:solidFill>
                  <a:srgbClr val="CC0066"/>
                </a:solidFill>
                <a:latin typeface="Courier New" pitchFamily="49" charset="0"/>
              </a:rPr>
              <a:t> </a:t>
            </a:r>
            <a:r>
              <a:rPr lang="en-US" b="1" i="1" dirty="0" err="1">
                <a:solidFill>
                  <a:srgbClr val="CC0066"/>
                </a:solidFill>
                <a:latin typeface="Courier New" pitchFamily="49" charset="0"/>
              </a:rPr>
              <a:t>i</a:t>
            </a:r>
            <a:r>
              <a:rPr lang="en-US" b="1" i="1" dirty="0">
                <a:solidFill>
                  <a:srgbClr val="CC0066"/>
                </a:solidFill>
                <a:latin typeface="Courier New" pitchFamily="49" charset="0"/>
              </a:rPr>
              <a:t> = 0</a:t>
            </a:r>
            <a:r>
              <a:rPr lang="en-US" b="1" dirty="0">
                <a:latin typeface="Courier New" pitchFamily="49" charset="0"/>
              </a:rPr>
              <a:t>; </a:t>
            </a:r>
            <a:r>
              <a:rPr lang="en-US" b="1" dirty="0" err="1">
                <a:latin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</a:rPr>
              <a:t> &lt; 3; ++</a:t>
            </a:r>
            <a:r>
              <a:rPr lang="en-US" b="1" dirty="0" err="1">
                <a:latin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</a:rPr>
              <a:t>) {</a:t>
            </a:r>
            <a:br>
              <a:rPr lang="en-US" b="1" dirty="0">
                <a:latin typeface="Courier New" pitchFamily="49" charset="0"/>
              </a:rPr>
            </a:br>
            <a:r>
              <a:rPr lang="en-US" b="1" dirty="0" err="1">
                <a:latin typeface="Courier New" pitchFamily="49" charset="0"/>
              </a:rPr>
              <a:t>cout</a:t>
            </a:r>
            <a:r>
              <a:rPr lang="en-US" b="1" dirty="0">
                <a:latin typeface="Courier New" pitchFamily="49" charset="0"/>
              </a:rPr>
              <a:t> &lt;&lt; "</a:t>
            </a:r>
            <a:r>
              <a:rPr lang="en-US" b="1" dirty="0" err="1">
                <a:latin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</a:rPr>
              <a:t> is " &lt;&lt; </a:t>
            </a:r>
            <a:r>
              <a:rPr lang="en-US" b="1" dirty="0" err="1">
                <a:latin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</a:rPr>
              <a:t> &lt;&lt; </a:t>
            </a:r>
            <a:r>
              <a:rPr lang="en-US" b="1" dirty="0" err="1">
                <a:latin typeface="Courier New" pitchFamily="49" charset="0"/>
              </a:rPr>
              <a:t>endl</a:t>
            </a:r>
            <a:r>
              <a:rPr lang="en-US" b="1" dirty="0">
                <a:latin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</a:rPr>
              <a:t>}</a:t>
            </a:r>
          </a:p>
          <a:p>
            <a:pPr>
              <a:buFont typeface="Wingdings" pitchFamily="2" charset="2"/>
              <a:buNone/>
            </a:pPr>
            <a:r>
              <a:rPr lang="en-US" b="1" dirty="0" err="1">
                <a:latin typeface="Courier New" pitchFamily="49" charset="0"/>
              </a:rPr>
              <a:t>cout</a:t>
            </a:r>
            <a:r>
              <a:rPr lang="en-US" b="1" dirty="0">
                <a:latin typeface="Courier New" pitchFamily="49" charset="0"/>
              </a:rPr>
              <a:t> &lt;&lt; "all done" &lt;&lt; </a:t>
            </a:r>
            <a:r>
              <a:rPr lang="en-US" b="1" dirty="0" err="1">
                <a:latin typeface="Courier New" pitchFamily="49" charset="0"/>
              </a:rPr>
              <a:t>endl</a:t>
            </a:r>
            <a:r>
              <a:rPr lang="en-US" b="1" dirty="0">
                <a:latin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</a:pPr>
            <a:endParaRPr lang="en-US" b="1" dirty="0">
              <a:latin typeface="Courier New" pitchFamily="49" charset="0"/>
            </a:endParaRPr>
          </a:p>
        </p:txBody>
      </p:sp>
      <p:sp>
        <p:nvSpPr>
          <p:cNvPr id="808964" name="Text Box 4"/>
          <p:cNvSpPr txBox="1">
            <a:spLocks noChangeArrowheads="1"/>
          </p:cNvSpPr>
          <p:nvPr/>
        </p:nvSpPr>
        <p:spPr bwMode="auto">
          <a:xfrm>
            <a:off x="6248400" y="1447800"/>
            <a:ext cx="381000" cy="396875"/>
          </a:xfrm>
          <a:prstGeom prst="rect">
            <a:avLst/>
          </a:prstGeom>
          <a:noFill/>
          <a:ln w="508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342900" indent="-342900" algn="r">
              <a:spcBef>
                <a:spcPct val="50000"/>
              </a:spcBef>
            </a:pPr>
            <a:r>
              <a:rPr lang="en-US" sz="2000" b="1" dirty="0" err="1">
                <a:solidFill>
                  <a:schemeClr val="hlink"/>
                </a:solidFill>
                <a:latin typeface="Courier New" pitchFamily="49" charset="0"/>
              </a:rPr>
              <a:t>i</a:t>
            </a:r>
            <a:endParaRPr lang="en-US" sz="2000" b="1" dirty="0">
              <a:solidFill>
                <a:schemeClr val="hlink"/>
              </a:solidFill>
              <a:latin typeface="Courier New" pitchFamily="49" charset="0"/>
            </a:endParaRPr>
          </a:p>
        </p:txBody>
      </p:sp>
      <p:sp>
        <p:nvSpPr>
          <p:cNvPr id="808965" name="Text Box 5"/>
          <p:cNvSpPr txBox="1">
            <a:spLocks noChangeArrowheads="1"/>
          </p:cNvSpPr>
          <p:nvPr/>
        </p:nvSpPr>
        <p:spPr bwMode="auto">
          <a:xfrm>
            <a:off x="6629400" y="1447800"/>
            <a:ext cx="1905000" cy="447675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342900" indent="-342900" algn="ctr">
              <a:spcBef>
                <a:spcPct val="50000"/>
              </a:spcBef>
            </a:pPr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Execution Trace</a:t>
            </a:r>
            <a:endParaRPr lang="en-US" sz="2800"/>
          </a:p>
        </p:txBody>
      </p:sp>
      <p:sp>
        <p:nvSpPr>
          <p:cNvPr id="80998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447800" y="2286000"/>
            <a:ext cx="7498080" cy="30480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</a:rPr>
              <a:t>for (</a:t>
            </a:r>
            <a:r>
              <a:rPr lang="en-US" b="1" dirty="0" err="1">
                <a:latin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</a:rPr>
              <a:t> = 0; </a:t>
            </a:r>
            <a:r>
              <a:rPr lang="en-US" b="1" i="1" dirty="0" err="1">
                <a:solidFill>
                  <a:srgbClr val="CC0066"/>
                </a:solidFill>
                <a:latin typeface="Courier New" pitchFamily="49" charset="0"/>
              </a:rPr>
              <a:t>i</a:t>
            </a:r>
            <a:r>
              <a:rPr lang="en-US" b="1" i="1" dirty="0">
                <a:solidFill>
                  <a:srgbClr val="CC0066"/>
                </a:solidFill>
                <a:latin typeface="Courier New" pitchFamily="49" charset="0"/>
              </a:rPr>
              <a:t> &lt; 3</a:t>
            </a:r>
            <a:r>
              <a:rPr lang="en-US" b="1" dirty="0">
                <a:latin typeface="Courier New" pitchFamily="49" charset="0"/>
              </a:rPr>
              <a:t>; ++</a:t>
            </a:r>
            <a:r>
              <a:rPr lang="en-US" b="1" dirty="0" err="1">
                <a:latin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</a:rPr>
              <a:t>) {</a:t>
            </a:r>
            <a:br>
              <a:rPr lang="en-US" b="1" dirty="0">
                <a:latin typeface="Courier New" pitchFamily="49" charset="0"/>
              </a:rPr>
            </a:br>
            <a:r>
              <a:rPr lang="en-US" b="1" dirty="0" err="1">
                <a:latin typeface="Courier New" pitchFamily="49" charset="0"/>
              </a:rPr>
              <a:t>cout</a:t>
            </a:r>
            <a:r>
              <a:rPr lang="en-US" b="1" dirty="0">
                <a:latin typeface="Courier New" pitchFamily="49" charset="0"/>
              </a:rPr>
              <a:t> &lt;&lt; "</a:t>
            </a:r>
            <a:r>
              <a:rPr lang="en-US" b="1" dirty="0" err="1">
                <a:latin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</a:rPr>
              <a:t> is " &lt;&lt; </a:t>
            </a:r>
            <a:r>
              <a:rPr lang="en-US" b="1" dirty="0" err="1">
                <a:latin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</a:rPr>
              <a:t> &lt;&lt; </a:t>
            </a:r>
            <a:r>
              <a:rPr lang="en-US" b="1" dirty="0" err="1">
                <a:latin typeface="Courier New" pitchFamily="49" charset="0"/>
              </a:rPr>
              <a:t>endl</a:t>
            </a:r>
            <a:r>
              <a:rPr lang="en-US" b="1" dirty="0">
                <a:latin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</a:rPr>
              <a:t>}</a:t>
            </a:r>
          </a:p>
          <a:p>
            <a:pPr>
              <a:buFont typeface="Wingdings" pitchFamily="2" charset="2"/>
              <a:buNone/>
            </a:pPr>
            <a:r>
              <a:rPr lang="en-US" b="1" dirty="0" err="1">
                <a:latin typeface="Courier New" pitchFamily="49" charset="0"/>
              </a:rPr>
              <a:t>cout</a:t>
            </a:r>
            <a:r>
              <a:rPr lang="en-US" b="1" dirty="0">
                <a:latin typeface="Courier New" pitchFamily="49" charset="0"/>
              </a:rPr>
              <a:t> &lt;&lt; "all done" &lt;&lt; </a:t>
            </a:r>
            <a:r>
              <a:rPr lang="en-US" b="1" dirty="0" err="1">
                <a:latin typeface="Courier New" pitchFamily="49" charset="0"/>
              </a:rPr>
              <a:t>endl</a:t>
            </a:r>
            <a:r>
              <a:rPr lang="en-US" b="1" dirty="0">
                <a:latin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</a:pPr>
            <a:endParaRPr lang="en-US" b="1" dirty="0">
              <a:latin typeface="Courier New" pitchFamily="49" charset="0"/>
            </a:endParaRPr>
          </a:p>
        </p:txBody>
      </p:sp>
      <p:sp>
        <p:nvSpPr>
          <p:cNvPr id="809988" name="Text Box 4"/>
          <p:cNvSpPr txBox="1">
            <a:spLocks noChangeArrowheads="1"/>
          </p:cNvSpPr>
          <p:nvPr/>
        </p:nvSpPr>
        <p:spPr bwMode="auto">
          <a:xfrm>
            <a:off x="4876800" y="1447800"/>
            <a:ext cx="1752600" cy="396875"/>
          </a:xfrm>
          <a:prstGeom prst="rect">
            <a:avLst/>
          </a:prstGeom>
          <a:noFill/>
          <a:ln w="508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342900" indent="-342900" algn="r">
              <a:spcBef>
                <a:spcPct val="50000"/>
              </a:spcBef>
            </a:pPr>
            <a:r>
              <a:rPr lang="en-US" sz="2000" b="1">
                <a:solidFill>
                  <a:schemeClr val="hlink"/>
                </a:solidFill>
                <a:latin typeface="Courier New" pitchFamily="49" charset="0"/>
              </a:rPr>
              <a:t>i</a:t>
            </a:r>
          </a:p>
        </p:txBody>
      </p:sp>
      <p:sp>
        <p:nvSpPr>
          <p:cNvPr id="809989" name="Text Box 5"/>
          <p:cNvSpPr txBox="1">
            <a:spLocks noChangeArrowheads="1"/>
          </p:cNvSpPr>
          <p:nvPr/>
        </p:nvSpPr>
        <p:spPr bwMode="auto">
          <a:xfrm>
            <a:off x="6629400" y="1447800"/>
            <a:ext cx="1905000" cy="447675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342900" indent="-342900" algn="ctr">
              <a:spcBef>
                <a:spcPct val="50000"/>
              </a:spcBef>
            </a:pPr>
            <a:r>
              <a:rPr lang="en-US" sz="2000">
                <a:solidFill>
                  <a:schemeClr val="tx1"/>
                </a:solidFill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1098</TotalTime>
  <Words>739</Words>
  <Application>Microsoft Office PowerPoint</Application>
  <PresentationFormat>On-screen Show (4:3)</PresentationFormat>
  <Paragraphs>290</Paragraphs>
  <Slides>32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4" baseType="lpstr">
      <vt:lpstr>Solstice</vt:lpstr>
      <vt:lpstr>VISIO</vt:lpstr>
      <vt:lpstr>C++</vt:lpstr>
      <vt:lpstr>For Loop</vt:lpstr>
      <vt:lpstr>For Loop</vt:lpstr>
      <vt:lpstr>Slide 4</vt:lpstr>
      <vt:lpstr>Nested For Loop</vt:lpstr>
      <vt:lpstr>Nested For Loop</vt:lpstr>
      <vt:lpstr>Infinite For Loop</vt:lpstr>
      <vt:lpstr>Execution Trace</vt:lpstr>
      <vt:lpstr>Execution Trace</vt:lpstr>
      <vt:lpstr>Execution Trace</vt:lpstr>
      <vt:lpstr>Execution Trace</vt:lpstr>
      <vt:lpstr>Execution Trace</vt:lpstr>
      <vt:lpstr>Execution Trace</vt:lpstr>
      <vt:lpstr>Execution Trace</vt:lpstr>
      <vt:lpstr>Execution Trace</vt:lpstr>
      <vt:lpstr>Execution Trace</vt:lpstr>
      <vt:lpstr>Execution Trace</vt:lpstr>
      <vt:lpstr>Execution Trace</vt:lpstr>
      <vt:lpstr>Execution Trace</vt:lpstr>
      <vt:lpstr>Execution Trace</vt:lpstr>
      <vt:lpstr>Execution Trace</vt:lpstr>
      <vt:lpstr>Execution Trace</vt:lpstr>
      <vt:lpstr>While loop</vt:lpstr>
      <vt:lpstr>While loop</vt:lpstr>
      <vt:lpstr>Nested While Loop Example</vt:lpstr>
      <vt:lpstr>Infinitive While Loop Example:</vt:lpstr>
      <vt:lpstr>Do-While Loop</vt:lpstr>
      <vt:lpstr>Do-While Loop</vt:lpstr>
      <vt:lpstr>Do-While Loop</vt:lpstr>
      <vt:lpstr>Nested do-while Loop</vt:lpstr>
      <vt:lpstr>Infinitive do-while Loop</vt:lpstr>
      <vt:lpstr>Write program to solve the following problems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Abdur Rahman</dc:creator>
  <cp:lastModifiedBy>Win7</cp:lastModifiedBy>
  <cp:revision>781</cp:revision>
  <dcterms:created xsi:type="dcterms:W3CDTF">2018-01-28T11:33:00Z</dcterms:created>
  <dcterms:modified xsi:type="dcterms:W3CDTF">2018-02-25T09:13:38Z</dcterms:modified>
</cp:coreProperties>
</file>