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7"/>
  </p:notesMasterIdLst>
  <p:sldIdLst>
    <p:sldId id="256" r:id="rId2"/>
    <p:sldId id="309" r:id="rId3"/>
    <p:sldId id="308" r:id="rId4"/>
    <p:sldId id="310" r:id="rId5"/>
    <p:sldId id="311" r:id="rId6"/>
    <p:sldId id="312" r:id="rId7"/>
    <p:sldId id="316" r:id="rId8"/>
    <p:sldId id="324" r:id="rId9"/>
    <p:sldId id="325" r:id="rId10"/>
    <p:sldId id="326" r:id="rId11"/>
    <p:sldId id="317" r:id="rId12"/>
    <p:sldId id="318" r:id="rId13"/>
    <p:sldId id="319" r:id="rId14"/>
    <p:sldId id="327" r:id="rId15"/>
    <p:sldId id="328" r:id="rId16"/>
    <p:sldId id="329" r:id="rId17"/>
    <p:sldId id="320" r:id="rId18"/>
    <p:sldId id="330" r:id="rId19"/>
    <p:sldId id="331" r:id="rId20"/>
    <p:sldId id="332" r:id="rId21"/>
    <p:sldId id="333" r:id="rId22"/>
    <p:sldId id="334" r:id="rId23"/>
    <p:sldId id="321" r:id="rId24"/>
    <p:sldId id="335" r:id="rId25"/>
    <p:sldId id="323"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aximized">
    <p:restoredLeft sz="34587" autoAdjust="0"/>
    <p:restoredTop sz="94713" autoAdjust="0"/>
  </p:normalViewPr>
  <p:slideViewPr>
    <p:cSldViewPr>
      <p:cViewPr varScale="1">
        <p:scale>
          <a:sx n="106" d="100"/>
          <a:sy n="106" d="100"/>
        </p:scale>
        <p:origin x="-1680"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77D78DF-CC90-4945-895F-3A31C3E4E5F8}" type="datetimeFigureOut">
              <a:rPr lang="en-US" smtClean="0"/>
              <a:pPr/>
              <a:t>05-Mar-18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0DEF9E0-B341-4A18-9BC5-B335E5FD6BE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40C3963F-8C90-4B4D-9825-F58F29351D55}" type="datetime1">
              <a:rPr lang="en-US" smtClean="0"/>
              <a:pPr/>
              <a:t>05-Mar-18</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6A8B7879-42F5-4363-B868-6191DE4FD0D5}"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F18F2E9-02E3-48AB-9EF2-DE74612F48F7}" type="datetime1">
              <a:rPr lang="en-US" smtClean="0"/>
              <a:pPr/>
              <a:t>05-Mar-18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A8B7879-42F5-4363-B868-6191DE4FD0D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9936493-62DD-4140-AF02-AACD9C07AB35}" type="datetime1">
              <a:rPr lang="en-US" smtClean="0"/>
              <a:pPr/>
              <a:t>05-Mar-18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A8B7879-42F5-4363-B868-6191DE4FD0D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9C7A1B4-571B-4723-BD61-8D2CAC8D6D5F}" type="datetime1">
              <a:rPr lang="en-US" smtClean="0"/>
              <a:pPr/>
              <a:t>05-Mar-18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A8B7879-42F5-4363-B868-6191DE4FD0D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7B07D02C-2E1B-4600-8052-675B54DB79B8}" type="datetime1">
              <a:rPr lang="en-US" smtClean="0"/>
              <a:pPr/>
              <a:t>05-Mar-18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A8B7879-42F5-4363-B868-6191DE4FD0D5}"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9E8C8D73-FAAF-4194-96E8-8580B5FB1AA9}" type="datetime1">
              <a:rPr lang="en-US" smtClean="0"/>
              <a:pPr/>
              <a:t>05-Mar-18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6A8B7879-42F5-4363-B868-6191DE4FD0D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B9E2F4C6-6A17-474A-BEDD-A8C4A78BC6EF}" type="datetime1">
              <a:rPr lang="en-US" smtClean="0"/>
              <a:pPr/>
              <a:t>05-Mar-18</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6A8B7879-42F5-4363-B868-6191DE4FD0D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97CF70B8-352F-4823-AFA1-214F63E4884A}" type="datetime1">
              <a:rPr lang="en-US" smtClean="0"/>
              <a:pPr/>
              <a:t>05-Mar-18</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6A8B7879-42F5-4363-B868-6191DE4FD0D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2ACC3219-37A5-4100-8880-B3AB34EB28F7}" type="datetime1">
              <a:rPr lang="en-US" smtClean="0"/>
              <a:pPr/>
              <a:t>05-Mar-18</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6A8B7879-42F5-4363-B868-6191DE4FD0D5}"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7A5167C4-31C9-4C4E-92C5-4BB7FFBDEB4E}" type="datetime1">
              <a:rPr lang="en-US" smtClean="0"/>
              <a:pPr/>
              <a:t>05-Mar-18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6A8B7879-42F5-4363-B868-6191DE4FD0D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1AA3288F-94AE-4BF1-9A8D-17D33D5CDA86}" type="datetime1">
              <a:rPr lang="en-US" smtClean="0"/>
              <a:pPr/>
              <a:t>05-Mar-18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6A8B7879-42F5-4363-B868-6191DE4FD0D5}"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C68BC84C-C5EC-479D-8DF7-DE3AC2D3AA08}" type="datetime1">
              <a:rPr lang="en-US" smtClean="0"/>
              <a:pPr/>
              <a:t>05-Mar-18</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6A8B7879-42F5-4363-B868-6191DE4FD0D5}"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2560" y="359898"/>
            <a:ext cx="7406640" cy="706902"/>
          </a:xfrm>
        </p:spPr>
        <p:txBody>
          <a:bodyPr>
            <a:normAutofit fontScale="90000"/>
          </a:bodyPr>
          <a:lstStyle/>
          <a:p>
            <a:pPr algn="ctr"/>
            <a:r>
              <a:rPr lang="en-US" dirty="0" smtClean="0"/>
              <a:t>C++</a:t>
            </a:r>
            <a:endParaRPr lang="en-US" dirty="0"/>
          </a:p>
        </p:txBody>
      </p:sp>
      <p:sp>
        <p:nvSpPr>
          <p:cNvPr id="3" name="Subtitle 2"/>
          <p:cNvSpPr>
            <a:spLocks noGrp="1"/>
          </p:cNvSpPr>
          <p:nvPr>
            <p:ph type="subTitle" idx="1"/>
          </p:nvPr>
        </p:nvSpPr>
        <p:spPr>
          <a:xfrm>
            <a:off x="1600200" y="3962400"/>
            <a:ext cx="7406640" cy="1959936"/>
          </a:xfrm>
        </p:spPr>
        <p:txBody>
          <a:bodyPr>
            <a:normAutofit/>
          </a:bodyPr>
          <a:lstStyle/>
          <a:p>
            <a:pPr algn="r"/>
            <a:r>
              <a:rPr lang="en-US" dirty="0" smtClean="0"/>
              <a:t>Md. Abdur Rahman</a:t>
            </a:r>
          </a:p>
          <a:p>
            <a:pPr algn="r"/>
            <a:r>
              <a:rPr lang="en-US" dirty="0" smtClean="0"/>
              <a:t>Senior Computer Scientist</a:t>
            </a:r>
          </a:p>
          <a:p>
            <a:pPr algn="r"/>
            <a:r>
              <a:rPr lang="en-US" dirty="0" smtClean="0"/>
              <a:t>Centre for Advanced in Research in Sciences (CARS)</a:t>
            </a:r>
          </a:p>
          <a:p>
            <a:pPr algn="r"/>
            <a:r>
              <a:rPr lang="en-US" dirty="0" smtClean="0"/>
              <a:t>University of Dhaka</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The return value of </a:t>
            </a:r>
            <a:r>
              <a:rPr lang="en-US" b="1" dirty="0" smtClean="0"/>
              <a:t>main</a:t>
            </a:r>
            <a:endParaRPr lang="en-US" dirty="0"/>
          </a:p>
        </p:txBody>
      </p:sp>
      <p:sp>
        <p:nvSpPr>
          <p:cNvPr id="3" name="Content Placeholder 2"/>
          <p:cNvSpPr>
            <a:spLocks noGrp="1"/>
          </p:cNvSpPr>
          <p:nvPr>
            <p:ph idx="1"/>
          </p:nvPr>
        </p:nvSpPr>
        <p:spPr>
          <a:xfrm>
            <a:off x="1143000" y="1447800"/>
            <a:ext cx="7790688" cy="4800600"/>
          </a:xfrm>
        </p:spPr>
        <p:txBody>
          <a:bodyPr>
            <a:normAutofit/>
          </a:bodyPr>
          <a:lstStyle/>
          <a:p>
            <a:r>
              <a:rPr lang="en-US" dirty="0" smtClean="0"/>
              <a:t>return </a:t>
            </a:r>
            <a:r>
              <a:rPr lang="en-US" dirty="0" smtClean="0"/>
              <a:t>type of main is </a:t>
            </a:r>
            <a:r>
              <a:rPr lang="en-US" dirty="0" err="1" smtClean="0"/>
              <a:t>int</a:t>
            </a:r>
            <a:endParaRPr lang="en-US" dirty="0" smtClean="0"/>
          </a:p>
          <a:p>
            <a:r>
              <a:rPr lang="en-US" dirty="0" smtClean="0"/>
              <a:t>but some program </a:t>
            </a:r>
            <a:r>
              <a:rPr lang="en-US" dirty="0" smtClean="0">
                <a:solidFill>
                  <a:srgbClr val="C00000"/>
                </a:solidFill>
              </a:rPr>
              <a:t>did not </a:t>
            </a:r>
            <a:r>
              <a:rPr lang="en-US" dirty="0" smtClean="0">
                <a:solidFill>
                  <a:srgbClr val="C00000"/>
                </a:solidFill>
              </a:rPr>
              <a:t>return </a:t>
            </a:r>
            <a:r>
              <a:rPr lang="en-US" dirty="0" smtClean="0">
                <a:solidFill>
                  <a:srgbClr val="C00000"/>
                </a:solidFill>
              </a:rPr>
              <a:t>any value</a:t>
            </a:r>
            <a:r>
              <a:rPr lang="en-US" dirty="0" smtClean="0"/>
              <a:t> from </a:t>
            </a:r>
            <a:r>
              <a:rPr lang="en-US" dirty="0" smtClean="0"/>
              <a:t>main</a:t>
            </a:r>
          </a:p>
          <a:p>
            <a:r>
              <a:rPr lang="en-US" dirty="0" smtClean="0"/>
              <a:t>If the execution of main ends normally without encountering a return statement the compiler assumes the function ends with an implicit return </a:t>
            </a:r>
            <a:r>
              <a:rPr lang="en-US" dirty="0" smtClean="0"/>
              <a:t>statement </a:t>
            </a:r>
            <a:r>
              <a:rPr lang="en-US" dirty="0" smtClean="0">
                <a:solidFill>
                  <a:srgbClr val="FF0000"/>
                </a:solidFill>
              </a:rPr>
              <a:t>return 0</a:t>
            </a:r>
          </a:p>
          <a:p>
            <a:r>
              <a:rPr lang="en-US" dirty="0" smtClean="0"/>
              <a:t>Except main all </a:t>
            </a:r>
            <a:r>
              <a:rPr lang="en-US" dirty="0" smtClean="0"/>
              <a:t>other functions </a:t>
            </a:r>
            <a:r>
              <a:rPr lang="en-US" dirty="0" smtClean="0"/>
              <a:t>shall </a:t>
            </a:r>
            <a:r>
              <a:rPr lang="en-US" dirty="0" smtClean="0"/>
              <a:t>end with </a:t>
            </a:r>
            <a:r>
              <a:rPr lang="en-US" dirty="0" smtClean="0"/>
              <a:t>a proper</a:t>
            </a:r>
            <a:r>
              <a:rPr lang="en-US" dirty="0" smtClean="0"/>
              <a:t> return </a:t>
            </a:r>
            <a:r>
              <a:rPr lang="en-US" dirty="0" smtClean="0"/>
              <a:t>statement</a:t>
            </a:r>
            <a:endParaRPr lang="en-US" dirty="0">
              <a:solidFill>
                <a:srgbClr val="FF0000"/>
              </a:solidFill>
            </a:endParaRPr>
          </a:p>
        </p:txBody>
      </p:sp>
      <p:sp>
        <p:nvSpPr>
          <p:cNvPr id="4" name="Slide Number Placeholder 3"/>
          <p:cNvSpPr>
            <a:spLocks noGrp="1"/>
          </p:cNvSpPr>
          <p:nvPr>
            <p:ph type="sldNum" sz="quarter" idx="12"/>
          </p:nvPr>
        </p:nvSpPr>
        <p:spPr/>
        <p:txBody>
          <a:bodyPr/>
          <a:lstStyle/>
          <a:p>
            <a:fld id="{6A8B7879-42F5-4363-B868-6191DE4FD0D5}"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Arguments passed by </a:t>
            </a:r>
            <a:r>
              <a:rPr lang="en-US" b="1" dirty="0" smtClean="0"/>
              <a:t>value</a:t>
            </a:r>
            <a:endParaRPr lang="en-US" dirty="0"/>
          </a:p>
        </p:txBody>
      </p:sp>
      <p:sp>
        <p:nvSpPr>
          <p:cNvPr id="3" name="Content Placeholder 2"/>
          <p:cNvSpPr>
            <a:spLocks noGrp="1"/>
          </p:cNvSpPr>
          <p:nvPr>
            <p:ph idx="1"/>
          </p:nvPr>
        </p:nvSpPr>
        <p:spPr>
          <a:xfrm>
            <a:off x="1435608" y="1447800"/>
            <a:ext cx="7498080" cy="3733800"/>
          </a:xfrm>
        </p:spPr>
        <p:txBody>
          <a:bodyPr>
            <a:normAutofit/>
          </a:bodyPr>
          <a:lstStyle/>
          <a:p>
            <a:r>
              <a:rPr lang="en-US" dirty="0" smtClean="0"/>
              <a:t>when </a:t>
            </a:r>
            <a:r>
              <a:rPr lang="en-US" dirty="0" smtClean="0"/>
              <a:t>calling a function, what is passed to the function are the values of these arguments on the moment of the call, which are copied into the variables represented by the function parameters</a:t>
            </a:r>
            <a:r>
              <a:rPr lang="en-US" dirty="0" smtClean="0"/>
              <a:t>.</a:t>
            </a:r>
          </a:p>
          <a:p>
            <a:pPr lvl="1"/>
            <a:r>
              <a:rPr lang="en-US" dirty="0" err="1" smtClean="0"/>
              <a:t>int</a:t>
            </a:r>
            <a:r>
              <a:rPr lang="en-US" dirty="0" smtClean="0"/>
              <a:t> x=5, y=3, z; </a:t>
            </a:r>
            <a:endParaRPr lang="en-US" dirty="0" smtClean="0"/>
          </a:p>
          <a:p>
            <a:pPr lvl="1"/>
            <a:r>
              <a:rPr lang="en-US" dirty="0" smtClean="0"/>
              <a:t>z </a:t>
            </a:r>
            <a:r>
              <a:rPr lang="en-US" dirty="0" smtClean="0"/>
              <a:t>= addition ( x, y );</a:t>
            </a:r>
            <a:endParaRPr lang="en-US" dirty="0" smtClean="0"/>
          </a:p>
          <a:p>
            <a:pPr lvl="1"/>
            <a:endParaRPr lang="en-US" dirty="0" smtClean="0"/>
          </a:p>
          <a:p>
            <a:pPr lvl="1"/>
            <a:endParaRPr lang="en-US" dirty="0" smtClean="0"/>
          </a:p>
        </p:txBody>
      </p:sp>
      <p:sp>
        <p:nvSpPr>
          <p:cNvPr id="4" name="Slide Number Placeholder 3"/>
          <p:cNvSpPr>
            <a:spLocks noGrp="1"/>
          </p:cNvSpPr>
          <p:nvPr>
            <p:ph type="sldNum" sz="quarter" idx="12"/>
          </p:nvPr>
        </p:nvSpPr>
        <p:spPr/>
        <p:txBody>
          <a:bodyPr/>
          <a:lstStyle/>
          <a:p>
            <a:fld id="{6A8B7879-42F5-4363-B868-6191DE4FD0D5}" type="slidenum">
              <a:rPr lang="en-US" smtClean="0"/>
              <a:pPr/>
              <a:t>11</a:t>
            </a:fld>
            <a:endParaRPr lang="en-US"/>
          </a:p>
        </p:txBody>
      </p:sp>
      <p:pic>
        <p:nvPicPr>
          <p:cNvPr id="10242" name="Picture 2" descr="http://www.cplusplus.com/doc/tutorial/functions/function_arguments.png"/>
          <p:cNvPicPr>
            <a:picLocks noChangeAspect="1" noChangeArrowheads="1"/>
          </p:cNvPicPr>
          <p:nvPr/>
        </p:nvPicPr>
        <p:blipFill>
          <a:blip r:embed="rId2"/>
          <a:srcRect/>
          <a:stretch>
            <a:fillRect/>
          </a:stretch>
        </p:blipFill>
        <p:spPr bwMode="auto">
          <a:xfrm>
            <a:off x="2743200" y="5181600"/>
            <a:ext cx="4714875" cy="1306286"/>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0"/>
            <a:ext cx="7498080" cy="1143000"/>
          </a:xfrm>
        </p:spPr>
        <p:txBody>
          <a:bodyPr>
            <a:normAutofit fontScale="90000"/>
          </a:bodyPr>
          <a:lstStyle/>
          <a:p>
            <a:r>
              <a:rPr lang="en-US" b="1" dirty="0" smtClean="0"/>
              <a:t>Arguments passed by </a:t>
            </a:r>
            <a:r>
              <a:rPr lang="en-US" b="1" dirty="0" smtClean="0"/>
              <a:t>reference</a:t>
            </a:r>
            <a:endParaRPr lang="en-US" dirty="0"/>
          </a:p>
        </p:txBody>
      </p:sp>
      <p:sp>
        <p:nvSpPr>
          <p:cNvPr id="4" name="Slide Number Placeholder 3"/>
          <p:cNvSpPr>
            <a:spLocks noGrp="1"/>
          </p:cNvSpPr>
          <p:nvPr>
            <p:ph type="sldNum" sz="quarter" idx="12"/>
          </p:nvPr>
        </p:nvSpPr>
        <p:spPr/>
        <p:txBody>
          <a:bodyPr/>
          <a:lstStyle/>
          <a:p>
            <a:fld id="{6A8B7879-42F5-4363-B868-6191DE4FD0D5}" type="slidenum">
              <a:rPr lang="en-US" smtClean="0"/>
              <a:pPr/>
              <a:t>12</a:t>
            </a:fld>
            <a:endParaRPr lang="en-US"/>
          </a:p>
        </p:txBody>
      </p:sp>
      <p:sp>
        <p:nvSpPr>
          <p:cNvPr id="6" name="Rectangle 5"/>
          <p:cNvSpPr/>
          <p:nvPr/>
        </p:nvSpPr>
        <p:spPr>
          <a:xfrm>
            <a:off x="1981200" y="1143000"/>
            <a:ext cx="5715000" cy="5078313"/>
          </a:xfrm>
          <a:prstGeom prst="rect">
            <a:avLst/>
          </a:prstGeom>
        </p:spPr>
        <p:txBody>
          <a:bodyPr wrap="square">
            <a:spAutoFit/>
          </a:bodyPr>
          <a:lstStyle/>
          <a:p>
            <a:r>
              <a:rPr lang="en-US" dirty="0" smtClean="0"/>
              <a:t>// passing parameters by reference</a:t>
            </a:r>
          </a:p>
          <a:p>
            <a:r>
              <a:rPr lang="en-US" dirty="0" smtClean="0"/>
              <a:t>#include &lt;</a:t>
            </a:r>
            <a:r>
              <a:rPr lang="en-US" dirty="0" err="1" smtClean="0"/>
              <a:t>iostream</a:t>
            </a:r>
            <a:r>
              <a:rPr lang="en-US" dirty="0" smtClean="0"/>
              <a:t>&gt;</a:t>
            </a:r>
          </a:p>
          <a:p>
            <a:r>
              <a:rPr lang="en-US" dirty="0" smtClean="0"/>
              <a:t>using namespace std;</a:t>
            </a:r>
          </a:p>
          <a:p>
            <a:endParaRPr lang="en-US" dirty="0" smtClean="0"/>
          </a:p>
          <a:p>
            <a:r>
              <a:rPr lang="en-US" dirty="0" smtClean="0"/>
              <a:t>void duplicate (</a:t>
            </a:r>
            <a:r>
              <a:rPr lang="en-US" dirty="0" err="1" smtClean="0"/>
              <a:t>int</a:t>
            </a:r>
            <a:r>
              <a:rPr lang="en-US" dirty="0" smtClean="0"/>
              <a:t>&amp; a, </a:t>
            </a:r>
            <a:r>
              <a:rPr lang="en-US" dirty="0" err="1" smtClean="0"/>
              <a:t>int</a:t>
            </a:r>
            <a:r>
              <a:rPr lang="en-US" dirty="0" smtClean="0"/>
              <a:t>&amp; b, </a:t>
            </a:r>
            <a:r>
              <a:rPr lang="en-US" dirty="0" err="1" smtClean="0"/>
              <a:t>int</a:t>
            </a:r>
            <a:r>
              <a:rPr lang="en-US" dirty="0" smtClean="0"/>
              <a:t>&amp; c)</a:t>
            </a:r>
          </a:p>
          <a:p>
            <a:r>
              <a:rPr lang="en-US" dirty="0" smtClean="0"/>
              <a:t>{</a:t>
            </a:r>
          </a:p>
          <a:p>
            <a:r>
              <a:rPr lang="en-US" dirty="0" smtClean="0"/>
              <a:t>  a*=2;</a:t>
            </a:r>
          </a:p>
          <a:p>
            <a:r>
              <a:rPr lang="en-US" dirty="0" smtClean="0"/>
              <a:t>  b*=2;</a:t>
            </a:r>
          </a:p>
          <a:p>
            <a:r>
              <a:rPr lang="en-US" dirty="0" smtClean="0"/>
              <a:t>  c*=2;</a:t>
            </a:r>
          </a:p>
          <a:p>
            <a:r>
              <a:rPr lang="en-US" dirty="0" smtClean="0"/>
              <a:t>}</a:t>
            </a:r>
          </a:p>
          <a:p>
            <a:endParaRPr lang="en-US" dirty="0" smtClean="0"/>
          </a:p>
          <a:p>
            <a:r>
              <a:rPr lang="en-US" dirty="0" err="1" smtClean="0"/>
              <a:t>int</a:t>
            </a:r>
            <a:r>
              <a:rPr lang="en-US" dirty="0" smtClean="0"/>
              <a:t> main ()</a:t>
            </a:r>
          </a:p>
          <a:p>
            <a:r>
              <a:rPr lang="en-US" dirty="0" smtClean="0"/>
              <a:t>{</a:t>
            </a:r>
          </a:p>
          <a:p>
            <a:r>
              <a:rPr lang="en-US" dirty="0" smtClean="0"/>
              <a:t>  </a:t>
            </a:r>
            <a:r>
              <a:rPr lang="en-US" dirty="0" err="1" smtClean="0"/>
              <a:t>int</a:t>
            </a:r>
            <a:r>
              <a:rPr lang="en-US" dirty="0" smtClean="0"/>
              <a:t> x=1, y=3, z=7;</a:t>
            </a:r>
          </a:p>
          <a:p>
            <a:r>
              <a:rPr lang="en-US" dirty="0" smtClean="0"/>
              <a:t>  duplicate (x, y, z);</a:t>
            </a:r>
          </a:p>
          <a:p>
            <a:r>
              <a:rPr lang="en-US" dirty="0" smtClean="0"/>
              <a:t>  </a:t>
            </a:r>
            <a:r>
              <a:rPr lang="en-US" dirty="0" err="1" smtClean="0"/>
              <a:t>cout</a:t>
            </a:r>
            <a:r>
              <a:rPr lang="en-US" dirty="0" smtClean="0"/>
              <a:t> &lt;&lt; "x=" &lt;&lt; x &lt;&lt; ", y=" &lt;&lt; y &lt;&lt; ", z=" &lt;&lt; z;</a:t>
            </a:r>
          </a:p>
          <a:p>
            <a:r>
              <a:rPr lang="en-US" dirty="0" smtClean="0"/>
              <a:t>  return 0;</a:t>
            </a:r>
          </a:p>
          <a:p>
            <a:r>
              <a:rPr lang="en-US" dirty="0" smtClean="0"/>
              <a:t>}</a:t>
            </a:r>
            <a:endParaRPr lang="en-US" dirty="0"/>
          </a:p>
        </p:txBody>
      </p:sp>
      <p:pic>
        <p:nvPicPr>
          <p:cNvPr id="9218" name="Picture 2" descr="http://www.cplusplus.com/doc/tutorial/functions/function_by_reference.png"/>
          <p:cNvPicPr>
            <a:picLocks noChangeAspect="1" noChangeArrowheads="1"/>
          </p:cNvPicPr>
          <p:nvPr/>
        </p:nvPicPr>
        <p:blipFill>
          <a:blip r:embed="rId2"/>
          <a:srcRect/>
          <a:stretch>
            <a:fillRect/>
          </a:stretch>
        </p:blipFill>
        <p:spPr bwMode="auto">
          <a:xfrm>
            <a:off x="4111495" y="3276600"/>
            <a:ext cx="4956305" cy="1085668"/>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0"/>
            <a:ext cx="7498080" cy="1143000"/>
          </a:xfrm>
        </p:spPr>
        <p:txBody>
          <a:bodyPr>
            <a:normAutofit fontScale="90000"/>
          </a:bodyPr>
          <a:lstStyle/>
          <a:p>
            <a:r>
              <a:rPr lang="en-US" b="1" dirty="0" smtClean="0"/>
              <a:t>Arguments passed by reference</a:t>
            </a:r>
            <a:endParaRPr lang="en-US" dirty="0"/>
          </a:p>
        </p:txBody>
      </p:sp>
      <p:sp>
        <p:nvSpPr>
          <p:cNvPr id="3" name="Content Placeholder 2"/>
          <p:cNvSpPr>
            <a:spLocks noGrp="1"/>
          </p:cNvSpPr>
          <p:nvPr>
            <p:ph idx="1"/>
          </p:nvPr>
        </p:nvSpPr>
        <p:spPr>
          <a:xfrm>
            <a:off x="1066800" y="914400"/>
            <a:ext cx="7620000" cy="5029200"/>
          </a:xfrm>
        </p:spPr>
        <p:txBody>
          <a:bodyPr>
            <a:normAutofit fontScale="92500" lnSpcReduction="10000"/>
          </a:bodyPr>
          <a:lstStyle/>
          <a:p>
            <a:pPr lvl="1"/>
            <a:r>
              <a:rPr lang="en-US" dirty="0" smtClean="0"/>
              <a:t>To gain access to its arguments, the function declares its parameters as </a:t>
            </a:r>
            <a:r>
              <a:rPr lang="en-US" i="1" dirty="0" smtClean="0"/>
              <a:t>references</a:t>
            </a:r>
            <a:r>
              <a:rPr lang="en-US" dirty="0" smtClean="0"/>
              <a:t>. </a:t>
            </a:r>
            <a:endParaRPr lang="en-US" dirty="0" smtClean="0"/>
          </a:p>
          <a:p>
            <a:pPr lvl="1"/>
            <a:r>
              <a:rPr lang="en-US" dirty="0" smtClean="0"/>
              <a:t>In </a:t>
            </a:r>
            <a:r>
              <a:rPr lang="en-US" dirty="0" smtClean="0"/>
              <a:t>C++, references are indicated with an ampersand (&amp;) following the parameter type, as in the parameters taken by duplicate in the example above</a:t>
            </a:r>
            <a:r>
              <a:rPr lang="en-US" dirty="0" smtClean="0"/>
              <a:t>.</a:t>
            </a:r>
          </a:p>
          <a:p>
            <a:pPr lvl="1"/>
            <a:r>
              <a:rPr lang="en-US" dirty="0" smtClean="0"/>
              <a:t>When a variable is passed </a:t>
            </a:r>
            <a:r>
              <a:rPr lang="en-US" i="1" dirty="0" smtClean="0"/>
              <a:t>by reference</a:t>
            </a:r>
            <a:r>
              <a:rPr lang="en-US" dirty="0" smtClean="0"/>
              <a:t>, what is passed is no longer a copy, but the variable itself, the variable identified by the function parameter, </a:t>
            </a:r>
            <a:r>
              <a:rPr lang="en-US" dirty="0" smtClean="0"/>
              <a:t>and </a:t>
            </a:r>
            <a:r>
              <a:rPr lang="en-US" dirty="0" smtClean="0"/>
              <a:t>any modification on their corresponding local variables within the function are reflected in the variables passed as arguments in the call.</a:t>
            </a:r>
            <a:br>
              <a:rPr lang="en-US" dirty="0" smtClean="0"/>
            </a:br>
            <a:endParaRPr lang="en-US" dirty="0"/>
          </a:p>
        </p:txBody>
      </p:sp>
      <p:sp>
        <p:nvSpPr>
          <p:cNvPr id="4" name="Slide Number Placeholder 3"/>
          <p:cNvSpPr>
            <a:spLocks noGrp="1"/>
          </p:cNvSpPr>
          <p:nvPr>
            <p:ph type="sldNum" sz="quarter" idx="12"/>
          </p:nvPr>
        </p:nvSpPr>
        <p:spPr/>
        <p:txBody>
          <a:bodyPr/>
          <a:lstStyle/>
          <a:p>
            <a:fld id="{6A8B7879-42F5-4363-B868-6191DE4FD0D5}" type="slidenum">
              <a:rPr lang="en-US" smtClean="0"/>
              <a:pPr/>
              <a:t>13</a:t>
            </a:fld>
            <a:endParaRPr lang="en-US"/>
          </a:p>
        </p:txBody>
      </p:sp>
      <p:pic>
        <p:nvPicPr>
          <p:cNvPr id="8194" name="Picture 2" descr="http://www.cplusplus.com/doc/tutorial/functions/function_by_reference.png"/>
          <p:cNvPicPr>
            <a:picLocks noChangeAspect="1" noChangeArrowheads="1"/>
          </p:cNvPicPr>
          <p:nvPr/>
        </p:nvPicPr>
        <p:blipFill>
          <a:blip r:embed="rId2"/>
          <a:srcRect/>
          <a:stretch>
            <a:fillRect/>
          </a:stretch>
        </p:blipFill>
        <p:spPr bwMode="auto">
          <a:xfrm>
            <a:off x="2438400" y="5562600"/>
            <a:ext cx="4658138" cy="1020356"/>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838200"/>
            <a:ext cx="8001000" cy="5791200"/>
          </a:xfrm>
        </p:spPr>
        <p:txBody>
          <a:bodyPr>
            <a:normAutofit/>
          </a:bodyPr>
          <a:lstStyle/>
          <a:p>
            <a:r>
              <a:rPr lang="en-US" dirty="0" smtClean="0"/>
              <a:t>In fact, a, b, and c become aliases of the arguments passed on the function call (x, y, and z) and any change on </a:t>
            </a:r>
            <a:r>
              <a:rPr lang="en-US" dirty="0" smtClean="0"/>
              <a:t>within </a:t>
            </a:r>
            <a:r>
              <a:rPr lang="en-US" dirty="0" smtClean="0"/>
              <a:t>the function is actually </a:t>
            </a:r>
            <a:r>
              <a:rPr lang="en-US" dirty="0" smtClean="0"/>
              <a:t>modifying variable x</a:t>
            </a:r>
            <a:r>
              <a:rPr lang="en-US" dirty="0" smtClean="0"/>
              <a:t> outside the function</a:t>
            </a:r>
            <a:r>
              <a:rPr lang="en-US" dirty="0" smtClean="0"/>
              <a:t>.</a:t>
            </a:r>
          </a:p>
          <a:p>
            <a:r>
              <a:rPr lang="en-US" dirty="0" smtClean="0"/>
              <a:t>Any </a:t>
            </a:r>
            <a:r>
              <a:rPr lang="en-US" dirty="0" smtClean="0"/>
              <a:t>change on b modifies y, and any change on c modifies z. </a:t>
            </a:r>
            <a:endParaRPr lang="en-US" dirty="0" smtClean="0"/>
          </a:p>
          <a:p>
            <a:r>
              <a:rPr lang="en-US" dirty="0" smtClean="0"/>
              <a:t>That </a:t>
            </a:r>
            <a:r>
              <a:rPr lang="en-US" dirty="0" smtClean="0"/>
              <a:t>is why when, in the example, function duplicate modifies the values of variables a, b, and c, the values of x, y, and z are affected.</a:t>
            </a:r>
            <a:endParaRPr lang="en-US" dirty="0"/>
          </a:p>
        </p:txBody>
      </p:sp>
      <p:sp>
        <p:nvSpPr>
          <p:cNvPr id="4" name="Slide Number Placeholder 3"/>
          <p:cNvSpPr>
            <a:spLocks noGrp="1"/>
          </p:cNvSpPr>
          <p:nvPr>
            <p:ph type="sldNum" sz="quarter" idx="12"/>
          </p:nvPr>
        </p:nvSpPr>
        <p:spPr/>
        <p:txBody>
          <a:bodyPr/>
          <a:lstStyle/>
          <a:p>
            <a:fld id="{6A8B7879-42F5-4363-B868-6191DE4FD0D5}" type="slidenum">
              <a:rPr lang="en-US" smtClean="0"/>
              <a:pPr/>
              <a:t>14</a:t>
            </a:fld>
            <a:endParaRPr lang="en-US"/>
          </a:p>
        </p:txBody>
      </p:sp>
      <p:sp>
        <p:nvSpPr>
          <p:cNvPr id="5" name="Title 1"/>
          <p:cNvSpPr>
            <a:spLocks noGrp="1"/>
          </p:cNvSpPr>
          <p:nvPr>
            <p:ph type="title"/>
          </p:nvPr>
        </p:nvSpPr>
        <p:spPr>
          <a:xfrm>
            <a:off x="1295400" y="0"/>
            <a:ext cx="7498080" cy="838200"/>
          </a:xfrm>
        </p:spPr>
        <p:txBody>
          <a:bodyPr>
            <a:normAutofit fontScale="90000"/>
          </a:bodyPr>
          <a:lstStyle/>
          <a:p>
            <a:r>
              <a:rPr lang="en-US" b="1" dirty="0" smtClean="0"/>
              <a:t>Arguments passed by reference</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Arguments passed by reference</a:t>
            </a:r>
            <a:endParaRPr lang="en-US" dirty="0"/>
          </a:p>
        </p:txBody>
      </p:sp>
      <p:sp>
        <p:nvSpPr>
          <p:cNvPr id="3" name="Content Placeholder 2"/>
          <p:cNvSpPr>
            <a:spLocks noGrp="1"/>
          </p:cNvSpPr>
          <p:nvPr>
            <p:ph idx="1"/>
          </p:nvPr>
        </p:nvSpPr>
        <p:spPr>
          <a:xfrm>
            <a:off x="1435608" y="1447800"/>
            <a:ext cx="7498080" cy="5257800"/>
          </a:xfrm>
        </p:spPr>
        <p:txBody>
          <a:bodyPr>
            <a:normAutofit fontScale="92500" lnSpcReduction="10000"/>
          </a:bodyPr>
          <a:lstStyle/>
          <a:p>
            <a:r>
              <a:rPr lang="en-US" dirty="0" smtClean="0"/>
              <a:t>If instead of defining </a:t>
            </a:r>
            <a:r>
              <a:rPr lang="en-US" dirty="0" smtClean="0"/>
              <a:t>duplicate </a:t>
            </a:r>
            <a:r>
              <a:rPr lang="en-US" dirty="0" smtClean="0"/>
              <a:t>as</a:t>
            </a:r>
            <a:r>
              <a:rPr lang="en-US" dirty="0" smtClean="0"/>
              <a:t>:</a:t>
            </a:r>
          </a:p>
          <a:p>
            <a:pPr lvl="1"/>
            <a:r>
              <a:rPr lang="en-US" dirty="0" smtClean="0"/>
              <a:t>void duplicate (</a:t>
            </a:r>
            <a:r>
              <a:rPr lang="en-US" dirty="0" err="1" smtClean="0"/>
              <a:t>int</a:t>
            </a:r>
            <a:r>
              <a:rPr lang="en-US" dirty="0" smtClean="0"/>
              <a:t>&amp; a, </a:t>
            </a:r>
            <a:r>
              <a:rPr lang="en-US" dirty="0" err="1" smtClean="0"/>
              <a:t>int</a:t>
            </a:r>
            <a:r>
              <a:rPr lang="en-US" dirty="0" smtClean="0"/>
              <a:t>&amp; b, </a:t>
            </a:r>
            <a:r>
              <a:rPr lang="en-US" dirty="0" err="1" smtClean="0"/>
              <a:t>int</a:t>
            </a:r>
            <a:r>
              <a:rPr lang="en-US" dirty="0" smtClean="0"/>
              <a:t>&amp; c</a:t>
            </a:r>
            <a:r>
              <a:rPr lang="en-US" dirty="0" smtClean="0"/>
              <a:t>)</a:t>
            </a:r>
          </a:p>
          <a:p>
            <a:r>
              <a:rPr lang="en-US" dirty="0" smtClean="0"/>
              <a:t>Was it to be defined without the ampersand signs as</a:t>
            </a:r>
            <a:r>
              <a:rPr lang="en-US" dirty="0" smtClean="0"/>
              <a:t>:</a:t>
            </a:r>
          </a:p>
          <a:p>
            <a:pPr lvl="1"/>
            <a:r>
              <a:rPr lang="en-US" dirty="0" smtClean="0"/>
              <a:t>void duplicate (</a:t>
            </a:r>
            <a:r>
              <a:rPr lang="en-US" dirty="0" err="1" smtClean="0"/>
              <a:t>int</a:t>
            </a:r>
            <a:r>
              <a:rPr lang="en-US" dirty="0" smtClean="0"/>
              <a:t> a, </a:t>
            </a:r>
            <a:r>
              <a:rPr lang="en-US" dirty="0" err="1" smtClean="0"/>
              <a:t>int</a:t>
            </a:r>
            <a:r>
              <a:rPr lang="en-US" dirty="0" smtClean="0"/>
              <a:t> b, </a:t>
            </a:r>
            <a:r>
              <a:rPr lang="en-US" dirty="0" err="1" smtClean="0"/>
              <a:t>int</a:t>
            </a:r>
            <a:r>
              <a:rPr lang="en-US" dirty="0" smtClean="0"/>
              <a:t> c</a:t>
            </a:r>
            <a:r>
              <a:rPr lang="en-US" dirty="0" smtClean="0"/>
              <a:t>)</a:t>
            </a:r>
          </a:p>
          <a:p>
            <a:r>
              <a:rPr lang="en-US" dirty="0" smtClean="0"/>
              <a:t>The variables would not be passed </a:t>
            </a:r>
            <a:r>
              <a:rPr lang="en-US" i="1" dirty="0" smtClean="0"/>
              <a:t>by reference</a:t>
            </a:r>
            <a:r>
              <a:rPr lang="en-US" dirty="0" smtClean="0"/>
              <a:t>, but </a:t>
            </a:r>
            <a:r>
              <a:rPr lang="en-US" i="1" dirty="0" smtClean="0"/>
              <a:t>by value</a:t>
            </a:r>
            <a:r>
              <a:rPr lang="en-US" dirty="0" smtClean="0"/>
              <a:t>, creating instead copies of their values. In this case, the output of the program would have been the values of x, y, and z without being modified (i.e., 1, 3, and 7).</a:t>
            </a:r>
            <a:endParaRPr lang="en-US" dirty="0"/>
          </a:p>
        </p:txBody>
      </p:sp>
      <p:sp>
        <p:nvSpPr>
          <p:cNvPr id="4" name="Slide Number Placeholder 3"/>
          <p:cNvSpPr>
            <a:spLocks noGrp="1"/>
          </p:cNvSpPr>
          <p:nvPr>
            <p:ph type="sldNum" sz="quarter" idx="12"/>
          </p:nvPr>
        </p:nvSpPr>
        <p:spPr/>
        <p:txBody>
          <a:bodyPr/>
          <a:lstStyle/>
          <a:p>
            <a:fld id="{6A8B7879-42F5-4363-B868-6191DE4FD0D5}"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Efficiency considerations and const </a:t>
            </a:r>
            <a:r>
              <a:rPr lang="en-US" b="1" dirty="0" smtClean="0"/>
              <a:t>references</a:t>
            </a:r>
            <a:endParaRPr lang="en-US" dirty="0"/>
          </a:p>
        </p:txBody>
      </p:sp>
      <p:sp>
        <p:nvSpPr>
          <p:cNvPr id="3" name="Content Placeholder 2"/>
          <p:cNvSpPr>
            <a:spLocks noGrp="1"/>
          </p:cNvSpPr>
          <p:nvPr>
            <p:ph idx="1"/>
          </p:nvPr>
        </p:nvSpPr>
        <p:spPr>
          <a:xfrm>
            <a:off x="1524000" y="1905000"/>
            <a:ext cx="7498080" cy="3886200"/>
          </a:xfrm>
        </p:spPr>
        <p:txBody>
          <a:bodyPr/>
          <a:lstStyle/>
          <a:p>
            <a:r>
              <a:rPr lang="en-US" dirty="0" smtClean="0"/>
              <a:t>Calling a function with parameters taken by value causes copies of the values to be made. This is a relatively inexpensive operation for fundamental types such as </a:t>
            </a:r>
            <a:r>
              <a:rPr lang="en-US" dirty="0" err="1" smtClean="0"/>
              <a:t>int</a:t>
            </a:r>
            <a:r>
              <a:rPr lang="en-US" dirty="0" smtClean="0"/>
              <a:t>, but if the parameter is of a large compound type, it may result on certain overhead. </a:t>
            </a:r>
            <a:endParaRPr lang="en-US" dirty="0" smtClean="0"/>
          </a:p>
        </p:txBody>
      </p:sp>
      <p:sp>
        <p:nvSpPr>
          <p:cNvPr id="4" name="Slide Number Placeholder 3"/>
          <p:cNvSpPr>
            <a:spLocks noGrp="1"/>
          </p:cNvSpPr>
          <p:nvPr>
            <p:ph type="sldNum" sz="quarter" idx="12"/>
          </p:nvPr>
        </p:nvSpPr>
        <p:spPr/>
        <p:txBody>
          <a:bodyPr/>
          <a:lstStyle/>
          <a:p>
            <a:fld id="{6A8B7879-42F5-4363-B868-6191DE4FD0D5}"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Difference between call by value and call by reference in C++</a:t>
            </a:r>
            <a:endParaRPr lang="en-US" dirty="0"/>
          </a:p>
        </p:txBody>
      </p:sp>
      <p:sp>
        <p:nvSpPr>
          <p:cNvPr id="4" name="Slide Number Placeholder 3"/>
          <p:cNvSpPr>
            <a:spLocks noGrp="1"/>
          </p:cNvSpPr>
          <p:nvPr>
            <p:ph type="sldNum" sz="quarter" idx="12"/>
          </p:nvPr>
        </p:nvSpPr>
        <p:spPr/>
        <p:txBody>
          <a:bodyPr/>
          <a:lstStyle/>
          <a:p>
            <a:fld id="{6A8B7879-42F5-4363-B868-6191DE4FD0D5}" type="slidenum">
              <a:rPr lang="en-US" smtClean="0"/>
              <a:pPr/>
              <a:t>17</a:t>
            </a:fld>
            <a:endParaRPr lang="en-US"/>
          </a:p>
        </p:txBody>
      </p:sp>
      <p:graphicFrame>
        <p:nvGraphicFramePr>
          <p:cNvPr id="5" name="Table 4"/>
          <p:cNvGraphicFramePr>
            <a:graphicFrameLocks noGrp="1"/>
          </p:cNvGraphicFramePr>
          <p:nvPr/>
        </p:nvGraphicFramePr>
        <p:xfrm>
          <a:off x="1371600" y="1981200"/>
          <a:ext cx="7620000" cy="4191000"/>
        </p:xfrm>
        <a:graphic>
          <a:graphicData uri="http://schemas.openxmlformats.org/drawingml/2006/table">
            <a:tbl>
              <a:tblPr/>
              <a:tblGrid>
                <a:gridCol w="685800"/>
                <a:gridCol w="2819400"/>
                <a:gridCol w="4114800"/>
              </a:tblGrid>
              <a:tr h="415572">
                <a:tc>
                  <a:txBody>
                    <a:bodyPr/>
                    <a:lstStyle/>
                    <a:p>
                      <a:pPr algn="l" fontAlgn="t"/>
                      <a:r>
                        <a:rPr lang="en-US" sz="1800" dirty="0">
                          <a:solidFill>
                            <a:srgbClr val="000000"/>
                          </a:solidFill>
                          <a:latin typeface="times new roman"/>
                        </a:rPr>
                        <a:t>No.</a:t>
                      </a:r>
                    </a:p>
                  </a:txBody>
                  <a:tcPr marL="59522" marR="59522" marT="59522" marB="59522">
                    <a:lnL w="9525" cap="flat" cmpd="sng" algn="ctr">
                      <a:solidFill>
                        <a:srgbClr val="C07C04"/>
                      </a:solidFill>
                      <a:prstDash val="solid"/>
                      <a:round/>
                      <a:headEnd type="none" w="med" len="med"/>
                      <a:tailEnd type="none" w="med" len="med"/>
                    </a:lnL>
                    <a:lnR w="9525" cap="flat" cmpd="sng" algn="ctr">
                      <a:solidFill>
                        <a:srgbClr val="C07C04"/>
                      </a:solidFill>
                      <a:prstDash val="solid"/>
                      <a:round/>
                      <a:headEnd type="none" w="med" len="med"/>
                      <a:tailEnd type="none" w="med" len="med"/>
                    </a:lnR>
                    <a:lnT w="9525" cap="flat" cmpd="sng" algn="ctr">
                      <a:solidFill>
                        <a:srgbClr val="C07C04"/>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800" dirty="0">
                          <a:solidFill>
                            <a:srgbClr val="000000"/>
                          </a:solidFill>
                          <a:latin typeface="times new roman"/>
                        </a:rPr>
                        <a:t>Call by value</a:t>
                      </a:r>
                    </a:p>
                  </a:txBody>
                  <a:tcPr marL="59522" marR="59522" marT="59522" marB="59522">
                    <a:lnL w="9525" cap="flat" cmpd="sng" algn="ctr">
                      <a:solidFill>
                        <a:srgbClr val="C07C04"/>
                      </a:solidFill>
                      <a:prstDash val="solid"/>
                      <a:round/>
                      <a:headEnd type="none" w="med" len="med"/>
                      <a:tailEnd type="none" w="med" len="med"/>
                    </a:lnL>
                    <a:lnR w="9525" cap="flat" cmpd="sng" algn="ctr">
                      <a:solidFill>
                        <a:srgbClr val="C07C04"/>
                      </a:solidFill>
                      <a:prstDash val="solid"/>
                      <a:round/>
                      <a:headEnd type="none" w="med" len="med"/>
                      <a:tailEnd type="none" w="med" len="med"/>
                    </a:lnR>
                    <a:lnT w="9525" cap="flat" cmpd="sng" algn="ctr">
                      <a:solidFill>
                        <a:srgbClr val="C07C04"/>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800" dirty="0">
                          <a:solidFill>
                            <a:srgbClr val="000000"/>
                          </a:solidFill>
                          <a:latin typeface="times new roman"/>
                        </a:rPr>
                        <a:t>Call by reference</a:t>
                      </a:r>
                    </a:p>
                  </a:txBody>
                  <a:tcPr marL="59522" marR="59522" marT="59522" marB="59522">
                    <a:lnL w="9525" cap="flat" cmpd="sng" algn="ctr">
                      <a:solidFill>
                        <a:srgbClr val="C07C04"/>
                      </a:solidFill>
                      <a:prstDash val="solid"/>
                      <a:round/>
                      <a:headEnd type="none" w="med" len="med"/>
                      <a:tailEnd type="none" w="med" len="med"/>
                    </a:lnL>
                    <a:lnR w="9525" cap="flat" cmpd="sng" algn="ctr">
                      <a:solidFill>
                        <a:srgbClr val="C07C04"/>
                      </a:solidFill>
                      <a:prstDash val="solid"/>
                      <a:round/>
                      <a:headEnd type="none" w="med" len="med"/>
                      <a:tailEnd type="none" w="med" len="med"/>
                    </a:lnR>
                    <a:lnT w="9525" cap="flat" cmpd="sng" algn="ctr">
                      <a:solidFill>
                        <a:srgbClr val="C07C04"/>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953264">
                <a:tc>
                  <a:txBody>
                    <a:bodyPr/>
                    <a:lstStyle/>
                    <a:p>
                      <a:pPr algn="just" fontAlgn="t"/>
                      <a:r>
                        <a:rPr lang="en-US" sz="1800" b="0" i="0" dirty="0">
                          <a:solidFill>
                            <a:srgbClr val="000000"/>
                          </a:solidFill>
                          <a:latin typeface="verdana"/>
                        </a:rPr>
                        <a:t>1</a:t>
                      </a:r>
                    </a:p>
                  </a:txBody>
                  <a:tcPr marL="39681" marR="39681" marT="39681" marB="3968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b="0" i="0" dirty="0">
                          <a:solidFill>
                            <a:srgbClr val="000000"/>
                          </a:solidFill>
                          <a:latin typeface="verdana"/>
                        </a:rPr>
                        <a:t>A copy of value is passed to the function</a:t>
                      </a:r>
                    </a:p>
                  </a:txBody>
                  <a:tcPr marL="39681" marR="39681" marT="39681" marB="3968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b="0" i="0" dirty="0">
                          <a:solidFill>
                            <a:srgbClr val="000000"/>
                          </a:solidFill>
                          <a:latin typeface="verdana"/>
                        </a:rPr>
                        <a:t>An address of value is passed to the function</a:t>
                      </a:r>
                    </a:p>
                  </a:txBody>
                  <a:tcPr marL="39681" marR="39681" marT="39681" marB="3968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1532878">
                <a:tc>
                  <a:txBody>
                    <a:bodyPr/>
                    <a:lstStyle/>
                    <a:p>
                      <a:pPr algn="just" fontAlgn="t"/>
                      <a:r>
                        <a:rPr lang="en-US" sz="1800" b="0" i="0" dirty="0">
                          <a:solidFill>
                            <a:srgbClr val="000000"/>
                          </a:solidFill>
                          <a:latin typeface="verdana"/>
                        </a:rPr>
                        <a:t>2</a:t>
                      </a:r>
                    </a:p>
                  </a:txBody>
                  <a:tcPr marL="39681" marR="39681" marT="39681" marB="3968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b="0" i="0" dirty="0">
                          <a:solidFill>
                            <a:srgbClr val="000000"/>
                          </a:solidFill>
                          <a:latin typeface="verdana"/>
                        </a:rPr>
                        <a:t>Changes made inside the function is not reflected on other functions</a:t>
                      </a:r>
                    </a:p>
                  </a:txBody>
                  <a:tcPr marL="39681" marR="39681" marT="39681" marB="3968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b="0" i="0" dirty="0">
                          <a:solidFill>
                            <a:srgbClr val="000000"/>
                          </a:solidFill>
                          <a:latin typeface="verdana"/>
                        </a:rPr>
                        <a:t>Changes made inside the function is reflected outside the function also</a:t>
                      </a:r>
                    </a:p>
                  </a:txBody>
                  <a:tcPr marL="39681" marR="39681" marT="39681" marB="3968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1289286">
                <a:tc>
                  <a:txBody>
                    <a:bodyPr/>
                    <a:lstStyle/>
                    <a:p>
                      <a:pPr algn="just" fontAlgn="t"/>
                      <a:r>
                        <a:rPr lang="en-US" sz="1800" b="0" i="0">
                          <a:solidFill>
                            <a:srgbClr val="000000"/>
                          </a:solidFill>
                          <a:latin typeface="verdana"/>
                        </a:rPr>
                        <a:t>3</a:t>
                      </a:r>
                    </a:p>
                  </a:txBody>
                  <a:tcPr marL="39681" marR="39681" marT="39681" marB="3968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b="0" i="0" dirty="0">
                          <a:solidFill>
                            <a:srgbClr val="000000"/>
                          </a:solidFill>
                          <a:latin typeface="verdana"/>
                        </a:rPr>
                        <a:t>Actual and formal arguments will be created in different memory location</a:t>
                      </a:r>
                    </a:p>
                  </a:txBody>
                  <a:tcPr marL="39681" marR="39681" marT="39681" marB="3968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b="0" i="0" dirty="0">
                          <a:solidFill>
                            <a:srgbClr val="000000"/>
                          </a:solidFill>
                          <a:latin typeface="verdana"/>
                        </a:rPr>
                        <a:t>Actual and formal arguments will be created in same memory location</a:t>
                      </a:r>
                    </a:p>
                  </a:txBody>
                  <a:tcPr marL="39681" marR="39681" marT="39681" marB="3968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76200"/>
            <a:ext cx="7498080" cy="914400"/>
          </a:xfrm>
        </p:spPr>
        <p:txBody>
          <a:bodyPr>
            <a:normAutofit/>
          </a:bodyPr>
          <a:lstStyle/>
          <a:p>
            <a:r>
              <a:rPr lang="en-US" b="1" dirty="0" smtClean="0"/>
              <a:t>Inline </a:t>
            </a:r>
            <a:r>
              <a:rPr lang="en-US" b="1" dirty="0" smtClean="0"/>
              <a:t>functions</a:t>
            </a:r>
            <a:endParaRPr lang="en-US" dirty="0"/>
          </a:p>
        </p:txBody>
      </p:sp>
      <p:sp>
        <p:nvSpPr>
          <p:cNvPr id="3" name="Content Placeholder 2"/>
          <p:cNvSpPr>
            <a:spLocks noGrp="1"/>
          </p:cNvSpPr>
          <p:nvPr>
            <p:ph idx="1"/>
          </p:nvPr>
        </p:nvSpPr>
        <p:spPr>
          <a:xfrm>
            <a:off x="1371600" y="1143000"/>
            <a:ext cx="7498080" cy="5562600"/>
          </a:xfrm>
        </p:spPr>
        <p:txBody>
          <a:bodyPr>
            <a:normAutofit fontScale="85000" lnSpcReduction="10000"/>
          </a:bodyPr>
          <a:lstStyle/>
          <a:p>
            <a:r>
              <a:rPr lang="en-US" dirty="0" smtClean="0"/>
              <a:t>Calling a function generally causes a certain overhead (stacking arguments, jumps, etc...), and thus for very short functions, it may be more efficient to simply insert the code of the function where it is called, instead of performing the process of formally calling a function</a:t>
            </a:r>
            <a:r>
              <a:rPr lang="en-US" dirty="0" smtClean="0"/>
              <a:t>.</a:t>
            </a:r>
          </a:p>
          <a:p>
            <a:r>
              <a:rPr lang="en-US" dirty="0" smtClean="0">
                <a:solidFill>
                  <a:srgbClr val="00B050"/>
                </a:solidFill>
              </a:rPr>
              <a:t>inline string concatenate (const string&amp; a, const string&amp; b) { return </a:t>
            </a:r>
            <a:r>
              <a:rPr lang="en-US" dirty="0" err="1" smtClean="0">
                <a:solidFill>
                  <a:srgbClr val="00B050"/>
                </a:solidFill>
              </a:rPr>
              <a:t>a+b</a:t>
            </a:r>
            <a:r>
              <a:rPr lang="en-US" dirty="0" smtClean="0">
                <a:solidFill>
                  <a:srgbClr val="00B050"/>
                </a:solidFill>
              </a:rPr>
              <a:t>; </a:t>
            </a:r>
            <a:r>
              <a:rPr lang="en-US" dirty="0" smtClean="0">
                <a:solidFill>
                  <a:srgbClr val="00B050"/>
                </a:solidFill>
              </a:rPr>
              <a:t>}</a:t>
            </a:r>
          </a:p>
          <a:p>
            <a:r>
              <a:rPr lang="en-US" dirty="0" smtClean="0"/>
              <a:t>This informs the compiler that when concatenate is called, the program prefers the function to be expanded inline, instead of performing a regular call. inline is only specified in the function declaration, not when it is called.</a:t>
            </a:r>
            <a:endParaRPr lang="en-US" dirty="0"/>
          </a:p>
        </p:txBody>
      </p:sp>
      <p:sp>
        <p:nvSpPr>
          <p:cNvPr id="4" name="Slide Number Placeholder 3"/>
          <p:cNvSpPr>
            <a:spLocks noGrp="1"/>
          </p:cNvSpPr>
          <p:nvPr>
            <p:ph type="sldNum" sz="quarter" idx="12"/>
          </p:nvPr>
        </p:nvSpPr>
        <p:spPr/>
        <p:txBody>
          <a:bodyPr/>
          <a:lstStyle/>
          <a:p>
            <a:fld id="{6A8B7879-42F5-4363-B868-6191DE4FD0D5}" type="slidenum">
              <a:rPr lang="en-US" smtClean="0"/>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Default values in </a:t>
            </a:r>
            <a:r>
              <a:rPr lang="en-US" b="1" dirty="0" smtClean="0"/>
              <a:t>parameters</a:t>
            </a:r>
            <a:endParaRPr lang="en-US" dirty="0"/>
          </a:p>
        </p:txBody>
      </p:sp>
      <p:sp>
        <p:nvSpPr>
          <p:cNvPr id="4" name="Slide Number Placeholder 3"/>
          <p:cNvSpPr>
            <a:spLocks noGrp="1"/>
          </p:cNvSpPr>
          <p:nvPr>
            <p:ph type="sldNum" sz="quarter" idx="12"/>
          </p:nvPr>
        </p:nvSpPr>
        <p:spPr/>
        <p:txBody>
          <a:bodyPr/>
          <a:lstStyle/>
          <a:p>
            <a:fld id="{6A8B7879-42F5-4363-B868-6191DE4FD0D5}" type="slidenum">
              <a:rPr lang="en-US" smtClean="0"/>
              <a:pPr/>
              <a:t>19</a:t>
            </a:fld>
            <a:endParaRPr lang="en-US"/>
          </a:p>
        </p:txBody>
      </p:sp>
      <p:sp>
        <p:nvSpPr>
          <p:cNvPr id="5" name="Rectangle 4"/>
          <p:cNvSpPr/>
          <p:nvPr/>
        </p:nvSpPr>
        <p:spPr>
          <a:xfrm>
            <a:off x="2057400" y="1600200"/>
            <a:ext cx="4572000" cy="4524315"/>
          </a:xfrm>
          <a:prstGeom prst="rect">
            <a:avLst/>
          </a:prstGeom>
        </p:spPr>
        <p:txBody>
          <a:bodyPr>
            <a:spAutoFit/>
          </a:bodyPr>
          <a:lstStyle/>
          <a:p>
            <a:r>
              <a:rPr lang="en-US" dirty="0" smtClean="0"/>
              <a:t>#include &lt;</a:t>
            </a:r>
            <a:r>
              <a:rPr lang="en-US" dirty="0" err="1" smtClean="0"/>
              <a:t>iostream</a:t>
            </a:r>
            <a:r>
              <a:rPr lang="en-US" dirty="0" smtClean="0"/>
              <a:t>&gt;</a:t>
            </a:r>
          </a:p>
          <a:p>
            <a:r>
              <a:rPr lang="en-US" dirty="0" smtClean="0"/>
              <a:t>using namespace std;</a:t>
            </a:r>
          </a:p>
          <a:p>
            <a:endParaRPr lang="en-US" dirty="0" smtClean="0"/>
          </a:p>
          <a:p>
            <a:r>
              <a:rPr lang="en-US" dirty="0" err="1" smtClean="0"/>
              <a:t>int</a:t>
            </a:r>
            <a:r>
              <a:rPr lang="en-US" dirty="0" smtClean="0"/>
              <a:t> divide (</a:t>
            </a:r>
            <a:r>
              <a:rPr lang="en-US" dirty="0" err="1" smtClean="0"/>
              <a:t>int</a:t>
            </a:r>
            <a:r>
              <a:rPr lang="en-US" dirty="0" smtClean="0"/>
              <a:t> a, </a:t>
            </a:r>
            <a:r>
              <a:rPr lang="en-US" dirty="0" err="1" smtClean="0"/>
              <a:t>int</a:t>
            </a:r>
            <a:r>
              <a:rPr lang="en-US" dirty="0" smtClean="0"/>
              <a:t> b=2)</a:t>
            </a:r>
          </a:p>
          <a:p>
            <a:r>
              <a:rPr lang="en-US" dirty="0" smtClean="0"/>
              <a:t>{</a:t>
            </a:r>
          </a:p>
          <a:p>
            <a:r>
              <a:rPr lang="en-US" dirty="0" smtClean="0"/>
              <a:t>  </a:t>
            </a:r>
            <a:r>
              <a:rPr lang="en-US" dirty="0" err="1" smtClean="0"/>
              <a:t>int</a:t>
            </a:r>
            <a:r>
              <a:rPr lang="en-US" dirty="0" smtClean="0"/>
              <a:t> r;</a:t>
            </a:r>
          </a:p>
          <a:p>
            <a:r>
              <a:rPr lang="en-US" dirty="0" smtClean="0"/>
              <a:t>  r=a/b;</a:t>
            </a:r>
          </a:p>
          <a:p>
            <a:r>
              <a:rPr lang="en-US" dirty="0" smtClean="0"/>
              <a:t>  return (r);</a:t>
            </a:r>
          </a:p>
          <a:p>
            <a:r>
              <a:rPr lang="en-US" dirty="0" smtClean="0"/>
              <a:t>}</a:t>
            </a:r>
          </a:p>
          <a:p>
            <a:endParaRPr lang="en-US" dirty="0" smtClean="0"/>
          </a:p>
          <a:p>
            <a:r>
              <a:rPr lang="en-US" dirty="0" err="1" smtClean="0"/>
              <a:t>int</a:t>
            </a:r>
            <a:r>
              <a:rPr lang="en-US" dirty="0" smtClean="0"/>
              <a:t> main ()</a:t>
            </a:r>
          </a:p>
          <a:p>
            <a:r>
              <a:rPr lang="en-US" dirty="0" smtClean="0"/>
              <a:t>{</a:t>
            </a:r>
          </a:p>
          <a:p>
            <a:r>
              <a:rPr lang="en-US" dirty="0" smtClean="0"/>
              <a:t>  </a:t>
            </a:r>
            <a:r>
              <a:rPr lang="en-US" dirty="0" err="1" smtClean="0"/>
              <a:t>cout</a:t>
            </a:r>
            <a:r>
              <a:rPr lang="en-US" dirty="0" smtClean="0"/>
              <a:t> &lt;&lt; divide (12) &lt;&lt; '\n';</a:t>
            </a:r>
          </a:p>
          <a:p>
            <a:r>
              <a:rPr lang="en-US" dirty="0" smtClean="0"/>
              <a:t>  </a:t>
            </a:r>
            <a:r>
              <a:rPr lang="en-US" dirty="0" err="1" smtClean="0"/>
              <a:t>cout</a:t>
            </a:r>
            <a:r>
              <a:rPr lang="en-US" dirty="0" smtClean="0"/>
              <a:t> &lt;&lt; divide (20,4) &lt;&lt; '\n';</a:t>
            </a:r>
          </a:p>
          <a:p>
            <a:r>
              <a:rPr lang="en-US" dirty="0" smtClean="0"/>
              <a:t>  return 0;</a:t>
            </a:r>
          </a:p>
          <a:p>
            <a:r>
              <a:rPr lang="en-US" dirty="0" smtClean="0"/>
              <a:t>}</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Write program to solve the following problems</a:t>
            </a:r>
            <a:endParaRPr lang="en-US" dirty="0"/>
          </a:p>
        </p:txBody>
      </p:sp>
      <p:sp>
        <p:nvSpPr>
          <p:cNvPr id="3" name="Content Placeholder 2"/>
          <p:cNvSpPr>
            <a:spLocks noGrp="1"/>
          </p:cNvSpPr>
          <p:nvPr>
            <p:ph idx="1"/>
          </p:nvPr>
        </p:nvSpPr>
        <p:spPr>
          <a:xfrm>
            <a:off x="1435608" y="1447800"/>
            <a:ext cx="7498080" cy="3733800"/>
          </a:xfrm>
        </p:spPr>
        <p:txBody>
          <a:bodyPr>
            <a:normAutofit fontScale="92500"/>
          </a:bodyPr>
          <a:lstStyle/>
          <a:p>
            <a:r>
              <a:rPr lang="en-US" dirty="0" smtClean="0"/>
              <a:t>Display the half pyramid of * using nested-for loop</a:t>
            </a:r>
          </a:p>
          <a:p>
            <a:r>
              <a:rPr lang="en-US" dirty="0" smtClean="0"/>
              <a:t>Display Floyd’s Triangle using nested-for loop</a:t>
            </a:r>
          </a:p>
          <a:p>
            <a:r>
              <a:rPr lang="en-US" dirty="0" smtClean="0"/>
              <a:t>Display the Number Triangle using nested-for loop – I</a:t>
            </a:r>
          </a:p>
          <a:p>
            <a:r>
              <a:rPr lang="en-US" dirty="0" smtClean="0"/>
              <a:t>Display the Number Triangle using nested-for loop – II</a:t>
            </a:r>
          </a:p>
          <a:p>
            <a:endParaRPr lang="en-US" dirty="0"/>
          </a:p>
        </p:txBody>
      </p:sp>
      <p:sp>
        <p:nvSpPr>
          <p:cNvPr id="4" name="Slide Number Placeholder 3"/>
          <p:cNvSpPr>
            <a:spLocks noGrp="1"/>
          </p:cNvSpPr>
          <p:nvPr>
            <p:ph type="sldNum" sz="quarter" idx="12"/>
          </p:nvPr>
        </p:nvSpPr>
        <p:spPr/>
        <p:txBody>
          <a:bodyPr/>
          <a:lstStyle/>
          <a:p>
            <a:fld id="{6A8B7879-42F5-4363-B868-6191DE4FD0D5}" type="slidenum">
              <a:rPr lang="en-US" smtClean="0"/>
              <a:pPr/>
              <a:t>2</a:t>
            </a:fld>
            <a:endParaRPr lang="en-US"/>
          </a:p>
        </p:txBody>
      </p:sp>
      <p:sp>
        <p:nvSpPr>
          <p:cNvPr id="5" name="Rectangle 4"/>
          <p:cNvSpPr/>
          <p:nvPr/>
        </p:nvSpPr>
        <p:spPr>
          <a:xfrm>
            <a:off x="1981200" y="5257800"/>
            <a:ext cx="914400" cy="1200329"/>
          </a:xfrm>
          <a:prstGeom prst="rect">
            <a:avLst/>
          </a:prstGeom>
        </p:spPr>
        <p:txBody>
          <a:bodyPr wrap="square">
            <a:spAutoFit/>
          </a:bodyPr>
          <a:lstStyle/>
          <a:p>
            <a:r>
              <a:rPr lang="en-US" dirty="0" smtClean="0">
                <a:solidFill>
                  <a:srgbClr val="C00000"/>
                </a:solidFill>
              </a:rPr>
              <a:t>*</a:t>
            </a:r>
            <a:br>
              <a:rPr lang="en-US" dirty="0" smtClean="0">
                <a:solidFill>
                  <a:srgbClr val="C00000"/>
                </a:solidFill>
              </a:rPr>
            </a:br>
            <a:r>
              <a:rPr lang="en-US" dirty="0" smtClean="0">
                <a:solidFill>
                  <a:srgbClr val="C00000"/>
                </a:solidFill>
              </a:rPr>
              <a:t>* *</a:t>
            </a:r>
            <a:br>
              <a:rPr lang="en-US" dirty="0" smtClean="0">
                <a:solidFill>
                  <a:srgbClr val="C00000"/>
                </a:solidFill>
              </a:rPr>
            </a:br>
            <a:r>
              <a:rPr lang="en-US" dirty="0" smtClean="0">
                <a:solidFill>
                  <a:srgbClr val="C00000"/>
                </a:solidFill>
              </a:rPr>
              <a:t>* * *</a:t>
            </a:r>
            <a:br>
              <a:rPr lang="en-US" dirty="0" smtClean="0">
                <a:solidFill>
                  <a:srgbClr val="C00000"/>
                </a:solidFill>
              </a:rPr>
            </a:br>
            <a:r>
              <a:rPr lang="en-US" dirty="0" smtClean="0">
                <a:solidFill>
                  <a:srgbClr val="C00000"/>
                </a:solidFill>
              </a:rPr>
              <a:t>* * * *</a:t>
            </a:r>
            <a:endParaRPr lang="en-US" dirty="0">
              <a:solidFill>
                <a:srgbClr val="C00000"/>
              </a:solidFill>
            </a:endParaRPr>
          </a:p>
        </p:txBody>
      </p:sp>
      <p:sp>
        <p:nvSpPr>
          <p:cNvPr id="6" name="Rectangle 5"/>
          <p:cNvSpPr/>
          <p:nvPr/>
        </p:nvSpPr>
        <p:spPr>
          <a:xfrm>
            <a:off x="3505200" y="5334000"/>
            <a:ext cx="1524000" cy="1200329"/>
          </a:xfrm>
          <a:prstGeom prst="rect">
            <a:avLst/>
          </a:prstGeom>
        </p:spPr>
        <p:txBody>
          <a:bodyPr wrap="square">
            <a:spAutoFit/>
          </a:bodyPr>
          <a:lstStyle/>
          <a:p>
            <a:r>
              <a:rPr lang="en-US" dirty="0" smtClean="0">
                <a:solidFill>
                  <a:srgbClr val="C00000"/>
                </a:solidFill>
              </a:rPr>
              <a:t>1</a:t>
            </a:r>
            <a:br>
              <a:rPr lang="en-US" dirty="0" smtClean="0">
                <a:solidFill>
                  <a:srgbClr val="C00000"/>
                </a:solidFill>
              </a:rPr>
            </a:br>
            <a:r>
              <a:rPr lang="en-US" dirty="0" smtClean="0">
                <a:solidFill>
                  <a:srgbClr val="C00000"/>
                </a:solidFill>
              </a:rPr>
              <a:t>2 3</a:t>
            </a:r>
            <a:br>
              <a:rPr lang="en-US" dirty="0" smtClean="0">
                <a:solidFill>
                  <a:srgbClr val="C00000"/>
                </a:solidFill>
              </a:rPr>
            </a:br>
            <a:r>
              <a:rPr lang="en-US" dirty="0" smtClean="0">
                <a:solidFill>
                  <a:srgbClr val="C00000"/>
                </a:solidFill>
              </a:rPr>
              <a:t>4 5 6</a:t>
            </a:r>
            <a:br>
              <a:rPr lang="en-US" dirty="0" smtClean="0">
                <a:solidFill>
                  <a:srgbClr val="C00000"/>
                </a:solidFill>
              </a:rPr>
            </a:br>
            <a:r>
              <a:rPr lang="en-US" dirty="0" smtClean="0">
                <a:solidFill>
                  <a:srgbClr val="C00000"/>
                </a:solidFill>
              </a:rPr>
              <a:t>7 8 9 10</a:t>
            </a:r>
            <a:endParaRPr lang="en-US" dirty="0">
              <a:solidFill>
                <a:srgbClr val="C00000"/>
              </a:solidFill>
            </a:endParaRPr>
          </a:p>
        </p:txBody>
      </p:sp>
      <p:sp>
        <p:nvSpPr>
          <p:cNvPr id="7" name="Rectangle 6"/>
          <p:cNvSpPr/>
          <p:nvPr/>
        </p:nvSpPr>
        <p:spPr>
          <a:xfrm>
            <a:off x="5257800" y="5181600"/>
            <a:ext cx="1447800" cy="1477328"/>
          </a:xfrm>
          <a:prstGeom prst="rect">
            <a:avLst/>
          </a:prstGeom>
        </p:spPr>
        <p:txBody>
          <a:bodyPr wrap="square">
            <a:spAutoFit/>
          </a:bodyPr>
          <a:lstStyle/>
          <a:p>
            <a:r>
              <a:rPr lang="en-US" dirty="0" smtClean="0">
                <a:solidFill>
                  <a:srgbClr val="C00000"/>
                </a:solidFill>
              </a:rPr>
              <a:t>1</a:t>
            </a:r>
            <a:br>
              <a:rPr lang="en-US" dirty="0" smtClean="0">
                <a:solidFill>
                  <a:srgbClr val="C00000"/>
                </a:solidFill>
              </a:rPr>
            </a:br>
            <a:r>
              <a:rPr lang="en-US" dirty="0" smtClean="0">
                <a:solidFill>
                  <a:srgbClr val="C00000"/>
                </a:solidFill>
              </a:rPr>
              <a:t>2 2</a:t>
            </a:r>
            <a:br>
              <a:rPr lang="en-US" dirty="0" smtClean="0">
                <a:solidFill>
                  <a:srgbClr val="C00000"/>
                </a:solidFill>
              </a:rPr>
            </a:br>
            <a:r>
              <a:rPr lang="en-US" dirty="0" smtClean="0">
                <a:solidFill>
                  <a:srgbClr val="C00000"/>
                </a:solidFill>
              </a:rPr>
              <a:t>3 3 3</a:t>
            </a:r>
            <a:br>
              <a:rPr lang="en-US" dirty="0" smtClean="0">
                <a:solidFill>
                  <a:srgbClr val="C00000"/>
                </a:solidFill>
              </a:rPr>
            </a:br>
            <a:r>
              <a:rPr lang="en-US" dirty="0" smtClean="0">
                <a:solidFill>
                  <a:srgbClr val="C00000"/>
                </a:solidFill>
              </a:rPr>
              <a:t>4 4 4 4</a:t>
            </a:r>
            <a:br>
              <a:rPr lang="en-US" dirty="0" smtClean="0">
                <a:solidFill>
                  <a:srgbClr val="C00000"/>
                </a:solidFill>
              </a:rPr>
            </a:br>
            <a:r>
              <a:rPr lang="en-US" dirty="0" smtClean="0">
                <a:solidFill>
                  <a:srgbClr val="C00000"/>
                </a:solidFill>
              </a:rPr>
              <a:t>5 5 5 5 5</a:t>
            </a:r>
            <a:endParaRPr lang="en-US" dirty="0">
              <a:solidFill>
                <a:srgbClr val="C00000"/>
              </a:solidFill>
            </a:endParaRPr>
          </a:p>
        </p:txBody>
      </p:sp>
      <p:sp>
        <p:nvSpPr>
          <p:cNvPr id="8" name="Rectangle 7"/>
          <p:cNvSpPr/>
          <p:nvPr/>
        </p:nvSpPr>
        <p:spPr>
          <a:xfrm>
            <a:off x="6934200" y="5181600"/>
            <a:ext cx="1371600" cy="1477328"/>
          </a:xfrm>
          <a:prstGeom prst="rect">
            <a:avLst/>
          </a:prstGeom>
        </p:spPr>
        <p:txBody>
          <a:bodyPr wrap="square">
            <a:spAutoFit/>
          </a:bodyPr>
          <a:lstStyle/>
          <a:p>
            <a:r>
              <a:rPr lang="en-US" dirty="0" smtClean="0">
                <a:solidFill>
                  <a:srgbClr val="C00000"/>
                </a:solidFill>
              </a:rPr>
              <a:t>1</a:t>
            </a:r>
            <a:br>
              <a:rPr lang="en-US" dirty="0" smtClean="0">
                <a:solidFill>
                  <a:srgbClr val="C00000"/>
                </a:solidFill>
              </a:rPr>
            </a:br>
            <a:r>
              <a:rPr lang="en-US" dirty="0" smtClean="0">
                <a:solidFill>
                  <a:srgbClr val="C00000"/>
                </a:solidFill>
              </a:rPr>
              <a:t>1 2</a:t>
            </a:r>
            <a:br>
              <a:rPr lang="en-US" dirty="0" smtClean="0">
                <a:solidFill>
                  <a:srgbClr val="C00000"/>
                </a:solidFill>
              </a:rPr>
            </a:br>
            <a:r>
              <a:rPr lang="en-US" dirty="0" smtClean="0">
                <a:solidFill>
                  <a:srgbClr val="C00000"/>
                </a:solidFill>
              </a:rPr>
              <a:t>1 2 3</a:t>
            </a:r>
            <a:br>
              <a:rPr lang="en-US" dirty="0" smtClean="0">
                <a:solidFill>
                  <a:srgbClr val="C00000"/>
                </a:solidFill>
              </a:rPr>
            </a:br>
            <a:r>
              <a:rPr lang="en-US" dirty="0" smtClean="0">
                <a:solidFill>
                  <a:srgbClr val="C00000"/>
                </a:solidFill>
              </a:rPr>
              <a:t>1 2 3 4</a:t>
            </a:r>
            <a:br>
              <a:rPr lang="en-US" dirty="0" smtClean="0">
                <a:solidFill>
                  <a:srgbClr val="C00000"/>
                </a:solidFill>
              </a:rPr>
            </a:br>
            <a:r>
              <a:rPr lang="en-US" dirty="0" smtClean="0">
                <a:solidFill>
                  <a:srgbClr val="C00000"/>
                </a:solidFill>
              </a:rPr>
              <a:t>1 2 3 4 5</a:t>
            </a:r>
            <a:endParaRPr lang="en-US" dirty="0">
              <a:solidFill>
                <a:srgbClr val="C00000"/>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Declaring </a:t>
            </a:r>
            <a:r>
              <a:rPr lang="en-US" b="1" dirty="0" smtClean="0"/>
              <a:t>functions</a:t>
            </a:r>
            <a:endParaRPr lang="en-US" dirty="0"/>
          </a:p>
        </p:txBody>
      </p:sp>
      <p:sp>
        <p:nvSpPr>
          <p:cNvPr id="3" name="Content Placeholder 2"/>
          <p:cNvSpPr>
            <a:spLocks noGrp="1"/>
          </p:cNvSpPr>
          <p:nvPr>
            <p:ph idx="1"/>
          </p:nvPr>
        </p:nvSpPr>
        <p:spPr>
          <a:xfrm>
            <a:off x="1435608" y="1447800"/>
            <a:ext cx="7498080" cy="5105400"/>
          </a:xfrm>
        </p:spPr>
        <p:txBody>
          <a:bodyPr>
            <a:normAutofit fontScale="92500" lnSpcReduction="10000"/>
          </a:bodyPr>
          <a:lstStyle/>
          <a:p>
            <a:r>
              <a:rPr lang="en-US" dirty="0" smtClean="0"/>
              <a:t>Functions cannot be called before they are declared. </a:t>
            </a:r>
            <a:endParaRPr lang="en-US" dirty="0" smtClean="0"/>
          </a:p>
          <a:p>
            <a:r>
              <a:rPr lang="en-US" dirty="0" smtClean="0"/>
              <a:t>That </a:t>
            </a:r>
            <a:r>
              <a:rPr lang="en-US" dirty="0" smtClean="0"/>
              <a:t>is why, in all the previous examples of functions, the functions were always defined before the main function, which is the function from where the other functions were called. </a:t>
            </a:r>
            <a:endParaRPr lang="en-US" dirty="0" smtClean="0"/>
          </a:p>
          <a:p>
            <a:r>
              <a:rPr lang="en-US" dirty="0" smtClean="0"/>
              <a:t>If</a:t>
            </a:r>
            <a:r>
              <a:rPr lang="en-US" dirty="0" smtClean="0"/>
              <a:t> main were defined before the other functions, this would break the rule that functions shall be declared before being used, and thus would not compile.</a:t>
            </a:r>
            <a:endParaRPr lang="en-US" dirty="0"/>
          </a:p>
        </p:txBody>
      </p:sp>
      <p:sp>
        <p:nvSpPr>
          <p:cNvPr id="4" name="Slide Number Placeholder 3"/>
          <p:cNvSpPr>
            <a:spLocks noGrp="1"/>
          </p:cNvSpPr>
          <p:nvPr>
            <p:ph type="sldNum" sz="quarter" idx="12"/>
          </p:nvPr>
        </p:nvSpPr>
        <p:spPr/>
        <p:txBody>
          <a:bodyPr/>
          <a:lstStyle/>
          <a:p>
            <a:fld id="{6A8B7879-42F5-4363-B868-6191DE4FD0D5}" type="slidenum">
              <a:rPr lang="en-US" smtClean="0"/>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Declaring </a:t>
            </a:r>
            <a:r>
              <a:rPr lang="en-US" b="1" dirty="0" smtClean="0"/>
              <a:t>functions</a:t>
            </a:r>
            <a:endParaRPr lang="en-US" dirty="0"/>
          </a:p>
        </p:txBody>
      </p:sp>
      <p:sp>
        <p:nvSpPr>
          <p:cNvPr id="3" name="Content Placeholder 2"/>
          <p:cNvSpPr>
            <a:spLocks noGrp="1"/>
          </p:cNvSpPr>
          <p:nvPr>
            <p:ph idx="1"/>
          </p:nvPr>
        </p:nvSpPr>
        <p:spPr/>
        <p:txBody>
          <a:bodyPr/>
          <a:lstStyle/>
          <a:p>
            <a:r>
              <a:rPr lang="en-US" dirty="0" smtClean="0"/>
              <a:t>The prototype of a function can be declared without actually defining the function completely, giving just enough details to allow the types involved in a function call to be known. </a:t>
            </a:r>
            <a:endParaRPr lang="en-US" dirty="0" smtClean="0"/>
          </a:p>
          <a:p>
            <a:r>
              <a:rPr lang="en-US" dirty="0" smtClean="0"/>
              <a:t>Naturally</a:t>
            </a:r>
            <a:r>
              <a:rPr lang="en-US" dirty="0" smtClean="0"/>
              <a:t>, the function shall be defined </a:t>
            </a:r>
            <a:r>
              <a:rPr lang="en-US" dirty="0" smtClean="0"/>
              <a:t>somewhere </a:t>
            </a:r>
            <a:r>
              <a:rPr lang="en-US" dirty="0" smtClean="0"/>
              <a:t>else, like later in the code. </a:t>
            </a:r>
            <a:endParaRPr lang="en-US" dirty="0" smtClean="0"/>
          </a:p>
          <a:p>
            <a:r>
              <a:rPr lang="en-US" dirty="0" err="1" smtClean="0"/>
              <a:t>int</a:t>
            </a:r>
            <a:r>
              <a:rPr lang="en-US" dirty="0" smtClean="0"/>
              <a:t> </a:t>
            </a:r>
            <a:r>
              <a:rPr lang="en-US" dirty="0" err="1" smtClean="0"/>
              <a:t>protofunction</a:t>
            </a:r>
            <a:r>
              <a:rPr lang="en-US" dirty="0" smtClean="0"/>
              <a:t> (</a:t>
            </a:r>
            <a:r>
              <a:rPr lang="en-US" dirty="0" err="1" smtClean="0"/>
              <a:t>int</a:t>
            </a:r>
            <a:r>
              <a:rPr lang="en-US" dirty="0" smtClean="0"/>
              <a:t> first, </a:t>
            </a:r>
            <a:r>
              <a:rPr lang="en-US" dirty="0" err="1" smtClean="0"/>
              <a:t>int</a:t>
            </a:r>
            <a:r>
              <a:rPr lang="en-US" dirty="0" smtClean="0"/>
              <a:t> second); </a:t>
            </a:r>
            <a:r>
              <a:rPr lang="en-US" dirty="0" err="1" smtClean="0"/>
              <a:t>int</a:t>
            </a:r>
            <a:r>
              <a:rPr lang="en-US" dirty="0" smtClean="0"/>
              <a:t> </a:t>
            </a:r>
            <a:r>
              <a:rPr lang="en-US" dirty="0" err="1" smtClean="0"/>
              <a:t>protofunction</a:t>
            </a:r>
            <a:r>
              <a:rPr lang="en-US" dirty="0" smtClean="0"/>
              <a:t> (</a:t>
            </a:r>
            <a:r>
              <a:rPr lang="en-US" dirty="0" err="1" smtClean="0"/>
              <a:t>int</a:t>
            </a:r>
            <a:r>
              <a:rPr lang="en-US" dirty="0" smtClean="0"/>
              <a:t>, </a:t>
            </a:r>
            <a:r>
              <a:rPr lang="en-US" dirty="0" err="1" smtClean="0"/>
              <a:t>int</a:t>
            </a:r>
            <a:r>
              <a:rPr lang="en-US" dirty="0" smtClean="0"/>
              <a:t>);</a:t>
            </a:r>
            <a:endParaRPr lang="en-US" dirty="0"/>
          </a:p>
        </p:txBody>
      </p:sp>
      <p:sp>
        <p:nvSpPr>
          <p:cNvPr id="4" name="Slide Number Placeholder 3"/>
          <p:cNvSpPr>
            <a:spLocks noGrp="1"/>
          </p:cNvSpPr>
          <p:nvPr>
            <p:ph type="sldNum" sz="quarter" idx="12"/>
          </p:nvPr>
        </p:nvSpPr>
        <p:spPr/>
        <p:txBody>
          <a:bodyPr/>
          <a:lstStyle/>
          <a:p>
            <a:fld id="{6A8B7879-42F5-4363-B868-6191DE4FD0D5}" type="slidenum">
              <a:rPr lang="en-US" smtClean="0"/>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A8B7879-42F5-4363-B868-6191DE4FD0D5}" type="slidenum">
              <a:rPr lang="en-US" smtClean="0"/>
              <a:pPr/>
              <a:t>22</a:t>
            </a:fld>
            <a:endParaRPr lang="en-US"/>
          </a:p>
        </p:txBody>
      </p:sp>
      <p:sp>
        <p:nvSpPr>
          <p:cNvPr id="6" name="Rectangle 5"/>
          <p:cNvSpPr/>
          <p:nvPr/>
        </p:nvSpPr>
        <p:spPr>
          <a:xfrm>
            <a:off x="1447800" y="0"/>
            <a:ext cx="6248400" cy="7017306"/>
          </a:xfrm>
          <a:prstGeom prst="rect">
            <a:avLst/>
          </a:prstGeom>
        </p:spPr>
        <p:txBody>
          <a:bodyPr wrap="square">
            <a:spAutoFit/>
          </a:bodyPr>
          <a:lstStyle/>
          <a:p>
            <a:r>
              <a:rPr lang="en-US" dirty="0" smtClean="0"/>
              <a:t>#</a:t>
            </a:r>
            <a:r>
              <a:rPr lang="en-US" dirty="0" smtClean="0"/>
              <a:t>include &lt;</a:t>
            </a:r>
            <a:r>
              <a:rPr lang="en-US" dirty="0" err="1" smtClean="0"/>
              <a:t>iostream</a:t>
            </a:r>
            <a:r>
              <a:rPr lang="en-US" dirty="0" smtClean="0"/>
              <a:t>&gt;</a:t>
            </a:r>
          </a:p>
          <a:p>
            <a:r>
              <a:rPr lang="en-US" dirty="0" smtClean="0"/>
              <a:t>using namespace std</a:t>
            </a:r>
            <a:r>
              <a:rPr lang="en-US" dirty="0" smtClean="0"/>
              <a:t>;</a:t>
            </a:r>
            <a:endParaRPr lang="en-US" dirty="0" smtClean="0"/>
          </a:p>
          <a:p>
            <a:r>
              <a:rPr lang="en-US" dirty="0" smtClean="0"/>
              <a:t>void odd (</a:t>
            </a:r>
            <a:r>
              <a:rPr lang="en-US" dirty="0" err="1" smtClean="0"/>
              <a:t>int</a:t>
            </a:r>
            <a:r>
              <a:rPr lang="en-US" dirty="0" smtClean="0"/>
              <a:t> x</a:t>
            </a:r>
            <a:r>
              <a:rPr lang="en-US" dirty="0" smtClean="0"/>
              <a:t>); </a:t>
            </a:r>
            <a:r>
              <a:rPr lang="en-US" dirty="0" smtClean="0">
                <a:solidFill>
                  <a:srgbClr val="00B050"/>
                </a:solidFill>
              </a:rPr>
              <a:t>// declaring functions </a:t>
            </a:r>
            <a:r>
              <a:rPr lang="en-US" dirty="0" smtClean="0">
                <a:solidFill>
                  <a:srgbClr val="00B050"/>
                </a:solidFill>
              </a:rPr>
              <a:t>prototypes</a:t>
            </a:r>
            <a:endParaRPr lang="en-US" dirty="0" smtClean="0">
              <a:solidFill>
                <a:srgbClr val="00B050"/>
              </a:solidFill>
            </a:endParaRPr>
          </a:p>
          <a:p>
            <a:r>
              <a:rPr lang="en-US" dirty="0" smtClean="0"/>
              <a:t>void even (</a:t>
            </a:r>
            <a:r>
              <a:rPr lang="en-US" dirty="0" err="1" smtClean="0"/>
              <a:t>int</a:t>
            </a:r>
            <a:r>
              <a:rPr lang="en-US" dirty="0" smtClean="0"/>
              <a:t> x</a:t>
            </a:r>
            <a:r>
              <a:rPr lang="en-US" dirty="0" smtClean="0"/>
              <a:t>); </a:t>
            </a:r>
            <a:r>
              <a:rPr lang="en-US" dirty="0" smtClean="0">
                <a:solidFill>
                  <a:srgbClr val="00B050"/>
                </a:solidFill>
              </a:rPr>
              <a:t>// declaring functions </a:t>
            </a:r>
            <a:r>
              <a:rPr lang="en-US" dirty="0" smtClean="0">
                <a:solidFill>
                  <a:srgbClr val="00B050"/>
                </a:solidFill>
              </a:rPr>
              <a:t>prototypes</a:t>
            </a:r>
          </a:p>
          <a:p>
            <a:endParaRPr lang="en-US" dirty="0" smtClean="0"/>
          </a:p>
          <a:p>
            <a:r>
              <a:rPr lang="en-US" dirty="0" err="1" smtClean="0"/>
              <a:t>int</a:t>
            </a:r>
            <a:r>
              <a:rPr lang="en-US" dirty="0" smtClean="0"/>
              <a:t> main()</a:t>
            </a:r>
          </a:p>
          <a:p>
            <a:r>
              <a:rPr lang="en-US" dirty="0" smtClean="0"/>
              <a:t>{</a:t>
            </a:r>
          </a:p>
          <a:p>
            <a:r>
              <a:rPr lang="en-US" dirty="0" smtClean="0"/>
              <a:t>  </a:t>
            </a:r>
            <a:r>
              <a:rPr lang="en-US" dirty="0" err="1" smtClean="0"/>
              <a:t>int</a:t>
            </a:r>
            <a:r>
              <a:rPr lang="en-US" dirty="0" smtClean="0"/>
              <a:t> </a:t>
            </a:r>
            <a:r>
              <a:rPr lang="en-US" dirty="0" err="1" smtClean="0"/>
              <a:t>i</a:t>
            </a:r>
            <a:r>
              <a:rPr lang="en-US" dirty="0" smtClean="0"/>
              <a:t>;</a:t>
            </a:r>
          </a:p>
          <a:p>
            <a:r>
              <a:rPr lang="en-US" dirty="0" smtClean="0"/>
              <a:t>  do {</a:t>
            </a:r>
          </a:p>
          <a:p>
            <a:r>
              <a:rPr lang="en-US" dirty="0" smtClean="0"/>
              <a:t>    </a:t>
            </a:r>
            <a:r>
              <a:rPr lang="en-US" dirty="0" err="1" smtClean="0"/>
              <a:t>cout</a:t>
            </a:r>
            <a:r>
              <a:rPr lang="en-US" dirty="0" smtClean="0"/>
              <a:t> &lt;&lt; "Please, enter number (0 to exit): ";</a:t>
            </a:r>
          </a:p>
          <a:p>
            <a:r>
              <a:rPr lang="en-US" dirty="0" smtClean="0"/>
              <a:t>    </a:t>
            </a:r>
            <a:r>
              <a:rPr lang="en-US" dirty="0" err="1" smtClean="0"/>
              <a:t>cin</a:t>
            </a:r>
            <a:r>
              <a:rPr lang="en-US" dirty="0" smtClean="0"/>
              <a:t> &gt;&gt; </a:t>
            </a:r>
            <a:r>
              <a:rPr lang="en-US" dirty="0" err="1" smtClean="0"/>
              <a:t>i</a:t>
            </a:r>
            <a:r>
              <a:rPr lang="en-US" dirty="0" smtClean="0"/>
              <a:t>;</a:t>
            </a:r>
          </a:p>
          <a:p>
            <a:r>
              <a:rPr lang="en-US" dirty="0" smtClean="0"/>
              <a:t>    odd (</a:t>
            </a:r>
            <a:r>
              <a:rPr lang="en-US" dirty="0" err="1" smtClean="0"/>
              <a:t>i</a:t>
            </a:r>
            <a:r>
              <a:rPr lang="en-US" dirty="0" smtClean="0"/>
              <a:t>);</a:t>
            </a:r>
          </a:p>
          <a:p>
            <a:r>
              <a:rPr lang="en-US" dirty="0" smtClean="0"/>
              <a:t>  } while (</a:t>
            </a:r>
            <a:r>
              <a:rPr lang="en-US" dirty="0" err="1" smtClean="0"/>
              <a:t>i</a:t>
            </a:r>
            <a:r>
              <a:rPr lang="en-US" dirty="0" smtClean="0"/>
              <a:t>!=0);</a:t>
            </a:r>
          </a:p>
          <a:p>
            <a:r>
              <a:rPr lang="en-US" dirty="0" smtClean="0"/>
              <a:t>  return 0;</a:t>
            </a:r>
          </a:p>
          <a:p>
            <a:r>
              <a:rPr lang="en-US" dirty="0" smtClean="0"/>
              <a:t>}</a:t>
            </a:r>
            <a:endParaRPr lang="en-US" dirty="0" smtClean="0"/>
          </a:p>
          <a:p>
            <a:r>
              <a:rPr lang="en-US" dirty="0" smtClean="0"/>
              <a:t>void odd (</a:t>
            </a:r>
            <a:r>
              <a:rPr lang="en-US" dirty="0" err="1" smtClean="0"/>
              <a:t>int</a:t>
            </a:r>
            <a:r>
              <a:rPr lang="en-US" dirty="0" smtClean="0"/>
              <a:t> x)</a:t>
            </a:r>
          </a:p>
          <a:p>
            <a:r>
              <a:rPr lang="en-US" dirty="0" smtClean="0"/>
              <a:t>{</a:t>
            </a:r>
          </a:p>
          <a:p>
            <a:r>
              <a:rPr lang="en-US" dirty="0" smtClean="0"/>
              <a:t>  if ((x%2)!=0) </a:t>
            </a:r>
            <a:r>
              <a:rPr lang="en-US" dirty="0" err="1" smtClean="0"/>
              <a:t>cout</a:t>
            </a:r>
            <a:r>
              <a:rPr lang="en-US" dirty="0" smtClean="0"/>
              <a:t> &lt;&lt; "It is odd.\n";</a:t>
            </a:r>
          </a:p>
          <a:p>
            <a:r>
              <a:rPr lang="en-US" dirty="0" smtClean="0"/>
              <a:t>  else even (x);</a:t>
            </a:r>
          </a:p>
          <a:p>
            <a:r>
              <a:rPr lang="en-US" dirty="0" smtClean="0"/>
              <a:t>}</a:t>
            </a:r>
            <a:endParaRPr lang="en-US" dirty="0" smtClean="0"/>
          </a:p>
          <a:p>
            <a:r>
              <a:rPr lang="en-US" dirty="0" smtClean="0"/>
              <a:t>void even (</a:t>
            </a:r>
            <a:r>
              <a:rPr lang="en-US" dirty="0" err="1" smtClean="0"/>
              <a:t>int</a:t>
            </a:r>
            <a:r>
              <a:rPr lang="en-US" dirty="0" smtClean="0"/>
              <a:t> x)</a:t>
            </a:r>
          </a:p>
          <a:p>
            <a:r>
              <a:rPr lang="en-US" dirty="0" smtClean="0"/>
              <a:t>{</a:t>
            </a:r>
          </a:p>
          <a:p>
            <a:r>
              <a:rPr lang="en-US" dirty="0" smtClean="0"/>
              <a:t>  if ((x%2)==0) </a:t>
            </a:r>
            <a:r>
              <a:rPr lang="en-US" dirty="0" err="1" smtClean="0"/>
              <a:t>cout</a:t>
            </a:r>
            <a:r>
              <a:rPr lang="en-US" dirty="0" smtClean="0"/>
              <a:t> &lt;&lt; "It is even.\n";</a:t>
            </a:r>
          </a:p>
          <a:p>
            <a:r>
              <a:rPr lang="en-US" dirty="0" smtClean="0"/>
              <a:t>  else odd (x);</a:t>
            </a:r>
          </a:p>
          <a:p>
            <a:r>
              <a:rPr lang="en-US" dirty="0" smtClean="0"/>
              <a:t>}</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err="1" smtClean="0"/>
              <a:t>Recursivity</a:t>
            </a:r>
            <a:endParaRPr lang="en-US" dirty="0"/>
          </a:p>
        </p:txBody>
      </p:sp>
      <p:sp>
        <p:nvSpPr>
          <p:cNvPr id="3" name="Content Placeholder 2"/>
          <p:cNvSpPr>
            <a:spLocks noGrp="1"/>
          </p:cNvSpPr>
          <p:nvPr>
            <p:ph idx="1"/>
          </p:nvPr>
        </p:nvSpPr>
        <p:spPr>
          <a:xfrm>
            <a:off x="1219200" y="1447800"/>
            <a:ext cx="7714488" cy="5257800"/>
          </a:xfrm>
        </p:spPr>
        <p:txBody>
          <a:bodyPr>
            <a:normAutofit fontScale="92500" lnSpcReduction="10000"/>
          </a:bodyPr>
          <a:lstStyle/>
          <a:p>
            <a:r>
              <a:rPr lang="en-US" dirty="0" err="1" smtClean="0"/>
              <a:t>Recursivity</a:t>
            </a:r>
            <a:r>
              <a:rPr lang="en-US" dirty="0" smtClean="0"/>
              <a:t> is the property that functions have to be called by themselves. It is useful for some tasks, such as sorting elements, or calculating the factorial of numbers. </a:t>
            </a:r>
            <a:endParaRPr lang="en-US" dirty="0" smtClean="0"/>
          </a:p>
          <a:p>
            <a:r>
              <a:rPr lang="en-US" dirty="0" smtClean="0"/>
              <a:t>For </a:t>
            </a:r>
            <a:r>
              <a:rPr lang="en-US" dirty="0" smtClean="0"/>
              <a:t>example, in order to obtain the factorial of a number (n!) the mathematical formula would be</a:t>
            </a:r>
            <a:r>
              <a:rPr lang="en-US" dirty="0" smtClean="0"/>
              <a:t>:</a:t>
            </a:r>
          </a:p>
          <a:p>
            <a:r>
              <a:rPr lang="en-US" dirty="0" smtClean="0"/>
              <a:t>n! = n * (n-1) * (n-2) * (n-3) ... * 1 </a:t>
            </a:r>
            <a:br>
              <a:rPr lang="en-US" dirty="0" smtClean="0"/>
            </a:br>
            <a:r>
              <a:rPr lang="en-US" dirty="0" smtClean="0"/>
              <a:t>More concretely, 5! (factorial of 5) would be:</a:t>
            </a:r>
            <a:br>
              <a:rPr lang="en-US" dirty="0" smtClean="0"/>
            </a:br>
            <a:r>
              <a:rPr lang="en-US" dirty="0" smtClean="0"/>
              <a:t/>
            </a:r>
            <a:br>
              <a:rPr lang="en-US" dirty="0" smtClean="0"/>
            </a:br>
            <a:r>
              <a:rPr lang="en-US" dirty="0" smtClean="0"/>
              <a:t>5! = 5 * 4 * 3 * 2 * 1 = 120 </a:t>
            </a:r>
            <a:br>
              <a:rPr lang="en-US" dirty="0" smtClean="0"/>
            </a:br>
            <a:endParaRPr lang="en-US" dirty="0"/>
          </a:p>
        </p:txBody>
      </p:sp>
      <p:sp>
        <p:nvSpPr>
          <p:cNvPr id="4" name="Slide Number Placeholder 3"/>
          <p:cNvSpPr>
            <a:spLocks noGrp="1"/>
          </p:cNvSpPr>
          <p:nvPr>
            <p:ph type="sldNum" sz="quarter" idx="12"/>
          </p:nvPr>
        </p:nvSpPr>
        <p:spPr/>
        <p:txBody>
          <a:bodyPr/>
          <a:lstStyle/>
          <a:p>
            <a:fld id="{6A8B7879-42F5-4363-B868-6191DE4FD0D5}" type="slidenum">
              <a:rPr lang="en-US" smtClean="0"/>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err="1" smtClean="0"/>
              <a:t>Recursivity</a:t>
            </a:r>
            <a:endParaRPr lang="en-US" dirty="0"/>
          </a:p>
        </p:txBody>
      </p:sp>
      <p:sp>
        <p:nvSpPr>
          <p:cNvPr id="4" name="Slide Number Placeholder 3"/>
          <p:cNvSpPr>
            <a:spLocks noGrp="1"/>
          </p:cNvSpPr>
          <p:nvPr>
            <p:ph type="sldNum" sz="quarter" idx="12"/>
          </p:nvPr>
        </p:nvSpPr>
        <p:spPr/>
        <p:txBody>
          <a:bodyPr/>
          <a:lstStyle/>
          <a:p>
            <a:fld id="{6A8B7879-42F5-4363-B868-6191DE4FD0D5}" type="slidenum">
              <a:rPr lang="en-US" smtClean="0"/>
              <a:pPr/>
              <a:t>24</a:t>
            </a:fld>
            <a:endParaRPr lang="en-US"/>
          </a:p>
        </p:txBody>
      </p:sp>
      <p:sp>
        <p:nvSpPr>
          <p:cNvPr id="5" name="Rectangle 4"/>
          <p:cNvSpPr/>
          <p:nvPr/>
        </p:nvSpPr>
        <p:spPr>
          <a:xfrm>
            <a:off x="2286000" y="1371600"/>
            <a:ext cx="5791200" cy="5078313"/>
          </a:xfrm>
          <a:prstGeom prst="rect">
            <a:avLst/>
          </a:prstGeom>
        </p:spPr>
        <p:txBody>
          <a:bodyPr wrap="square">
            <a:spAutoFit/>
          </a:bodyPr>
          <a:lstStyle/>
          <a:p>
            <a:r>
              <a:rPr lang="en-US" dirty="0" smtClean="0"/>
              <a:t>// factorial calculator</a:t>
            </a:r>
          </a:p>
          <a:p>
            <a:r>
              <a:rPr lang="en-US" dirty="0" smtClean="0"/>
              <a:t>#include &lt;</a:t>
            </a:r>
            <a:r>
              <a:rPr lang="en-US" dirty="0" err="1" smtClean="0"/>
              <a:t>iostream</a:t>
            </a:r>
            <a:r>
              <a:rPr lang="en-US" dirty="0" smtClean="0"/>
              <a:t>&gt;</a:t>
            </a:r>
          </a:p>
          <a:p>
            <a:r>
              <a:rPr lang="en-US" dirty="0" smtClean="0"/>
              <a:t>using namespace std;</a:t>
            </a:r>
          </a:p>
          <a:p>
            <a:endParaRPr lang="en-US" dirty="0" smtClean="0"/>
          </a:p>
          <a:p>
            <a:r>
              <a:rPr lang="en-US" dirty="0" smtClean="0"/>
              <a:t>long factorial (long a)</a:t>
            </a:r>
          </a:p>
          <a:p>
            <a:r>
              <a:rPr lang="en-US" dirty="0" smtClean="0"/>
              <a:t>{</a:t>
            </a:r>
          </a:p>
          <a:p>
            <a:r>
              <a:rPr lang="en-US" dirty="0" smtClean="0"/>
              <a:t>  if (a &gt; 1)</a:t>
            </a:r>
          </a:p>
          <a:p>
            <a:r>
              <a:rPr lang="en-US" dirty="0" smtClean="0"/>
              <a:t>   return (a * factorial (a-1));</a:t>
            </a:r>
          </a:p>
          <a:p>
            <a:r>
              <a:rPr lang="en-US" dirty="0" smtClean="0"/>
              <a:t>  else</a:t>
            </a:r>
          </a:p>
          <a:p>
            <a:r>
              <a:rPr lang="en-US" dirty="0" smtClean="0"/>
              <a:t>   return 1;</a:t>
            </a:r>
          </a:p>
          <a:p>
            <a:r>
              <a:rPr lang="en-US" dirty="0" smtClean="0"/>
              <a:t>}</a:t>
            </a:r>
          </a:p>
          <a:p>
            <a:endParaRPr lang="en-US" dirty="0" smtClean="0"/>
          </a:p>
          <a:p>
            <a:r>
              <a:rPr lang="en-US" dirty="0" err="1" smtClean="0"/>
              <a:t>int</a:t>
            </a:r>
            <a:r>
              <a:rPr lang="en-US" dirty="0" smtClean="0"/>
              <a:t> main ()</a:t>
            </a:r>
          </a:p>
          <a:p>
            <a:r>
              <a:rPr lang="en-US" dirty="0" smtClean="0"/>
              <a:t>{</a:t>
            </a:r>
          </a:p>
          <a:p>
            <a:r>
              <a:rPr lang="en-US" dirty="0" smtClean="0"/>
              <a:t>  long number = 9;</a:t>
            </a:r>
          </a:p>
          <a:p>
            <a:r>
              <a:rPr lang="en-US" dirty="0" smtClean="0"/>
              <a:t>  </a:t>
            </a:r>
            <a:r>
              <a:rPr lang="en-US" dirty="0" err="1" smtClean="0"/>
              <a:t>cout</a:t>
            </a:r>
            <a:r>
              <a:rPr lang="en-US" dirty="0" smtClean="0"/>
              <a:t> &lt;&lt; number &lt;&lt; "! = " &lt;&lt; factorial (number);</a:t>
            </a:r>
          </a:p>
          <a:p>
            <a:r>
              <a:rPr lang="en-US" dirty="0" smtClean="0"/>
              <a:t>  return 0;</a:t>
            </a:r>
          </a:p>
          <a:p>
            <a:r>
              <a:rPr lang="en-US" dirty="0" smtClean="0"/>
              <a:t>}</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smtClean="0"/>
              <a:t>We can understand the </a:t>
            </a:r>
            <a:r>
              <a:rPr lang="en-US" sz="2800" dirty="0" smtClean="0"/>
              <a:t>recursive </a:t>
            </a:r>
            <a:r>
              <a:rPr lang="en-US" sz="2800" dirty="0" smtClean="0"/>
              <a:t>method call by the figure given below:</a:t>
            </a:r>
            <a:endParaRPr lang="en-US" sz="2800" dirty="0"/>
          </a:p>
        </p:txBody>
      </p:sp>
      <p:sp>
        <p:nvSpPr>
          <p:cNvPr id="4" name="Slide Number Placeholder 3"/>
          <p:cNvSpPr>
            <a:spLocks noGrp="1"/>
          </p:cNvSpPr>
          <p:nvPr>
            <p:ph type="sldNum" sz="quarter" idx="12"/>
          </p:nvPr>
        </p:nvSpPr>
        <p:spPr/>
        <p:txBody>
          <a:bodyPr/>
          <a:lstStyle/>
          <a:p>
            <a:fld id="{6A8B7879-42F5-4363-B868-6191DE4FD0D5}" type="slidenum">
              <a:rPr lang="en-US" smtClean="0"/>
              <a:pPr/>
              <a:t>25</a:t>
            </a:fld>
            <a:endParaRPr lang="en-US"/>
          </a:p>
        </p:txBody>
      </p:sp>
      <p:pic>
        <p:nvPicPr>
          <p:cNvPr id="39938" name="Picture 2" descr="CPP Recursion 1"/>
          <p:cNvPicPr>
            <a:picLocks noChangeAspect="1" noChangeArrowheads="1"/>
          </p:cNvPicPr>
          <p:nvPr/>
        </p:nvPicPr>
        <p:blipFill>
          <a:blip r:embed="rId2"/>
          <a:srcRect/>
          <a:stretch>
            <a:fillRect/>
          </a:stretch>
        </p:blipFill>
        <p:spPr bwMode="auto">
          <a:xfrm>
            <a:off x="1905000" y="1828800"/>
            <a:ext cx="6458244" cy="4506834"/>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Half pyramid of *</a:t>
            </a:r>
            <a:endParaRPr lang="en-US" dirty="0"/>
          </a:p>
        </p:txBody>
      </p:sp>
      <p:sp>
        <p:nvSpPr>
          <p:cNvPr id="4" name="Slide Number Placeholder 3"/>
          <p:cNvSpPr>
            <a:spLocks noGrp="1"/>
          </p:cNvSpPr>
          <p:nvPr>
            <p:ph type="sldNum" sz="quarter" idx="12"/>
          </p:nvPr>
        </p:nvSpPr>
        <p:spPr/>
        <p:txBody>
          <a:bodyPr/>
          <a:lstStyle/>
          <a:p>
            <a:fld id="{6A8B7879-42F5-4363-B868-6191DE4FD0D5}" type="slidenum">
              <a:rPr lang="en-US" smtClean="0"/>
              <a:pPr/>
              <a:t>3</a:t>
            </a:fld>
            <a:endParaRPr lang="en-US"/>
          </a:p>
        </p:txBody>
      </p:sp>
      <p:sp>
        <p:nvSpPr>
          <p:cNvPr id="6" name="Rectangle 5"/>
          <p:cNvSpPr/>
          <p:nvPr/>
        </p:nvSpPr>
        <p:spPr>
          <a:xfrm>
            <a:off x="1524000" y="1371600"/>
            <a:ext cx="4572000" cy="5355312"/>
          </a:xfrm>
          <a:prstGeom prst="rect">
            <a:avLst/>
          </a:prstGeom>
        </p:spPr>
        <p:txBody>
          <a:bodyPr>
            <a:spAutoFit/>
          </a:bodyPr>
          <a:lstStyle/>
          <a:p>
            <a:r>
              <a:rPr lang="en-US" dirty="0" smtClean="0"/>
              <a:t>#include&lt;</a:t>
            </a:r>
            <a:r>
              <a:rPr lang="en-US" dirty="0" err="1" smtClean="0"/>
              <a:t>iostream</a:t>
            </a:r>
            <a:r>
              <a:rPr lang="en-US" dirty="0" smtClean="0"/>
              <a:t>&gt;</a:t>
            </a:r>
          </a:p>
          <a:p>
            <a:r>
              <a:rPr lang="en-US" dirty="0" smtClean="0"/>
              <a:t>using namespace std;</a:t>
            </a:r>
          </a:p>
          <a:p>
            <a:endParaRPr lang="en-US" dirty="0" smtClean="0"/>
          </a:p>
          <a:p>
            <a:r>
              <a:rPr lang="en-US" dirty="0" err="1" smtClean="0"/>
              <a:t>int</a:t>
            </a:r>
            <a:r>
              <a:rPr lang="en-US" dirty="0" smtClean="0"/>
              <a:t> main()</a:t>
            </a:r>
          </a:p>
          <a:p>
            <a:r>
              <a:rPr lang="en-US" dirty="0" smtClean="0"/>
              <a:t>{</a:t>
            </a:r>
          </a:p>
          <a:p>
            <a:r>
              <a:rPr lang="en-US" dirty="0" smtClean="0"/>
              <a:t>    </a:t>
            </a:r>
            <a:r>
              <a:rPr lang="en-US" dirty="0" err="1" smtClean="0"/>
              <a:t>int</a:t>
            </a:r>
            <a:r>
              <a:rPr lang="en-US" dirty="0" smtClean="0"/>
              <a:t> </a:t>
            </a:r>
            <a:r>
              <a:rPr lang="en-US" dirty="0" err="1" smtClean="0"/>
              <a:t>rows,i,j</a:t>
            </a:r>
            <a:r>
              <a:rPr lang="en-US" dirty="0" smtClean="0"/>
              <a:t>;</a:t>
            </a:r>
          </a:p>
          <a:p>
            <a:r>
              <a:rPr lang="en-US" dirty="0" smtClean="0"/>
              <a:t>    </a:t>
            </a:r>
            <a:r>
              <a:rPr lang="en-US" dirty="0" err="1" smtClean="0"/>
              <a:t>cout</a:t>
            </a:r>
            <a:r>
              <a:rPr lang="en-US" dirty="0" smtClean="0"/>
              <a:t>&lt;&lt;"Enter number of rows: ";</a:t>
            </a:r>
          </a:p>
          <a:p>
            <a:r>
              <a:rPr lang="en-US" dirty="0" smtClean="0"/>
              <a:t>    </a:t>
            </a:r>
            <a:r>
              <a:rPr lang="en-US" dirty="0" err="1" smtClean="0"/>
              <a:t>cin</a:t>
            </a:r>
            <a:r>
              <a:rPr lang="en-US" dirty="0" smtClean="0"/>
              <a:t>&gt;&gt;rows;</a:t>
            </a:r>
          </a:p>
          <a:p>
            <a:r>
              <a:rPr lang="en-US" dirty="0" smtClean="0"/>
              <a:t>    for(</a:t>
            </a:r>
            <a:r>
              <a:rPr lang="en-US" dirty="0" err="1" smtClean="0"/>
              <a:t>i</a:t>
            </a:r>
            <a:r>
              <a:rPr lang="en-US" dirty="0" smtClean="0"/>
              <a:t>=1;i&lt;=</a:t>
            </a:r>
            <a:r>
              <a:rPr lang="en-US" dirty="0" err="1" smtClean="0"/>
              <a:t>rows;i</a:t>
            </a:r>
            <a:r>
              <a:rPr lang="en-US" dirty="0" smtClean="0"/>
              <a:t>++)</a:t>
            </a:r>
          </a:p>
          <a:p>
            <a:r>
              <a:rPr lang="en-US" dirty="0" smtClean="0"/>
              <a:t>    {</a:t>
            </a:r>
          </a:p>
          <a:p>
            <a:r>
              <a:rPr lang="en-US" dirty="0" smtClean="0"/>
              <a:t>        for(j=1;j&lt;=</a:t>
            </a:r>
            <a:r>
              <a:rPr lang="en-US" dirty="0" err="1" smtClean="0"/>
              <a:t>i;j</a:t>
            </a:r>
            <a:r>
              <a:rPr lang="en-US" dirty="0" smtClean="0"/>
              <a:t>++)</a:t>
            </a:r>
          </a:p>
          <a:p>
            <a:r>
              <a:rPr lang="en-US" dirty="0" smtClean="0"/>
              <a:t>        {</a:t>
            </a:r>
          </a:p>
          <a:p>
            <a:r>
              <a:rPr lang="en-US" dirty="0" smtClean="0"/>
              <a:t>            </a:t>
            </a:r>
            <a:r>
              <a:rPr lang="en-US" dirty="0" err="1" smtClean="0"/>
              <a:t>cout</a:t>
            </a:r>
            <a:r>
              <a:rPr lang="en-US" dirty="0" smtClean="0"/>
              <a:t>&lt;&lt;"*";</a:t>
            </a:r>
          </a:p>
          <a:p>
            <a:r>
              <a:rPr lang="en-US" dirty="0" smtClean="0"/>
              <a:t>        }</a:t>
            </a:r>
          </a:p>
          <a:p>
            <a:endParaRPr lang="en-US" dirty="0" smtClean="0"/>
          </a:p>
          <a:p>
            <a:r>
              <a:rPr lang="en-US" dirty="0" smtClean="0"/>
              <a:t>        </a:t>
            </a:r>
            <a:r>
              <a:rPr lang="en-US" dirty="0" err="1" smtClean="0"/>
              <a:t>cout</a:t>
            </a:r>
            <a:r>
              <a:rPr lang="en-US" dirty="0" smtClean="0"/>
              <a:t>&lt;&lt;</a:t>
            </a:r>
            <a:r>
              <a:rPr lang="en-US" dirty="0" err="1" smtClean="0"/>
              <a:t>endl</a:t>
            </a:r>
            <a:r>
              <a:rPr lang="en-US" dirty="0" smtClean="0"/>
              <a:t>;</a:t>
            </a:r>
          </a:p>
          <a:p>
            <a:r>
              <a:rPr lang="en-US" dirty="0" smtClean="0"/>
              <a:t>    }</a:t>
            </a:r>
          </a:p>
          <a:p>
            <a:r>
              <a:rPr lang="en-US" dirty="0" smtClean="0"/>
              <a:t>    return 0;</a:t>
            </a:r>
          </a:p>
          <a:p>
            <a:r>
              <a:rPr lang="en-US" dirty="0" smtClean="0"/>
              <a:t>}</a:t>
            </a:r>
            <a:endParaRPr lang="en-US" dirty="0"/>
          </a:p>
        </p:txBody>
      </p:sp>
      <p:sp>
        <p:nvSpPr>
          <p:cNvPr id="7" name="Rectangle 6"/>
          <p:cNvSpPr/>
          <p:nvPr/>
        </p:nvSpPr>
        <p:spPr>
          <a:xfrm>
            <a:off x="7543800" y="2743200"/>
            <a:ext cx="914400" cy="1200329"/>
          </a:xfrm>
          <a:prstGeom prst="rect">
            <a:avLst/>
          </a:prstGeom>
        </p:spPr>
        <p:txBody>
          <a:bodyPr wrap="square">
            <a:spAutoFit/>
          </a:bodyPr>
          <a:lstStyle/>
          <a:p>
            <a:r>
              <a:rPr lang="en-US" dirty="0" smtClean="0">
                <a:solidFill>
                  <a:srgbClr val="C00000"/>
                </a:solidFill>
              </a:rPr>
              <a:t>*</a:t>
            </a:r>
            <a:br>
              <a:rPr lang="en-US" dirty="0" smtClean="0">
                <a:solidFill>
                  <a:srgbClr val="C00000"/>
                </a:solidFill>
              </a:rPr>
            </a:br>
            <a:r>
              <a:rPr lang="en-US" dirty="0" smtClean="0">
                <a:solidFill>
                  <a:srgbClr val="C00000"/>
                </a:solidFill>
              </a:rPr>
              <a:t>* *</a:t>
            </a:r>
            <a:br>
              <a:rPr lang="en-US" dirty="0" smtClean="0">
                <a:solidFill>
                  <a:srgbClr val="C00000"/>
                </a:solidFill>
              </a:rPr>
            </a:br>
            <a:r>
              <a:rPr lang="en-US" dirty="0" smtClean="0">
                <a:solidFill>
                  <a:srgbClr val="C00000"/>
                </a:solidFill>
              </a:rPr>
              <a:t>* * *</a:t>
            </a:r>
            <a:br>
              <a:rPr lang="en-US" dirty="0" smtClean="0">
                <a:solidFill>
                  <a:srgbClr val="C00000"/>
                </a:solidFill>
              </a:rPr>
            </a:br>
            <a:r>
              <a:rPr lang="en-US" dirty="0" smtClean="0">
                <a:solidFill>
                  <a:srgbClr val="C00000"/>
                </a:solidFill>
              </a:rPr>
              <a:t>* * * *</a:t>
            </a:r>
            <a:endParaRPr lang="en-US" dirty="0">
              <a:solidFill>
                <a:srgbClr val="C00000"/>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Floyd’s Triangle</a:t>
            </a:r>
            <a:endParaRPr lang="en-US" dirty="0"/>
          </a:p>
        </p:txBody>
      </p:sp>
      <p:sp>
        <p:nvSpPr>
          <p:cNvPr id="4" name="Slide Number Placeholder 3"/>
          <p:cNvSpPr>
            <a:spLocks noGrp="1"/>
          </p:cNvSpPr>
          <p:nvPr>
            <p:ph type="sldNum" sz="quarter" idx="12"/>
          </p:nvPr>
        </p:nvSpPr>
        <p:spPr/>
        <p:txBody>
          <a:bodyPr/>
          <a:lstStyle/>
          <a:p>
            <a:fld id="{6A8B7879-42F5-4363-B868-6191DE4FD0D5}" type="slidenum">
              <a:rPr lang="en-US" smtClean="0"/>
              <a:pPr/>
              <a:t>4</a:t>
            </a:fld>
            <a:endParaRPr lang="en-US"/>
          </a:p>
        </p:txBody>
      </p:sp>
      <p:sp>
        <p:nvSpPr>
          <p:cNvPr id="6" name="Rectangle 5"/>
          <p:cNvSpPr/>
          <p:nvPr/>
        </p:nvSpPr>
        <p:spPr>
          <a:xfrm>
            <a:off x="1295400" y="1219200"/>
            <a:ext cx="4572000" cy="5355312"/>
          </a:xfrm>
          <a:prstGeom prst="rect">
            <a:avLst/>
          </a:prstGeom>
        </p:spPr>
        <p:txBody>
          <a:bodyPr>
            <a:spAutoFit/>
          </a:bodyPr>
          <a:lstStyle/>
          <a:p>
            <a:r>
              <a:rPr lang="en-US" dirty="0" smtClean="0"/>
              <a:t>#include&lt;</a:t>
            </a:r>
            <a:r>
              <a:rPr lang="en-US" dirty="0" err="1" smtClean="0"/>
              <a:t>iostream</a:t>
            </a:r>
            <a:r>
              <a:rPr lang="en-US" dirty="0" smtClean="0"/>
              <a:t>&gt;</a:t>
            </a:r>
          </a:p>
          <a:p>
            <a:r>
              <a:rPr lang="en-US" dirty="0" smtClean="0"/>
              <a:t>using namespace std;</a:t>
            </a:r>
          </a:p>
          <a:p>
            <a:endParaRPr lang="en-US" dirty="0" smtClean="0"/>
          </a:p>
          <a:p>
            <a:r>
              <a:rPr lang="en-US" dirty="0" err="1" smtClean="0"/>
              <a:t>int</a:t>
            </a:r>
            <a:r>
              <a:rPr lang="en-US" dirty="0" smtClean="0"/>
              <a:t> main()</a:t>
            </a:r>
          </a:p>
          <a:p>
            <a:r>
              <a:rPr lang="en-US" dirty="0" smtClean="0"/>
              <a:t>{</a:t>
            </a:r>
          </a:p>
          <a:p>
            <a:r>
              <a:rPr lang="en-US" dirty="0" smtClean="0"/>
              <a:t>    </a:t>
            </a:r>
            <a:r>
              <a:rPr lang="en-US" dirty="0" err="1" smtClean="0"/>
              <a:t>int</a:t>
            </a:r>
            <a:r>
              <a:rPr lang="en-US" dirty="0" smtClean="0"/>
              <a:t> </a:t>
            </a:r>
            <a:r>
              <a:rPr lang="en-US" dirty="0" err="1" smtClean="0"/>
              <a:t>rows,i,j,k</a:t>
            </a:r>
            <a:r>
              <a:rPr lang="en-US" dirty="0" smtClean="0"/>
              <a:t>=1;</a:t>
            </a:r>
          </a:p>
          <a:p>
            <a:r>
              <a:rPr lang="en-US" dirty="0" smtClean="0"/>
              <a:t>    </a:t>
            </a:r>
            <a:r>
              <a:rPr lang="en-US" dirty="0" err="1" smtClean="0"/>
              <a:t>cout</a:t>
            </a:r>
            <a:r>
              <a:rPr lang="en-US" dirty="0" smtClean="0"/>
              <a:t>&lt;&lt;"Enter number of rows: ";</a:t>
            </a:r>
          </a:p>
          <a:p>
            <a:r>
              <a:rPr lang="en-US" dirty="0" smtClean="0"/>
              <a:t>    </a:t>
            </a:r>
            <a:r>
              <a:rPr lang="en-US" dirty="0" err="1" smtClean="0"/>
              <a:t>cin</a:t>
            </a:r>
            <a:r>
              <a:rPr lang="en-US" dirty="0" smtClean="0"/>
              <a:t>&gt;&gt;rows;</a:t>
            </a:r>
          </a:p>
          <a:p>
            <a:r>
              <a:rPr lang="en-US" dirty="0" smtClean="0"/>
              <a:t>    for(</a:t>
            </a:r>
            <a:r>
              <a:rPr lang="en-US" dirty="0" err="1" smtClean="0"/>
              <a:t>i</a:t>
            </a:r>
            <a:r>
              <a:rPr lang="en-US" dirty="0" smtClean="0"/>
              <a:t>=1;i&lt;=</a:t>
            </a:r>
            <a:r>
              <a:rPr lang="en-US" dirty="0" err="1" smtClean="0"/>
              <a:t>rows;i</a:t>
            </a:r>
            <a:r>
              <a:rPr lang="en-US" dirty="0" smtClean="0"/>
              <a:t>++)</a:t>
            </a:r>
          </a:p>
          <a:p>
            <a:r>
              <a:rPr lang="en-US" dirty="0" smtClean="0"/>
              <a:t>        {</a:t>
            </a:r>
          </a:p>
          <a:p>
            <a:r>
              <a:rPr lang="en-US" dirty="0" smtClean="0"/>
              <a:t>        for(j=1;j&lt;=</a:t>
            </a:r>
            <a:r>
              <a:rPr lang="en-US" dirty="0" err="1" smtClean="0"/>
              <a:t>i;j</a:t>
            </a:r>
            <a:r>
              <a:rPr lang="en-US" dirty="0" smtClean="0"/>
              <a:t>++)</a:t>
            </a:r>
          </a:p>
          <a:p>
            <a:r>
              <a:rPr lang="en-US" dirty="0" smtClean="0"/>
              <a:t>        {</a:t>
            </a:r>
          </a:p>
          <a:p>
            <a:r>
              <a:rPr lang="en-US" dirty="0" smtClean="0"/>
              <a:t>            </a:t>
            </a:r>
            <a:r>
              <a:rPr lang="en-US" dirty="0" err="1" smtClean="0"/>
              <a:t>cout</a:t>
            </a:r>
            <a:r>
              <a:rPr lang="en-US" dirty="0" smtClean="0"/>
              <a:t>&lt;&lt;k&lt;&lt;" ";</a:t>
            </a:r>
          </a:p>
          <a:p>
            <a:r>
              <a:rPr lang="en-US" dirty="0" smtClean="0"/>
              <a:t>        k++;</a:t>
            </a:r>
          </a:p>
          <a:p>
            <a:r>
              <a:rPr lang="en-US" dirty="0" smtClean="0"/>
              <a:t>        }</a:t>
            </a:r>
          </a:p>
          <a:p>
            <a:r>
              <a:rPr lang="en-US" dirty="0" smtClean="0"/>
              <a:t>    </a:t>
            </a:r>
            <a:r>
              <a:rPr lang="en-US" dirty="0" err="1" smtClean="0"/>
              <a:t>cout</a:t>
            </a:r>
            <a:r>
              <a:rPr lang="en-US" dirty="0" smtClean="0"/>
              <a:t>&lt;&lt;</a:t>
            </a:r>
            <a:r>
              <a:rPr lang="en-US" dirty="0" err="1" smtClean="0"/>
              <a:t>endl</a:t>
            </a:r>
            <a:r>
              <a:rPr lang="en-US" dirty="0" smtClean="0"/>
              <a:t>;</a:t>
            </a:r>
          </a:p>
          <a:p>
            <a:r>
              <a:rPr lang="en-US" dirty="0" smtClean="0"/>
              <a:t>    }</a:t>
            </a:r>
          </a:p>
          <a:p>
            <a:r>
              <a:rPr lang="en-US" dirty="0" smtClean="0"/>
              <a:t>    return 0;</a:t>
            </a:r>
          </a:p>
          <a:p>
            <a:r>
              <a:rPr lang="en-US" dirty="0" smtClean="0"/>
              <a:t>}</a:t>
            </a:r>
            <a:endParaRPr lang="en-US" dirty="0"/>
          </a:p>
        </p:txBody>
      </p:sp>
      <p:sp>
        <p:nvSpPr>
          <p:cNvPr id="7" name="Rectangle 6"/>
          <p:cNvSpPr/>
          <p:nvPr/>
        </p:nvSpPr>
        <p:spPr>
          <a:xfrm>
            <a:off x="7239000" y="1981200"/>
            <a:ext cx="1524000" cy="1200329"/>
          </a:xfrm>
          <a:prstGeom prst="rect">
            <a:avLst/>
          </a:prstGeom>
        </p:spPr>
        <p:txBody>
          <a:bodyPr wrap="square">
            <a:spAutoFit/>
          </a:bodyPr>
          <a:lstStyle/>
          <a:p>
            <a:r>
              <a:rPr lang="en-US" dirty="0" smtClean="0">
                <a:solidFill>
                  <a:srgbClr val="C00000"/>
                </a:solidFill>
              </a:rPr>
              <a:t>1</a:t>
            </a:r>
            <a:br>
              <a:rPr lang="en-US" dirty="0" smtClean="0">
                <a:solidFill>
                  <a:srgbClr val="C00000"/>
                </a:solidFill>
              </a:rPr>
            </a:br>
            <a:r>
              <a:rPr lang="en-US" dirty="0" smtClean="0">
                <a:solidFill>
                  <a:srgbClr val="C00000"/>
                </a:solidFill>
              </a:rPr>
              <a:t>2 3</a:t>
            </a:r>
            <a:br>
              <a:rPr lang="en-US" dirty="0" smtClean="0">
                <a:solidFill>
                  <a:srgbClr val="C00000"/>
                </a:solidFill>
              </a:rPr>
            </a:br>
            <a:r>
              <a:rPr lang="en-US" dirty="0" smtClean="0">
                <a:solidFill>
                  <a:srgbClr val="C00000"/>
                </a:solidFill>
              </a:rPr>
              <a:t>4 5 6</a:t>
            </a:r>
            <a:br>
              <a:rPr lang="en-US" dirty="0" smtClean="0">
                <a:solidFill>
                  <a:srgbClr val="C00000"/>
                </a:solidFill>
              </a:rPr>
            </a:br>
            <a:r>
              <a:rPr lang="en-US" dirty="0" smtClean="0">
                <a:solidFill>
                  <a:srgbClr val="C00000"/>
                </a:solidFill>
              </a:rPr>
              <a:t>7 8 9 10</a:t>
            </a:r>
            <a:endParaRPr lang="en-US" dirty="0">
              <a:solidFill>
                <a:srgbClr val="C00000"/>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715962"/>
          </a:xfrm>
        </p:spPr>
        <p:txBody>
          <a:bodyPr>
            <a:noAutofit/>
          </a:bodyPr>
          <a:lstStyle/>
          <a:p>
            <a:r>
              <a:rPr lang="en-US" sz="3200" dirty="0" smtClean="0"/>
              <a:t>Number Triangle using nested-for loop – I</a:t>
            </a:r>
            <a:endParaRPr lang="en-US" sz="3200" dirty="0"/>
          </a:p>
        </p:txBody>
      </p:sp>
      <p:sp>
        <p:nvSpPr>
          <p:cNvPr id="4" name="Slide Number Placeholder 3"/>
          <p:cNvSpPr>
            <a:spLocks noGrp="1"/>
          </p:cNvSpPr>
          <p:nvPr>
            <p:ph type="sldNum" sz="quarter" idx="12"/>
          </p:nvPr>
        </p:nvSpPr>
        <p:spPr/>
        <p:txBody>
          <a:bodyPr/>
          <a:lstStyle/>
          <a:p>
            <a:fld id="{6A8B7879-42F5-4363-B868-6191DE4FD0D5}" type="slidenum">
              <a:rPr lang="en-US" smtClean="0"/>
              <a:pPr/>
              <a:t>5</a:t>
            </a:fld>
            <a:endParaRPr lang="en-US"/>
          </a:p>
        </p:txBody>
      </p:sp>
      <p:sp>
        <p:nvSpPr>
          <p:cNvPr id="6" name="Rectangle 5"/>
          <p:cNvSpPr/>
          <p:nvPr/>
        </p:nvSpPr>
        <p:spPr>
          <a:xfrm>
            <a:off x="1447800" y="1371600"/>
            <a:ext cx="4572000" cy="5355312"/>
          </a:xfrm>
          <a:prstGeom prst="rect">
            <a:avLst/>
          </a:prstGeom>
        </p:spPr>
        <p:txBody>
          <a:bodyPr>
            <a:spAutoFit/>
          </a:bodyPr>
          <a:lstStyle/>
          <a:p>
            <a:r>
              <a:rPr lang="en-US" dirty="0" smtClean="0"/>
              <a:t>#include&lt;</a:t>
            </a:r>
            <a:r>
              <a:rPr lang="en-US" dirty="0" err="1" smtClean="0"/>
              <a:t>iostream</a:t>
            </a:r>
            <a:r>
              <a:rPr lang="en-US" dirty="0" smtClean="0"/>
              <a:t>&gt;</a:t>
            </a:r>
          </a:p>
          <a:p>
            <a:r>
              <a:rPr lang="en-US" dirty="0" smtClean="0"/>
              <a:t>using namespace std;</a:t>
            </a:r>
          </a:p>
          <a:p>
            <a:endParaRPr lang="en-US" dirty="0" smtClean="0"/>
          </a:p>
          <a:p>
            <a:r>
              <a:rPr lang="en-US" dirty="0" err="1" smtClean="0"/>
              <a:t>int</a:t>
            </a:r>
            <a:r>
              <a:rPr lang="en-US" dirty="0" smtClean="0"/>
              <a:t> main()</a:t>
            </a:r>
          </a:p>
          <a:p>
            <a:r>
              <a:rPr lang="en-US" dirty="0" smtClean="0"/>
              <a:t>{</a:t>
            </a:r>
          </a:p>
          <a:p>
            <a:r>
              <a:rPr lang="en-US" dirty="0" smtClean="0"/>
              <a:t>    </a:t>
            </a:r>
            <a:r>
              <a:rPr lang="en-US" dirty="0" err="1" smtClean="0"/>
              <a:t>int</a:t>
            </a:r>
            <a:r>
              <a:rPr lang="en-US" dirty="0" smtClean="0"/>
              <a:t> </a:t>
            </a:r>
            <a:r>
              <a:rPr lang="en-US" dirty="0" err="1" smtClean="0"/>
              <a:t>i,j,n</a:t>
            </a:r>
            <a:r>
              <a:rPr lang="en-US" dirty="0" smtClean="0"/>
              <a:t>;</a:t>
            </a:r>
          </a:p>
          <a:p>
            <a:r>
              <a:rPr lang="en-US" dirty="0" smtClean="0"/>
              <a:t>    </a:t>
            </a:r>
            <a:r>
              <a:rPr lang="en-US" dirty="0" err="1" smtClean="0"/>
              <a:t>cout</a:t>
            </a:r>
            <a:r>
              <a:rPr lang="en-US" dirty="0" smtClean="0"/>
              <a:t>&lt;&lt;"Enter the value of n : ";</a:t>
            </a:r>
          </a:p>
          <a:p>
            <a:r>
              <a:rPr lang="en-US" dirty="0" smtClean="0"/>
              <a:t>    </a:t>
            </a:r>
            <a:r>
              <a:rPr lang="en-US" dirty="0" err="1" smtClean="0"/>
              <a:t>cin</a:t>
            </a:r>
            <a:r>
              <a:rPr lang="en-US" dirty="0" smtClean="0"/>
              <a:t>&gt;&gt;n;</a:t>
            </a:r>
          </a:p>
          <a:p>
            <a:r>
              <a:rPr lang="en-US" dirty="0" smtClean="0"/>
              <a:t>    </a:t>
            </a:r>
            <a:r>
              <a:rPr lang="en-US" dirty="0" err="1" smtClean="0"/>
              <a:t>cout</a:t>
            </a:r>
            <a:r>
              <a:rPr lang="en-US" dirty="0" smtClean="0"/>
              <a:t>&lt;&lt;"The number triangle :\n";</a:t>
            </a:r>
          </a:p>
          <a:p>
            <a:r>
              <a:rPr lang="en-US" dirty="0" smtClean="0"/>
              <a:t>    for(</a:t>
            </a:r>
            <a:r>
              <a:rPr lang="en-US" dirty="0" err="1" smtClean="0"/>
              <a:t>i</a:t>
            </a:r>
            <a:r>
              <a:rPr lang="en-US" dirty="0" smtClean="0"/>
              <a:t>=1;i&lt;=</a:t>
            </a:r>
            <a:r>
              <a:rPr lang="en-US" dirty="0" err="1" smtClean="0"/>
              <a:t>n;i</a:t>
            </a:r>
            <a:r>
              <a:rPr lang="en-US" dirty="0" smtClean="0"/>
              <a:t>++)</a:t>
            </a:r>
          </a:p>
          <a:p>
            <a:r>
              <a:rPr lang="en-US" dirty="0" smtClean="0"/>
              <a:t>    {</a:t>
            </a:r>
          </a:p>
          <a:p>
            <a:r>
              <a:rPr lang="en-US" dirty="0" smtClean="0"/>
              <a:t>        for(j=1;j&lt;=</a:t>
            </a:r>
            <a:r>
              <a:rPr lang="en-US" dirty="0" err="1" smtClean="0"/>
              <a:t>i;j</a:t>
            </a:r>
            <a:r>
              <a:rPr lang="en-US" dirty="0" smtClean="0"/>
              <a:t>++)</a:t>
            </a:r>
          </a:p>
          <a:p>
            <a:r>
              <a:rPr lang="en-US" dirty="0" smtClean="0"/>
              <a:t>        {</a:t>
            </a:r>
          </a:p>
          <a:p>
            <a:r>
              <a:rPr lang="en-US" dirty="0" smtClean="0"/>
              <a:t>            </a:t>
            </a:r>
            <a:r>
              <a:rPr lang="en-US" dirty="0" err="1" smtClean="0"/>
              <a:t>cout</a:t>
            </a:r>
            <a:r>
              <a:rPr lang="en-US" dirty="0" smtClean="0"/>
              <a:t>&lt;&lt;</a:t>
            </a:r>
            <a:r>
              <a:rPr lang="en-US" dirty="0" err="1" smtClean="0"/>
              <a:t>i</a:t>
            </a:r>
            <a:r>
              <a:rPr lang="en-US" dirty="0" smtClean="0"/>
              <a:t>&lt;&lt;" ";</a:t>
            </a:r>
          </a:p>
          <a:p>
            <a:r>
              <a:rPr lang="en-US" dirty="0" smtClean="0"/>
              <a:t>        }</a:t>
            </a:r>
          </a:p>
          <a:p>
            <a:r>
              <a:rPr lang="en-US" dirty="0" smtClean="0"/>
              <a:t>    </a:t>
            </a:r>
            <a:r>
              <a:rPr lang="en-US" dirty="0" err="1" smtClean="0"/>
              <a:t>cout</a:t>
            </a:r>
            <a:r>
              <a:rPr lang="en-US" dirty="0" smtClean="0"/>
              <a:t>&lt;&lt;</a:t>
            </a:r>
            <a:r>
              <a:rPr lang="en-US" dirty="0" err="1" smtClean="0"/>
              <a:t>endl</a:t>
            </a:r>
            <a:r>
              <a:rPr lang="en-US" dirty="0" smtClean="0"/>
              <a:t>;</a:t>
            </a:r>
          </a:p>
          <a:p>
            <a:r>
              <a:rPr lang="en-US" dirty="0" smtClean="0"/>
              <a:t>    }</a:t>
            </a:r>
          </a:p>
          <a:p>
            <a:r>
              <a:rPr lang="en-US" dirty="0" smtClean="0"/>
              <a:t>    return 0;</a:t>
            </a:r>
          </a:p>
          <a:p>
            <a:r>
              <a:rPr lang="en-US" dirty="0" smtClean="0"/>
              <a:t>}</a:t>
            </a:r>
            <a:endParaRPr lang="en-US" dirty="0"/>
          </a:p>
        </p:txBody>
      </p:sp>
      <p:sp>
        <p:nvSpPr>
          <p:cNvPr id="7" name="Rectangle 6"/>
          <p:cNvSpPr/>
          <p:nvPr/>
        </p:nvSpPr>
        <p:spPr>
          <a:xfrm>
            <a:off x="7010400" y="2286000"/>
            <a:ext cx="1447800" cy="1477328"/>
          </a:xfrm>
          <a:prstGeom prst="rect">
            <a:avLst/>
          </a:prstGeom>
        </p:spPr>
        <p:txBody>
          <a:bodyPr wrap="square">
            <a:spAutoFit/>
          </a:bodyPr>
          <a:lstStyle/>
          <a:p>
            <a:r>
              <a:rPr lang="en-US" dirty="0" smtClean="0">
                <a:solidFill>
                  <a:srgbClr val="C00000"/>
                </a:solidFill>
              </a:rPr>
              <a:t>1</a:t>
            </a:r>
            <a:br>
              <a:rPr lang="en-US" dirty="0" smtClean="0">
                <a:solidFill>
                  <a:srgbClr val="C00000"/>
                </a:solidFill>
              </a:rPr>
            </a:br>
            <a:r>
              <a:rPr lang="en-US" dirty="0" smtClean="0">
                <a:solidFill>
                  <a:srgbClr val="C00000"/>
                </a:solidFill>
              </a:rPr>
              <a:t>2 2</a:t>
            </a:r>
            <a:br>
              <a:rPr lang="en-US" dirty="0" smtClean="0">
                <a:solidFill>
                  <a:srgbClr val="C00000"/>
                </a:solidFill>
              </a:rPr>
            </a:br>
            <a:r>
              <a:rPr lang="en-US" dirty="0" smtClean="0">
                <a:solidFill>
                  <a:srgbClr val="C00000"/>
                </a:solidFill>
              </a:rPr>
              <a:t>3 3 3</a:t>
            </a:r>
            <a:br>
              <a:rPr lang="en-US" dirty="0" smtClean="0">
                <a:solidFill>
                  <a:srgbClr val="C00000"/>
                </a:solidFill>
              </a:rPr>
            </a:br>
            <a:r>
              <a:rPr lang="en-US" dirty="0" smtClean="0">
                <a:solidFill>
                  <a:srgbClr val="C00000"/>
                </a:solidFill>
              </a:rPr>
              <a:t>4 4 4 4</a:t>
            </a:r>
            <a:br>
              <a:rPr lang="en-US" dirty="0" smtClean="0">
                <a:solidFill>
                  <a:srgbClr val="C00000"/>
                </a:solidFill>
              </a:rPr>
            </a:br>
            <a:r>
              <a:rPr lang="en-US" dirty="0" smtClean="0">
                <a:solidFill>
                  <a:srgbClr val="C00000"/>
                </a:solidFill>
              </a:rPr>
              <a:t>5 5 5 5 5</a:t>
            </a:r>
            <a:endParaRPr lang="en-US" dirty="0">
              <a:solidFill>
                <a:srgbClr val="C00000"/>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792162"/>
          </a:xfrm>
        </p:spPr>
        <p:txBody>
          <a:bodyPr>
            <a:noAutofit/>
          </a:bodyPr>
          <a:lstStyle/>
          <a:p>
            <a:r>
              <a:rPr lang="en-US" sz="3200" dirty="0" smtClean="0"/>
              <a:t>Number Triangle using nested-for loop – II</a:t>
            </a:r>
            <a:endParaRPr lang="en-US" sz="3200" dirty="0"/>
          </a:p>
        </p:txBody>
      </p:sp>
      <p:sp>
        <p:nvSpPr>
          <p:cNvPr id="4" name="Slide Number Placeholder 3"/>
          <p:cNvSpPr>
            <a:spLocks noGrp="1"/>
          </p:cNvSpPr>
          <p:nvPr>
            <p:ph type="sldNum" sz="quarter" idx="12"/>
          </p:nvPr>
        </p:nvSpPr>
        <p:spPr/>
        <p:txBody>
          <a:bodyPr/>
          <a:lstStyle/>
          <a:p>
            <a:fld id="{6A8B7879-42F5-4363-B868-6191DE4FD0D5}" type="slidenum">
              <a:rPr lang="en-US" smtClean="0"/>
              <a:pPr/>
              <a:t>6</a:t>
            </a:fld>
            <a:endParaRPr lang="en-US"/>
          </a:p>
        </p:txBody>
      </p:sp>
      <p:sp>
        <p:nvSpPr>
          <p:cNvPr id="6" name="Rectangle 5"/>
          <p:cNvSpPr/>
          <p:nvPr/>
        </p:nvSpPr>
        <p:spPr>
          <a:xfrm>
            <a:off x="1295400" y="1371600"/>
            <a:ext cx="4572000" cy="5355312"/>
          </a:xfrm>
          <a:prstGeom prst="rect">
            <a:avLst/>
          </a:prstGeom>
        </p:spPr>
        <p:txBody>
          <a:bodyPr>
            <a:spAutoFit/>
          </a:bodyPr>
          <a:lstStyle/>
          <a:p>
            <a:r>
              <a:rPr lang="en-US" dirty="0" smtClean="0"/>
              <a:t>#include&lt;</a:t>
            </a:r>
            <a:r>
              <a:rPr lang="en-US" dirty="0" err="1" smtClean="0"/>
              <a:t>iostream</a:t>
            </a:r>
            <a:r>
              <a:rPr lang="en-US" dirty="0" smtClean="0"/>
              <a:t>&gt;</a:t>
            </a:r>
          </a:p>
          <a:p>
            <a:r>
              <a:rPr lang="en-US" dirty="0" smtClean="0"/>
              <a:t>using namespace std;</a:t>
            </a:r>
          </a:p>
          <a:p>
            <a:endParaRPr lang="en-US" dirty="0" smtClean="0"/>
          </a:p>
          <a:p>
            <a:r>
              <a:rPr lang="en-US" dirty="0" err="1" smtClean="0"/>
              <a:t>int</a:t>
            </a:r>
            <a:r>
              <a:rPr lang="en-US" dirty="0" smtClean="0"/>
              <a:t> main()</a:t>
            </a:r>
          </a:p>
          <a:p>
            <a:r>
              <a:rPr lang="en-US" dirty="0" smtClean="0"/>
              <a:t>{</a:t>
            </a:r>
          </a:p>
          <a:p>
            <a:r>
              <a:rPr lang="en-US" dirty="0" smtClean="0"/>
              <a:t>    </a:t>
            </a:r>
            <a:r>
              <a:rPr lang="en-US" dirty="0" err="1" smtClean="0"/>
              <a:t>int</a:t>
            </a:r>
            <a:r>
              <a:rPr lang="en-US" dirty="0" smtClean="0"/>
              <a:t> </a:t>
            </a:r>
            <a:r>
              <a:rPr lang="en-US" dirty="0" err="1" smtClean="0"/>
              <a:t>i,j,n</a:t>
            </a:r>
            <a:r>
              <a:rPr lang="en-US" dirty="0" smtClean="0"/>
              <a:t>;</a:t>
            </a:r>
          </a:p>
          <a:p>
            <a:r>
              <a:rPr lang="en-US" dirty="0" smtClean="0"/>
              <a:t>    </a:t>
            </a:r>
            <a:r>
              <a:rPr lang="en-US" dirty="0" err="1" smtClean="0"/>
              <a:t>cout</a:t>
            </a:r>
            <a:r>
              <a:rPr lang="en-US" dirty="0" smtClean="0"/>
              <a:t>&lt;&lt;"Enter the value of n : ";</a:t>
            </a:r>
          </a:p>
          <a:p>
            <a:r>
              <a:rPr lang="en-US" dirty="0" smtClean="0"/>
              <a:t>    </a:t>
            </a:r>
            <a:r>
              <a:rPr lang="en-US" dirty="0" err="1" smtClean="0"/>
              <a:t>cin</a:t>
            </a:r>
            <a:r>
              <a:rPr lang="en-US" dirty="0" smtClean="0"/>
              <a:t>&gt;&gt;n;</a:t>
            </a:r>
          </a:p>
          <a:p>
            <a:r>
              <a:rPr lang="en-US" dirty="0" smtClean="0"/>
              <a:t>    </a:t>
            </a:r>
            <a:r>
              <a:rPr lang="en-US" dirty="0" err="1" smtClean="0"/>
              <a:t>cout</a:t>
            </a:r>
            <a:r>
              <a:rPr lang="en-US" dirty="0" smtClean="0"/>
              <a:t>&lt;&lt;"The number triangle :\n";</a:t>
            </a:r>
          </a:p>
          <a:p>
            <a:r>
              <a:rPr lang="en-US" dirty="0" smtClean="0"/>
              <a:t>    for(</a:t>
            </a:r>
            <a:r>
              <a:rPr lang="en-US" dirty="0" err="1" smtClean="0"/>
              <a:t>i</a:t>
            </a:r>
            <a:r>
              <a:rPr lang="en-US" dirty="0" smtClean="0"/>
              <a:t>=1;i&lt;=</a:t>
            </a:r>
            <a:r>
              <a:rPr lang="en-US" dirty="0" err="1" smtClean="0"/>
              <a:t>n;i</a:t>
            </a:r>
            <a:r>
              <a:rPr lang="en-US" dirty="0" smtClean="0"/>
              <a:t>++)</a:t>
            </a:r>
          </a:p>
          <a:p>
            <a:r>
              <a:rPr lang="en-US" dirty="0" smtClean="0"/>
              <a:t>    {</a:t>
            </a:r>
          </a:p>
          <a:p>
            <a:r>
              <a:rPr lang="en-US" dirty="0" smtClean="0"/>
              <a:t>        for(j=1;j&lt;=</a:t>
            </a:r>
            <a:r>
              <a:rPr lang="en-US" dirty="0" err="1" smtClean="0"/>
              <a:t>i;j</a:t>
            </a:r>
            <a:r>
              <a:rPr lang="en-US" dirty="0" smtClean="0"/>
              <a:t>++)</a:t>
            </a:r>
          </a:p>
          <a:p>
            <a:r>
              <a:rPr lang="en-US" dirty="0" smtClean="0"/>
              <a:t>        {</a:t>
            </a:r>
          </a:p>
          <a:p>
            <a:r>
              <a:rPr lang="en-US" dirty="0" smtClean="0"/>
              <a:t>            </a:t>
            </a:r>
            <a:r>
              <a:rPr lang="en-US" dirty="0" err="1" smtClean="0"/>
              <a:t>cout</a:t>
            </a:r>
            <a:r>
              <a:rPr lang="en-US" dirty="0" smtClean="0"/>
              <a:t>&lt;&lt;j&lt;&lt;" ";</a:t>
            </a:r>
          </a:p>
          <a:p>
            <a:r>
              <a:rPr lang="en-US" dirty="0" smtClean="0"/>
              <a:t>        }</a:t>
            </a:r>
          </a:p>
          <a:p>
            <a:r>
              <a:rPr lang="en-US" dirty="0" smtClean="0"/>
              <a:t>    </a:t>
            </a:r>
            <a:r>
              <a:rPr lang="en-US" dirty="0" err="1" smtClean="0"/>
              <a:t>cout</a:t>
            </a:r>
            <a:r>
              <a:rPr lang="en-US" dirty="0" smtClean="0"/>
              <a:t>&lt;&lt;</a:t>
            </a:r>
            <a:r>
              <a:rPr lang="en-US" dirty="0" err="1" smtClean="0"/>
              <a:t>endl</a:t>
            </a:r>
            <a:r>
              <a:rPr lang="en-US" dirty="0" smtClean="0"/>
              <a:t>;</a:t>
            </a:r>
          </a:p>
          <a:p>
            <a:r>
              <a:rPr lang="en-US" dirty="0" smtClean="0"/>
              <a:t>    }</a:t>
            </a:r>
          </a:p>
          <a:p>
            <a:r>
              <a:rPr lang="en-US" dirty="0" smtClean="0"/>
              <a:t>    return 0;</a:t>
            </a:r>
          </a:p>
          <a:p>
            <a:r>
              <a:rPr lang="en-US" dirty="0" smtClean="0"/>
              <a:t>}</a:t>
            </a:r>
            <a:endParaRPr lang="en-US" dirty="0"/>
          </a:p>
        </p:txBody>
      </p:sp>
      <p:sp>
        <p:nvSpPr>
          <p:cNvPr id="7" name="Rectangle 6"/>
          <p:cNvSpPr/>
          <p:nvPr/>
        </p:nvSpPr>
        <p:spPr>
          <a:xfrm>
            <a:off x="7239000" y="2133600"/>
            <a:ext cx="1371600" cy="1477328"/>
          </a:xfrm>
          <a:prstGeom prst="rect">
            <a:avLst/>
          </a:prstGeom>
        </p:spPr>
        <p:txBody>
          <a:bodyPr wrap="square">
            <a:spAutoFit/>
          </a:bodyPr>
          <a:lstStyle/>
          <a:p>
            <a:r>
              <a:rPr lang="en-US" dirty="0" smtClean="0">
                <a:solidFill>
                  <a:srgbClr val="C00000"/>
                </a:solidFill>
              </a:rPr>
              <a:t>1</a:t>
            </a:r>
            <a:br>
              <a:rPr lang="en-US" dirty="0" smtClean="0">
                <a:solidFill>
                  <a:srgbClr val="C00000"/>
                </a:solidFill>
              </a:rPr>
            </a:br>
            <a:r>
              <a:rPr lang="en-US" dirty="0" smtClean="0">
                <a:solidFill>
                  <a:srgbClr val="C00000"/>
                </a:solidFill>
              </a:rPr>
              <a:t>1 2</a:t>
            </a:r>
            <a:br>
              <a:rPr lang="en-US" dirty="0" smtClean="0">
                <a:solidFill>
                  <a:srgbClr val="C00000"/>
                </a:solidFill>
              </a:rPr>
            </a:br>
            <a:r>
              <a:rPr lang="en-US" dirty="0" smtClean="0">
                <a:solidFill>
                  <a:srgbClr val="C00000"/>
                </a:solidFill>
              </a:rPr>
              <a:t>1 2 3</a:t>
            </a:r>
            <a:br>
              <a:rPr lang="en-US" dirty="0" smtClean="0">
                <a:solidFill>
                  <a:srgbClr val="C00000"/>
                </a:solidFill>
              </a:rPr>
            </a:br>
            <a:r>
              <a:rPr lang="en-US" dirty="0" smtClean="0">
                <a:solidFill>
                  <a:srgbClr val="C00000"/>
                </a:solidFill>
              </a:rPr>
              <a:t>1 2 3 4</a:t>
            </a:r>
            <a:br>
              <a:rPr lang="en-US" dirty="0" smtClean="0">
                <a:solidFill>
                  <a:srgbClr val="C00000"/>
                </a:solidFill>
              </a:rPr>
            </a:br>
            <a:r>
              <a:rPr lang="en-US" dirty="0" smtClean="0">
                <a:solidFill>
                  <a:srgbClr val="C00000"/>
                </a:solidFill>
              </a:rPr>
              <a:t>1 2 3 4 5</a:t>
            </a:r>
            <a:endParaRPr lang="en-US" dirty="0">
              <a:solidFill>
                <a:srgbClr val="C00000"/>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Declaration of a function</a:t>
            </a:r>
            <a:endParaRPr lang="en-US" dirty="0"/>
          </a:p>
        </p:txBody>
      </p:sp>
      <p:sp>
        <p:nvSpPr>
          <p:cNvPr id="4" name="Slide Number Placeholder 3"/>
          <p:cNvSpPr>
            <a:spLocks noGrp="1"/>
          </p:cNvSpPr>
          <p:nvPr>
            <p:ph type="sldNum" sz="quarter" idx="12"/>
          </p:nvPr>
        </p:nvSpPr>
        <p:spPr/>
        <p:txBody>
          <a:bodyPr/>
          <a:lstStyle/>
          <a:p>
            <a:fld id="{6A8B7879-42F5-4363-B868-6191DE4FD0D5}" type="slidenum">
              <a:rPr lang="en-US" smtClean="0"/>
              <a:pPr/>
              <a:t>7</a:t>
            </a:fld>
            <a:endParaRPr lang="en-US"/>
          </a:p>
        </p:txBody>
      </p:sp>
      <p:sp>
        <p:nvSpPr>
          <p:cNvPr id="7" name="Rectangle 6"/>
          <p:cNvSpPr/>
          <p:nvPr/>
        </p:nvSpPr>
        <p:spPr>
          <a:xfrm>
            <a:off x="1676400" y="1295400"/>
            <a:ext cx="7086600" cy="646331"/>
          </a:xfrm>
          <a:prstGeom prst="rect">
            <a:avLst/>
          </a:prstGeom>
        </p:spPr>
        <p:txBody>
          <a:bodyPr wrap="square">
            <a:spAutoFit/>
          </a:bodyPr>
          <a:lstStyle/>
          <a:p>
            <a:r>
              <a:rPr lang="en-US" dirty="0" smtClean="0">
                <a:solidFill>
                  <a:srgbClr val="C00000"/>
                </a:solidFill>
              </a:rPr>
              <a:t>type</a:t>
            </a:r>
            <a:r>
              <a:rPr lang="en-US" dirty="0" smtClean="0"/>
              <a:t> </a:t>
            </a:r>
            <a:r>
              <a:rPr lang="en-US" dirty="0" smtClean="0">
                <a:solidFill>
                  <a:srgbClr val="FF0000"/>
                </a:solidFill>
              </a:rPr>
              <a:t>name</a:t>
            </a:r>
            <a:r>
              <a:rPr lang="en-US" dirty="0" smtClean="0"/>
              <a:t> ( </a:t>
            </a:r>
            <a:r>
              <a:rPr lang="en-US" dirty="0" smtClean="0">
                <a:solidFill>
                  <a:srgbClr val="00B050"/>
                </a:solidFill>
              </a:rPr>
              <a:t>parameter1, parameter2,</a:t>
            </a:r>
            <a:r>
              <a:rPr lang="en-US" dirty="0" smtClean="0"/>
              <a:t> ...) { </a:t>
            </a:r>
            <a:r>
              <a:rPr lang="en-US" dirty="0" smtClean="0">
                <a:solidFill>
                  <a:srgbClr val="0070C0"/>
                </a:solidFill>
              </a:rPr>
              <a:t>statements</a:t>
            </a:r>
            <a:r>
              <a:rPr lang="en-US" dirty="0" smtClean="0"/>
              <a:t> }</a:t>
            </a:r>
            <a:br>
              <a:rPr lang="en-US" dirty="0" smtClean="0"/>
            </a:br>
            <a:endParaRPr lang="en-US" dirty="0"/>
          </a:p>
        </p:txBody>
      </p:sp>
      <p:sp>
        <p:nvSpPr>
          <p:cNvPr id="8" name="Rectangle 7"/>
          <p:cNvSpPr/>
          <p:nvPr/>
        </p:nvSpPr>
        <p:spPr>
          <a:xfrm>
            <a:off x="2438400" y="1981200"/>
            <a:ext cx="4572000" cy="4524315"/>
          </a:xfrm>
          <a:prstGeom prst="rect">
            <a:avLst/>
          </a:prstGeom>
        </p:spPr>
        <p:txBody>
          <a:bodyPr>
            <a:spAutoFit/>
          </a:bodyPr>
          <a:lstStyle/>
          <a:p>
            <a:r>
              <a:rPr lang="en-US" dirty="0" smtClean="0"/>
              <a:t>#include &lt;</a:t>
            </a:r>
            <a:r>
              <a:rPr lang="en-US" dirty="0" err="1" smtClean="0"/>
              <a:t>iostream</a:t>
            </a:r>
            <a:r>
              <a:rPr lang="en-US" dirty="0" smtClean="0"/>
              <a:t>&gt;</a:t>
            </a:r>
          </a:p>
          <a:p>
            <a:r>
              <a:rPr lang="en-US" dirty="0" smtClean="0"/>
              <a:t>using namespace std;</a:t>
            </a:r>
          </a:p>
          <a:p>
            <a:endParaRPr lang="en-US" dirty="0" smtClean="0"/>
          </a:p>
          <a:p>
            <a:r>
              <a:rPr lang="en-US" dirty="0" err="1" smtClean="0"/>
              <a:t>int</a:t>
            </a:r>
            <a:r>
              <a:rPr lang="en-US" dirty="0" smtClean="0"/>
              <a:t> addition (</a:t>
            </a:r>
            <a:r>
              <a:rPr lang="en-US" dirty="0" err="1" smtClean="0"/>
              <a:t>int</a:t>
            </a:r>
            <a:r>
              <a:rPr lang="en-US" dirty="0" smtClean="0"/>
              <a:t> a, </a:t>
            </a:r>
            <a:r>
              <a:rPr lang="en-US" dirty="0" err="1" smtClean="0"/>
              <a:t>int</a:t>
            </a:r>
            <a:r>
              <a:rPr lang="en-US" dirty="0" smtClean="0"/>
              <a:t> b)</a:t>
            </a:r>
          </a:p>
          <a:p>
            <a:r>
              <a:rPr lang="en-US" dirty="0" smtClean="0"/>
              <a:t>{</a:t>
            </a:r>
          </a:p>
          <a:p>
            <a:r>
              <a:rPr lang="en-US" dirty="0" smtClean="0"/>
              <a:t>  </a:t>
            </a:r>
            <a:r>
              <a:rPr lang="en-US" dirty="0" err="1" smtClean="0"/>
              <a:t>int</a:t>
            </a:r>
            <a:r>
              <a:rPr lang="en-US" dirty="0" smtClean="0"/>
              <a:t> r;</a:t>
            </a:r>
          </a:p>
          <a:p>
            <a:r>
              <a:rPr lang="en-US" dirty="0" smtClean="0"/>
              <a:t>  r=</a:t>
            </a:r>
            <a:r>
              <a:rPr lang="en-US" dirty="0" err="1" smtClean="0"/>
              <a:t>a+b</a:t>
            </a:r>
            <a:r>
              <a:rPr lang="en-US" dirty="0" smtClean="0"/>
              <a:t>;</a:t>
            </a:r>
          </a:p>
          <a:p>
            <a:r>
              <a:rPr lang="en-US" dirty="0" smtClean="0"/>
              <a:t>  return r;</a:t>
            </a:r>
          </a:p>
          <a:p>
            <a:r>
              <a:rPr lang="en-US" dirty="0" smtClean="0"/>
              <a:t>}</a:t>
            </a:r>
          </a:p>
          <a:p>
            <a:endParaRPr lang="en-US" dirty="0" smtClean="0"/>
          </a:p>
          <a:p>
            <a:r>
              <a:rPr lang="en-US" dirty="0" err="1" smtClean="0"/>
              <a:t>int</a:t>
            </a:r>
            <a:r>
              <a:rPr lang="en-US" dirty="0" smtClean="0"/>
              <a:t> main ()</a:t>
            </a:r>
          </a:p>
          <a:p>
            <a:r>
              <a:rPr lang="en-US" dirty="0" smtClean="0"/>
              <a:t>{</a:t>
            </a:r>
          </a:p>
          <a:p>
            <a:r>
              <a:rPr lang="en-US" dirty="0" smtClean="0"/>
              <a:t>  </a:t>
            </a:r>
            <a:r>
              <a:rPr lang="en-US" dirty="0" err="1" smtClean="0"/>
              <a:t>int</a:t>
            </a:r>
            <a:r>
              <a:rPr lang="en-US" dirty="0" smtClean="0"/>
              <a:t> z;</a:t>
            </a:r>
          </a:p>
          <a:p>
            <a:r>
              <a:rPr lang="en-US" dirty="0" smtClean="0"/>
              <a:t>  z = addition (5,3);</a:t>
            </a:r>
          </a:p>
          <a:p>
            <a:r>
              <a:rPr lang="en-US" dirty="0" smtClean="0"/>
              <a:t>  </a:t>
            </a:r>
            <a:r>
              <a:rPr lang="en-US" dirty="0" err="1" smtClean="0"/>
              <a:t>cout</a:t>
            </a:r>
            <a:r>
              <a:rPr lang="en-US" dirty="0" smtClean="0"/>
              <a:t> &lt;&lt; "The result is " &lt;&lt; z;</a:t>
            </a:r>
          </a:p>
          <a:p>
            <a:r>
              <a:rPr lang="en-US" dirty="0" smtClean="0"/>
              <a:t>}</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A function can </a:t>
            </a:r>
            <a:r>
              <a:rPr lang="en-US" sz="3600" dirty="0" smtClean="0"/>
              <a:t>be </a:t>
            </a:r>
            <a:r>
              <a:rPr lang="en-US" sz="3600" dirty="0" smtClean="0"/>
              <a:t>called multiple times</a:t>
            </a:r>
            <a:endParaRPr lang="en-US" sz="3600" dirty="0"/>
          </a:p>
        </p:txBody>
      </p:sp>
      <p:sp>
        <p:nvSpPr>
          <p:cNvPr id="4" name="Slide Number Placeholder 3"/>
          <p:cNvSpPr>
            <a:spLocks noGrp="1"/>
          </p:cNvSpPr>
          <p:nvPr>
            <p:ph type="sldNum" sz="quarter" idx="12"/>
          </p:nvPr>
        </p:nvSpPr>
        <p:spPr/>
        <p:txBody>
          <a:bodyPr/>
          <a:lstStyle/>
          <a:p>
            <a:fld id="{6A8B7879-42F5-4363-B868-6191DE4FD0D5}" type="slidenum">
              <a:rPr lang="en-US" smtClean="0"/>
              <a:pPr/>
              <a:t>8</a:t>
            </a:fld>
            <a:endParaRPr lang="en-US"/>
          </a:p>
        </p:txBody>
      </p:sp>
      <p:sp>
        <p:nvSpPr>
          <p:cNvPr id="5" name="Rectangle 4"/>
          <p:cNvSpPr/>
          <p:nvPr/>
        </p:nvSpPr>
        <p:spPr>
          <a:xfrm>
            <a:off x="1905000" y="1219201"/>
            <a:ext cx="6781800" cy="5632311"/>
          </a:xfrm>
          <a:prstGeom prst="rect">
            <a:avLst/>
          </a:prstGeom>
        </p:spPr>
        <p:txBody>
          <a:bodyPr wrap="square">
            <a:spAutoFit/>
          </a:bodyPr>
          <a:lstStyle/>
          <a:p>
            <a:r>
              <a:rPr lang="en-US" dirty="0" smtClean="0"/>
              <a:t>#include &lt;</a:t>
            </a:r>
            <a:r>
              <a:rPr lang="en-US" dirty="0" err="1" smtClean="0"/>
              <a:t>iostream</a:t>
            </a:r>
            <a:r>
              <a:rPr lang="en-US" dirty="0" smtClean="0"/>
              <a:t>&gt;</a:t>
            </a:r>
          </a:p>
          <a:p>
            <a:r>
              <a:rPr lang="en-US" dirty="0" smtClean="0"/>
              <a:t>using namespace std;</a:t>
            </a:r>
          </a:p>
          <a:p>
            <a:endParaRPr lang="en-US" dirty="0" smtClean="0"/>
          </a:p>
          <a:p>
            <a:r>
              <a:rPr lang="en-US" dirty="0" err="1" smtClean="0"/>
              <a:t>int</a:t>
            </a:r>
            <a:r>
              <a:rPr lang="en-US" dirty="0" smtClean="0"/>
              <a:t> subtraction (</a:t>
            </a:r>
            <a:r>
              <a:rPr lang="en-US" dirty="0" err="1" smtClean="0"/>
              <a:t>int</a:t>
            </a:r>
            <a:r>
              <a:rPr lang="en-US" dirty="0" smtClean="0"/>
              <a:t> a, </a:t>
            </a:r>
            <a:r>
              <a:rPr lang="en-US" dirty="0" err="1" smtClean="0"/>
              <a:t>int</a:t>
            </a:r>
            <a:r>
              <a:rPr lang="en-US" dirty="0" smtClean="0"/>
              <a:t> b)</a:t>
            </a:r>
          </a:p>
          <a:p>
            <a:r>
              <a:rPr lang="en-US" dirty="0" smtClean="0"/>
              <a:t>{</a:t>
            </a:r>
          </a:p>
          <a:p>
            <a:r>
              <a:rPr lang="en-US" dirty="0" smtClean="0"/>
              <a:t>  </a:t>
            </a:r>
            <a:r>
              <a:rPr lang="en-US" dirty="0" err="1" smtClean="0"/>
              <a:t>int</a:t>
            </a:r>
            <a:r>
              <a:rPr lang="en-US" dirty="0" smtClean="0"/>
              <a:t> r;</a:t>
            </a:r>
          </a:p>
          <a:p>
            <a:r>
              <a:rPr lang="en-US" dirty="0" smtClean="0"/>
              <a:t>  r=a-b;</a:t>
            </a:r>
          </a:p>
          <a:p>
            <a:r>
              <a:rPr lang="en-US" dirty="0" smtClean="0"/>
              <a:t>  return r;</a:t>
            </a:r>
          </a:p>
          <a:p>
            <a:r>
              <a:rPr lang="en-US" dirty="0" smtClean="0"/>
              <a:t>}</a:t>
            </a:r>
          </a:p>
          <a:p>
            <a:endParaRPr lang="en-US" dirty="0" smtClean="0"/>
          </a:p>
          <a:p>
            <a:r>
              <a:rPr lang="en-US" dirty="0" err="1" smtClean="0"/>
              <a:t>int</a:t>
            </a:r>
            <a:r>
              <a:rPr lang="en-US" dirty="0" smtClean="0"/>
              <a:t> main ()</a:t>
            </a:r>
          </a:p>
          <a:p>
            <a:r>
              <a:rPr lang="en-US" dirty="0" smtClean="0"/>
              <a:t>{</a:t>
            </a:r>
          </a:p>
          <a:p>
            <a:r>
              <a:rPr lang="en-US" dirty="0" smtClean="0"/>
              <a:t>  </a:t>
            </a:r>
            <a:r>
              <a:rPr lang="en-US" dirty="0" err="1" smtClean="0"/>
              <a:t>int</a:t>
            </a:r>
            <a:r>
              <a:rPr lang="en-US" dirty="0" smtClean="0"/>
              <a:t> x=5, y=3, z;</a:t>
            </a:r>
          </a:p>
          <a:p>
            <a:r>
              <a:rPr lang="en-US" dirty="0" smtClean="0"/>
              <a:t>  z = subtraction (7,2);</a:t>
            </a:r>
          </a:p>
          <a:p>
            <a:r>
              <a:rPr lang="en-US" dirty="0" smtClean="0"/>
              <a:t>  </a:t>
            </a:r>
            <a:r>
              <a:rPr lang="en-US" dirty="0" err="1" smtClean="0"/>
              <a:t>cout</a:t>
            </a:r>
            <a:r>
              <a:rPr lang="en-US" dirty="0" smtClean="0"/>
              <a:t> &lt;&lt; "The first result is " &lt;&lt; z &lt;&lt; '\n';</a:t>
            </a:r>
          </a:p>
          <a:p>
            <a:r>
              <a:rPr lang="en-US" dirty="0" smtClean="0"/>
              <a:t>  </a:t>
            </a:r>
            <a:r>
              <a:rPr lang="en-US" dirty="0" err="1" smtClean="0"/>
              <a:t>cout</a:t>
            </a:r>
            <a:r>
              <a:rPr lang="en-US" dirty="0" smtClean="0"/>
              <a:t> &lt;&lt; "The second result is " &lt;&lt; subtraction (7,2) &lt;&lt; '\n';</a:t>
            </a:r>
          </a:p>
          <a:p>
            <a:r>
              <a:rPr lang="en-US" dirty="0" smtClean="0"/>
              <a:t>  </a:t>
            </a:r>
            <a:r>
              <a:rPr lang="en-US" dirty="0" err="1" smtClean="0"/>
              <a:t>cout</a:t>
            </a:r>
            <a:r>
              <a:rPr lang="en-US" dirty="0" smtClean="0"/>
              <a:t> &lt;&lt; "The third result is " &lt;&lt; subtraction (</a:t>
            </a:r>
            <a:r>
              <a:rPr lang="en-US" dirty="0" err="1" smtClean="0"/>
              <a:t>x,y</a:t>
            </a:r>
            <a:r>
              <a:rPr lang="en-US" dirty="0" smtClean="0"/>
              <a:t>) &lt;&lt; '\n';</a:t>
            </a:r>
          </a:p>
          <a:p>
            <a:r>
              <a:rPr lang="en-US" dirty="0" smtClean="0"/>
              <a:t>  z= 4 + subtraction (</a:t>
            </a:r>
            <a:r>
              <a:rPr lang="en-US" dirty="0" err="1" smtClean="0"/>
              <a:t>x,y</a:t>
            </a:r>
            <a:r>
              <a:rPr lang="en-US" dirty="0" smtClean="0"/>
              <a:t>);</a:t>
            </a:r>
          </a:p>
          <a:p>
            <a:r>
              <a:rPr lang="en-US" dirty="0" smtClean="0"/>
              <a:t>  </a:t>
            </a:r>
            <a:r>
              <a:rPr lang="en-US" dirty="0" err="1" smtClean="0"/>
              <a:t>cout</a:t>
            </a:r>
            <a:r>
              <a:rPr lang="en-US" dirty="0" smtClean="0"/>
              <a:t> &lt;&lt; "The fourth result is " &lt;&lt; z &lt;&lt; '\n';</a:t>
            </a:r>
          </a:p>
          <a:p>
            <a:r>
              <a:rPr lang="en-US" dirty="0" smtClean="0"/>
              <a:t>}</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Functions with no </a:t>
            </a:r>
            <a:r>
              <a:rPr lang="en-US" b="1" dirty="0" smtClean="0"/>
              <a:t>type</a:t>
            </a:r>
            <a:r>
              <a:rPr lang="en-US" b="1" dirty="0" smtClean="0"/>
              <a:t/>
            </a:r>
            <a:br>
              <a:rPr lang="en-US" b="1" dirty="0" smtClean="0"/>
            </a:br>
            <a:endParaRPr lang="en-US" dirty="0"/>
          </a:p>
        </p:txBody>
      </p:sp>
      <p:sp>
        <p:nvSpPr>
          <p:cNvPr id="3" name="Content Placeholder 2"/>
          <p:cNvSpPr>
            <a:spLocks noGrp="1"/>
          </p:cNvSpPr>
          <p:nvPr>
            <p:ph idx="1"/>
          </p:nvPr>
        </p:nvSpPr>
        <p:spPr>
          <a:xfrm>
            <a:off x="1435608" y="1447800"/>
            <a:ext cx="7498080" cy="762000"/>
          </a:xfrm>
        </p:spPr>
        <p:txBody>
          <a:bodyPr/>
          <a:lstStyle/>
          <a:p>
            <a:r>
              <a:rPr lang="en-US" b="1" dirty="0" smtClean="0"/>
              <a:t>The use of void</a:t>
            </a:r>
            <a:endParaRPr lang="en-US" dirty="0"/>
          </a:p>
        </p:txBody>
      </p:sp>
      <p:sp>
        <p:nvSpPr>
          <p:cNvPr id="4" name="Slide Number Placeholder 3"/>
          <p:cNvSpPr>
            <a:spLocks noGrp="1"/>
          </p:cNvSpPr>
          <p:nvPr>
            <p:ph type="sldNum" sz="quarter" idx="12"/>
          </p:nvPr>
        </p:nvSpPr>
        <p:spPr/>
        <p:txBody>
          <a:bodyPr/>
          <a:lstStyle/>
          <a:p>
            <a:fld id="{6A8B7879-42F5-4363-B868-6191DE4FD0D5}" type="slidenum">
              <a:rPr lang="en-US" smtClean="0"/>
              <a:pPr/>
              <a:t>9</a:t>
            </a:fld>
            <a:endParaRPr lang="en-US"/>
          </a:p>
        </p:txBody>
      </p:sp>
      <p:sp>
        <p:nvSpPr>
          <p:cNvPr id="5" name="Rectangle 4"/>
          <p:cNvSpPr/>
          <p:nvPr/>
        </p:nvSpPr>
        <p:spPr>
          <a:xfrm>
            <a:off x="2286000" y="2286000"/>
            <a:ext cx="4572000" cy="3416320"/>
          </a:xfrm>
          <a:prstGeom prst="rect">
            <a:avLst/>
          </a:prstGeom>
        </p:spPr>
        <p:txBody>
          <a:bodyPr>
            <a:spAutoFit/>
          </a:bodyPr>
          <a:lstStyle/>
          <a:p>
            <a:r>
              <a:rPr lang="en-US" dirty="0" smtClean="0"/>
              <a:t>#include &lt;</a:t>
            </a:r>
            <a:r>
              <a:rPr lang="en-US" dirty="0" err="1" smtClean="0"/>
              <a:t>iostream</a:t>
            </a:r>
            <a:r>
              <a:rPr lang="en-US" dirty="0" smtClean="0"/>
              <a:t>&gt;</a:t>
            </a:r>
          </a:p>
          <a:p>
            <a:r>
              <a:rPr lang="en-US" dirty="0" smtClean="0"/>
              <a:t>using namespace std;</a:t>
            </a:r>
          </a:p>
          <a:p>
            <a:endParaRPr lang="en-US" dirty="0" smtClean="0"/>
          </a:p>
          <a:p>
            <a:r>
              <a:rPr lang="en-US" dirty="0" smtClean="0"/>
              <a:t>void </a:t>
            </a:r>
            <a:r>
              <a:rPr lang="en-US" dirty="0" err="1" smtClean="0"/>
              <a:t>printmessage</a:t>
            </a:r>
            <a:r>
              <a:rPr lang="en-US" dirty="0" smtClean="0"/>
              <a:t> ()</a:t>
            </a:r>
          </a:p>
          <a:p>
            <a:r>
              <a:rPr lang="en-US" dirty="0" smtClean="0"/>
              <a:t>{</a:t>
            </a:r>
          </a:p>
          <a:p>
            <a:r>
              <a:rPr lang="en-US" dirty="0" smtClean="0"/>
              <a:t>  </a:t>
            </a:r>
            <a:r>
              <a:rPr lang="en-US" dirty="0" err="1" smtClean="0"/>
              <a:t>cout</a:t>
            </a:r>
            <a:r>
              <a:rPr lang="en-US" dirty="0" smtClean="0"/>
              <a:t> &lt;&lt; "I'm a function!";</a:t>
            </a:r>
          </a:p>
          <a:p>
            <a:r>
              <a:rPr lang="en-US" dirty="0" smtClean="0"/>
              <a:t>}</a:t>
            </a:r>
          </a:p>
          <a:p>
            <a:endParaRPr lang="en-US" dirty="0" smtClean="0"/>
          </a:p>
          <a:p>
            <a:r>
              <a:rPr lang="en-US" dirty="0" err="1" smtClean="0"/>
              <a:t>int</a:t>
            </a:r>
            <a:r>
              <a:rPr lang="en-US" dirty="0" smtClean="0"/>
              <a:t> main ()</a:t>
            </a:r>
          </a:p>
          <a:p>
            <a:r>
              <a:rPr lang="en-US" dirty="0" smtClean="0"/>
              <a:t>{</a:t>
            </a:r>
          </a:p>
          <a:p>
            <a:r>
              <a:rPr lang="en-US" dirty="0" smtClean="0"/>
              <a:t>  </a:t>
            </a:r>
            <a:r>
              <a:rPr lang="en-US" dirty="0" err="1" smtClean="0"/>
              <a:t>printmessage</a:t>
            </a:r>
            <a:r>
              <a:rPr lang="en-US" dirty="0" smtClean="0"/>
              <a:t> ();</a:t>
            </a:r>
          </a:p>
          <a:p>
            <a:r>
              <a:rPr lang="en-US" dirty="0" smtClean="0"/>
              <a:t>}</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1212</TotalTime>
  <Words>1523</Words>
  <Application>Microsoft Office PowerPoint</Application>
  <PresentationFormat>On-screen Show (4:3)</PresentationFormat>
  <Paragraphs>310</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Solstice</vt:lpstr>
      <vt:lpstr>C++</vt:lpstr>
      <vt:lpstr>Write program to solve the following problems</vt:lpstr>
      <vt:lpstr>Half pyramid of *</vt:lpstr>
      <vt:lpstr>Floyd’s Triangle</vt:lpstr>
      <vt:lpstr>Number Triangle using nested-for loop – I</vt:lpstr>
      <vt:lpstr>Number Triangle using nested-for loop – II</vt:lpstr>
      <vt:lpstr>Declaration of a function</vt:lpstr>
      <vt:lpstr>A function can be called multiple times</vt:lpstr>
      <vt:lpstr>Functions with no type </vt:lpstr>
      <vt:lpstr>The return value of main</vt:lpstr>
      <vt:lpstr>Arguments passed by value</vt:lpstr>
      <vt:lpstr>Arguments passed by reference</vt:lpstr>
      <vt:lpstr>Arguments passed by reference</vt:lpstr>
      <vt:lpstr>Arguments passed by reference</vt:lpstr>
      <vt:lpstr>Arguments passed by reference</vt:lpstr>
      <vt:lpstr>Efficiency considerations and const references</vt:lpstr>
      <vt:lpstr>Difference between call by value and call by reference in C++</vt:lpstr>
      <vt:lpstr>Inline functions</vt:lpstr>
      <vt:lpstr>Default values in parameters</vt:lpstr>
      <vt:lpstr>Declaring functions</vt:lpstr>
      <vt:lpstr>Declaring functions</vt:lpstr>
      <vt:lpstr>Slide 22</vt:lpstr>
      <vt:lpstr>Recursivity</vt:lpstr>
      <vt:lpstr>Recursivity</vt:lpstr>
      <vt:lpstr>We can understand the recursive method call by the figure given below:</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Abdur Rahman</dc:creator>
  <cp:lastModifiedBy>Abdur Rahman</cp:lastModifiedBy>
  <cp:revision>935</cp:revision>
  <dcterms:created xsi:type="dcterms:W3CDTF">2018-01-28T11:33:00Z</dcterms:created>
  <dcterms:modified xsi:type="dcterms:W3CDTF">2018-03-05T05:32:58Z</dcterms:modified>
</cp:coreProperties>
</file>