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36" r:id="rId3"/>
    <p:sldId id="337" r:id="rId4"/>
    <p:sldId id="338" r:id="rId5"/>
    <p:sldId id="340" r:id="rId6"/>
    <p:sldId id="352" r:id="rId7"/>
    <p:sldId id="341" r:id="rId8"/>
    <p:sldId id="342" r:id="rId9"/>
    <p:sldId id="343" r:id="rId10"/>
    <p:sldId id="339" r:id="rId11"/>
    <p:sldId id="354" r:id="rId12"/>
    <p:sldId id="355" r:id="rId13"/>
    <p:sldId id="344" r:id="rId14"/>
    <p:sldId id="356" r:id="rId15"/>
    <p:sldId id="353" r:id="rId16"/>
    <p:sldId id="357" r:id="rId17"/>
    <p:sldId id="358" r:id="rId18"/>
    <p:sldId id="3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3/11/2018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multidimensional array is also known as rectangular arrays in C++</a:t>
            </a:r>
          </a:p>
          <a:p>
            <a:r>
              <a:rPr lang="en-US" dirty="0" smtClean="0"/>
              <a:t>The data is stored in tabular form (row ∗ column) which is also known as matrix.</a:t>
            </a:r>
          </a:p>
          <a:p>
            <a:r>
              <a:rPr lang="en-US" dirty="0" smtClean="0"/>
              <a:t>Total number of elements that can be stored in a multidimensional array can be calculated by multiplying the size of all the dimensions.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int x[10][20]</a:t>
            </a:r>
            <a:r>
              <a:rPr lang="en-US" dirty="0" smtClean="0"/>
              <a:t> can store total (</a:t>
            </a:r>
            <a:r>
              <a:rPr lang="en-US" dirty="0" smtClean="0">
                <a:solidFill>
                  <a:srgbClr val="00B050"/>
                </a:solidFill>
              </a:rPr>
              <a:t>10*20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B050"/>
                </a:solidFill>
              </a:rPr>
              <a:t>200</a:t>
            </a:r>
            <a:r>
              <a:rPr lang="en-US" dirty="0" smtClean="0"/>
              <a:t> elements.</a:t>
            </a:r>
          </a:p>
          <a:p>
            <a:pPr lvl="1"/>
            <a:r>
              <a:rPr lang="en-US" dirty="0" smtClean="0"/>
              <a:t> </a:t>
            </a:r>
            <a:r>
              <a:rPr lang="en-US" b="1" dirty="0" smtClean="0">
                <a:solidFill>
                  <a:srgbClr val="C00000"/>
                </a:solidFill>
              </a:rPr>
              <a:t>int x[5][10][20]</a:t>
            </a:r>
            <a:r>
              <a:rPr lang="en-US" dirty="0" smtClean="0"/>
              <a:t> can store total (</a:t>
            </a:r>
            <a:r>
              <a:rPr lang="en-US" dirty="0" smtClean="0">
                <a:solidFill>
                  <a:srgbClr val="00B050"/>
                </a:solidFill>
              </a:rPr>
              <a:t>5*10*20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B050"/>
                </a:solidFill>
              </a:rPr>
              <a:t>1000</a:t>
            </a:r>
            <a:r>
              <a:rPr lang="en-US" dirty="0" smtClean="0"/>
              <a:t>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38200"/>
          </a:xfrm>
        </p:spPr>
        <p:txBody>
          <a:bodyPr/>
          <a:lstStyle/>
          <a:p>
            <a:r>
              <a:rPr lang="en-US" dirty="0" smtClean="0"/>
              <a:t>int </a:t>
            </a:r>
            <a:r>
              <a:rPr lang="en-US" dirty="0" smtClean="0">
                <a:solidFill>
                  <a:srgbClr val="00B050"/>
                </a:solidFill>
              </a:rPr>
              <a:t>x[3][3];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2770" name="Picture 2" descr="two-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7848599" cy="2990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Initializing Two – Dimensional Arrays: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First Method:</a:t>
            </a:r>
          </a:p>
          <a:p>
            <a:pPr lvl="2"/>
            <a:r>
              <a:rPr lang="en-US" dirty="0" smtClean="0"/>
              <a:t>int x[3][4] = {0, 1 ,2 ,3 ,4 , 5 , 6 , 7 , 8 , 9 , 10 , 11}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Better Method:</a:t>
            </a:r>
          </a:p>
          <a:p>
            <a:pPr lvl="2"/>
            <a:r>
              <a:rPr lang="en-US" dirty="0" smtClean="0"/>
              <a:t>int x[3][4] = {{0,1,2,3}, {4,5,6,7}, {8,9,10,11}};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671691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int test[3][3];  //declaration of 2D array</a:t>
            </a:r>
          </a:p>
          <a:p>
            <a:r>
              <a:rPr lang="en-US" dirty="0" smtClean="0"/>
              <a:t>    test[0][0]=5;  //initialization</a:t>
            </a:r>
          </a:p>
          <a:p>
            <a:r>
              <a:rPr lang="en-US" dirty="0" smtClean="0"/>
              <a:t>    test[0][1]=10;</a:t>
            </a:r>
          </a:p>
          <a:p>
            <a:r>
              <a:rPr lang="en-US" dirty="0" smtClean="0"/>
              <a:t>    test[1][1]=15;</a:t>
            </a:r>
          </a:p>
          <a:p>
            <a:r>
              <a:rPr lang="en-US" dirty="0" smtClean="0"/>
              <a:t>    test[1][2]=20;</a:t>
            </a:r>
          </a:p>
          <a:p>
            <a:r>
              <a:rPr lang="en-US" dirty="0" smtClean="0"/>
              <a:t>    test[2][0]=30;</a:t>
            </a:r>
          </a:p>
          <a:p>
            <a:r>
              <a:rPr lang="en-US" dirty="0" smtClean="0"/>
              <a:t>    test[2][2]=10;</a:t>
            </a:r>
          </a:p>
          <a:p>
            <a:endParaRPr lang="en-US" dirty="0" smtClean="0"/>
          </a:p>
          <a:p>
            <a:r>
              <a:rPr lang="en-US" dirty="0" smtClean="0"/>
              <a:t>    //traversal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0; j &lt; 3; ++j)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test[</a:t>
            </a:r>
            <a:r>
              <a:rPr lang="en-US" dirty="0" err="1" smtClean="0"/>
              <a:t>i</a:t>
            </a:r>
            <a:r>
              <a:rPr lang="en-US" dirty="0" smtClean="0"/>
              <a:t>][j]&lt;&lt;" 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&lt;&lt;"\n"; //new line at each row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9486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an array with 3 rows and 2 columns.</a:t>
            </a:r>
          </a:p>
          <a:p>
            <a:r>
              <a:rPr lang="en-US" dirty="0" smtClean="0"/>
              <a:t>    int x[3][2] = {{0,1}, {2,3}, {4,5}};</a:t>
            </a:r>
          </a:p>
          <a:p>
            <a:endParaRPr lang="en-US" dirty="0" smtClean="0"/>
          </a:p>
          <a:p>
            <a:r>
              <a:rPr lang="en-US" dirty="0" smtClean="0"/>
              <a:t>    // output each array element's value</a:t>
            </a:r>
          </a:p>
          <a:p>
            <a:r>
              <a:rPr lang="en-US" dirty="0" smtClean="0"/>
              <a:t>    for (int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 (int j = 0; j &lt; 2; 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"Element at x[" &lt;&lt;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         &lt;&lt; "][" &lt;&lt; j &lt;&lt; "]: ";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x[</a:t>
            </a:r>
            <a:r>
              <a:rPr lang="en-US" dirty="0" err="1" smtClean="0"/>
              <a:t>i</a:t>
            </a:r>
            <a:r>
              <a:rPr lang="en-US" dirty="0" smtClean="0"/>
              <a:t>][j]&lt;&lt;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</a:t>
            </a:r>
            <a:r>
              <a:rPr lang="en-US" dirty="0" err="1" smtClean="0"/>
              <a:t>marr</a:t>
            </a:r>
            <a:r>
              <a:rPr lang="en-US" dirty="0" smtClean="0"/>
              <a:t>[3][3] =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{2, 5, 5}, {4, 0, 3}, {9, 1, 8}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j=0; j&lt;3; 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marr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][j]&lt;&lt;"";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&lt;&lt;"\n"; // new line at each row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19400"/>
          </a:xfrm>
        </p:spPr>
        <p:txBody>
          <a:bodyPr/>
          <a:lstStyle/>
          <a:p>
            <a:r>
              <a:rPr lang="en-US" dirty="0" smtClean="0"/>
              <a:t>Initialization in Three-Dimensional array is same as that of Two-dimensional arrays.</a:t>
            </a:r>
          </a:p>
          <a:p>
            <a:r>
              <a:rPr lang="en-US" dirty="0" smtClean="0"/>
              <a:t>The difference is as the number of dimension increases so the number of nested braces will also 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95400" y="4648200"/>
            <a:ext cx="7162800" cy="14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int </a:t>
            </a:r>
            <a:r>
              <a:rPr lang="en-US" dirty="0" smtClean="0">
                <a:solidFill>
                  <a:srgbClr val="00B050"/>
                </a:solidFill>
              </a:rPr>
              <a:t>x[2][3][4] </a:t>
            </a:r>
            <a:r>
              <a:rPr lang="en-US" dirty="0" smtClean="0"/>
              <a:t>=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{ </a:t>
            </a:r>
            <a:r>
              <a:rPr lang="en-US" dirty="0" smtClean="0">
                <a:solidFill>
                  <a:srgbClr val="FF0000"/>
                </a:solidFill>
              </a:rPr>
              <a:t>{0,1,2,3}, {4,5,6,7}, {8,9,10,11} </a:t>
            </a:r>
            <a:r>
              <a:rPr lang="en-US" dirty="0" smtClean="0"/>
              <a:t>},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{ </a:t>
            </a:r>
            <a:r>
              <a:rPr lang="en-US" dirty="0" smtClean="0">
                <a:solidFill>
                  <a:srgbClr val="FF0000"/>
                </a:solidFill>
              </a:rPr>
              <a:t>{12,13,14,15}, {16,17,18,19}, {20,21,22,23} </a:t>
            </a:r>
            <a:r>
              <a:rPr lang="en-US" dirty="0" smtClean="0"/>
              <a:t>}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};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Three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685800"/>
            <a:ext cx="6477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x[2][3][2] =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{ {0, 1},{2, 3}, {4, 5} },</a:t>
            </a:r>
          </a:p>
          <a:p>
            <a:r>
              <a:rPr lang="en-US" dirty="0" smtClean="0"/>
              <a:t>        {{6,7}, {8, 9}, {10, 11} 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for(int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&lt;2;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for(int j=0; j&lt;3; ++j)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for(int k=0; k&lt;2; ++k)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"Element at x[" &lt;&lt; </a:t>
            </a:r>
            <a:r>
              <a:rPr lang="en-US" dirty="0" err="1" smtClean="0"/>
              <a:t>i</a:t>
            </a:r>
            <a:r>
              <a:rPr lang="en-US" dirty="0" smtClean="0"/>
              <a:t> &lt;&lt; "][" &lt;&lt; j &lt;&lt; "][" &lt;&lt; k &lt;&lt; "] = " &lt;&lt; x[</a:t>
            </a:r>
            <a:r>
              <a:rPr lang="en-US" dirty="0" err="1" smtClean="0"/>
              <a:t>i</a:t>
            </a:r>
            <a:r>
              <a:rPr lang="en-US" dirty="0" smtClean="0"/>
              <a:t>][j][k] 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52401"/>
            <a:ext cx="419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void sum(int, int);</a:t>
            </a:r>
          </a:p>
          <a:p>
            <a:endParaRPr lang="en-US" dirty="0" smtClean="0"/>
          </a:p>
          <a:p>
            <a:r>
              <a:rPr lang="en-US" dirty="0" smtClean="0"/>
              <a:t>int main(){</a:t>
            </a:r>
          </a:p>
          <a:p>
            <a:r>
              <a:rPr lang="en-US" dirty="0" smtClean="0"/>
              <a:t>   int row, 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rows: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&gt;&gt;row;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column: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sum(row, </a:t>
            </a:r>
            <a:r>
              <a:rPr lang="en-US" dirty="0" err="1" smtClean="0"/>
              <a:t>col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152400"/>
            <a:ext cx="3657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sum(int r, int c){</a:t>
            </a:r>
          </a:p>
          <a:p>
            <a:r>
              <a:rPr lang="en-US" dirty="0" smtClean="0"/>
              <a:t>   int m1[r][c], m2[r][c], s[r][c];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1st matrix: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&lt;r;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for (int j = 0; j&lt;c; j++)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&gt;&gt;m1[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"Enter 2nd matrix: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r;i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     for (int j = 0;j&lt;</a:t>
            </a:r>
            <a:r>
              <a:rPr lang="en-US" dirty="0" err="1" smtClean="0"/>
              <a:t>c;j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&gt;&gt;m2[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&lt;&lt;"Output: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for (int j=0; j&lt;c; j++) {</a:t>
            </a:r>
          </a:p>
          <a:p>
            <a:r>
              <a:rPr lang="en-US" dirty="0" smtClean="0"/>
              <a:t>       s[</a:t>
            </a:r>
            <a:r>
              <a:rPr lang="en-US" dirty="0" err="1" smtClean="0"/>
              <a:t>i</a:t>
            </a:r>
            <a:r>
              <a:rPr lang="en-US" dirty="0" smtClean="0"/>
              <a:t>][j] = m1[</a:t>
            </a:r>
            <a:r>
              <a:rPr lang="en-US" dirty="0" err="1" smtClean="0"/>
              <a:t>i</a:t>
            </a:r>
            <a:r>
              <a:rPr lang="en-US" dirty="0" smtClean="0"/>
              <a:t>][j] + m2[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&lt;&lt;s[</a:t>
            </a:r>
            <a:r>
              <a:rPr lang="en-US" dirty="0" err="1" smtClean="0"/>
              <a:t>i</a:t>
            </a:r>
            <a:r>
              <a:rPr lang="en-US" dirty="0" smtClean="0"/>
              <a:t>][j]&lt;&lt;" ";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C++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924800" cy="3810000"/>
          </a:xfrm>
        </p:spPr>
        <p:txBody>
          <a:bodyPr/>
          <a:lstStyle/>
          <a:p>
            <a:r>
              <a:rPr lang="en-US" dirty="0" smtClean="0"/>
              <a:t>Array is a group of similar types of elements that have contiguous memory location</a:t>
            </a:r>
          </a:p>
          <a:p>
            <a:r>
              <a:rPr lang="en-US" dirty="0" smtClean="0"/>
              <a:t>In C++ </a:t>
            </a:r>
            <a:r>
              <a:rPr lang="en-US" b="1" dirty="0" smtClean="0"/>
              <a:t>std::array</a:t>
            </a:r>
            <a:r>
              <a:rPr lang="en-US" dirty="0" smtClean="0"/>
              <a:t> is a container that encapsulates fixed size arrays. </a:t>
            </a:r>
          </a:p>
          <a:p>
            <a:r>
              <a:rPr lang="en-US" dirty="0" smtClean="0"/>
              <a:t>In C++, array index starts from 0. </a:t>
            </a:r>
          </a:p>
          <a:p>
            <a:r>
              <a:rPr lang="en-US" dirty="0" smtClean="0"/>
              <a:t>We can store only fixed set of elements in C++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7" descr="C:\Users\Afsana\Desktop\temp\c-array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419600"/>
            <a:ext cx="5562600" cy="1914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C++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71800"/>
          </a:xfrm>
        </p:spPr>
        <p:txBody>
          <a:bodyPr/>
          <a:lstStyle/>
          <a:p>
            <a:r>
              <a:rPr lang="en-US" dirty="0" smtClean="0"/>
              <a:t>Code Optimization (less code)</a:t>
            </a:r>
          </a:p>
          <a:p>
            <a:r>
              <a:rPr lang="en-US" dirty="0" smtClean="0"/>
              <a:t>Random Access</a:t>
            </a:r>
          </a:p>
          <a:p>
            <a:r>
              <a:rPr lang="en-US" dirty="0" smtClean="0"/>
              <a:t>Easy to traverse data</a:t>
            </a:r>
          </a:p>
          <a:p>
            <a:r>
              <a:rPr lang="en-US" dirty="0" smtClean="0"/>
              <a:t>Easy to manipulate data</a:t>
            </a:r>
          </a:p>
          <a:p>
            <a:r>
              <a:rPr lang="en-US" dirty="0" smtClean="0"/>
              <a:t>Easy to sort data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6" name="AutoShape 2" descr="Java C array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www.javatpoint.com/cpp/images/c-array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www.javatpoint.com/cpp/images/c-array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95400" y="43434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Disadvantage of C++ Array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5372100"/>
            <a:ext cx="7498080" cy="1104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smtClean="0"/>
              <a:t>Fixed size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71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487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</a:t>
            </a:r>
            <a:r>
              <a:rPr lang="en-US" dirty="0" err="1" smtClean="0"/>
              <a:t>arr</a:t>
            </a:r>
            <a:r>
              <a:rPr lang="en-US" dirty="0" smtClean="0"/>
              <a:t>[5] = {10, 20, 30, 40, 50};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]&lt;&lt;"\n";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Traversal using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6002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</a:t>
            </a:r>
            <a:r>
              <a:rPr lang="en-US" dirty="0" err="1" smtClean="0"/>
              <a:t>arr</a:t>
            </a:r>
            <a:r>
              <a:rPr lang="en-US" dirty="0" smtClean="0"/>
              <a:t>[5] = {10, 20, 30, 40, 50};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i:arr) // iterate over array </a:t>
            </a:r>
            <a:r>
              <a:rPr lang="en-US" dirty="0" err="1" smtClean="0"/>
              <a:t>arr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</a:t>
            </a:r>
            <a:r>
              <a:rPr lang="en-US" dirty="0" err="1" smtClean="0"/>
              <a:t>i</a:t>
            </a:r>
            <a:r>
              <a:rPr lang="en-US" dirty="0" smtClean="0"/>
              <a:t>&lt;&lt;"\n"; </a:t>
            </a:r>
            <a:r>
              <a:rPr lang="en-US" dirty="0" smtClean="0">
                <a:solidFill>
                  <a:srgbClr val="00B050"/>
                </a:solidFill>
              </a:rPr>
              <a:t>// we access the array element for this iteration through variable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5257800"/>
            <a:ext cx="175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For-each loops</a:t>
            </a:r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286000" y="5715000"/>
            <a:ext cx="62484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itchFamily="49" charset="0"/>
                <a:cs typeface="Courier New" pitchFamily="49" charset="0"/>
              </a:rPr>
              <a:t>element_declaration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statement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990599"/>
            <a:ext cx="7943850" cy="57912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19200" y="3048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warning: range-based 'for' loops only available with -std=</a:t>
            </a:r>
            <a:r>
              <a:rPr lang="en-US" dirty="0" err="1" smtClean="0">
                <a:solidFill>
                  <a:srgbClr val="C00000"/>
                </a:solidFill>
              </a:rPr>
              <a:t>c++</a:t>
            </a:r>
            <a:r>
              <a:rPr lang="en-US" dirty="0" smtClean="0">
                <a:solidFill>
                  <a:srgbClr val="C00000"/>
                </a:solidFill>
              </a:rPr>
              <a:t>11 or -std=gnu++11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Array to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990600"/>
            <a:ext cx="5486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printArray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arr1[5] = {10, 20, 30, 40, 50};</a:t>
            </a:r>
          </a:p>
          <a:p>
            <a:r>
              <a:rPr lang="en-US" dirty="0" smtClean="0"/>
              <a:t>    int arr2[5] = {5, 15, 25, 35, 45};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printArray</a:t>
            </a:r>
            <a:r>
              <a:rPr lang="en-US" dirty="0" smtClean="0"/>
              <a:t>(arr1);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printArray</a:t>
            </a:r>
            <a:r>
              <a:rPr lang="en-US" dirty="0" smtClean="0"/>
              <a:t>(arr2);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printArray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&lt;&lt; "\n";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 minimum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533400"/>
            <a:ext cx="5791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printMin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arr1[5] = {30, 20, 10, 40, 50};</a:t>
            </a:r>
          </a:p>
          <a:p>
            <a:r>
              <a:rPr lang="en-US" dirty="0" smtClean="0"/>
              <a:t>    int arr2[5] = {35, 15, 25, 5, 45};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printMin</a:t>
            </a:r>
            <a:r>
              <a:rPr lang="en-US" dirty="0" smtClean="0"/>
              <a:t>(arr1);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printMin</a:t>
            </a:r>
            <a:r>
              <a:rPr lang="en-US" dirty="0" smtClean="0"/>
              <a:t>(arr2);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printMin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min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if(min&gt;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min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&lt;&lt;"Min element is: " &lt;&lt; min &lt;&lt; "\n";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 maximum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533400"/>
            <a:ext cx="5715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arr1[5] = {30, 80, 10, 40, 20};</a:t>
            </a:r>
          </a:p>
          <a:p>
            <a:r>
              <a:rPr lang="en-US" dirty="0" smtClean="0"/>
              <a:t>    int arr2[5] = {35, 45, 25, 15, 5};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printMax</a:t>
            </a:r>
            <a:r>
              <a:rPr lang="en-US" dirty="0" smtClean="0"/>
              <a:t>(arr1);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printMax</a:t>
            </a:r>
            <a:r>
              <a:rPr lang="en-US" dirty="0" smtClean="0"/>
              <a:t>(arr2);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min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if(min 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min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&lt;&lt;"Max element is: " &lt;&lt; min &lt;&lt; "\n";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1513</TotalTime>
  <Words>1419</Words>
  <Application>Microsoft Office PowerPoint</Application>
  <PresentationFormat>On-screen Show (4:3)</PresentationFormat>
  <Paragraphs>294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C++</vt:lpstr>
      <vt:lpstr>C++ Arrays</vt:lpstr>
      <vt:lpstr>Advantages of C++ Array</vt:lpstr>
      <vt:lpstr>Single Dimensional Array</vt:lpstr>
      <vt:lpstr>Traversal using foreach loop</vt:lpstr>
      <vt:lpstr>Slide 6</vt:lpstr>
      <vt:lpstr>Passing Array to Function</vt:lpstr>
      <vt:lpstr>Print minimum number</vt:lpstr>
      <vt:lpstr>Print maximum number</vt:lpstr>
      <vt:lpstr>Multidimensional Array</vt:lpstr>
      <vt:lpstr>Two Dimensional Array</vt:lpstr>
      <vt:lpstr>Two Dimensional Array</vt:lpstr>
      <vt:lpstr>Two Dimensional Array</vt:lpstr>
      <vt:lpstr>Two Dimensional Array</vt:lpstr>
      <vt:lpstr>Two Dimensional Array</vt:lpstr>
      <vt:lpstr>Three Dimensional Array</vt:lpstr>
      <vt:lpstr>Three Dimensional Array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1060</cp:revision>
  <dcterms:created xsi:type="dcterms:W3CDTF">2018-01-28T11:33:00Z</dcterms:created>
  <dcterms:modified xsi:type="dcterms:W3CDTF">2018-03-11T08:20:56Z</dcterms:modified>
</cp:coreProperties>
</file>