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2/11/2018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Storage class </a:t>
            </a:r>
            <a:r>
              <a:rPr lang="en-US" dirty="0" err="1" smtClean="0"/>
              <a:t>specifiers</a:t>
            </a:r>
            <a:r>
              <a:rPr lang="en-US" dirty="0" smtClean="0"/>
              <a:t> supported in C++ are </a:t>
            </a:r>
            <a:r>
              <a:rPr lang="en-US" b="1" dirty="0" smtClean="0"/>
              <a:t>auto, register, static, extern </a:t>
            </a:r>
            <a:r>
              <a:rPr lang="en-US" dirty="0" smtClean="0"/>
              <a:t>and </a:t>
            </a:r>
            <a:r>
              <a:rPr lang="en-US" b="1" dirty="0" smtClean="0"/>
              <a:t>mutable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' auto ' storage class</a:t>
            </a:r>
          </a:p>
          <a:p>
            <a:pPr lvl="1"/>
            <a:r>
              <a:rPr lang="en-US" dirty="0" smtClean="0"/>
              <a:t>default storage class</a:t>
            </a:r>
          </a:p>
          <a:p>
            <a:pPr lvl="1"/>
            <a:r>
              <a:rPr lang="en-US" dirty="0" smtClean="0"/>
              <a:t>applies to local variables only</a:t>
            </a:r>
          </a:p>
          <a:p>
            <a:pPr lvl="1"/>
            <a:r>
              <a:rPr lang="en-US" sz="2400" dirty="0" smtClean="0"/>
              <a:t>visible only inside the function in which it is declared</a:t>
            </a:r>
          </a:p>
          <a:p>
            <a:pPr lvl="1"/>
            <a:r>
              <a:rPr lang="en-US" sz="2400" dirty="0" smtClean="0"/>
              <a:t>dies as soon as the function execution is over</a:t>
            </a:r>
          </a:p>
          <a:p>
            <a:pPr lvl="1"/>
            <a:r>
              <a:rPr lang="en-US" sz="2400" b="1" dirty="0" err="1" smtClean="0"/>
              <a:t>int</a:t>
            </a:r>
            <a:r>
              <a:rPr lang="en-US" sz="2400" dirty="0" smtClean="0"/>
              <a:t> </a:t>
            </a:r>
            <a:r>
              <a:rPr lang="en-US" sz="2400" dirty="0" err="1" smtClean="0"/>
              <a:t>var</a:t>
            </a:r>
            <a:r>
              <a:rPr lang="en-US" sz="2400" dirty="0" smtClean="0"/>
              <a:t>; </a:t>
            </a:r>
            <a:r>
              <a:rPr lang="en-US" sz="2400" i="1" dirty="0" smtClean="0"/>
              <a:t>// by default, storage class is auto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auto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 </a:t>
            </a:r>
            <a:r>
              <a:rPr lang="en-US" sz="2400" dirty="0" err="1" smtClean="0"/>
              <a:t>var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' register ' storage class</a:t>
            </a:r>
          </a:p>
          <a:p>
            <a:pPr lvl="1"/>
            <a:r>
              <a:rPr lang="en-US" sz="2400" dirty="0" smtClean="0"/>
              <a:t>stored in CPU registers instead of memory (RAM)</a:t>
            </a:r>
          </a:p>
          <a:p>
            <a:pPr lvl="1"/>
            <a:r>
              <a:rPr lang="en-US" sz="2400" dirty="0" smtClean="0"/>
              <a:t>allows faster access</a:t>
            </a:r>
          </a:p>
          <a:p>
            <a:pPr lvl="1"/>
            <a:r>
              <a:rPr lang="en-US" sz="2400" dirty="0" smtClean="0"/>
              <a:t>The scope of the variable is local to the function in which it is defined</a:t>
            </a:r>
          </a:p>
          <a:p>
            <a:pPr lvl="1"/>
            <a:r>
              <a:rPr lang="en-US" sz="2400" dirty="0" smtClean="0"/>
              <a:t>dies as soon as the function execution is over</a:t>
            </a:r>
          </a:p>
          <a:p>
            <a:pPr lvl="1"/>
            <a:r>
              <a:rPr lang="en-US" sz="2400" dirty="0" smtClean="0"/>
              <a:t>contains some garbage value if not initialized</a:t>
            </a:r>
          </a:p>
          <a:p>
            <a:pPr lvl="1"/>
            <a:r>
              <a:rPr lang="en-US" sz="2400" b="1" dirty="0" smtClean="0"/>
              <a:t>register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 </a:t>
            </a:r>
            <a:r>
              <a:rPr lang="en-US" sz="2400" dirty="0" err="1" smtClean="0"/>
              <a:t>var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' static ' storage class</a:t>
            </a:r>
          </a:p>
          <a:p>
            <a:pPr lvl="1"/>
            <a:r>
              <a:rPr lang="en-US" dirty="0" smtClean="0"/>
              <a:t>The scope of </a:t>
            </a:r>
            <a:r>
              <a:rPr lang="en-US" b="1" dirty="0" smtClean="0"/>
              <a:t>static</a:t>
            </a:r>
            <a:r>
              <a:rPr lang="en-US" dirty="0" smtClean="0"/>
              <a:t> variable is local to the function in which it is defined</a:t>
            </a:r>
          </a:p>
          <a:p>
            <a:pPr lvl="1"/>
            <a:r>
              <a:rPr lang="en-US" dirty="0" smtClean="0"/>
              <a:t>doesn't die when the function execution is over</a:t>
            </a:r>
          </a:p>
          <a:p>
            <a:pPr lvl="1"/>
            <a:r>
              <a:rPr lang="en-US" dirty="0" smtClean="0"/>
              <a:t>The value of a static variable persists between function calls</a:t>
            </a:r>
          </a:p>
          <a:p>
            <a:pPr lvl="1"/>
            <a:r>
              <a:rPr lang="en-US" dirty="0" smtClean="0"/>
              <a:t>The default initial value of static variable is </a:t>
            </a:r>
            <a:r>
              <a:rPr lang="en-US" b="1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variables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502688"/>
            <a:ext cx="3581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static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/* value of 'count' persist between function calls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*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i.e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count doesn't become 0 every time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is called;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* previous value of count remains alive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*/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count++;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"Function is called " &lt;&lt; count &lt;&lt; " times "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2057400"/>
            <a:ext cx="411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"Calling Function :- "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"Calling Function :- "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"Calling Function :- "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' extern ' storage class</a:t>
            </a:r>
          </a:p>
          <a:p>
            <a:pPr lvl="1"/>
            <a:r>
              <a:rPr lang="en-US" dirty="0" smtClean="0"/>
              <a:t>Variables of </a:t>
            </a:r>
            <a:r>
              <a:rPr lang="en-US" b="1" dirty="0" smtClean="0"/>
              <a:t>extern</a:t>
            </a:r>
            <a:r>
              <a:rPr lang="en-US" dirty="0" smtClean="0"/>
              <a:t> storage class have a global scope.</a:t>
            </a:r>
          </a:p>
          <a:p>
            <a:pPr lvl="1"/>
            <a:r>
              <a:rPr lang="en-US" dirty="0" smtClean="0"/>
              <a:t>We use extern variables when we want a variable to be visible outside the </a:t>
            </a:r>
            <a:r>
              <a:rPr lang="en-US" b="1" dirty="0" smtClean="0"/>
              <a:t>file</a:t>
            </a:r>
            <a:r>
              <a:rPr lang="en-US" dirty="0" smtClean="0"/>
              <a:t> in which it is declared</a:t>
            </a:r>
          </a:p>
          <a:p>
            <a:pPr lvl="1"/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count; // declaration of variable 'count'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count; // definition of variable 'count‘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declaration</a:t>
            </a:r>
            <a:r>
              <a:rPr lang="en-US" dirty="0" smtClean="0"/>
              <a:t> and </a:t>
            </a:r>
            <a:r>
              <a:rPr lang="en-US" b="1" dirty="0" smtClean="0"/>
              <a:t>definition</a:t>
            </a:r>
            <a:r>
              <a:rPr lang="en-US" dirty="0" smtClean="0"/>
              <a:t> of a variable can be in different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extern</a:t>
            </a:r>
            <a:r>
              <a:rPr lang="en-US" dirty="0" smtClean="0"/>
              <a:t> storage class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219200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* File : extern_var.cpp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*/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 "extern_var_util.cpp" // including the contents of a user defined file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extern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count; // declaration of variable 'count'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"count : " &lt;&lt; count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count =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incrementCount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"count : " &lt;&lt; count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extern</a:t>
            </a:r>
            <a:r>
              <a:rPr lang="en-US" dirty="0" smtClean="0"/>
              <a:t> storage class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057400"/>
            <a:ext cx="601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* File : extern_var_util.cpp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*/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count = 7; //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defination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of variable count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incrementCount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++count;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5727192" cy="1143000"/>
          </a:xfrm>
        </p:spPr>
        <p:txBody>
          <a:bodyPr/>
          <a:lstStyle/>
          <a:p>
            <a:r>
              <a:rPr lang="en-US" b="1" dirty="0" smtClean="0"/>
              <a:t>C++ 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‘mutable’ storage class</a:t>
            </a:r>
          </a:p>
          <a:p>
            <a:pPr lvl="1"/>
            <a:r>
              <a:rPr lang="en-US" b="1" dirty="0" smtClean="0"/>
              <a:t>mutable</a:t>
            </a:r>
            <a:r>
              <a:rPr lang="en-US" dirty="0" smtClean="0"/>
              <a:t> storage class is applicable to only class data members</a:t>
            </a:r>
          </a:p>
          <a:p>
            <a:pPr lvl="2"/>
            <a:r>
              <a:rPr lang="en-US" b="1" dirty="0" smtClean="0"/>
              <a:t>class</a:t>
            </a:r>
            <a:r>
              <a:rPr lang="en-US" dirty="0" smtClean="0"/>
              <a:t> is a user defined data type and </a:t>
            </a:r>
            <a:r>
              <a:rPr lang="en-US" b="1" dirty="0" smtClean="0"/>
              <a:t>object</a:t>
            </a:r>
            <a:r>
              <a:rPr lang="en-US" dirty="0" smtClean="0"/>
              <a:t> is a variable of type </a:t>
            </a:r>
            <a:r>
              <a:rPr lang="en-US" b="1" dirty="0" smtClean="0"/>
              <a:t>class</a:t>
            </a:r>
          </a:p>
          <a:p>
            <a:pPr lvl="1"/>
            <a:r>
              <a:rPr lang="en-US" dirty="0" smtClean="0"/>
              <a:t>It allows a member of an object to override const member function</a:t>
            </a:r>
          </a:p>
          <a:p>
            <a:pPr lvl="1"/>
            <a:r>
              <a:rPr lang="en-US" dirty="0" smtClean="0"/>
              <a:t>That is, a mutable member can be modified by a const member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29825"/>
            <a:ext cx="71628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// defining a class 'X' (user-defined data type)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class X {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public :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X 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b) { // constructor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// data member initialization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m = a;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  n = b;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// data members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m;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mutable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n;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// declare a const variable '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' of type 'X'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const X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(5, 2); // m = 5 and n = 2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"m : "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obj.m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"  n : "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obj.n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obj.m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7; // illegal since '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' is constant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obj.n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= 8; // legal since 'n' is mutable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"m : "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obj.m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"  n : "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obj.n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609600"/>
          </a:xfrm>
        </p:spPr>
        <p:txBody>
          <a:bodyPr tIns="0" bIns="0">
            <a:normAutofit/>
          </a:bodyPr>
          <a:lstStyle/>
          <a:p>
            <a:r>
              <a:rPr lang="en-US" sz="3600" b="1" dirty="0" smtClean="0"/>
              <a:t>C++ Operators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026378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Demonstration of arithmetic operators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a = 5, b = 2;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x, y, z, r, s, u, v;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x = a + b; // addition ( Value of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a+b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is assigned to x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y = a - b; // subtraction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z = a * b; // multiplication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 = a / b; // division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s = a % b; // modulo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&lt;&lt; " Sum of " &lt;&lt; a &lt;&lt; " and "&lt;&lt; b &lt;&lt; " is " &lt;&lt; x &lt;&lt;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&lt;&lt; " Difference of " &lt;&lt; a &lt;&lt; " and "&lt;&lt; b &lt;&lt; " is " &lt;&lt; y &lt;&lt;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&lt;&lt; " Product of " &lt;&lt; a &lt;&lt; " and "&lt;&lt; b &lt;&lt; " is " &lt;&lt; z &lt;&lt;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&lt;&lt; " Division of " &lt;&lt; a &lt;&lt; " by "&lt;&lt; b &lt;&lt; " is " &lt;&lt; r &lt;&lt;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&lt;&lt; " Modulo of " &lt;&lt; a &lt;&lt; " by "&lt;&lt; b &lt;&lt; " is " &lt;&lt; s &lt;&lt;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&lt;&lt; " Incrementing a " &lt;&lt; ++a &lt;&lt;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&lt;&lt; " Decrementing b " &lt;&lt; --b &lt;&lt;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variable</a:t>
            </a:r>
            <a:r>
              <a:rPr lang="en-US" dirty="0" smtClean="0"/>
              <a:t> or </a:t>
            </a:r>
            <a:r>
              <a:rPr lang="en-US" b="1" dirty="0" smtClean="0"/>
              <a:t>scalar</a:t>
            </a:r>
            <a:r>
              <a:rPr lang="en-US" dirty="0" smtClean="0"/>
              <a:t> is a storage location (identified by a </a:t>
            </a:r>
            <a:r>
              <a:rPr lang="en-US" dirty="0" smtClean="0">
                <a:solidFill>
                  <a:srgbClr val="FF0000"/>
                </a:solidFill>
              </a:rPr>
              <a:t>memory address</a:t>
            </a:r>
            <a:r>
              <a:rPr lang="en-US" dirty="0" smtClean="0"/>
              <a:t>) paired with an associated </a:t>
            </a:r>
            <a:r>
              <a:rPr lang="en-US" dirty="0" smtClean="0">
                <a:solidFill>
                  <a:srgbClr val="FF0000"/>
                </a:solidFill>
              </a:rPr>
              <a:t>symbolic</a:t>
            </a:r>
            <a:r>
              <a:rPr lang="en-US" dirty="0" smtClean="0"/>
              <a:t> name (an </a:t>
            </a:r>
            <a:r>
              <a:rPr lang="en-US" i="1" dirty="0" smtClean="0">
                <a:solidFill>
                  <a:srgbClr val="FF0000"/>
                </a:solidFill>
              </a:rPr>
              <a:t>identifier</a:t>
            </a:r>
            <a:r>
              <a:rPr lang="en-US" dirty="0" smtClean="0"/>
              <a:t>), which contains some known or unknown quantity of information referred to as a </a:t>
            </a:r>
            <a:r>
              <a:rPr lang="en-US" i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variable in C++ has a specific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C++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180267"/>
            <a:ext cx="71628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//Demonstration of logical operator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 = true, b = false;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x, y, z;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x = a &amp;&amp; b; // x = false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y = a || b; // y = true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z = !b;     // z = true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a &lt;&lt; " AND " &lt;&lt; b &lt;&lt; " = " &lt;&lt; x &lt;&lt;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a &lt;&lt; " OR " &lt;&lt; b &lt;&lt; " = " &lt;&lt; y &lt;&lt;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&lt;&lt; "NOT " &lt;&lt; b &lt;&lt; " = " &lt;&lt; z &lt;&lt;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1400" y="2438400"/>
            <a:ext cx="1600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</a:p>
          <a:p>
            <a:r>
              <a:rPr lang="en-US" dirty="0" smtClean="0"/>
              <a:t>1 AND 0 = 0</a:t>
            </a:r>
          </a:p>
          <a:p>
            <a:r>
              <a:rPr lang="en-US" dirty="0" smtClean="0"/>
              <a:t>1 OR 0 = 1</a:t>
            </a:r>
          </a:p>
          <a:p>
            <a:r>
              <a:rPr lang="en-US" dirty="0" smtClean="0"/>
              <a:t>NOT 0 = 1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C++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Demonstration of Relational Operators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 = 5, b = 2, c = 2;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x, y, z, r;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x = ( b == c ); // x = 1 (true) since b is equal to c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y = ( a != b ); // y = 1 (true) since a is not equal to b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z = ( b &lt; c ); // z = 0 (false) since b is not less than c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 = ( b &lt;= c ); // r = 1 (true) since b is not less but equal to c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 x : "&lt;&lt; x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 y : "&lt;&lt; y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 z : "&lt;&lt; z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 r : "&lt;&lt; r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17693"/>
            <a:ext cx="8153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//Demonstration of bitwise operators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 = 7, b = 19;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x, y, z, r, s;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x = a &amp; b;  // 7 &amp; 19 = (00000111 &amp; 00010011) = 00000011 = 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y = a | b;  // 7 | 19 = (00000111 | 00010011) = 00010111 = 23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z = a ^ b;  // 7 ^ 19 = (00000111 ^ 00010011) = 00010100 = 20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 = a &lt;&lt; 2; // 7 &lt;&lt; 2 = (00000111 &lt;&lt; 2) = 00011100 = 28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s = a &gt;&gt; 1; // 7 &gt;&gt; 1 = (00000111 &gt;&gt; 1) = 00000011 = 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a &lt;&lt; " &amp; " &lt;&lt; b &lt;&lt; " = " &lt;&lt; x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a &lt;&lt; " | " &lt;&lt; b &lt;&lt; " = " &lt;&lt; y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a &lt;&lt; " ^ " &lt;&lt; b &lt;&lt; " = " &lt;&lt; z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a &lt;&lt; " &lt;&lt; " &lt;&lt; 2 &lt;&lt; " = " &lt;&lt; r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a &lt;&lt; " &gt;&gt; " &lt;&lt; 1 &lt;&lt; " = " &lt;&lt; s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211669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^=</a:t>
            </a:r>
            <a:r>
              <a:rPr lang="en-US" sz="1600" b="1" dirty="0" smtClean="0"/>
              <a:t>Bitwise Exclusive-Or (XOR) :  </a:t>
            </a:r>
            <a:r>
              <a:rPr lang="en-US" sz="1600" dirty="0" smtClean="0"/>
              <a:t>if both inputs are 1 or both inputs are 0, it returns 0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498080" cy="1600200"/>
          </a:xfrm>
        </p:spPr>
        <p:txBody>
          <a:bodyPr/>
          <a:lstStyle/>
          <a:p>
            <a:r>
              <a:rPr lang="en-US" b="1" dirty="0" smtClean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&lt;&lt;</a:t>
            </a:r>
            <a:r>
              <a:rPr lang="en-US" b="1" dirty="0" smtClean="0"/>
              <a:t> </a:t>
            </a:r>
            <a:r>
              <a:rPr lang="en-US" dirty="0" smtClean="0"/>
              <a:t>" is used for printing output and "</a:t>
            </a:r>
            <a:r>
              <a:rPr lang="en-US" b="1" dirty="0" smtClean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&gt;&gt;</a:t>
            </a:r>
            <a:r>
              <a:rPr lang="en-US" b="1" dirty="0" smtClean="0"/>
              <a:t> </a:t>
            </a:r>
            <a:r>
              <a:rPr lang="en-US" dirty="0" smtClean="0"/>
              <a:t>" is also used for taking input from user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057400"/>
            <a:ext cx="6324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"Enter any number :: ";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&gt;&gt; x; // taking user input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"Multiplication Table :- "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x &lt;&lt; " * 1 = " &lt;&lt; x*1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x &lt;&lt; " * 2 = " &lt;&lt; x*2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x &lt;&lt; " * 3 = " &lt;&lt; x*3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x &lt;&lt; " * 4 = " &lt;&lt; x*4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x &lt;&lt; " * 5 = " &lt;&lt; x*5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Demonstrating Conditional Operator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*/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 = 5, b = 2;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// if a &gt; b, then value in 'a' assigned to 'c'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// else value in 'b' is assigned to 'a'                 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 = ( a &gt; b ) ? a : b;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// c holds greater of a and b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" Greater of " &lt;&lt; a &lt;&lt; " and " &lt;&lt; b &lt;&lt; " is " &lt;&lt; c &lt;&lt;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143000"/>
          </a:xfrm>
        </p:spPr>
        <p:txBody>
          <a:bodyPr/>
          <a:lstStyle/>
          <a:p>
            <a:r>
              <a:rPr lang="en-US" b="1" dirty="0" smtClean="0"/>
              <a:t>Postfix and Prefix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948690"/>
            <a:ext cx="77724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#include&lt;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a = 5, b = 2;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c = 7, d = 3;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x, y, r, s;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x = ++a; //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first increment a, then assign its value to x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" x : " &lt;&lt; x &lt;&lt; ", a : " &lt;&lt; a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displays x : 6, a : 6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y = b++; //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first assign value of b to y, then increment b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" y : " &lt;&lt; y &lt;&lt; ", b : " &lt;&lt; b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displays y : 2, b : 3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r = --c; //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first decrement c, then assign its value to r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s = d--; //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first assign value of d to s, then decrement d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" r : " &lt;&lt; r &lt;&lt; ", c : " &lt;&lt; c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displays r : 6, c : 6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&lt;&lt; " s : " &lt;&lt; s &lt;&lt; ", d : " &lt;&lt; d &lt;&lt;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displays s : 3, d : 2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Variable Definition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definition tells the compiler where and how much storage to create for the variable.</a:t>
            </a:r>
          </a:p>
          <a:p>
            <a:r>
              <a:rPr lang="en-US" dirty="0" smtClean="0"/>
              <a:t>Syntax: data_type variable_identifier;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sv-SE" dirty="0" smtClean="0"/>
              <a:t>int i, j, k; char c, ch;</a:t>
            </a:r>
          </a:p>
          <a:p>
            <a:r>
              <a:rPr lang="en-US" dirty="0" smtClean="0"/>
              <a:t>Variables can be initialized (assigned an initial value) in their declaration.</a:t>
            </a:r>
          </a:p>
          <a:p>
            <a:r>
              <a:rPr lang="en-US" dirty="0" smtClean="0"/>
              <a:t>data_type </a:t>
            </a:r>
            <a:r>
              <a:rPr lang="en-US" dirty="0" err="1" smtClean="0"/>
              <a:t>variable_name</a:t>
            </a:r>
            <a:r>
              <a:rPr lang="en-US" dirty="0" smtClean="0"/>
              <a:t> = value;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extern</a:t>
            </a:r>
            <a:r>
              <a:rPr lang="en-US" dirty="0" smtClean="0"/>
              <a:t> 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2380595"/>
            <a:ext cx="342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#include &lt;</a:t>
            </a:r>
            <a:r>
              <a:rPr lang="en-US" sz="2000" dirty="0" err="1" smtClean="0">
                <a:latin typeface="Consolas" pitchFamily="49" charset="0"/>
              </a:rPr>
              <a:t>iostream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r>
              <a:rPr lang="en-US" sz="2000" dirty="0" smtClean="0">
                <a:latin typeface="Consolas" pitchFamily="49" charset="0"/>
              </a:rPr>
              <a:t>using namespace std;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// Variable declaration:</a:t>
            </a:r>
          </a:p>
          <a:p>
            <a:r>
              <a:rPr lang="en-US" sz="2000" dirty="0" smtClean="0">
                <a:latin typeface="Consolas" pitchFamily="49" charset="0"/>
              </a:rPr>
              <a:t>extern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a, b;</a:t>
            </a:r>
          </a:p>
          <a:p>
            <a:r>
              <a:rPr lang="en-US" sz="2000" dirty="0" smtClean="0">
                <a:latin typeface="Consolas" pitchFamily="49" charset="0"/>
              </a:rPr>
              <a:t>extern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c;</a:t>
            </a:r>
          </a:p>
          <a:p>
            <a:r>
              <a:rPr lang="en-US" sz="2000" dirty="0" smtClean="0">
                <a:latin typeface="Consolas" pitchFamily="49" charset="0"/>
              </a:rPr>
              <a:t>extern float f;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main () {</a:t>
            </a:r>
          </a:p>
          <a:p>
            <a:r>
              <a:rPr lang="en-US" sz="2000" dirty="0" smtClean="0">
                <a:latin typeface="Consolas" pitchFamily="49" charset="0"/>
              </a:rPr>
              <a:t>// Variable definition:</a:t>
            </a:r>
          </a:p>
          <a:p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a, b;</a:t>
            </a:r>
          </a:p>
          <a:p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c;</a:t>
            </a:r>
          </a:p>
          <a:p>
            <a:r>
              <a:rPr lang="en-US" sz="2000" dirty="0" smtClean="0">
                <a:latin typeface="Consolas" pitchFamily="49" charset="0"/>
              </a:rPr>
              <a:t>   float f;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2456795"/>
            <a:ext cx="3657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</a:rPr>
              <a:t>// actual initialization</a:t>
            </a:r>
          </a:p>
          <a:p>
            <a:r>
              <a:rPr lang="en-US" sz="2000" dirty="0" smtClean="0">
                <a:latin typeface="Consolas" pitchFamily="49" charset="0"/>
              </a:rPr>
              <a:t>   a = 10;</a:t>
            </a:r>
          </a:p>
          <a:p>
            <a:r>
              <a:rPr lang="en-US" sz="2000" dirty="0" smtClean="0">
                <a:latin typeface="Consolas" pitchFamily="49" charset="0"/>
              </a:rPr>
              <a:t>   b = 20;</a:t>
            </a:r>
          </a:p>
          <a:p>
            <a:r>
              <a:rPr lang="en-US" sz="2000" dirty="0" smtClean="0">
                <a:latin typeface="Consolas" pitchFamily="49" charset="0"/>
              </a:rPr>
              <a:t>   c = a + b;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</a:rPr>
              <a:t> &lt;&lt; c &lt;&lt; </a:t>
            </a:r>
            <a:r>
              <a:rPr lang="en-US" sz="2000" dirty="0" err="1" smtClean="0">
                <a:latin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</a:rPr>
              <a:t> 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f = 70.0/3.0;</a:t>
            </a:r>
          </a:p>
          <a:p>
            <a:r>
              <a:rPr lang="en-US" sz="2000" dirty="0" smtClean="0">
                <a:latin typeface="Consolas" pitchFamily="49" charset="0"/>
              </a:rPr>
              <a:t>   </a:t>
            </a:r>
            <a:r>
              <a:rPr lang="en-US" sz="2000" dirty="0" err="1" smtClean="0">
                <a:latin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</a:rPr>
              <a:t> &lt;&lt; f &lt;&lt; </a:t>
            </a:r>
            <a:r>
              <a:rPr lang="en-US" sz="2000" dirty="0" err="1" smtClean="0">
                <a:latin typeface="Consolas" pitchFamily="49" charset="0"/>
              </a:rPr>
              <a:t>endl</a:t>
            </a:r>
            <a:r>
              <a:rPr lang="en-US" sz="2000" dirty="0" smtClean="0">
                <a:latin typeface="Consolas" pitchFamily="49" charset="0"/>
              </a:rPr>
              <a:t> 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return 0;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  <a:endParaRPr lang="en-US" sz="1200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219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 </a:t>
            </a:r>
            <a:r>
              <a:rPr lang="en-US" sz="3600" b="1" dirty="0" smtClean="0"/>
              <a:t>extern</a:t>
            </a:r>
            <a:r>
              <a:rPr lang="en-US" sz="3600" dirty="0" smtClean="0"/>
              <a:t> keyword is used to declare a variable at any place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scope is a region of the program</a:t>
            </a:r>
          </a:p>
          <a:p>
            <a:pPr lvl="1"/>
            <a:r>
              <a:rPr lang="en-US" dirty="0" smtClean="0"/>
              <a:t>Inside a function or a block which is called local variables,</a:t>
            </a:r>
          </a:p>
          <a:p>
            <a:pPr lvl="1"/>
            <a:r>
              <a:rPr lang="en-US" dirty="0" smtClean="0"/>
              <a:t>In the definition of function parameters which is called formal parameters.</a:t>
            </a:r>
          </a:p>
          <a:p>
            <a:pPr lvl="1"/>
            <a:r>
              <a:rPr lang="en-US" dirty="0" smtClean="0"/>
              <a:t>Outside of all functions which is called global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Local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1600200"/>
            <a:ext cx="5638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 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// Local variable declaration: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a, b;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// actual initialization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a = 10;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b = 20;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c = a + b;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c;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Global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2192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Global variable declaration: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g;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 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// Local variable declaration: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a, b;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// actual initialization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a = 10;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b = 20;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g = a + b;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g;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Same name for 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19200"/>
          </a:xfrm>
        </p:spPr>
        <p:txBody>
          <a:bodyPr/>
          <a:lstStyle/>
          <a:p>
            <a:r>
              <a:rPr lang="en-US" dirty="0" smtClean="0"/>
              <a:t>value of local variable inside a function will take preference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26670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Global variable declaration: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g = 20;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main 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// Local variable declaration: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g = 10;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g;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C++ 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fully define a variable, we need a storage class as well apart from data type</a:t>
            </a:r>
          </a:p>
          <a:p>
            <a:r>
              <a:rPr lang="en-US" dirty="0" smtClean="0"/>
              <a:t>When we do not define a storage class, compiler automatically assigns a default storage class to it.</a:t>
            </a:r>
          </a:p>
          <a:p>
            <a:r>
              <a:rPr lang="en-US" dirty="0" smtClean="0"/>
              <a:t>A variable's storage class gives information about </a:t>
            </a:r>
            <a:r>
              <a:rPr lang="en-US" b="1" dirty="0" smtClean="0"/>
              <a:t>the storage location of variable in memory, default initial value, scope of the variable and it's lifetime</a:t>
            </a:r>
            <a:r>
              <a:rPr lang="en-US" dirty="0" smtClean="0"/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850</TotalTime>
  <Words>2293</Words>
  <Application>Microsoft Office PowerPoint</Application>
  <PresentationFormat>On-screen Show (4:3)</PresentationFormat>
  <Paragraphs>372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C++</vt:lpstr>
      <vt:lpstr>Variable</vt:lpstr>
      <vt:lpstr>Variable Definition in C++</vt:lpstr>
      <vt:lpstr>extern keyword</vt:lpstr>
      <vt:lpstr>Variable Scope</vt:lpstr>
      <vt:lpstr>Local Variables</vt:lpstr>
      <vt:lpstr>Global Variables</vt:lpstr>
      <vt:lpstr>Same name for local and global variables</vt:lpstr>
      <vt:lpstr>C++ Storage Classes</vt:lpstr>
      <vt:lpstr>C++ Storage Classes</vt:lpstr>
      <vt:lpstr>C++ Storage Classes</vt:lpstr>
      <vt:lpstr>C++ Storage Classes</vt:lpstr>
      <vt:lpstr> static variables example</vt:lpstr>
      <vt:lpstr>C++ Storage Classes</vt:lpstr>
      <vt:lpstr>extern storage class example</vt:lpstr>
      <vt:lpstr>extern storage class example</vt:lpstr>
      <vt:lpstr>C++ Storage Classes</vt:lpstr>
      <vt:lpstr>Slide 18</vt:lpstr>
      <vt:lpstr>C++ Operators</vt:lpstr>
      <vt:lpstr>C++ Operators</vt:lpstr>
      <vt:lpstr>C++ Operators</vt:lpstr>
      <vt:lpstr>Slide 22</vt:lpstr>
      <vt:lpstr>Slide 23</vt:lpstr>
      <vt:lpstr>Slide 24</vt:lpstr>
      <vt:lpstr>Postfix and Prefix 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550</cp:revision>
  <dcterms:created xsi:type="dcterms:W3CDTF">2018-01-28T11:33:00Z</dcterms:created>
  <dcterms:modified xsi:type="dcterms:W3CDTF">2018-02-11T08:52:44Z</dcterms:modified>
</cp:coreProperties>
</file>