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713" autoAdjust="0"/>
  </p:normalViewPr>
  <p:slideViewPr>
    <p:cSldViewPr>
      <p:cViewPr varScale="1">
        <p:scale>
          <a:sx n="106" d="100"/>
          <a:sy n="106" d="100"/>
        </p:scale>
        <p:origin x="-168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D78DF-CC90-4945-895F-3A31C3E4E5F8}" type="datetimeFigureOut">
              <a:rPr lang="en-US" smtClean="0"/>
              <a:pPr/>
              <a:t>12-Mar-18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EF9E0-B341-4A18-9BC5-B335E5FD6B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C3963F-8C90-4B4D-9825-F58F29351D55}" type="datetime1">
              <a:rPr lang="en-US" smtClean="0"/>
              <a:pPr/>
              <a:t>12-Mar-18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18F2E9-02E3-48AB-9EF2-DE74612F48F7}" type="datetime1">
              <a:rPr lang="en-US" smtClean="0"/>
              <a:pPr/>
              <a:t>12-Mar-18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936493-62DD-4140-AF02-AACD9C07AB35}" type="datetime1">
              <a:rPr lang="en-US" smtClean="0"/>
              <a:pPr/>
              <a:t>12-Mar-18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C7A1B4-571B-4723-BD61-8D2CAC8D6D5F}" type="datetime1">
              <a:rPr lang="en-US" smtClean="0"/>
              <a:pPr/>
              <a:t>12-Mar-18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7D02C-2E1B-4600-8052-675B54DB79B8}" type="datetime1">
              <a:rPr lang="en-US" smtClean="0"/>
              <a:pPr/>
              <a:t>12-Mar-18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8C8D73-FAAF-4194-96E8-8580B5FB1AA9}" type="datetime1">
              <a:rPr lang="en-US" smtClean="0"/>
              <a:pPr/>
              <a:t>12-Mar-18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E2F4C6-6A17-474A-BEDD-A8C4A78BC6EF}" type="datetime1">
              <a:rPr lang="en-US" smtClean="0"/>
              <a:pPr/>
              <a:t>12-Mar-18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CF70B8-352F-4823-AFA1-214F63E4884A}" type="datetime1">
              <a:rPr lang="en-US" smtClean="0"/>
              <a:pPr/>
              <a:t>12-Mar-18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CC3219-37A5-4100-8880-B3AB34EB28F7}" type="datetime1">
              <a:rPr lang="en-US" smtClean="0"/>
              <a:pPr/>
              <a:t>12-Mar-18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5167C4-31C9-4C4E-92C5-4BB7FFBDEB4E}" type="datetime1">
              <a:rPr lang="en-US" smtClean="0"/>
              <a:pPr/>
              <a:t>12-Mar-18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A3288F-94AE-4BF1-9A8D-17D33D5CDA86}" type="datetime1">
              <a:rPr lang="en-US" smtClean="0"/>
              <a:pPr/>
              <a:t>12-Mar-18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68BC84C-C5EC-479D-8DF7-DE3AC2D3AA08}" type="datetime1">
              <a:rPr lang="en-US" smtClean="0"/>
              <a:pPr/>
              <a:t>12-Mar-18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069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962400"/>
            <a:ext cx="7406640" cy="1959936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Md. Abdur Rahman</a:t>
            </a:r>
          </a:p>
          <a:p>
            <a:pPr algn="r"/>
            <a:r>
              <a:rPr lang="en-US" dirty="0" smtClean="0"/>
              <a:t>Senior Computer Scientist</a:t>
            </a:r>
          </a:p>
          <a:p>
            <a:pPr algn="r"/>
            <a:r>
              <a:rPr lang="en-US" dirty="0" smtClean="0"/>
              <a:t>Centre for Advanced in Research in Sciences (CARS)</a:t>
            </a:r>
          </a:p>
          <a:p>
            <a:pPr algn="r"/>
            <a:r>
              <a:rPr lang="en-US" dirty="0" smtClean="0"/>
              <a:t>University of Dhaka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152401"/>
            <a:ext cx="4191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smtClean="0"/>
              <a:t>void sum(int, int);</a:t>
            </a:r>
          </a:p>
          <a:p>
            <a:endParaRPr lang="en-US" dirty="0" smtClean="0"/>
          </a:p>
          <a:p>
            <a:r>
              <a:rPr lang="en-US" dirty="0" smtClean="0"/>
              <a:t>int main(){</a:t>
            </a:r>
          </a:p>
          <a:p>
            <a:r>
              <a:rPr lang="en-US" dirty="0" smtClean="0"/>
              <a:t>   int row, </a:t>
            </a:r>
            <a:r>
              <a:rPr lang="en-US" dirty="0" err="1" smtClean="0"/>
              <a:t>col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&lt;&lt;"Enter the number of rows: ";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cin</a:t>
            </a:r>
            <a:r>
              <a:rPr lang="en-US" dirty="0" smtClean="0"/>
              <a:t>&gt;&gt;row;</a:t>
            </a:r>
          </a:p>
          <a:p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&lt;&lt;"Enter the number of column: ";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cin</a:t>
            </a:r>
            <a:r>
              <a:rPr lang="en-US" dirty="0" smtClean="0"/>
              <a:t>&gt;&gt;</a:t>
            </a:r>
            <a:r>
              <a:rPr lang="en-US" dirty="0" err="1" smtClean="0"/>
              <a:t>col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sum(row, </a:t>
            </a:r>
            <a:r>
              <a:rPr lang="en-US" dirty="0" err="1" smtClean="0"/>
              <a:t>col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return 0;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81600" y="152400"/>
            <a:ext cx="3657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sum(int r, int c){</a:t>
            </a:r>
          </a:p>
          <a:p>
            <a:r>
              <a:rPr lang="en-US" dirty="0" smtClean="0"/>
              <a:t>   int m1[r][c], m2[r][c], s[r][c];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"Enter 1st matrix: ";</a:t>
            </a:r>
          </a:p>
          <a:p>
            <a:r>
              <a:rPr lang="en-US" dirty="0" smtClean="0"/>
              <a:t>   for (int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&lt;r;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     for (int j = 0; j&lt;c; j++) {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cin</a:t>
            </a:r>
            <a:r>
              <a:rPr lang="en-US" dirty="0" smtClean="0"/>
              <a:t>&gt;&gt;m1[</a:t>
            </a:r>
            <a:r>
              <a:rPr lang="en-US" dirty="0" err="1" smtClean="0"/>
              <a:t>i</a:t>
            </a:r>
            <a:r>
              <a:rPr lang="en-US" dirty="0" smtClean="0"/>
              <a:t>][j];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   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&lt;&lt; "Enter 2nd matrix: ";</a:t>
            </a:r>
          </a:p>
          <a:p>
            <a:r>
              <a:rPr lang="en-US" dirty="0" smtClean="0"/>
              <a:t>   for (int </a:t>
            </a:r>
            <a:r>
              <a:rPr lang="en-US" dirty="0" err="1" smtClean="0"/>
              <a:t>i</a:t>
            </a:r>
            <a:r>
              <a:rPr lang="en-US" dirty="0" smtClean="0"/>
              <a:t> = 0;i&lt;</a:t>
            </a:r>
            <a:r>
              <a:rPr lang="en-US" dirty="0" err="1" smtClean="0"/>
              <a:t>r;i</a:t>
            </a:r>
            <a:r>
              <a:rPr lang="en-US" dirty="0" smtClean="0"/>
              <a:t>++ ) {</a:t>
            </a:r>
          </a:p>
          <a:p>
            <a:r>
              <a:rPr lang="en-US" dirty="0" smtClean="0"/>
              <a:t>     for (int j = 0;j&lt;</a:t>
            </a:r>
            <a:r>
              <a:rPr lang="en-US" dirty="0" err="1" smtClean="0"/>
              <a:t>c;j</a:t>
            </a:r>
            <a:r>
              <a:rPr lang="en-US" dirty="0" smtClean="0"/>
              <a:t>++ ) {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cin</a:t>
            </a:r>
            <a:r>
              <a:rPr lang="en-US" dirty="0" smtClean="0"/>
              <a:t>&gt;&gt;m2[</a:t>
            </a:r>
            <a:r>
              <a:rPr lang="en-US" dirty="0" err="1" smtClean="0"/>
              <a:t>i</a:t>
            </a:r>
            <a:r>
              <a:rPr lang="en-US" dirty="0" smtClean="0"/>
              <a:t>][j];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   }</a:t>
            </a:r>
          </a:p>
          <a:p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&lt;&lt;"Output: ";</a:t>
            </a:r>
          </a:p>
          <a:p>
            <a:r>
              <a:rPr lang="en-US" dirty="0" smtClean="0"/>
              <a:t>   for (int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&lt;r;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     for (int j=0; j&lt;c; j++) {</a:t>
            </a:r>
          </a:p>
          <a:p>
            <a:r>
              <a:rPr lang="en-US" dirty="0" smtClean="0"/>
              <a:t>       s[</a:t>
            </a:r>
            <a:r>
              <a:rPr lang="en-US" dirty="0" err="1" smtClean="0"/>
              <a:t>i</a:t>
            </a:r>
            <a:r>
              <a:rPr lang="en-US" dirty="0" smtClean="0"/>
              <a:t>][j] = m1[</a:t>
            </a:r>
            <a:r>
              <a:rPr lang="en-US" dirty="0" err="1" smtClean="0"/>
              <a:t>i</a:t>
            </a:r>
            <a:r>
              <a:rPr lang="en-US" dirty="0" smtClean="0"/>
              <a:t>][j] + m2[</a:t>
            </a:r>
            <a:r>
              <a:rPr lang="en-US" dirty="0" err="1" smtClean="0"/>
              <a:t>i</a:t>
            </a:r>
            <a:r>
              <a:rPr lang="en-US" dirty="0" smtClean="0"/>
              <a:t>][j];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cout</a:t>
            </a:r>
            <a:r>
              <a:rPr lang="en-US" dirty="0" smtClean="0"/>
              <a:t>&lt;&lt;s[</a:t>
            </a:r>
            <a:r>
              <a:rPr lang="en-US" dirty="0" err="1" smtClean="0"/>
              <a:t>i</a:t>
            </a:r>
            <a:r>
              <a:rPr lang="en-US" dirty="0" smtClean="0"/>
              <a:t>][j]&lt;&lt;" ";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752600"/>
          </a:xfrm>
        </p:spPr>
        <p:txBody>
          <a:bodyPr/>
          <a:lstStyle/>
          <a:p>
            <a:r>
              <a:rPr lang="en-US" dirty="0" smtClean="0"/>
              <a:t>The pointer in C++ language is a variable, it is also known as locator or indicator that points to an address of a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26" name="AutoShape 2" descr="Cpp Pointers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www.javatpoint.com/cpp/images/cpp-pointers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Afsana\Desktop\temp\cpp-pointers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505200"/>
            <a:ext cx="7034873" cy="236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 of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 reduces the code and improves the performance, it is used to retrieving strings, trees etc. and used with arrays, structures and functions.</a:t>
            </a:r>
          </a:p>
          <a:p>
            <a:r>
              <a:rPr lang="en-US" dirty="0" smtClean="0"/>
              <a:t>We can return multiple values from function using pointer.</a:t>
            </a:r>
          </a:p>
          <a:p>
            <a:r>
              <a:rPr lang="en-US" dirty="0" smtClean="0"/>
              <a:t>It makes you able to access any memory location in the computer's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Usage of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Dynamic memory allocation</a:t>
            </a:r>
          </a:p>
          <a:p>
            <a:pPr lvl="1"/>
            <a:r>
              <a:rPr lang="en-US" dirty="0" smtClean="0"/>
              <a:t>In c language, we can dynamically allocate memory using </a:t>
            </a:r>
            <a:r>
              <a:rPr lang="en-US" dirty="0" err="1" smtClean="0"/>
              <a:t>malloc</a:t>
            </a:r>
            <a:r>
              <a:rPr lang="en-US" dirty="0" smtClean="0"/>
              <a:t>() and </a:t>
            </a:r>
            <a:r>
              <a:rPr lang="en-US" dirty="0" err="1" smtClean="0"/>
              <a:t>calloc</a:t>
            </a:r>
            <a:r>
              <a:rPr lang="en-US" dirty="0" smtClean="0"/>
              <a:t>() functions where pointer is used.</a:t>
            </a:r>
          </a:p>
          <a:p>
            <a:r>
              <a:rPr lang="en-US" b="1" dirty="0" smtClean="0"/>
              <a:t>Arrays, Functions and Structures</a:t>
            </a:r>
          </a:p>
          <a:p>
            <a:pPr lvl="1"/>
            <a:r>
              <a:rPr lang="en-US" dirty="0" smtClean="0"/>
              <a:t>Pointers in c language are widely used in arrays, functions and structures. It reduces the code and improves the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Symbols used in pointer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1524000"/>
          <a:ext cx="7239000" cy="5029200"/>
        </p:xfrm>
        <a:graphic>
          <a:graphicData uri="http://schemas.openxmlformats.org/drawingml/2006/table">
            <a:tbl>
              <a:tblPr/>
              <a:tblGrid>
                <a:gridCol w="2413000"/>
                <a:gridCol w="2413000"/>
                <a:gridCol w="2413000"/>
              </a:tblGrid>
              <a:tr h="885468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solidFill>
                            <a:srgbClr val="000000"/>
                          </a:solidFill>
                          <a:latin typeface="Gill Sans MT (Body)"/>
                        </a:rPr>
                        <a:t>Symbol</a:t>
                      </a:r>
                    </a:p>
                  </a:txBody>
                  <a:tcPr marL="84180" marR="84180" marT="84180" marB="84180">
                    <a:lnL w="9525" cap="flat" cmpd="sng" algn="ctr">
                      <a:solidFill>
                        <a:srgbClr val="601C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1C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1C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solidFill>
                            <a:srgbClr val="000000"/>
                          </a:solidFill>
                          <a:latin typeface="Gill Sans MT (Body)"/>
                        </a:rPr>
                        <a:t>Name</a:t>
                      </a:r>
                    </a:p>
                  </a:txBody>
                  <a:tcPr marL="84180" marR="84180" marT="84180" marB="84180">
                    <a:lnL w="9525" cap="flat" cmpd="sng" algn="ctr">
                      <a:solidFill>
                        <a:srgbClr val="601C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1C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1C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solidFill>
                            <a:srgbClr val="000000"/>
                          </a:solidFill>
                          <a:latin typeface="Gill Sans MT (Body)"/>
                        </a:rPr>
                        <a:t>Description</a:t>
                      </a:r>
                    </a:p>
                  </a:txBody>
                  <a:tcPr marL="84180" marR="84180" marT="84180" marB="84180">
                    <a:lnL w="9525" cap="flat" cmpd="sng" algn="ctr">
                      <a:solidFill>
                        <a:srgbClr val="601C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1C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1C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207186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b="0" i="0" dirty="0">
                          <a:solidFill>
                            <a:srgbClr val="000000"/>
                          </a:solidFill>
                          <a:latin typeface="Gill Sans MT (Body)"/>
                        </a:rPr>
                        <a:t>&amp; (ampersand sign)</a:t>
                      </a: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b="0" i="0" dirty="0">
                          <a:solidFill>
                            <a:srgbClr val="000000"/>
                          </a:solidFill>
                          <a:latin typeface="Gill Sans MT (Body)"/>
                        </a:rPr>
                        <a:t>Address operator</a:t>
                      </a: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b="0" i="0" dirty="0">
                          <a:solidFill>
                            <a:srgbClr val="000000"/>
                          </a:solidFill>
                          <a:latin typeface="Gill Sans MT (Body)"/>
                        </a:rPr>
                        <a:t>Determine the address of a variable.</a:t>
                      </a: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7186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b="0" i="0">
                          <a:solidFill>
                            <a:srgbClr val="000000"/>
                          </a:solidFill>
                          <a:latin typeface="Gill Sans MT (Body)"/>
                        </a:rPr>
                        <a:t>∗ (asterisk sign)</a:t>
                      </a: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b="0" i="0">
                          <a:solidFill>
                            <a:srgbClr val="000000"/>
                          </a:solidFill>
                          <a:latin typeface="Gill Sans MT (Body)"/>
                        </a:rPr>
                        <a:t>Indirection operator</a:t>
                      </a: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b="0" i="0" dirty="0">
                          <a:solidFill>
                            <a:srgbClr val="000000"/>
                          </a:solidFill>
                          <a:latin typeface="Gill Sans MT (Body)"/>
                        </a:rPr>
                        <a:t>Access the value of an address.</a:t>
                      </a: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a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pointer in C++ language can be declared using ∗ (asterisk symbol).</a:t>
            </a:r>
          </a:p>
          <a:p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 ∗   a; //pointer to 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char</a:t>
            </a:r>
            <a:r>
              <a:rPr lang="en-US" dirty="0" smtClean="0">
                <a:solidFill>
                  <a:srgbClr val="0070C0"/>
                </a:solidFill>
              </a:rPr>
              <a:t> ∗  c; //pointer to char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33600" y="1371600"/>
            <a:ext cx="6096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number = 30;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* p;</a:t>
            </a:r>
          </a:p>
          <a:p>
            <a:r>
              <a:rPr lang="en-US" dirty="0" smtClean="0"/>
              <a:t>    p = &amp;number;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&lt;&lt;"Address of the number is: " &lt;&lt; &amp;number 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&lt;&lt;"Address of p variable is: " &lt;&lt; p 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&lt;&lt;"Address of p variable is: "&lt;&lt;*p&lt;&lt;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Swap 2 numbers without using 3rd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1676400"/>
            <a:ext cx="6629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 = 20, b = 10, *p1 = &amp;a, *p2 = &amp;b;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&lt;&lt;"Before swap: *p1 = "&lt;&lt;*p1&lt;&lt;" *p2 = "&lt;&lt;*p2&lt;&lt;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 *p1 = *p1 + *p2;</a:t>
            </a:r>
          </a:p>
          <a:p>
            <a:r>
              <a:rPr lang="en-US" dirty="0" smtClean="0"/>
              <a:t>    *p2 = *p1 - *p2;</a:t>
            </a:r>
          </a:p>
          <a:p>
            <a:r>
              <a:rPr lang="en-US" dirty="0" smtClean="0"/>
              <a:t>    *p1 = *p1 - *p2;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&lt;&lt;"After swap: *p1 = "&lt;&lt;*p1&lt;&lt;" *p2 = "&lt;&lt;*p2&lt;&lt;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multidimensional array is also known as rectangular arrays in C++</a:t>
            </a:r>
          </a:p>
          <a:p>
            <a:r>
              <a:rPr lang="en-US" dirty="0" smtClean="0"/>
              <a:t>The data is stored in tabular form (row ∗ column) which is also known as matrix.</a:t>
            </a:r>
          </a:p>
          <a:p>
            <a:r>
              <a:rPr lang="en-US" dirty="0" smtClean="0"/>
              <a:t>Total number of elements that can be stored in a multidimensional array can be calculated by multiplying the size of all the dimensions.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int x[10][20]</a:t>
            </a:r>
            <a:r>
              <a:rPr lang="en-US" dirty="0" smtClean="0"/>
              <a:t> can store total (</a:t>
            </a:r>
            <a:r>
              <a:rPr lang="en-US" dirty="0" smtClean="0">
                <a:solidFill>
                  <a:srgbClr val="00B050"/>
                </a:solidFill>
              </a:rPr>
              <a:t>10*20</a:t>
            </a:r>
            <a:r>
              <a:rPr lang="en-US" dirty="0" smtClean="0"/>
              <a:t>) = </a:t>
            </a:r>
            <a:r>
              <a:rPr lang="en-US" dirty="0" smtClean="0">
                <a:solidFill>
                  <a:srgbClr val="00B050"/>
                </a:solidFill>
              </a:rPr>
              <a:t>200</a:t>
            </a:r>
            <a:r>
              <a:rPr lang="en-US" dirty="0" smtClean="0"/>
              <a:t> elements.</a:t>
            </a:r>
          </a:p>
          <a:p>
            <a:pPr lvl="1"/>
            <a:r>
              <a:rPr lang="en-US" dirty="0" smtClean="0"/>
              <a:t> </a:t>
            </a:r>
            <a:r>
              <a:rPr lang="en-US" b="1" dirty="0" smtClean="0">
                <a:solidFill>
                  <a:srgbClr val="C00000"/>
                </a:solidFill>
              </a:rPr>
              <a:t>int x[5][10][20]</a:t>
            </a:r>
            <a:r>
              <a:rPr lang="en-US" dirty="0" smtClean="0"/>
              <a:t> can store total (</a:t>
            </a:r>
            <a:r>
              <a:rPr lang="en-US" dirty="0" smtClean="0">
                <a:solidFill>
                  <a:srgbClr val="00B050"/>
                </a:solidFill>
              </a:rPr>
              <a:t>5*10*20</a:t>
            </a:r>
            <a:r>
              <a:rPr lang="en-US" dirty="0" smtClean="0"/>
              <a:t>) = </a:t>
            </a:r>
            <a:r>
              <a:rPr lang="en-US" dirty="0" smtClean="0">
                <a:solidFill>
                  <a:srgbClr val="00B050"/>
                </a:solidFill>
              </a:rPr>
              <a:t>1000</a:t>
            </a:r>
            <a:r>
              <a:rPr lang="en-US" dirty="0" smtClean="0"/>
              <a:t>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838200"/>
          </a:xfrm>
        </p:spPr>
        <p:txBody>
          <a:bodyPr/>
          <a:lstStyle/>
          <a:p>
            <a:r>
              <a:rPr lang="en-US" dirty="0" smtClean="0"/>
              <a:t>int </a:t>
            </a:r>
            <a:r>
              <a:rPr lang="en-US" dirty="0" smtClean="0">
                <a:solidFill>
                  <a:srgbClr val="00B050"/>
                </a:solidFill>
              </a:rPr>
              <a:t>x[3][3];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2770" name="Picture 2" descr="two-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590800"/>
            <a:ext cx="7848599" cy="29909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Initializing Two – Dimensional Arrays: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First Method:</a:t>
            </a:r>
          </a:p>
          <a:p>
            <a:pPr lvl="2"/>
            <a:r>
              <a:rPr lang="en-US" dirty="0" smtClean="0"/>
              <a:t>int x[3][4] = {0, 1 ,2 ,3 ,4 , 5 , 6 , 7 , 8 , 9 , 10 , 11}</a:t>
            </a:r>
          </a:p>
          <a:p>
            <a:pPr lvl="2">
              <a:buNone/>
            </a:pPr>
            <a:endParaRPr lang="en-US" dirty="0" smtClean="0"/>
          </a:p>
          <a:p>
            <a:pPr lvl="1"/>
            <a:r>
              <a:rPr lang="en-US" dirty="0" smtClean="0"/>
              <a:t>Better Method:</a:t>
            </a:r>
          </a:p>
          <a:p>
            <a:pPr lvl="2"/>
            <a:r>
              <a:rPr lang="en-US" dirty="0" smtClean="0"/>
              <a:t>int x[3][4] = {{0,1,2,3}, {4,5,6,7}, {8,9,10,11}};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Two Dimensional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671691"/>
            <a:ext cx="4572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r>
              <a:rPr lang="en-US" dirty="0" smtClean="0"/>
              <a:t>int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int test[3][3];  //declaration of 2D array</a:t>
            </a:r>
          </a:p>
          <a:p>
            <a:r>
              <a:rPr lang="en-US" dirty="0" smtClean="0"/>
              <a:t>    test[0][0]=5;  //initialization</a:t>
            </a:r>
          </a:p>
          <a:p>
            <a:r>
              <a:rPr lang="en-US" dirty="0" smtClean="0"/>
              <a:t>    test[0][1]=10;</a:t>
            </a:r>
          </a:p>
          <a:p>
            <a:r>
              <a:rPr lang="en-US" dirty="0" smtClean="0"/>
              <a:t>    test[1][1]=15;</a:t>
            </a:r>
          </a:p>
          <a:p>
            <a:r>
              <a:rPr lang="en-US" dirty="0" smtClean="0"/>
              <a:t>    test[1][2]=20;</a:t>
            </a:r>
          </a:p>
          <a:p>
            <a:r>
              <a:rPr lang="en-US" dirty="0" smtClean="0"/>
              <a:t>    test[2][0]=30;</a:t>
            </a:r>
          </a:p>
          <a:p>
            <a:r>
              <a:rPr lang="en-US" dirty="0" smtClean="0"/>
              <a:t>    test[2][2]=10;</a:t>
            </a:r>
          </a:p>
          <a:p>
            <a:endParaRPr lang="en-US" dirty="0" smtClean="0"/>
          </a:p>
          <a:p>
            <a:r>
              <a:rPr lang="en-US" dirty="0" smtClean="0"/>
              <a:t>    //traversal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3; 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for(</a:t>
            </a:r>
            <a:r>
              <a:rPr lang="en-US" dirty="0" err="1" smtClean="0"/>
              <a:t>int</a:t>
            </a:r>
            <a:r>
              <a:rPr lang="en-US" dirty="0" smtClean="0"/>
              <a:t> j = 0; j &lt; 3; ++j)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cout</a:t>
            </a:r>
            <a:r>
              <a:rPr lang="en-US" dirty="0" smtClean="0"/>
              <a:t>&lt;&lt; test[</a:t>
            </a:r>
            <a:r>
              <a:rPr lang="en-US" dirty="0" err="1" smtClean="0"/>
              <a:t>i</a:t>
            </a:r>
            <a:r>
              <a:rPr lang="en-US" dirty="0" smtClean="0"/>
              <a:t>][j]&lt;&lt;" ";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&lt;&lt;"\n"; //new line at each row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"/>
            <a:ext cx="749808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Two Dimensional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948690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smtClean="0"/>
              <a:t>int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// an array with 3 rows and 2 columns.</a:t>
            </a:r>
          </a:p>
          <a:p>
            <a:r>
              <a:rPr lang="en-US" dirty="0" smtClean="0"/>
              <a:t>    int x[3][2] = {{0,1}, {2,3}, {4,5}};</a:t>
            </a:r>
          </a:p>
          <a:p>
            <a:endParaRPr lang="en-US" dirty="0" smtClean="0"/>
          </a:p>
          <a:p>
            <a:r>
              <a:rPr lang="en-US" dirty="0" smtClean="0"/>
              <a:t>    // output each array element's value</a:t>
            </a:r>
          </a:p>
          <a:p>
            <a:r>
              <a:rPr lang="en-US" dirty="0" smtClean="0"/>
              <a:t>    for (int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3;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for (int j = 0; j &lt; 2; j++)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cout</a:t>
            </a:r>
            <a:r>
              <a:rPr lang="en-US" dirty="0" smtClean="0"/>
              <a:t> &lt;&lt; "Element at x[" &lt;&lt;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                 &lt;&lt; "][" &lt;&lt; j &lt;&lt; "]: ";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cout</a:t>
            </a:r>
            <a:r>
              <a:rPr lang="en-US" dirty="0" smtClean="0"/>
              <a:t> &lt;&lt; x[</a:t>
            </a:r>
            <a:r>
              <a:rPr lang="en-US" dirty="0" err="1" smtClean="0"/>
              <a:t>i</a:t>
            </a:r>
            <a:r>
              <a:rPr lang="en-US" dirty="0" smtClean="0"/>
              <a:t>][j]&lt;&lt;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Two Dimensional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7400" y="1219200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smtClean="0"/>
              <a:t>int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int </a:t>
            </a:r>
            <a:r>
              <a:rPr lang="en-US" dirty="0" err="1" smtClean="0"/>
              <a:t>marr</a:t>
            </a:r>
            <a:r>
              <a:rPr lang="en-US" dirty="0" smtClean="0"/>
              <a:t>[3][3] =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{2, 5, 5}, {4, 0, 3}, {9, 1, 8}</a:t>
            </a:r>
          </a:p>
          <a:p>
            <a:r>
              <a:rPr lang="en-US" dirty="0" smtClean="0"/>
              <a:t>    };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 3;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for(</a:t>
            </a:r>
            <a:r>
              <a:rPr lang="en-US" dirty="0" err="1" smtClean="0"/>
              <a:t>int</a:t>
            </a:r>
            <a:r>
              <a:rPr lang="en-US" dirty="0" smtClean="0"/>
              <a:t> j=0; j&lt;3; j++)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marr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][j]&lt;&lt;"";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&lt;&lt;"\n"; // new line at each row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Three 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819400"/>
          </a:xfrm>
        </p:spPr>
        <p:txBody>
          <a:bodyPr/>
          <a:lstStyle/>
          <a:p>
            <a:r>
              <a:rPr lang="en-US" dirty="0" smtClean="0"/>
              <a:t>Initialization in Three-Dimensional array is same as that of Two-dimensional arrays.</a:t>
            </a:r>
          </a:p>
          <a:p>
            <a:r>
              <a:rPr lang="en-US" dirty="0" smtClean="0"/>
              <a:t>The difference is as the number of dimension increases so the number of nested braces will also increase.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295400" y="4648200"/>
            <a:ext cx="7162800" cy="144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int </a:t>
            </a:r>
            <a:r>
              <a:rPr lang="en-US" dirty="0" smtClean="0">
                <a:solidFill>
                  <a:srgbClr val="00B050"/>
                </a:solidFill>
              </a:rPr>
              <a:t>x[2][3][4] </a:t>
            </a:r>
            <a:r>
              <a:rPr lang="en-US" dirty="0" smtClean="0"/>
              <a:t>=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{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	{ </a:t>
            </a:r>
            <a:r>
              <a:rPr lang="en-US" dirty="0" smtClean="0">
                <a:solidFill>
                  <a:srgbClr val="FF0000"/>
                </a:solidFill>
              </a:rPr>
              <a:t>{0,1,2,3}, {4,5,6,7}, {8,9,10,11} </a:t>
            </a:r>
            <a:r>
              <a:rPr lang="en-US" dirty="0" smtClean="0"/>
              <a:t>},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	{ </a:t>
            </a:r>
            <a:r>
              <a:rPr lang="en-US" dirty="0" smtClean="0">
                <a:solidFill>
                  <a:srgbClr val="FF0000"/>
                </a:solidFill>
              </a:rPr>
              <a:t>{12,13,14,15}, {16,17,18,19}, {20,21,22,23} </a:t>
            </a:r>
            <a:r>
              <a:rPr lang="en-US" dirty="0" smtClean="0"/>
              <a:t>}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};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498080" cy="411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Three Dimensional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685800"/>
            <a:ext cx="6477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r>
              <a:rPr lang="en-US" dirty="0" smtClean="0"/>
              <a:t>int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int x[2][3][2] =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{ {0, 1},{2, 3}, {4, 5} },</a:t>
            </a:r>
          </a:p>
          <a:p>
            <a:r>
              <a:rPr lang="en-US" dirty="0" smtClean="0"/>
              <a:t>        {{6,7}, {8, 9}, {10, 11} }</a:t>
            </a:r>
          </a:p>
          <a:p>
            <a:r>
              <a:rPr lang="en-US" dirty="0" smtClean="0"/>
              <a:t>    };</a:t>
            </a:r>
          </a:p>
          <a:p>
            <a:r>
              <a:rPr lang="en-US" dirty="0" smtClean="0"/>
              <a:t>    for(int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&lt;2; 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for(int j=0; j&lt;3; ++j)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for(int k=0; k&lt;2; ++k)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cout</a:t>
            </a:r>
            <a:r>
              <a:rPr lang="en-US" dirty="0" smtClean="0"/>
              <a:t> &lt;&lt; "Element at x[" &lt;&lt; </a:t>
            </a:r>
            <a:r>
              <a:rPr lang="en-US" dirty="0" err="1" smtClean="0"/>
              <a:t>i</a:t>
            </a:r>
            <a:r>
              <a:rPr lang="en-US" dirty="0" smtClean="0"/>
              <a:t> &lt;&lt; "][" &lt;&lt; j &lt;&lt; "][" &lt;&lt; k &lt;&lt; "] = " &lt;&lt; x[</a:t>
            </a:r>
            <a:r>
              <a:rPr lang="en-US" dirty="0" err="1" smtClean="0"/>
              <a:t>i</a:t>
            </a:r>
            <a:r>
              <a:rPr lang="en-US" dirty="0" smtClean="0"/>
              <a:t>][j][k]  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1394</TotalTime>
  <Words>1303</Words>
  <Application>Microsoft Office PowerPoint</Application>
  <PresentationFormat>On-screen Show (4:3)</PresentationFormat>
  <Paragraphs>236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C++</vt:lpstr>
      <vt:lpstr>Multidimensional Array</vt:lpstr>
      <vt:lpstr>Two Dimensional Array</vt:lpstr>
      <vt:lpstr>Two Dimensional Array</vt:lpstr>
      <vt:lpstr>Two Dimensional Array</vt:lpstr>
      <vt:lpstr>Two Dimensional Array</vt:lpstr>
      <vt:lpstr>Two Dimensional Array</vt:lpstr>
      <vt:lpstr>Three Dimensional Array</vt:lpstr>
      <vt:lpstr>Three Dimensional Array</vt:lpstr>
      <vt:lpstr>Slide 10</vt:lpstr>
      <vt:lpstr>C++ Pointers</vt:lpstr>
      <vt:lpstr>Advantage of pointer</vt:lpstr>
      <vt:lpstr>Usage of pointer</vt:lpstr>
      <vt:lpstr>Symbols used in pointer</vt:lpstr>
      <vt:lpstr>Declaring a pointer</vt:lpstr>
      <vt:lpstr>Pointer Example</vt:lpstr>
      <vt:lpstr>Swap 2 numbers without using 3rd variable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Abdur Rahman</dc:creator>
  <cp:lastModifiedBy>Abdur Rahman</cp:lastModifiedBy>
  <cp:revision>1039</cp:revision>
  <dcterms:created xsi:type="dcterms:W3CDTF">2018-01-28T11:33:00Z</dcterms:created>
  <dcterms:modified xsi:type="dcterms:W3CDTF">2018-03-12T04:08:36Z</dcterms:modified>
</cp:coreProperties>
</file>