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9"/>
  </p:notesMasterIdLst>
  <p:sldIdLst>
    <p:sldId id="256" r:id="rId2"/>
    <p:sldId id="265" r:id="rId3"/>
    <p:sldId id="266" r:id="rId4"/>
    <p:sldId id="267" r:id="rId5"/>
    <p:sldId id="268" r:id="rId6"/>
    <p:sldId id="269" r:id="rId7"/>
    <p:sldId id="280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9" r:id="rId16"/>
    <p:sldId id="277" r:id="rId17"/>
    <p:sldId id="278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34587" autoAdjust="0"/>
    <p:restoredTop sz="94713" autoAdjust="0"/>
  </p:normalViewPr>
  <p:slideViewPr>
    <p:cSldViewPr>
      <p:cViewPr varScale="1">
        <p:scale>
          <a:sx n="106" d="100"/>
          <a:sy n="106" d="100"/>
        </p:scale>
        <p:origin x="-168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7D78DF-CC90-4945-895F-3A31C3E4E5F8}" type="datetimeFigureOut">
              <a:rPr lang="en-US" smtClean="0"/>
              <a:pPr/>
              <a:t>25-Mar-18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DEF9E0-B341-4A18-9BC5-B335E5FD6BE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0C3963F-8C90-4B4D-9825-F58F29351D55}" type="datetime1">
              <a:rPr lang="en-US" smtClean="0"/>
              <a:pPr/>
              <a:t>25-Mar-18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8B7879-42F5-4363-B868-6191DE4FD0D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18F2E9-02E3-48AB-9EF2-DE74612F48F7}" type="datetime1">
              <a:rPr lang="en-US" smtClean="0"/>
              <a:pPr/>
              <a:t>25-Mar-18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8B7879-42F5-4363-B868-6191DE4FD0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936493-62DD-4140-AF02-AACD9C07AB35}" type="datetime1">
              <a:rPr lang="en-US" smtClean="0"/>
              <a:pPr/>
              <a:t>25-Mar-18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8B7879-42F5-4363-B868-6191DE4FD0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9C7A1B4-571B-4723-BD61-8D2CAC8D6D5F}" type="datetime1">
              <a:rPr lang="en-US" smtClean="0"/>
              <a:pPr/>
              <a:t>25-Mar-18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8B7879-42F5-4363-B868-6191DE4FD0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B07D02C-2E1B-4600-8052-675B54DB79B8}" type="datetime1">
              <a:rPr lang="en-US" smtClean="0"/>
              <a:pPr/>
              <a:t>25-Mar-18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8B7879-42F5-4363-B868-6191DE4FD0D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8C8D73-FAAF-4194-96E8-8580B5FB1AA9}" type="datetime1">
              <a:rPr lang="en-US" smtClean="0"/>
              <a:pPr/>
              <a:t>25-Mar-18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8B7879-42F5-4363-B868-6191DE4FD0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E2F4C6-6A17-474A-BEDD-A8C4A78BC6EF}" type="datetime1">
              <a:rPr lang="en-US" smtClean="0"/>
              <a:pPr/>
              <a:t>25-Mar-18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8B7879-42F5-4363-B868-6191DE4FD0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CF70B8-352F-4823-AFA1-214F63E4884A}" type="datetime1">
              <a:rPr lang="en-US" smtClean="0"/>
              <a:pPr/>
              <a:t>25-Mar-18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8B7879-42F5-4363-B868-6191DE4FD0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ACC3219-37A5-4100-8880-B3AB34EB28F7}" type="datetime1">
              <a:rPr lang="en-US" smtClean="0"/>
              <a:pPr/>
              <a:t>25-Mar-18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8B7879-42F5-4363-B868-6191DE4FD0D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5167C4-31C9-4C4E-92C5-4BB7FFBDEB4E}" type="datetime1">
              <a:rPr lang="en-US" smtClean="0"/>
              <a:pPr/>
              <a:t>25-Mar-18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8B7879-42F5-4363-B868-6191DE4FD0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AA3288F-94AE-4BF1-9A8D-17D33D5CDA86}" type="datetime1">
              <a:rPr lang="en-US" smtClean="0"/>
              <a:pPr/>
              <a:t>25-Mar-18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8B7879-42F5-4363-B868-6191DE4FD0D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C68BC84C-C5EC-479D-8DF7-DE3AC2D3AA08}" type="datetime1">
              <a:rPr lang="en-US" smtClean="0"/>
              <a:pPr/>
              <a:t>25-Mar-18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6A8B7879-42F5-4363-B868-6191DE4FD0D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70690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C++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3962400"/>
            <a:ext cx="7406640" cy="1959936"/>
          </a:xfrm>
        </p:spPr>
        <p:txBody>
          <a:bodyPr>
            <a:normAutofit/>
          </a:bodyPr>
          <a:lstStyle/>
          <a:p>
            <a:pPr algn="r"/>
            <a:r>
              <a:rPr lang="en-US" dirty="0" smtClean="0"/>
              <a:t>Md. Abdur Rahman</a:t>
            </a:r>
          </a:p>
          <a:p>
            <a:pPr algn="r"/>
            <a:r>
              <a:rPr lang="en-US" dirty="0" smtClean="0"/>
              <a:t>Senior Computer Scientist</a:t>
            </a:r>
          </a:p>
          <a:p>
            <a:pPr algn="r"/>
            <a:r>
              <a:rPr lang="en-US" dirty="0" smtClean="0"/>
              <a:t>Centre for Advanced in Research in Sciences (CARS)</a:t>
            </a:r>
          </a:p>
          <a:p>
            <a:pPr algn="r"/>
            <a:r>
              <a:rPr lang="en-US" dirty="0" smtClean="0"/>
              <a:t>University of Dhaka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43000" y="2209800"/>
            <a:ext cx="80010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#include&lt;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using namespace std;</a:t>
            </a:r>
          </a:p>
          <a:p>
            <a:endParaRPr lang="en-US" dirty="0" smtClean="0"/>
          </a:p>
          <a:p>
            <a:r>
              <a:rPr lang="en-US" dirty="0" smtClean="0"/>
              <a:t>void </a:t>
            </a:r>
            <a:r>
              <a:rPr lang="en-US" dirty="0" err="1" smtClean="0"/>
              <a:t>setValueToFive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x)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std::</a:t>
            </a:r>
            <a:r>
              <a:rPr lang="en-US" dirty="0" err="1" smtClean="0"/>
              <a:t>cout</a:t>
            </a:r>
            <a:r>
              <a:rPr lang="en-US" dirty="0" smtClean="0"/>
              <a:t> &lt;&lt; &amp;x &lt;&lt; "\n";</a:t>
            </a:r>
          </a:p>
          <a:p>
            <a:r>
              <a:rPr lang="en-US" dirty="0" smtClean="0"/>
              <a:t>    x = 5;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x = 3;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setValueToFive</a:t>
            </a:r>
            <a:r>
              <a:rPr lang="en-US" dirty="0" smtClean="0"/>
              <a:t>( x );</a:t>
            </a:r>
          </a:p>
          <a:p>
            <a:r>
              <a:rPr lang="en-US" dirty="0" smtClean="0"/>
              <a:t>    std::</a:t>
            </a:r>
            <a:r>
              <a:rPr lang="en-US" dirty="0" err="1" smtClean="0"/>
              <a:t>cout</a:t>
            </a:r>
            <a:r>
              <a:rPr lang="en-US" dirty="0" smtClean="0"/>
              <a:t> &lt;&lt; "The value of x is " &lt;&lt; x &lt;&lt; ", </a:t>
            </a:r>
            <a:r>
              <a:rPr lang="en-US" dirty="0" err="1" smtClean="0"/>
              <a:t>setValueToFive</a:t>
            </a:r>
            <a:r>
              <a:rPr lang="en-US" dirty="0" smtClean="0"/>
              <a:t>() did not modify x.\n";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43000" y="152400"/>
            <a:ext cx="7498080" cy="22098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 When calling a function with an argument, a new variable is instantiated internally and assigned the value passed in the function call.</a:t>
            </a:r>
          </a:p>
          <a:p>
            <a:r>
              <a:rPr lang="en-US" dirty="0" smtClean="0"/>
              <a:t>Any modifications to the value inside the function are performed to this new variable; the variable that was invoked with the function call is unchanged.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52400"/>
            <a:ext cx="7498080" cy="3657600"/>
          </a:xfrm>
        </p:spPr>
        <p:txBody>
          <a:bodyPr/>
          <a:lstStyle/>
          <a:p>
            <a:r>
              <a:rPr lang="en-US" dirty="0" smtClean="0"/>
              <a:t>A function can be written to perform the same task but instead accept a pointer as the argument. </a:t>
            </a:r>
          </a:p>
          <a:p>
            <a:r>
              <a:rPr lang="en-US" dirty="0" smtClean="0"/>
              <a:t>This lowers the memory footprint of the program. Unnecessary duplicate variables aren't created. The function can modify the variable's value directly.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24000" y="3810000"/>
            <a:ext cx="3657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void </a:t>
            </a:r>
            <a:r>
              <a:rPr lang="en-US" dirty="0" err="1" smtClean="0">
                <a:solidFill>
                  <a:srgbClr val="0070C0"/>
                </a:solidFill>
              </a:rPr>
              <a:t>setPointerValueToFive</a:t>
            </a:r>
            <a:r>
              <a:rPr lang="en-US" dirty="0" smtClean="0">
                <a:solidFill>
                  <a:srgbClr val="0070C0"/>
                </a:solidFill>
              </a:rPr>
              <a:t>(</a:t>
            </a:r>
            <a:r>
              <a:rPr lang="en-US" dirty="0" err="1" smtClean="0">
                <a:solidFill>
                  <a:srgbClr val="0070C0"/>
                </a:solidFill>
              </a:rPr>
              <a:t>int</a:t>
            </a:r>
            <a:r>
              <a:rPr lang="en-US" dirty="0" smtClean="0">
                <a:solidFill>
                  <a:srgbClr val="0070C0"/>
                </a:solidFill>
              </a:rPr>
              <a:t> *x)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{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    *x = 5;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}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43000" y="4953000"/>
            <a:ext cx="7772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x = 3;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setPointerValueToFive</a:t>
            </a:r>
            <a:r>
              <a:rPr lang="en-US" dirty="0" smtClean="0"/>
              <a:t>( &amp;x );</a:t>
            </a:r>
          </a:p>
          <a:p>
            <a:r>
              <a:rPr lang="en-US" dirty="0" smtClean="0"/>
              <a:t>    std::</a:t>
            </a:r>
            <a:r>
              <a:rPr lang="en-US" dirty="0" err="1" smtClean="0"/>
              <a:t>cout</a:t>
            </a:r>
            <a:r>
              <a:rPr lang="en-US" dirty="0" smtClean="0"/>
              <a:t> &lt;&lt; "The value of x is " &lt;&lt; x &lt;&lt; ", </a:t>
            </a:r>
            <a:r>
              <a:rPr lang="en-US" dirty="0" err="1" smtClean="0"/>
              <a:t>setPointerValueToFive</a:t>
            </a:r>
            <a:r>
              <a:rPr lang="en-US" dirty="0" smtClean="0"/>
              <a:t>() modified x.\n";</a:t>
            </a:r>
          </a:p>
          <a:p>
            <a:r>
              <a:rPr lang="en-US" dirty="0" smtClean="0"/>
              <a:t>    // Outputs: The value of x is 5, </a:t>
            </a:r>
            <a:r>
              <a:rPr lang="en-US" dirty="0" err="1" smtClean="0"/>
              <a:t>setPointerValueToFive</a:t>
            </a:r>
            <a:r>
              <a:rPr lang="en-US" dirty="0" smtClean="0"/>
              <a:t>() modified x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52400"/>
            <a:ext cx="7498080" cy="1600200"/>
          </a:xfrm>
        </p:spPr>
        <p:txBody>
          <a:bodyPr/>
          <a:lstStyle/>
          <a:p>
            <a:r>
              <a:rPr lang="en-US" dirty="0" smtClean="0"/>
              <a:t>We can pass a variable by reference by passing in a variable, and defining the function's parameter like </a:t>
            </a:r>
            <a:r>
              <a:rPr lang="en-US" dirty="0" err="1" smtClean="0">
                <a:solidFill>
                  <a:srgbClr val="0070C0"/>
                </a:solidFill>
              </a:rPr>
              <a:t>int</a:t>
            </a:r>
            <a:r>
              <a:rPr lang="en-US" dirty="0" smtClean="0">
                <a:solidFill>
                  <a:srgbClr val="0070C0"/>
                </a:solidFill>
              </a:rPr>
              <a:t> &amp;x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95400" y="1752600"/>
            <a:ext cx="76962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#include&lt;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using namespace std;</a:t>
            </a:r>
          </a:p>
          <a:p>
            <a:endParaRPr lang="en-US" dirty="0" smtClean="0"/>
          </a:p>
          <a:p>
            <a:r>
              <a:rPr lang="en-US" dirty="0" smtClean="0"/>
              <a:t>void </a:t>
            </a:r>
            <a:r>
              <a:rPr lang="en-US" dirty="0" err="1" smtClean="0"/>
              <a:t>setValueToFiveWithReference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&amp; x)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x = 5;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x = 3;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setValueToFiveWithReference</a:t>
            </a:r>
            <a:r>
              <a:rPr lang="en-US" dirty="0" smtClean="0"/>
              <a:t>( x );</a:t>
            </a:r>
          </a:p>
          <a:p>
            <a:r>
              <a:rPr lang="en-US" dirty="0" smtClean="0"/>
              <a:t>    std::</a:t>
            </a:r>
            <a:r>
              <a:rPr lang="en-US" dirty="0" err="1" smtClean="0"/>
              <a:t>cout</a:t>
            </a:r>
            <a:r>
              <a:rPr lang="en-US" dirty="0" smtClean="0"/>
              <a:t> &lt;&lt; "The value of x is " &lt;&lt; x &lt;&lt; ", </a:t>
            </a:r>
            <a:r>
              <a:rPr lang="en-US" dirty="0" err="1" smtClean="0"/>
              <a:t>setPointerValueToFive</a:t>
            </a:r>
            <a:r>
              <a:rPr lang="en-US" dirty="0" smtClean="0"/>
              <a:t>() modified x.\n";</a:t>
            </a:r>
          </a:p>
          <a:p>
            <a:r>
              <a:rPr lang="en-US" dirty="0" smtClean="0"/>
              <a:t>    // Outputs: The value of x is 5, </a:t>
            </a:r>
            <a:r>
              <a:rPr lang="en-US" dirty="0" err="1" smtClean="0"/>
              <a:t>setPointerValueToFive</a:t>
            </a:r>
            <a:r>
              <a:rPr lang="en-US" dirty="0" smtClean="0"/>
              <a:t>() modified x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Null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1143000"/>
          </a:xfrm>
        </p:spPr>
        <p:txBody>
          <a:bodyPr/>
          <a:lstStyle/>
          <a:p>
            <a:r>
              <a:rPr lang="en-US" dirty="0" smtClean="0"/>
              <a:t>A pointer with 0 or NULL, i.e., it points to nothing. It is called a </a:t>
            </a:r>
            <a:r>
              <a:rPr lang="en-US" i="1" dirty="0" smtClean="0"/>
              <a:t>null pointer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90600" y="3124200"/>
            <a:ext cx="8001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* </a:t>
            </a:r>
            <a:r>
              <a:rPr lang="en-US" dirty="0" err="1" smtClean="0"/>
              <a:t>iPtr</a:t>
            </a:r>
            <a:r>
              <a:rPr lang="en-US" dirty="0" smtClean="0"/>
              <a:t> = 0;  // Declare an </a:t>
            </a:r>
            <a:r>
              <a:rPr lang="en-US" dirty="0" err="1" smtClean="0"/>
              <a:t>int</a:t>
            </a:r>
            <a:r>
              <a:rPr lang="en-US" dirty="0" smtClean="0"/>
              <a:t> pointer, and initialize the pointer to point to nothing</a:t>
            </a:r>
          </a:p>
          <a:p>
            <a:r>
              <a:rPr lang="en-US" dirty="0" err="1" smtClean="0"/>
              <a:t>cout</a:t>
            </a:r>
            <a:r>
              <a:rPr lang="en-US" dirty="0" smtClean="0"/>
              <a:t> &lt;&lt; *</a:t>
            </a:r>
            <a:r>
              <a:rPr lang="en-US" dirty="0" err="1" smtClean="0"/>
              <a:t>iPtr</a:t>
            </a:r>
            <a:r>
              <a:rPr lang="en-US" dirty="0" smtClean="0"/>
              <a:t> &lt;&lt; </a:t>
            </a:r>
            <a:r>
              <a:rPr lang="en-US" dirty="0" err="1" smtClean="0"/>
              <a:t>endl</a:t>
            </a:r>
            <a:r>
              <a:rPr lang="en-US" dirty="0" smtClean="0"/>
              <a:t>;  // ERROR! STATUS_ACCESS_VIOLATION exception</a:t>
            </a:r>
          </a:p>
          <a:p>
            <a:endParaRPr lang="en-US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* p = NULL;         // Also declare a NULL pointer points to nothing</a:t>
            </a:r>
          </a:p>
          <a:p>
            <a:r>
              <a:rPr lang="en-US" dirty="0" smtClean="0"/>
              <a:t>    return 0;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References (or Aliases) (&amp;)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43000" y="1600200"/>
            <a:ext cx="7848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number = 88;          // Declare an </a:t>
            </a:r>
            <a:r>
              <a:rPr lang="en-US" dirty="0" err="1" smtClean="0"/>
              <a:t>int</a:t>
            </a:r>
            <a:r>
              <a:rPr lang="en-US" dirty="0" smtClean="0"/>
              <a:t> variable called number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&amp; </a:t>
            </a:r>
            <a:r>
              <a:rPr lang="en-US" dirty="0" err="1" smtClean="0"/>
              <a:t>refNumber</a:t>
            </a:r>
            <a:r>
              <a:rPr lang="en-US" dirty="0" smtClean="0"/>
              <a:t> = number; // Declare a reference (alias) to the variable number</a:t>
            </a:r>
          </a:p>
          <a:p>
            <a:r>
              <a:rPr lang="en-US" dirty="0" smtClean="0"/>
              <a:t>                     // Both </a:t>
            </a:r>
            <a:r>
              <a:rPr lang="en-US" dirty="0" err="1" smtClean="0"/>
              <a:t>refNumber</a:t>
            </a:r>
            <a:r>
              <a:rPr lang="en-US" dirty="0" smtClean="0"/>
              <a:t> and number refer to the same value</a:t>
            </a:r>
          </a:p>
          <a:p>
            <a:endParaRPr lang="en-US" dirty="0" smtClean="0"/>
          </a:p>
          <a:p>
            <a:r>
              <a:rPr lang="en-US" dirty="0" err="1" smtClean="0"/>
              <a:t>cout</a:t>
            </a:r>
            <a:r>
              <a:rPr lang="en-US" dirty="0" smtClean="0"/>
              <a:t> &lt;&lt; number &lt;&lt; </a:t>
            </a:r>
            <a:r>
              <a:rPr lang="en-US" dirty="0" err="1" smtClean="0"/>
              <a:t>endl</a:t>
            </a:r>
            <a:r>
              <a:rPr lang="en-US" dirty="0" smtClean="0"/>
              <a:t>;    // Print value of variable number (88)</a:t>
            </a:r>
          </a:p>
          <a:p>
            <a:r>
              <a:rPr lang="en-US" dirty="0" err="1" smtClean="0"/>
              <a:t>cout</a:t>
            </a:r>
            <a:r>
              <a:rPr lang="en-US" dirty="0" smtClean="0"/>
              <a:t> &lt;&lt; </a:t>
            </a:r>
            <a:r>
              <a:rPr lang="en-US" dirty="0" err="1" smtClean="0"/>
              <a:t>refNumber</a:t>
            </a:r>
            <a:r>
              <a:rPr lang="en-US" dirty="0" smtClean="0"/>
              <a:t> &lt;&lt; </a:t>
            </a:r>
            <a:r>
              <a:rPr lang="en-US" dirty="0" err="1" smtClean="0"/>
              <a:t>endl</a:t>
            </a:r>
            <a:r>
              <a:rPr lang="en-US" dirty="0" smtClean="0"/>
              <a:t>; // Print value of reference (88)</a:t>
            </a:r>
          </a:p>
          <a:p>
            <a:endParaRPr lang="en-US" dirty="0" smtClean="0"/>
          </a:p>
          <a:p>
            <a:r>
              <a:rPr lang="en-US" dirty="0" err="1" smtClean="0"/>
              <a:t>refNumber</a:t>
            </a:r>
            <a:r>
              <a:rPr lang="en-US" dirty="0" smtClean="0"/>
              <a:t> = 99;            // Re-assign a new value to </a:t>
            </a:r>
            <a:r>
              <a:rPr lang="en-US" dirty="0" err="1" smtClean="0"/>
              <a:t>refNumber</a:t>
            </a:r>
            <a:endParaRPr lang="en-US" dirty="0" smtClean="0"/>
          </a:p>
          <a:p>
            <a:r>
              <a:rPr lang="en-US" dirty="0" err="1" smtClean="0"/>
              <a:t>cout</a:t>
            </a:r>
            <a:r>
              <a:rPr lang="en-US" dirty="0" smtClean="0"/>
              <a:t> &lt;&lt; </a:t>
            </a:r>
            <a:r>
              <a:rPr lang="en-US" dirty="0" err="1" smtClean="0"/>
              <a:t>refNumber</a:t>
            </a:r>
            <a:r>
              <a:rPr lang="en-US" dirty="0" smtClean="0"/>
              <a:t> 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cout</a:t>
            </a:r>
            <a:r>
              <a:rPr lang="en-US" dirty="0" smtClean="0"/>
              <a:t> &lt;&lt; number &lt;&lt; </a:t>
            </a:r>
            <a:r>
              <a:rPr lang="en-US" dirty="0" err="1" smtClean="0"/>
              <a:t>endl</a:t>
            </a:r>
            <a:r>
              <a:rPr lang="en-US" dirty="0" smtClean="0"/>
              <a:t>;    // Value of number also changes (99)</a:t>
            </a:r>
          </a:p>
          <a:p>
            <a:endParaRPr lang="en-US" dirty="0" smtClean="0"/>
          </a:p>
          <a:p>
            <a:r>
              <a:rPr lang="en-US" dirty="0" smtClean="0"/>
              <a:t>number = 55;               // Re-assign a new value to number</a:t>
            </a:r>
          </a:p>
          <a:p>
            <a:r>
              <a:rPr lang="en-US" dirty="0" err="1" smtClean="0"/>
              <a:t>cout</a:t>
            </a:r>
            <a:r>
              <a:rPr lang="en-US" dirty="0" smtClean="0"/>
              <a:t> &lt;&lt; number 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cout</a:t>
            </a:r>
            <a:r>
              <a:rPr lang="en-US" dirty="0" smtClean="0"/>
              <a:t> &lt;&lt; </a:t>
            </a:r>
            <a:r>
              <a:rPr lang="en-US" dirty="0" err="1" smtClean="0"/>
              <a:t>refNumber</a:t>
            </a:r>
            <a:r>
              <a:rPr lang="en-US" dirty="0" smtClean="0"/>
              <a:t> &lt;&lt; </a:t>
            </a:r>
            <a:r>
              <a:rPr lang="en-US" dirty="0" err="1" smtClean="0"/>
              <a:t>endl</a:t>
            </a:r>
            <a:r>
              <a:rPr lang="en-US" dirty="0" smtClean="0"/>
              <a:t>; // Value of </a:t>
            </a:r>
            <a:r>
              <a:rPr lang="en-US" dirty="0" err="1" smtClean="0"/>
              <a:t>refNumber</a:t>
            </a:r>
            <a:r>
              <a:rPr lang="en-US" dirty="0" smtClean="0"/>
              <a:t> also changes (55)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How References Work</a:t>
            </a:r>
            <a:r>
              <a:rPr lang="en-US" b="1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1026" name="Picture 2" descr="https://www.ntu.edu.sg/home/ehchua/programming/cpp/images/PointerReferencin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95600" y="1676400"/>
            <a:ext cx="3371850" cy="1647825"/>
          </a:xfrm>
          <a:prstGeom prst="rect">
            <a:avLst/>
          </a:prstGeom>
          <a:noFill/>
        </p:spPr>
      </p:pic>
      <p:pic>
        <p:nvPicPr>
          <p:cNvPr id="1028" name="Picture 4" descr="https://www.ntu.edu.sg/home/ehchua/programming/cpp/images/ReferenceIsAPointe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74019" y="3505200"/>
            <a:ext cx="7436581" cy="286803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References vs.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Pointers and references are equivalent, except:</a:t>
            </a:r>
          </a:p>
          <a:p>
            <a:pPr lvl="1"/>
            <a:r>
              <a:rPr lang="en-US" dirty="0" smtClean="0"/>
              <a:t>A reference is a </a:t>
            </a:r>
            <a:r>
              <a:rPr lang="en-US" i="1" dirty="0" smtClean="0"/>
              <a:t>name constant for an address</a:t>
            </a:r>
            <a:r>
              <a:rPr lang="en-US" dirty="0" smtClean="0"/>
              <a:t>. You need to initialize the reference during declaration.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&amp; </a:t>
            </a:r>
            <a:r>
              <a:rPr lang="en-US" dirty="0" err="1" smtClean="0">
                <a:solidFill>
                  <a:srgbClr val="FF0000"/>
                </a:solidFill>
              </a:rPr>
              <a:t>iRef</a:t>
            </a:r>
            <a:r>
              <a:rPr lang="en-US" dirty="0" smtClean="0">
                <a:solidFill>
                  <a:srgbClr val="FF0000"/>
                </a:solidFill>
              </a:rPr>
              <a:t>; </a:t>
            </a:r>
            <a:r>
              <a:rPr lang="en-US" dirty="0" smtClean="0"/>
              <a:t>// Error: '</a:t>
            </a:r>
            <a:r>
              <a:rPr lang="en-US" dirty="0" err="1" smtClean="0"/>
              <a:t>iRef</a:t>
            </a:r>
            <a:r>
              <a:rPr lang="en-US" dirty="0" smtClean="0"/>
              <a:t>' declared as reference but not initialized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Once a reference is established to a variable, you cannot change the reference to reference another variable.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43000" y="0"/>
            <a:ext cx="7696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/* References vs. Pointers (TestReferenceVsPointer.cpp) */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66800" y="304800"/>
            <a:ext cx="87630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number1 = 88, number2 = 22;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* pNumber1 = &amp;number1;  </a:t>
            </a:r>
            <a:r>
              <a:rPr lang="en-US" dirty="0" smtClean="0">
                <a:solidFill>
                  <a:srgbClr val="00B050"/>
                </a:solidFill>
              </a:rPr>
              <a:t>// Explicit referencing</a:t>
            </a:r>
          </a:p>
          <a:p>
            <a:r>
              <a:rPr lang="en-US" dirty="0" smtClean="0"/>
              <a:t>*pNumber1 = 99;             </a:t>
            </a:r>
            <a:r>
              <a:rPr lang="en-US" dirty="0" smtClean="0">
                <a:solidFill>
                  <a:srgbClr val="00B050"/>
                </a:solidFill>
              </a:rPr>
              <a:t>// Explicit dereferencing</a:t>
            </a:r>
          </a:p>
          <a:p>
            <a:r>
              <a:rPr lang="en-US" dirty="0" err="1" smtClean="0"/>
              <a:t>cout</a:t>
            </a:r>
            <a:r>
              <a:rPr lang="en-US" dirty="0" smtClean="0"/>
              <a:t> &lt;&lt; *pNumber1 &lt;&lt; </a:t>
            </a:r>
            <a:r>
              <a:rPr lang="en-US" dirty="0" err="1" smtClean="0"/>
              <a:t>endl</a:t>
            </a:r>
            <a:r>
              <a:rPr lang="en-US" dirty="0" smtClean="0"/>
              <a:t>;  </a:t>
            </a:r>
            <a:r>
              <a:rPr lang="en-US" dirty="0" smtClean="0">
                <a:solidFill>
                  <a:srgbClr val="00B050"/>
                </a:solidFill>
              </a:rPr>
              <a:t>// 99</a:t>
            </a:r>
          </a:p>
          <a:p>
            <a:r>
              <a:rPr lang="en-US" dirty="0" err="1" smtClean="0"/>
              <a:t>cout</a:t>
            </a:r>
            <a:r>
              <a:rPr lang="en-US" dirty="0" smtClean="0"/>
              <a:t> &lt;&lt; &amp;number1 &lt;&lt; </a:t>
            </a:r>
            <a:r>
              <a:rPr lang="en-US" dirty="0" err="1" smtClean="0"/>
              <a:t>endl</a:t>
            </a:r>
            <a:r>
              <a:rPr lang="en-US" dirty="0" smtClean="0"/>
              <a:t>;   </a:t>
            </a:r>
            <a:r>
              <a:rPr lang="en-US" dirty="0" smtClean="0">
                <a:solidFill>
                  <a:srgbClr val="00B050"/>
                </a:solidFill>
              </a:rPr>
              <a:t>// 0x22ff18</a:t>
            </a:r>
          </a:p>
          <a:p>
            <a:r>
              <a:rPr lang="en-US" dirty="0" err="1" smtClean="0"/>
              <a:t>cout</a:t>
            </a:r>
            <a:r>
              <a:rPr lang="en-US" dirty="0" smtClean="0"/>
              <a:t> &lt;&lt; pNumber1 &lt;&lt; </a:t>
            </a:r>
            <a:r>
              <a:rPr lang="en-US" dirty="0" err="1" smtClean="0"/>
              <a:t>endl</a:t>
            </a:r>
            <a:r>
              <a:rPr lang="en-US" dirty="0" smtClean="0"/>
              <a:t>;   </a:t>
            </a:r>
            <a:r>
              <a:rPr lang="en-US" dirty="0" smtClean="0">
                <a:solidFill>
                  <a:srgbClr val="00B050"/>
                </a:solidFill>
              </a:rPr>
              <a:t>// 0x22ff18 (content of the pointer variable - same as above)</a:t>
            </a:r>
          </a:p>
          <a:p>
            <a:r>
              <a:rPr lang="en-US" dirty="0" err="1" smtClean="0"/>
              <a:t>cout</a:t>
            </a:r>
            <a:r>
              <a:rPr lang="en-US" dirty="0" smtClean="0"/>
              <a:t> &lt;&lt; &amp;pNumber1 &lt;&lt; </a:t>
            </a:r>
            <a:r>
              <a:rPr lang="en-US" dirty="0" err="1" smtClean="0"/>
              <a:t>endl</a:t>
            </a:r>
            <a:r>
              <a:rPr lang="en-US" dirty="0" smtClean="0"/>
              <a:t>;  </a:t>
            </a:r>
            <a:r>
              <a:rPr lang="en-US" dirty="0" smtClean="0">
                <a:solidFill>
                  <a:srgbClr val="00B050"/>
                </a:solidFill>
              </a:rPr>
              <a:t>// 0x22ff10 (address of the pointer variable)</a:t>
            </a:r>
          </a:p>
          <a:p>
            <a:r>
              <a:rPr lang="en-US" dirty="0" smtClean="0"/>
              <a:t>pNumber1 = &amp;number2;        </a:t>
            </a:r>
            <a:r>
              <a:rPr lang="en-US" dirty="0" smtClean="0">
                <a:solidFill>
                  <a:srgbClr val="00B050"/>
                </a:solidFill>
              </a:rPr>
              <a:t>// Pointer can be reassigned to store another address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00B050"/>
                </a:solidFill>
              </a:rPr>
              <a:t>// Create a reference (alias) to number1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&amp; refNumber1 = number1;  </a:t>
            </a:r>
            <a:r>
              <a:rPr lang="en-US" dirty="0" smtClean="0">
                <a:solidFill>
                  <a:srgbClr val="00B050"/>
                </a:solidFill>
              </a:rPr>
              <a:t>// Implicit referencing (NOT &amp;number1)</a:t>
            </a:r>
          </a:p>
          <a:p>
            <a:r>
              <a:rPr lang="en-US" dirty="0" smtClean="0"/>
              <a:t>refNumber1 = 11;             </a:t>
            </a:r>
            <a:r>
              <a:rPr lang="en-US" dirty="0" smtClean="0">
                <a:solidFill>
                  <a:srgbClr val="00B050"/>
                </a:solidFill>
              </a:rPr>
              <a:t>// Implicit dereferencing (NOT *refNumber1)</a:t>
            </a:r>
          </a:p>
          <a:p>
            <a:r>
              <a:rPr lang="en-US" dirty="0" err="1" smtClean="0"/>
              <a:t>cout</a:t>
            </a:r>
            <a:r>
              <a:rPr lang="en-US" dirty="0" smtClean="0"/>
              <a:t> &lt;&lt; refNumber1 &lt;&lt; </a:t>
            </a:r>
            <a:r>
              <a:rPr lang="en-US" dirty="0" err="1" smtClean="0"/>
              <a:t>endl</a:t>
            </a:r>
            <a:r>
              <a:rPr lang="en-US" dirty="0" smtClean="0"/>
              <a:t>;  </a:t>
            </a:r>
            <a:r>
              <a:rPr lang="en-US" dirty="0" smtClean="0">
                <a:solidFill>
                  <a:srgbClr val="00B050"/>
                </a:solidFill>
              </a:rPr>
              <a:t>// 11</a:t>
            </a:r>
          </a:p>
          <a:p>
            <a:r>
              <a:rPr lang="en-US" dirty="0" err="1" smtClean="0"/>
              <a:t>cout</a:t>
            </a:r>
            <a:r>
              <a:rPr lang="en-US" dirty="0" smtClean="0"/>
              <a:t> &lt;&lt; &amp;number1 &lt;&lt; </a:t>
            </a:r>
            <a:r>
              <a:rPr lang="en-US" dirty="0" err="1" smtClean="0"/>
              <a:t>endl</a:t>
            </a:r>
            <a:r>
              <a:rPr lang="en-US" dirty="0" smtClean="0"/>
              <a:t>;    </a:t>
            </a:r>
            <a:r>
              <a:rPr lang="en-US" dirty="0" smtClean="0">
                <a:solidFill>
                  <a:srgbClr val="00B050"/>
                </a:solidFill>
              </a:rPr>
              <a:t>// 0x22ff18</a:t>
            </a:r>
          </a:p>
          <a:p>
            <a:r>
              <a:rPr lang="en-US" dirty="0" err="1" smtClean="0"/>
              <a:t>cout</a:t>
            </a:r>
            <a:r>
              <a:rPr lang="en-US" dirty="0" smtClean="0"/>
              <a:t> &lt;&lt; &amp;refNumber1 &lt;&lt; </a:t>
            </a:r>
            <a:r>
              <a:rPr lang="en-US" dirty="0" err="1" smtClean="0"/>
              <a:t>endl</a:t>
            </a:r>
            <a:r>
              <a:rPr lang="en-US" dirty="0" smtClean="0"/>
              <a:t>; </a:t>
            </a:r>
            <a:r>
              <a:rPr lang="en-US" dirty="0" smtClean="0">
                <a:solidFill>
                  <a:srgbClr val="00B050"/>
                </a:solidFill>
              </a:rPr>
              <a:t>// 0x22ff18</a:t>
            </a:r>
          </a:p>
          <a:p>
            <a:r>
              <a:rPr lang="en-US" dirty="0" smtClean="0"/>
              <a:t>//refNumber1 = &amp;number2;     </a:t>
            </a:r>
            <a:r>
              <a:rPr lang="en-US" dirty="0" smtClean="0">
                <a:solidFill>
                  <a:srgbClr val="00B050"/>
                </a:solidFill>
              </a:rPr>
              <a:t>// Error! Reference cannot be re-assigned</a:t>
            </a:r>
          </a:p>
          <a:p>
            <a:r>
              <a:rPr lang="en-US" dirty="0" smtClean="0"/>
              <a:t>                            </a:t>
            </a:r>
            <a:r>
              <a:rPr lang="en-US" dirty="0" smtClean="0">
                <a:solidFill>
                  <a:srgbClr val="00B050"/>
                </a:solidFill>
              </a:rPr>
              <a:t>// error: invalid conversion from '</a:t>
            </a:r>
            <a:r>
              <a:rPr lang="en-US" dirty="0" err="1" smtClean="0">
                <a:solidFill>
                  <a:srgbClr val="00B050"/>
                </a:solidFill>
              </a:rPr>
              <a:t>int</a:t>
            </a:r>
            <a:r>
              <a:rPr lang="en-US" dirty="0" smtClean="0">
                <a:solidFill>
                  <a:srgbClr val="00B050"/>
                </a:solidFill>
              </a:rPr>
              <a:t>*' to '</a:t>
            </a:r>
            <a:r>
              <a:rPr lang="en-US" dirty="0" err="1" smtClean="0">
                <a:solidFill>
                  <a:srgbClr val="00B050"/>
                </a:solidFill>
              </a:rPr>
              <a:t>int</a:t>
            </a:r>
            <a:r>
              <a:rPr lang="en-US" dirty="0" smtClean="0">
                <a:solidFill>
                  <a:srgbClr val="00B050"/>
                </a:solidFill>
              </a:rPr>
              <a:t>'</a:t>
            </a:r>
          </a:p>
          <a:p>
            <a:r>
              <a:rPr lang="en-US" dirty="0" smtClean="0"/>
              <a:t>refNumber1 = number2;        </a:t>
            </a:r>
            <a:r>
              <a:rPr lang="en-US" dirty="0" smtClean="0">
                <a:solidFill>
                  <a:srgbClr val="00B050"/>
                </a:solidFill>
              </a:rPr>
              <a:t>// refNumber1 is still an alias to number1.</a:t>
            </a:r>
          </a:p>
          <a:p>
            <a:r>
              <a:rPr lang="en-US" dirty="0" smtClean="0"/>
              <a:t>                            </a:t>
            </a:r>
            <a:r>
              <a:rPr lang="en-US" dirty="0" smtClean="0">
                <a:solidFill>
                  <a:srgbClr val="00B050"/>
                </a:solidFill>
              </a:rPr>
              <a:t>// Assign value of number2 (22) to refNumber1 (and number1).</a:t>
            </a:r>
          </a:p>
          <a:p>
            <a:r>
              <a:rPr lang="en-US" dirty="0" smtClean="0"/>
              <a:t>number2++;</a:t>
            </a:r>
          </a:p>
          <a:p>
            <a:r>
              <a:rPr lang="en-US" dirty="0" err="1" smtClean="0"/>
              <a:t>cout</a:t>
            </a:r>
            <a:r>
              <a:rPr lang="en-US" dirty="0" smtClean="0"/>
              <a:t> &lt;&lt; refNumber1 &lt;&lt; </a:t>
            </a:r>
            <a:r>
              <a:rPr lang="en-US" dirty="0" err="1" smtClean="0"/>
              <a:t>endl</a:t>
            </a:r>
            <a:r>
              <a:rPr lang="en-US" dirty="0" smtClean="0"/>
              <a:t>;  </a:t>
            </a:r>
            <a:r>
              <a:rPr lang="en-US" dirty="0" smtClean="0">
                <a:solidFill>
                  <a:srgbClr val="00B050"/>
                </a:solidFill>
              </a:rPr>
              <a:t>// 22</a:t>
            </a:r>
          </a:p>
          <a:p>
            <a:r>
              <a:rPr lang="en-US" dirty="0" err="1" smtClean="0"/>
              <a:t>cout</a:t>
            </a:r>
            <a:r>
              <a:rPr lang="en-US" dirty="0" smtClean="0"/>
              <a:t> &lt;&lt; number1 &lt;&lt; </a:t>
            </a:r>
            <a:r>
              <a:rPr lang="en-US" dirty="0" err="1" smtClean="0"/>
              <a:t>endl</a:t>
            </a:r>
            <a:r>
              <a:rPr lang="en-US" dirty="0" smtClean="0"/>
              <a:t>;     </a:t>
            </a:r>
            <a:r>
              <a:rPr lang="en-US" dirty="0" smtClean="0">
                <a:solidFill>
                  <a:srgbClr val="00B050"/>
                </a:solidFill>
              </a:rPr>
              <a:t>// 22</a:t>
            </a:r>
          </a:p>
          <a:p>
            <a:r>
              <a:rPr lang="en-US" dirty="0" err="1" smtClean="0"/>
              <a:t>cout</a:t>
            </a:r>
            <a:r>
              <a:rPr lang="en-US" dirty="0" smtClean="0"/>
              <a:t> &lt;&lt; number2 &lt;&lt; </a:t>
            </a:r>
            <a:r>
              <a:rPr lang="en-US" dirty="0" err="1" smtClean="0"/>
              <a:t>endl</a:t>
            </a:r>
            <a:r>
              <a:rPr lang="en-US" dirty="0" smtClean="0"/>
              <a:t>;     </a:t>
            </a:r>
            <a:r>
              <a:rPr lang="en-US" dirty="0" smtClean="0">
                <a:solidFill>
                  <a:srgbClr val="00B050"/>
                </a:solidFill>
              </a:rPr>
              <a:t>// 23</a:t>
            </a:r>
            <a:endParaRPr lang="en-US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C++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1752600"/>
          </a:xfrm>
        </p:spPr>
        <p:txBody>
          <a:bodyPr/>
          <a:lstStyle/>
          <a:p>
            <a:r>
              <a:rPr lang="en-US" dirty="0" smtClean="0"/>
              <a:t>The pointer in C++ language is a variable, it is also known as locator or indicator that points to an address of a value.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026" name="AutoShape 2" descr="Cpp Pointers 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https://www.javatpoint.com/cpp/images/cpp-pointers1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9" name="Picture 5" descr="C:\Users\Afsana\Desktop\temp\cpp-pointers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3505200"/>
            <a:ext cx="7034873" cy="2362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Advantage of pointer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Pointer reduces the code and improves the performance, it is used to retrieving strings, trees etc. and used with arrays, structures and functions.</a:t>
            </a:r>
          </a:p>
          <a:p>
            <a:r>
              <a:rPr lang="en-US" dirty="0" smtClean="0"/>
              <a:t>We can return multiple values from function using pointer.</a:t>
            </a:r>
          </a:p>
          <a:p>
            <a:r>
              <a:rPr lang="en-US" dirty="0" smtClean="0"/>
              <a:t>It makes you able to access any memory location in the computer's memory.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Usage of pointer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Dynamic memory allocation</a:t>
            </a:r>
          </a:p>
          <a:p>
            <a:pPr lvl="1"/>
            <a:r>
              <a:rPr lang="en-US" dirty="0" smtClean="0"/>
              <a:t>In c language, we can dynamically allocate memory using </a:t>
            </a:r>
            <a:r>
              <a:rPr lang="en-US" dirty="0" err="1" smtClean="0"/>
              <a:t>malloc</a:t>
            </a:r>
            <a:r>
              <a:rPr lang="en-US" dirty="0" smtClean="0"/>
              <a:t>() and </a:t>
            </a:r>
            <a:r>
              <a:rPr lang="en-US" dirty="0" err="1" smtClean="0"/>
              <a:t>calloc</a:t>
            </a:r>
            <a:r>
              <a:rPr lang="en-US" dirty="0" smtClean="0"/>
              <a:t>() functions where pointer is used.</a:t>
            </a:r>
          </a:p>
          <a:p>
            <a:r>
              <a:rPr lang="en-US" b="1" dirty="0" smtClean="0"/>
              <a:t>Arrays, Functions and Structures</a:t>
            </a:r>
          </a:p>
          <a:p>
            <a:pPr lvl="1"/>
            <a:r>
              <a:rPr lang="en-US" dirty="0" smtClean="0"/>
              <a:t>Pointers in c language are widely used in arrays, functions and structures. It reduces the code and improves the performance.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Symbols used in pointer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143000" y="1524000"/>
          <a:ext cx="7848600" cy="5029200"/>
        </p:xfrm>
        <a:graphic>
          <a:graphicData uri="http://schemas.openxmlformats.org/drawingml/2006/table">
            <a:tbl>
              <a:tblPr/>
              <a:tblGrid>
                <a:gridCol w="2438400"/>
                <a:gridCol w="1752600"/>
                <a:gridCol w="3657600"/>
              </a:tblGrid>
              <a:tr h="885468"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 dirty="0">
                          <a:solidFill>
                            <a:srgbClr val="000000"/>
                          </a:solidFill>
                          <a:latin typeface="Gill Sans MT (Body)"/>
                        </a:rPr>
                        <a:t>Symbol</a:t>
                      </a:r>
                    </a:p>
                  </a:txBody>
                  <a:tcPr marL="84180" marR="84180" marT="84180" marB="84180">
                    <a:lnL w="9525" cap="flat" cmpd="sng" algn="ctr">
                      <a:solidFill>
                        <a:srgbClr val="601C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01C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1C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solidFill>
                            <a:srgbClr val="000000"/>
                          </a:solidFill>
                          <a:latin typeface="Gill Sans MT (Body)"/>
                        </a:rPr>
                        <a:t>Name</a:t>
                      </a:r>
                    </a:p>
                  </a:txBody>
                  <a:tcPr marL="84180" marR="84180" marT="84180" marB="84180">
                    <a:lnL w="9525" cap="flat" cmpd="sng" algn="ctr">
                      <a:solidFill>
                        <a:srgbClr val="601C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01C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1C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solidFill>
                            <a:srgbClr val="000000"/>
                          </a:solidFill>
                          <a:latin typeface="Gill Sans MT (Body)"/>
                        </a:rPr>
                        <a:t>Description</a:t>
                      </a:r>
                    </a:p>
                  </a:txBody>
                  <a:tcPr marL="84180" marR="84180" marT="84180" marB="84180">
                    <a:lnL w="9525" cap="flat" cmpd="sng" algn="ctr">
                      <a:solidFill>
                        <a:srgbClr val="601C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01C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1C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</a:tr>
              <a:tr h="2071866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800" b="0" i="0" dirty="0">
                          <a:solidFill>
                            <a:srgbClr val="000000"/>
                          </a:solidFill>
                          <a:latin typeface="Gill Sans MT (Body)"/>
                        </a:rPr>
                        <a:t>&amp; (ampersand sign)</a:t>
                      </a:r>
                    </a:p>
                  </a:txBody>
                  <a:tcPr marL="56120" marR="56120" marT="56120" marB="5612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800" b="0" i="0" dirty="0">
                          <a:solidFill>
                            <a:srgbClr val="000000"/>
                          </a:solidFill>
                          <a:latin typeface="Gill Sans MT (Body)"/>
                        </a:rPr>
                        <a:t>Address operator</a:t>
                      </a:r>
                    </a:p>
                  </a:txBody>
                  <a:tcPr marL="56120" marR="56120" marT="56120" marB="5612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800" b="0" i="0" dirty="0">
                          <a:solidFill>
                            <a:srgbClr val="000000"/>
                          </a:solidFill>
                          <a:latin typeface="Gill Sans MT (Body)"/>
                        </a:rPr>
                        <a:t>Determine the address of a variable.</a:t>
                      </a:r>
                    </a:p>
                  </a:txBody>
                  <a:tcPr marL="56120" marR="56120" marT="56120" marB="5612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71866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800" b="0" i="0" dirty="0" smtClean="0">
                          <a:solidFill>
                            <a:srgbClr val="000000"/>
                          </a:solidFill>
                          <a:latin typeface="Gill Sans MT (Body)"/>
                        </a:rPr>
                        <a:t>∗ (</a:t>
                      </a:r>
                      <a:r>
                        <a:rPr lang="en-US" sz="2800" b="0" i="0" dirty="0">
                          <a:solidFill>
                            <a:srgbClr val="000000"/>
                          </a:solidFill>
                          <a:latin typeface="Gill Sans MT (Body)"/>
                        </a:rPr>
                        <a:t>asterisk sign)</a:t>
                      </a:r>
                    </a:p>
                  </a:txBody>
                  <a:tcPr marL="56120" marR="56120" marT="56120" marB="5612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800" b="0" i="0">
                          <a:solidFill>
                            <a:srgbClr val="000000"/>
                          </a:solidFill>
                          <a:latin typeface="Gill Sans MT (Body)"/>
                        </a:rPr>
                        <a:t>Indirection operator</a:t>
                      </a:r>
                    </a:p>
                  </a:txBody>
                  <a:tcPr marL="56120" marR="56120" marT="56120" marB="5612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800" b="0" i="0" dirty="0">
                          <a:solidFill>
                            <a:srgbClr val="000000"/>
                          </a:solidFill>
                          <a:latin typeface="Gill Sans MT (Body)"/>
                        </a:rPr>
                        <a:t>Access the value of an address.</a:t>
                      </a:r>
                    </a:p>
                  </a:txBody>
                  <a:tcPr marL="56120" marR="56120" marT="56120" marB="5612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Declaring a pointer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2362200"/>
          </a:xfrm>
        </p:spPr>
        <p:txBody>
          <a:bodyPr/>
          <a:lstStyle/>
          <a:p>
            <a:r>
              <a:rPr lang="en-US" dirty="0" smtClean="0"/>
              <a:t>The pointer in C++ language can be declared using </a:t>
            </a:r>
            <a:r>
              <a:rPr lang="en-US" dirty="0" smtClean="0">
                <a:solidFill>
                  <a:srgbClr val="FF0000"/>
                </a:solidFill>
              </a:rPr>
              <a:t>∗</a:t>
            </a:r>
            <a:r>
              <a:rPr lang="en-US" dirty="0" smtClean="0"/>
              <a:t> (asterisk symbol).</a:t>
            </a:r>
          </a:p>
          <a:p>
            <a:r>
              <a:rPr lang="en-US" b="1" dirty="0" err="1" smtClean="0">
                <a:solidFill>
                  <a:srgbClr val="0070C0"/>
                </a:solidFill>
              </a:rPr>
              <a:t>int</a:t>
            </a:r>
            <a:r>
              <a:rPr lang="en-US" dirty="0" smtClean="0">
                <a:solidFill>
                  <a:srgbClr val="0070C0"/>
                </a:solidFill>
              </a:rPr>
              <a:t> ∗   a; //pointer to </a:t>
            </a:r>
            <a:r>
              <a:rPr lang="en-US" dirty="0" err="1" smtClean="0">
                <a:solidFill>
                  <a:srgbClr val="0070C0"/>
                </a:solidFill>
              </a:rPr>
              <a:t>int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en-US" b="1" dirty="0" smtClean="0">
                <a:solidFill>
                  <a:srgbClr val="0070C0"/>
                </a:solidFill>
              </a:rPr>
              <a:t>char</a:t>
            </a:r>
            <a:r>
              <a:rPr lang="en-US" dirty="0" smtClean="0">
                <a:solidFill>
                  <a:srgbClr val="0070C0"/>
                </a:solidFill>
              </a:rPr>
              <a:t> ∗  c; //pointer to char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30722" name="Picture 2" descr="https://www.ntu.edu.sg/home/ehchua/programming/cpp/images/MemoryAddressConten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33019" y="381000"/>
            <a:ext cx="8110981" cy="6172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Pointer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133600" y="1371600"/>
            <a:ext cx="60960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#include&lt;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using namespace std;</a:t>
            </a:r>
          </a:p>
          <a:p>
            <a:endParaRPr lang="en-US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number = 30;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* p;</a:t>
            </a:r>
          </a:p>
          <a:p>
            <a:r>
              <a:rPr lang="en-US" dirty="0" smtClean="0"/>
              <a:t>    p = &amp;number;</a:t>
            </a:r>
          </a:p>
          <a:p>
            <a:endParaRPr lang="en-US" dirty="0" smtClean="0"/>
          </a:p>
          <a:p>
            <a:r>
              <a:rPr lang="en-US" dirty="0" smtClean="0"/>
              <a:t>    </a:t>
            </a:r>
            <a:r>
              <a:rPr lang="en-US" dirty="0" err="1" smtClean="0"/>
              <a:t>cout</a:t>
            </a:r>
            <a:r>
              <a:rPr lang="en-US" dirty="0" smtClean="0"/>
              <a:t> &lt;&lt;"Address of the number is: " &lt;&lt; &amp;number &lt;&lt;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cout</a:t>
            </a:r>
            <a:r>
              <a:rPr lang="en-US" dirty="0" smtClean="0"/>
              <a:t> &lt;&lt;"Address of p variable is: " &lt;&lt; p &lt;&lt;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cout</a:t>
            </a:r>
            <a:r>
              <a:rPr lang="en-US" dirty="0" smtClean="0"/>
              <a:t> &lt;&lt;“Value of p variable is: "&lt;&lt;*p&lt;&lt;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    return 0;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Swap 2 numbers without using 3rd variable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600200" y="1676400"/>
            <a:ext cx="66294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#include&lt;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using namespace std;</a:t>
            </a:r>
          </a:p>
          <a:p>
            <a:endParaRPr lang="en-US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a = 20, b = 10, *p1 = &amp;a, *p2 = &amp;b;</a:t>
            </a:r>
          </a:p>
          <a:p>
            <a:endParaRPr lang="en-US" dirty="0" smtClean="0"/>
          </a:p>
          <a:p>
            <a:r>
              <a:rPr lang="en-US" dirty="0" smtClean="0"/>
              <a:t>    </a:t>
            </a:r>
            <a:r>
              <a:rPr lang="en-US" dirty="0" err="1" smtClean="0"/>
              <a:t>cout</a:t>
            </a:r>
            <a:r>
              <a:rPr lang="en-US" dirty="0" smtClean="0"/>
              <a:t>&lt;&lt;"Before swap: *p1 = "&lt;&lt;*p1&lt;&lt;" *p2 = "&lt;&lt;*p2&lt;&lt;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    *p1 = *p1 + *p2;</a:t>
            </a:r>
          </a:p>
          <a:p>
            <a:r>
              <a:rPr lang="en-US" dirty="0" smtClean="0"/>
              <a:t>    *p2 = *p1 - *p2;</a:t>
            </a:r>
          </a:p>
          <a:p>
            <a:r>
              <a:rPr lang="en-US" dirty="0" smtClean="0"/>
              <a:t>    *p1 = *p1 - *p2;</a:t>
            </a:r>
          </a:p>
          <a:p>
            <a:endParaRPr lang="en-US" dirty="0" smtClean="0"/>
          </a:p>
          <a:p>
            <a:r>
              <a:rPr lang="en-US" dirty="0" smtClean="0"/>
              <a:t>    </a:t>
            </a:r>
            <a:r>
              <a:rPr lang="en-US" dirty="0" err="1" smtClean="0"/>
              <a:t>cout</a:t>
            </a:r>
            <a:r>
              <a:rPr lang="en-US" dirty="0" smtClean="0"/>
              <a:t>&lt;&lt;"After swap: *p1 = "&lt;&lt;*p1&lt;&lt;" *p2 = "&lt;&lt;*p2&lt;&lt;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    return 0;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1583</TotalTime>
  <Words>1154</Words>
  <Application>Microsoft Office PowerPoint</Application>
  <PresentationFormat>On-screen Show (4:3)</PresentationFormat>
  <Paragraphs>175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Solstice</vt:lpstr>
      <vt:lpstr>C++</vt:lpstr>
      <vt:lpstr>C++ Pointers</vt:lpstr>
      <vt:lpstr>Advantage of pointer</vt:lpstr>
      <vt:lpstr>Usage of pointer</vt:lpstr>
      <vt:lpstr>Symbols used in pointer</vt:lpstr>
      <vt:lpstr>Declaring a pointer</vt:lpstr>
      <vt:lpstr>Slide 7</vt:lpstr>
      <vt:lpstr>Pointer Example</vt:lpstr>
      <vt:lpstr>Swap 2 numbers without using 3rd variable</vt:lpstr>
      <vt:lpstr>Slide 10</vt:lpstr>
      <vt:lpstr>Slide 11</vt:lpstr>
      <vt:lpstr>Slide 12</vt:lpstr>
      <vt:lpstr>Null Pointers</vt:lpstr>
      <vt:lpstr>References (or Aliases) (&amp;)</vt:lpstr>
      <vt:lpstr>How References Work?</vt:lpstr>
      <vt:lpstr>References vs. Pointers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Abdur Rahman</dc:creator>
  <cp:lastModifiedBy>Abdur Rahman</cp:lastModifiedBy>
  <cp:revision>1084</cp:revision>
  <dcterms:created xsi:type="dcterms:W3CDTF">2018-01-28T11:33:00Z</dcterms:created>
  <dcterms:modified xsi:type="dcterms:W3CDTF">2018-03-25T05:26:23Z</dcterms:modified>
</cp:coreProperties>
</file>