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904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8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4/1/2018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Write </a:t>
            </a:r>
            <a:r>
              <a:rPr lang="en-US" smtClean="0"/>
              <a:t>a</a:t>
            </a:r>
            <a:r>
              <a:rPr lang="en-US" smtClean="0"/>
              <a:t> </a:t>
            </a:r>
            <a:r>
              <a:rPr lang="en-US" dirty="0" smtClean="0"/>
              <a:t>program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/>
          <a:lstStyle/>
          <a:p>
            <a:r>
              <a:rPr lang="en-US" dirty="0" smtClean="0"/>
              <a:t>read a string from console</a:t>
            </a:r>
          </a:p>
          <a:p>
            <a:r>
              <a:rPr lang="en-US" dirty="0" smtClean="0"/>
              <a:t>print length of the string</a:t>
            </a:r>
          </a:p>
          <a:p>
            <a:r>
              <a:rPr lang="en-US" dirty="0" smtClean="0"/>
              <a:t>insert  ‘middle’ after position 4</a:t>
            </a:r>
          </a:p>
          <a:p>
            <a:r>
              <a:rPr lang="en-US" dirty="0" smtClean="0"/>
              <a:t>append ‘end’ to the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Overflow/</a:t>
            </a:r>
            <a:r>
              <a:rPr lang="en-US" b="1" dirty="0" err="1" smtClean="0"/>
              <a:t>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49808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arithmetic operations, the resultant value </a:t>
            </a:r>
            <a:r>
              <a:rPr lang="en-US" i="1" dirty="0" smtClean="0">
                <a:solidFill>
                  <a:srgbClr val="FF0000"/>
                </a:solidFill>
              </a:rPr>
              <a:t>wraps around</a:t>
            </a:r>
            <a:r>
              <a:rPr lang="en-US" dirty="0" smtClean="0">
                <a:solidFill>
                  <a:srgbClr val="FF0000"/>
                </a:solidFill>
              </a:rPr>
              <a:t> if it exceeds its range (i.e., overflow or underflow)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971800"/>
            <a:ext cx="6400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Range of </a:t>
            </a:r>
            <a:r>
              <a:rPr lang="en-US" dirty="0" err="1" smtClean="0"/>
              <a:t>int</a:t>
            </a:r>
            <a:r>
              <a:rPr lang="en-US" dirty="0" smtClean="0"/>
              <a:t> is [-2147483648, 2147483647]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i1 = 2147483647;      // max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i1 + 1 &lt;&lt; </a:t>
            </a:r>
            <a:r>
              <a:rPr lang="en-US" dirty="0" err="1" smtClean="0"/>
              <a:t>endl</a:t>
            </a:r>
            <a:r>
              <a:rPr lang="en-US" dirty="0" smtClean="0"/>
              <a:t>;   // -2147483648 (overflow)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i1 + 2 &lt;&lt; </a:t>
            </a:r>
            <a:r>
              <a:rPr lang="en-US" dirty="0" err="1" smtClean="0"/>
              <a:t>endl</a:t>
            </a:r>
            <a:r>
              <a:rPr lang="en-US" dirty="0" smtClean="0"/>
              <a:t>;   // -2147483647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i1 * i1 &lt;&lt; </a:t>
            </a:r>
            <a:r>
              <a:rPr lang="en-US" dirty="0" err="1" smtClean="0"/>
              <a:t>endl</a:t>
            </a:r>
            <a:r>
              <a:rPr lang="en-US" dirty="0" smtClean="0"/>
              <a:t>;  // 1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i2 = -2147483648;     // min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i2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i2 - 1 &lt;&lt; </a:t>
            </a:r>
            <a:r>
              <a:rPr lang="en-US" dirty="0" err="1" smtClean="0"/>
              <a:t>endl</a:t>
            </a:r>
            <a:r>
              <a:rPr lang="en-US" dirty="0" smtClean="0"/>
              <a:t>;   // 2147483647 (underflow)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i2 - 2 &lt;&lt; </a:t>
            </a:r>
            <a:r>
              <a:rPr lang="en-US" dirty="0" err="1" smtClean="0"/>
              <a:t>endl</a:t>
            </a:r>
            <a:r>
              <a:rPr lang="en-US" dirty="0" smtClean="0"/>
              <a:t>;   // 2147483646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i2 * i2 &lt;&lt; </a:t>
            </a:r>
            <a:r>
              <a:rPr lang="en-US" dirty="0" err="1" smtClean="0"/>
              <a:t>endl</a:t>
            </a:r>
            <a:r>
              <a:rPr lang="en-US" dirty="0" smtClean="0"/>
              <a:t>;  // 0</a:t>
            </a:r>
          </a:p>
          <a:p>
            <a:r>
              <a:rPr lang="en-US" dirty="0" smtClean="0"/>
              <a:t>   return 0;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9808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8001000" cy="99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C++ will not perform automatic type conversion, if the two types are not compatible.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056686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double d;</a:t>
            </a:r>
          </a:p>
          <a:p>
            <a:endParaRPr lang="en-US" dirty="0" smtClean="0"/>
          </a:p>
          <a:p>
            <a:r>
              <a:rPr lang="en-US" dirty="0" smtClean="0"/>
              <a:t> //print floating point number in fixed format with 1 decimal place (</a:t>
            </a:r>
            <a:r>
              <a:rPr lang="en-US" dirty="0" smtClean="0">
                <a:solidFill>
                  <a:srgbClr val="00B050"/>
                </a:solidFill>
              </a:rPr>
              <a:t>need &lt;</a:t>
            </a:r>
            <a:r>
              <a:rPr lang="en-US" dirty="0" err="1" smtClean="0">
                <a:solidFill>
                  <a:srgbClr val="00B050"/>
                </a:solidFill>
              </a:rPr>
              <a:t>iomanip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fixed &lt;&lt; </a:t>
            </a:r>
            <a:r>
              <a:rPr lang="en-US" dirty="0" err="1" smtClean="0"/>
              <a:t>setprecision</a:t>
            </a:r>
            <a:r>
              <a:rPr lang="en-US" dirty="0" smtClean="0"/>
              <a:t>(1);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3;</a:t>
            </a:r>
          </a:p>
          <a:p>
            <a:r>
              <a:rPr lang="en-US" dirty="0" smtClean="0"/>
              <a:t>   d = </a:t>
            </a:r>
            <a:r>
              <a:rPr lang="en-US" dirty="0" err="1" smtClean="0"/>
              <a:t>i</a:t>
            </a:r>
            <a:r>
              <a:rPr lang="en-US" dirty="0" smtClean="0"/>
              <a:t>;    // Assign an </a:t>
            </a:r>
            <a:r>
              <a:rPr lang="en-US" dirty="0" err="1" smtClean="0"/>
              <a:t>int</a:t>
            </a:r>
            <a:r>
              <a:rPr lang="en-US" dirty="0" smtClean="0"/>
              <a:t> value to double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"d = " &lt;&lt; d &lt;&lt; </a:t>
            </a:r>
            <a:r>
              <a:rPr lang="en-US" dirty="0" err="1" smtClean="0"/>
              <a:t>endl</a:t>
            </a:r>
            <a:r>
              <a:rPr lang="en-US" dirty="0" smtClean="0"/>
              <a:t>;  // 3.0</a:t>
            </a:r>
          </a:p>
          <a:p>
            <a:endParaRPr lang="en-US" dirty="0" smtClean="0"/>
          </a:p>
          <a:p>
            <a:r>
              <a:rPr lang="en-US" dirty="0" smtClean="0"/>
              <a:t>   d = 5.5;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d;    // Assign a double value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i</a:t>
            </a:r>
            <a:r>
              <a:rPr lang="en-US" dirty="0" smtClean="0"/>
              <a:t> = " &lt;&lt; </a:t>
            </a:r>
            <a:r>
              <a:rPr lang="en-US" dirty="0" err="1" smtClean="0"/>
              <a:t>i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// 5 (truncated, no warning!)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6.6;  // Assign a double literal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i</a:t>
            </a:r>
            <a:r>
              <a:rPr lang="en-US" dirty="0" smtClean="0"/>
              <a:t> = " &lt;&lt; </a:t>
            </a:r>
            <a:r>
              <a:rPr lang="en-US" dirty="0" err="1" smtClean="0"/>
              <a:t>i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 // 6 (truncated, no warning!)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Explicit Type-Casting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Print floating-point number in fixed format with 1 decimal point (need &lt;</a:t>
            </a:r>
            <a:r>
              <a:rPr lang="en-US" dirty="0" err="1" smtClean="0"/>
              <a:t>iomanip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fixed &lt;&lt; </a:t>
            </a:r>
            <a:r>
              <a:rPr lang="en-US" dirty="0" err="1" smtClean="0"/>
              <a:t>setprecision</a:t>
            </a:r>
            <a:r>
              <a:rPr lang="en-US" dirty="0" smtClean="0"/>
              <a:t>(1);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(double)5 &lt;&lt; </a:t>
            </a:r>
            <a:r>
              <a:rPr lang="en-US" dirty="0" err="1" smtClean="0"/>
              <a:t>endl</a:t>
            </a:r>
            <a:r>
              <a:rPr lang="en-US" dirty="0" smtClean="0"/>
              <a:t>;  // </a:t>
            </a:r>
            <a:r>
              <a:rPr lang="en-US" dirty="0" err="1" smtClean="0"/>
              <a:t>int</a:t>
            </a:r>
            <a:r>
              <a:rPr lang="en-US" dirty="0" smtClean="0"/>
              <a:t> 5 → double 5.0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(</a:t>
            </a:r>
            <a:r>
              <a:rPr lang="en-US" dirty="0" err="1" smtClean="0"/>
              <a:t>int</a:t>
            </a:r>
            <a:r>
              <a:rPr lang="en-US" dirty="0" smtClean="0"/>
              <a:t>)5.5 &lt;&lt; </a:t>
            </a:r>
            <a:r>
              <a:rPr lang="en-US" dirty="0" err="1" smtClean="0"/>
              <a:t>endl</a:t>
            </a:r>
            <a:r>
              <a:rPr lang="en-US" dirty="0" smtClean="0"/>
              <a:t>;   // double 5.5 → </a:t>
            </a:r>
            <a:r>
              <a:rPr lang="en-US" dirty="0" err="1" smtClean="0"/>
              <a:t>int</a:t>
            </a:r>
            <a:r>
              <a:rPr lang="en-US" dirty="0" smtClean="0"/>
              <a:t> 5</a:t>
            </a:r>
          </a:p>
          <a:p>
            <a:endParaRPr lang="en-US" dirty="0" smtClean="0"/>
          </a:p>
          <a:p>
            <a:r>
              <a:rPr lang="en-US" dirty="0" smtClean="0"/>
              <a:t>    double </a:t>
            </a:r>
            <a:r>
              <a:rPr lang="en-US" dirty="0" err="1" smtClean="0"/>
              <a:t>aDouble</a:t>
            </a:r>
            <a:r>
              <a:rPr lang="en-US" dirty="0" smtClean="0"/>
              <a:t> = 5.6;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anInt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aDouble</a:t>
            </a:r>
            <a:r>
              <a:rPr lang="en-US" dirty="0" smtClean="0"/>
              <a:t>; // return 5 and assign to </a:t>
            </a:r>
            <a:r>
              <a:rPr lang="en-US" dirty="0" err="1" smtClean="0"/>
              <a:t>anInt</a:t>
            </a:r>
            <a:r>
              <a:rPr lang="en-US" dirty="0" smtClean="0"/>
              <a:t>. </a:t>
            </a:r>
            <a:r>
              <a:rPr lang="en-US" dirty="0" err="1" smtClean="0"/>
              <a:t>aDouble</a:t>
            </a:r>
            <a:r>
              <a:rPr lang="en-US" dirty="0" smtClean="0"/>
              <a:t> does not change!</a:t>
            </a:r>
          </a:p>
          <a:p>
            <a:endParaRPr lang="en-US" dirty="0" smtClean="0"/>
          </a:p>
          <a:p>
            <a:r>
              <a:rPr lang="en-US" dirty="0" smtClean="0"/>
              <a:t>    // C++ also supports function-style type cast.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double(5) &lt;&lt; </a:t>
            </a:r>
            <a:r>
              <a:rPr lang="en-US" dirty="0" err="1" smtClean="0"/>
              <a:t>endl</a:t>
            </a:r>
            <a:r>
              <a:rPr lang="en-US" dirty="0" smtClean="0"/>
              <a:t>;     // 5.0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int</a:t>
            </a:r>
            <a:r>
              <a:rPr lang="en-US" dirty="0" smtClean="0"/>
              <a:t>(5.5) &lt;&lt; </a:t>
            </a:r>
            <a:r>
              <a:rPr lang="en-US" dirty="0" err="1" smtClean="0"/>
              <a:t>endl</a:t>
            </a:r>
            <a:r>
              <a:rPr lang="en-US" dirty="0" smtClean="0"/>
              <a:t>;      // 5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aDouble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  // 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2000"/>
          </a:xfrm>
        </p:spPr>
        <p:txBody>
          <a:bodyPr/>
          <a:lstStyle/>
          <a:p>
            <a:r>
              <a:rPr lang="en-US" dirty="0" smtClean="0"/>
              <a:t>C++ supports two types of strings:</a:t>
            </a:r>
          </a:p>
          <a:p>
            <a:pPr lvl="1"/>
            <a:r>
              <a:rPr lang="en-US" dirty="0" smtClean="0"/>
              <a:t>the original C-style string:  A string is a char array, terminated with  a NULL character '\0' (Hex 0)</a:t>
            </a:r>
          </a:p>
          <a:p>
            <a:pPr lvl="1"/>
            <a:r>
              <a:rPr lang="en-US" dirty="0" smtClean="0"/>
              <a:t>the new string class introduced in C++98.</a:t>
            </a:r>
          </a:p>
          <a:p>
            <a:pPr lvl="1"/>
            <a:r>
              <a:rPr lang="en-US" dirty="0" smtClean="0"/>
              <a:t>To use the string class, include the &lt;string&gt; header and "using namespace std".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"/>
            <a:ext cx="7924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#include &lt;string&gt;</a:t>
            </a:r>
            <a:r>
              <a:rPr lang="en-US" dirty="0" smtClean="0"/>
              <a:t>     // Need this header to use string class</a:t>
            </a:r>
          </a:p>
          <a:p>
            <a:r>
              <a:rPr lang="en-US" dirty="0" smtClean="0"/>
              <a:t>#include &lt;limits&gt;</a:t>
            </a:r>
          </a:p>
          <a:p>
            <a:r>
              <a:rPr lang="en-US" dirty="0" smtClean="0"/>
              <a:t>using namespace std;  // Also needed for &lt;string&gt;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string message("Hello");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message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// Input a word (delimited by space) into a string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a message (no space):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message;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message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cin.ignore</a:t>
            </a:r>
            <a:r>
              <a:rPr lang="en-US" dirty="0" smtClean="0"/>
              <a:t>(</a:t>
            </a:r>
            <a:r>
              <a:rPr lang="en-US" dirty="0" err="1" smtClean="0"/>
              <a:t>numeric_limits</a:t>
            </a:r>
            <a:r>
              <a:rPr lang="en-US" dirty="0" smtClean="0"/>
              <a:t>&lt;</a:t>
            </a:r>
            <a:r>
              <a:rPr lang="en-US" dirty="0" err="1" smtClean="0"/>
              <a:t>streamsize</a:t>
            </a:r>
            <a:r>
              <a:rPr lang="en-US" dirty="0" smtClean="0"/>
              <a:t>&gt;::max(), '\n');</a:t>
            </a:r>
          </a:p>
          <a:p>
            <a:r>
              <a:rPr lang="en-US" dirty="0" smtClean="0"/>
              <a:t>      // flush </a:t>
            </a:r>
            <a:r>
              <a:rPr lang="en-US" dirty="0" err="1" smtClean="0"/>
              <a:t>cin</a:t>
            </a:r>
            <a:r>
              <a:rPr lang="en-US" dirty="0" smtClean="0"/>
              <a:t> up to newline (</a:t>
            </a:r>
            <a:r>
              <a:rPr lang="en-US" dirty="0" smtClean="0">
                <a:solidFill>
                  <a:srgbClr val="00B050"/>
                </a:solidFill>
              </a:rPr>
              <a:t>need &lt;limits&gt; header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// Input a line into a string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a message (with spaces):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message);  // Read input from </a:t>
            </a:r>
            <a:r>
              <a:rPr lang="en-US" dirty="0" err="1" smtClean="0"/>
              <a:t>cin</a:t>
            </a:r>
            <a:r>
              <a:rPr lang="en-US" dirty="0" smtClean="0"/>
              <a:t> into message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message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114300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9808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to </a:t>
            </a:r>
            <a:r>
              <a:rPr lang="en-US" dirty="0" smtClean="0">
                <a:solidFill>
                  <a:srgbClr val="00B050"/>
                </a:solidFill>
              </a:rPr>
              <a:t>"#include &lt;string&gt;" </a:t>
            </a:r>
            <a:r>
              <a:rPr lang="en-US" dirty="0" smtClean="0"/>
              <a:t>to use the string class, and "using namespace std" as string is defined under std namespace.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cin</a:t>
            </a:r>
            <a:r>
              <a:rPr lang="en-US" dirty="0" smtClean="0"/>
              <a:t> &gt;&gt; </a:t>
            </a:r>
            <a:r>
              <a:rPr lang="en-US" i="1" dirty="0" err="1" smtClean="0"/>
              <a:t>aStr</a:t>
            </a:r>
            <a:r>
              <a:rPr lang="en-US" dirty="0" smtClean="0"/>
              <a:t>" reads a word (</a:t>
            </a:r>
            <a:r>
              <a:rPr lang="en-US" dirty="0" smtClean="0">
                <a:solidFill>
                  <a:srgbClr val="00B050"/>
                </a:solidFill>
              </a:rPr>
              <a:t>delimited by space</a:t>
            </a:r>
            <a:r>
              <a:rPr lang="en-US" dirty="0" smtClean="0"/>
              <a:t>) from </a:t>
            </a:r>
            <a:r>
              <a:rPr lang="en-US" dirty="0" err="1" smtClean="0"/>
              <a:t>cin</a:t>
            </a:r>
            <a:r>
              <a:rPr lang="en-US" dirty="0" smtClean="0"/>
              <a:t> (keyboard), and assigns to string variable </a:t>
            </a:r>
            <a:r>
              <a:rPr lang="en-US" i="1" dirty="0" err="1" smtClean="0"/>
              <a:t>aStr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getline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cin</a:t>
            </a:r>
            <a:r>
              <a:rPr lang="en-US" dirty="0" smtClean="0"/>
              <a:t>, </a:t>
            </a:r>
            <a:r>
              <a:rPr lang="en-US" i="1" dirty="0" err="1" smtClean="0">
                <a:solidFill>
                  <a:srgbClr val="0070C0"/>
                </a:solidFill>
              </a:rPr>
              <a:t>aStr</a:t>
            </a:r>
            <a:r>
              <a:rPr lang="en-US" dirty="0" smtClean="0"/>
              <a:t>) </a:t>
            </a:r>
            <a:r>
              <a:rPr lang="en-US" dirty="0" smtClean="0">
                <a:solidFill>
                  <a:srgbClr val="00B0F0"/>
                </a:solidFill>
              </a:rPr>
              <a:t>reads the entire line</a:t>
            </a:r>
            <a:r>
              <a:rPr lang="en-US" dirty="0" smtClean="0"/>
              <a:t> (up to '\n') from </a:t>
            </a:r>
            <a:r>
              <a:rPr lang="en-US" dirty="0" err="1" smtClean="0"/>
              <a:t>cin</a:t>
            </a:r>
            <a:r>
              <a:rPr lang="en-US" dirty="0" smtClean="0"/>
              <a:t>, and assigns to </a:t>
            </a:r>
            <a:r>
              <a:rPr lang="en-US" i="1" dirty="0" err="1" smtClean="0"/>
              <a:t>aStr</a:t>
            </a:r>
            <a:r>
              <a:rPr lang="en-US" dirty="0" smtClean="0"/>
              <a:t>. The '\n' character is discarded.</a:t>
            </a:r>
          </a:p>
          <a:p>
            <a:r>
              <a:rPr lang="en-US" dirty="0" smtClean="0"/>
              <a:t>To flush </a:t>
            </a:r>
            <a:r>
              <a:rPr lang="en-US" dirty="0" err="1" smtClean="0"/>
              <a:t>cin</a:t>
            </a:r>
            <a:r>
              <a:rPr lang="en-US" dirty="0" smtClean="0"/>
              <a:t>, you could use ignore(</a:t>
            </a:r>
            <a:r>
              <a:rPr lang="en-US" dirty="0" err="1" smtClean="0"/>
              <a:t>numeric_limits</a:t>
            </a:r>
            <a:r>
              <a:rPr lang="en-US" dirty="0" smtClean="0"/>
              <a:t>&lt;</a:t>
            </a:r>
            <a:r>
              <a:rPr lang="en-US" dirty="0" err="1" smtClean="0"/>
              <a:t>streamsize</a:t>
            </a:r>
            <a:r>
              <a:rPr lang="en-US" dirty="0" smtClean="0"/>
              <a:t>&gt;::max(), '\n')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String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777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string </a:t>
            </a:r>
            <a:r>
              <a:rPr lang="en-US" dirty="0" err="1" smtClean="0"/>
              <a:t>msg</a:t>
            </a:r>
            <a:r>
              <a:rPr lang="en-US" dirty="0" smtClean="0"/>
              <a:t> = "hello, world!";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msg.length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  // length of string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msg.at</a:t>
            </a:r>
            <a:r>
              <a:rPr lang="en-US" dirty="0" smtClean="0"/>
              <a:t>(1) &lt;&lt; </a:t>
            </a:r>
            <a:r>
              <a:rPr lang="en-US" dirty="0" err="1" smtClean="0"/>
              <a:t>endl</a:t>
            </a:r>
            <a:r>
              <a:rPr lang="en-US" dirty="0" smtClean="0"/>
              <a:t>;     // char at index 1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</a:t>
            </a:r>
            <a:r>
              <a:rPr lang="en-US" dirty="0" smtClean="0"/>
              <a:t>[1] &lt;&lt; </a:t>
            </a:r>
            <a:r>
              <a:rPr lang="en-US" dirty="0" err="1" smtClean="0"/>
              <a:t>endl</a:t>
            </a:r>
            <a:r>
              <a:rPr lang="en-US" dirty="0" smtClean="0"/>
              <a:t>;        // same as above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msg.empty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   // test for empty string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msg.substr</a:t>
            </a:r>
            <a:r>
              <a:rPr lang="en-US" dirty="0" smtClean="0"/>
              <a:t>(3, 3) &lt;&lt; </a:t>
            </a:r>
            <a:r>
              <a:rPr lang="en-US" dirty="0" err="1" smtClean="0"/>
              <a:t>endl</a:t>
            </a:r>
            <a:r>
              <a:rPr lang="en-US" dirty="0" smtClean="0"/>
              <a:t>; // sub-string begins at</a:t>
            </a:r>
          </a:p>
          <a:p>
            <a:r>
              <a:rPr lang="en-US" dirty="0" smtClean="0"/>
              <a:t>                                     // pos 3 of size 3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msg.replace</a:t>
            </a:r>
            <a:r>
              <a:rPr lang="en-US" dirty="0" smtClean="0"/>
              <a:t>(3, 3, "why") &lt;&lt; </a:t>
            </a:r>
            <a:r>
              <a:rPr lang="en-US" dirty="0" err="1" smtClean="0"/>
              <a:t>endl</a:t>
            </a:r>
            <a:r>
              <a:rPr lang="en-US" dirty="0" smtClean="0"/>
              <a:t>; // replace sub-string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msg.append</a:t>
            </a:r>
            <a:r>
              <a:rPr lang="en-US" dirty="0" smtClean="0"/>
              <a:t>("end") &lt;&lt; </a:t>
            </a:r>
            <a:r>
              <a:rPr lang="en-US" dirty="0" err="1" smtClean="0"/>
              <a:t>endl</a:t>
            </a:r>
            <a:r>
              <a:rPr lang="en-US" dirty="0" smtClean="0"/>
              <a:t>;        // append behind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</a:t>
            </a:r>
            <a:r>
              <a:rPr lang="en-US" dirty="0" smtClean="0"/>
              <a:t> + "end" &lt;&lt; </a:t>
            </a:r>
            <a:r>
              <a:rPr lang="en-US" dirty="0" err="1" smtClean="0"/>
              <a:t>endl</a:t>
            </a:r>
            <a:r>
              <a:rPr lang="en-US" dirty="0" smtClean="0"/>
              <a:t>;              // same as above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msg.insert</a:t>
            </a:r>
            <a:r>
              <a:rPr lang="en-US" dirty="0" smtClean="0"/>
              <a:t>(3, "insert") &lt;&lt; </a:t>
            </a:r>
            <a:r>
              <a:rPr lang="en-US" dirty="0" err="1" smtClean="0"/>
              <a:t>endl</a:t>
            </a:r>
            <a:r>
              <a:rPr lang="en-US" dirty="0" smtClean="0"/>
              <a:t>;  // insert after pos 3</a:t>
            </a:r>
          </a:p>
          <a:p>
            <a:endParaRPr lang="en-US" dirty="0" smtClean="0"/>
          </a:p>
          <a:p>
            <a:r>
              <a:rPr lang="en-US" dirty="0" smtClean="0"/>
              <a:t>   string msg1;</a:t>
            </a:r>
          </a:p>
          <a:p>
            <a:r>
              <a:rPr lang="en-US" dirty="0" smtClean="0"/>
              <a:t>   msg1 = </a:t>
            </a:r>
            <a:r>
              <a:rPr lang="en-US" dirty="0" err="1" smtClean="0"/>
              <a:t>msg</a:t>
            </a:r>
            <a:r>
              <a:rPr lang="en-US" dirty="0" smtClean="0"/>
              <a:t>;   // copy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msg1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a line: 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msg</a:t>
            </a:r>
            <a:r>
              <a:rPr lang="en-US" dirty="0" smtClean="0"/>
              <a:t>);   // read a line of input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msg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9248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a program for the following equation and show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https://www.ntu.edu.sg/home/ehchua/programming/java/images/JavaBasics_ArithmeticExpres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69406"/>
            <a:ext cx="7996518" cy="1309777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95400" y="4343400"/>
            <a:ext cx="749808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 = 10, b = 15, c = 20, d = 25, e = 30, e = 35, f = 40, g = 45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1536</TotalTime>
  <Words>879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C++</vt:lpstr>
      <vt:lpstr>Overflow/UnderFlow</vt:lpstr>
      <vt:lpstr>Implicit Type Conversion</vt:lpstr>
      <vt:lpstr>Explicit Type-Casting</vt:lpstr>
      <vt:lpstr>String</vt:lpstr>
      <vt:lpstr>Slide 6</vt:lpstr>
      <vt:lpstr>NOTES</vt:lpstr>
      <vt:lpstr>String Operations</vt:lpstr>
      <vt:lpstr>Slide 9</vt:lpstr>
      <vt:lpstr>Write a program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Afsana</cp:lastModifiedBy>
  <cp:revision>1105</cp:revision>
  <dcterms:created xsi:type="dcterms:W3CDTF">2018-01-28T11:33:00Z</dcterms:created>
  <dcterms:modified xsi:type="dcterms:W3CDTF">2018-04-01T14:12:34Z</dcterms:modified>
</cp:coreProperties>
</file>