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94713" autoAdjust="0"/>
  </p:normalViewPr>
  <p:slideViewPr>
    <p:cSldViewPr>
      <p:cViewPr varScale="1">
        <p:scale>
          <a:sx n="69" d="100"/>
          <a:sy n="69" d="100"/>
        </p:scale>
        <p:origin x="-8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02359"/>
            <a:ext cx="792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#include &lt;</a:t>
            </a:r>
            <a:r>
              <a:rPr lang="en-US" sz="1200" dirty="0" err="1" smtClean="0"/>
              <a:t>cstdarg</a:t>
            </a:r>
            <a:r>
              <a:rPr lang="en-US" sz="1200" dirty="0" smtClean="0"/>
              <a:t>&gt; // needed to use ellipsis</a:t>
            </a:r>
          </a:p>
          <a:p>
            <a:endParaRPr lang="en-US" sz="1200" dirty="0" smtClean="0"/>
          </a:p>
          <a:p>
            <a:r>
              <a:rPr lang="en-US" sz="1200" dirty="0" smtClean="0"/>
              <a:t>// The ellipsis must be the last parameter</a:t>
            </a:r>
          </a:p>
          <a:p>
            <a:r>
              <a:rPr lang="en-US" sz="1200" dirty="0" smtClean="0"/>
              <a:t>// count is how many additional arguments we're passing</a:t>
            </a:r>
          </a:p>
          <a:p>
            <a:r>
              <a:rPr lang="en-US" sz="1200" dirty="0" smtClean="0"/>
              <a:t>double </a:t>
            </a:r>
            <a:r>
              <a:rPr lang="en-US" sz="1200" dirty="0" err="1" smtClean="0"/>
              <a:t>findAverage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count, ...)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double sum = 0;</a:t>
            </a:r>
          </a:p>
          <a:p>
            <a:endParaRPr lang="en-US" sz="1200" dirty="0" smtClean="0"/>
          </a:p>
          <a:p>
            <a:r>
              <a:rPr lang="en-US" sz="1200" dirty="0" smtClean="0"/>
              <a:t>    // We access the ellipsis through a </a:t>
            </a:r>
            <a:r>
              <a:rPr lang="en-US" sz="1200" dirty="0" err="1" smtClean="0"/>
              <a:t>va_list</a:t>
            </a:r>
            <a:r>
              <a:rPr lang="en-US" sz="1200" dirty="0" smtClean="0"/>
              <a:t>, so let's declare one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va_list</a:t>
            </a:r>
            <a:r>
              <a:rPr lang="en-US" sz="1200" dirty="0" smtClean="0"/>
              <a:t> list;</a:t>
            </a:r>
          </a:p>
          <a:p>
            <a:endParaRPr lang="en-US" sz="1200" dirty="0" smtClean="0"/>
          </a:p>
          <a:p>
            <a:r>
              <a:rPr lang="en-US" sz="1200" dirty="0" smtClean="0"/>
              <a:t>    // We initialize the </a:t>
            </a:r>
            <a:r>
              <a:rPr lang="en-US" sz="1200" dirty="0" err="1" smtClean="0"/>
              <a:t>va_list</a:t>
            </a:r>
            <a:r>
              <a:rPr lang="en-US" sz="1200" dirty="0" smtClean="0"/>
              <a:t> using </a:t>
            </a:r>
            <a:r>
              <a:rPr lang="en-US" sz="1200" dirty="0" err="1" smtClean="0"/>
              <a:t>va_start</a:t>
            </a:r>
            <a:r>
              <a:rPr lang="en-US" sz="1200" dirty="0" smtClean="0"/>
              <a:t>.  The first parameter is</a:t>
            </a:r>
          </a:p>
          <a:p>
            <a:r>
              <a:rPr lang="en-US" sz="1200" dirty="0" smtClean="0"/>
              <a:t>    // the list to initialize.  The second parameter is the last non-ellipsis</a:t>
            </a:r>
          </a:p>
          <a:p>
            <a:r>
              <a:rPr lang="en-US" sz="1200" dirty="0" smtClean="0"/>
              <a:t>    // parameter.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va_start</a:t>
            </a:r>
            <a:r>
              <a:rPr lang="en-US" sz="1200" dirty="0" smtClean="0"/>
              <a:t>(list, count);</a:t>
            </a:r>
          </a:p>
          <a:p>
            <a:endParaRPr lang="en-US" sz="1200" dirty="0" smtClean="0"/>
          </a:p>
          <a:p>
            <a:r>
              <a:rPr lang="en-US" sz="1200" dirty="0" smtClean="0"/>
              <a:t>    // Loop through all the ellipsis arguments</a:t>
            </a:r>
          </a:p>
          <a:p>
            <a:r>
              <a:rPr lang="en-US" sz="1200" dirty="0" smtClean="0"/>
              <a:t>   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arg</a:t>
            </a:r>
            <a:r>
              <a:rPr lang="en-US" sz="1200" dirty="0" smtClean="0"/>
              <a:t>=0; </a:t>
            </a:r>
            <a:r>
              <a:rPr lang="en-US" sz="1200" dirty="0" err="1" smtClean="0"/>
              <a:t>arg</a:t>
            </a:r>
            <a:r>
              <a:rPr lang="en-US" sz="1200" dirty="0" smtClean="0"/>
              <a:t> &lt; count; ++</a:t>
            </a:r>
            <a:r>
              <a:rPr lang="en-US" sz="1200" dirty="0" err="1" smtClean="0"/>
              <a:t>arg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// We use </a:t>
            </a:r>
            <a:r>
              <a:rPr lang="en-US" sz="1200" dirty="0" err="1" smtClean="0"/>
              <a:t>va_arg</a:t>
            </a:r>
            <a:r>
              <a:rPr lang="en-US" sz="1200" dirty="0" smtClean="0"/>
              <a:t> to get parameters out of our ellipsis</a:t>
            </a:r>
          </a:p>
          <a:p>
            <a:r>
              <a:rPr lang="en-US" sz="1200" dirty="0" smtClean="0"/>
              <a:t>         // The first parameter is the </a:t>
            </a:r>
            <a:r>
              <a:rPr lang="en-US" sz="1200" dirty="0" err="1" smtClean="0"/>
              <a:t>va_list</a:t>
            </a:r>
            <a:r>
              <a:rPr lang="en-US" sz="1200" dirty="0" smtClean="0"/>
              <a:t> we're using</a:t>
            </a:r>
          </a:p>
          <a:p>
            <a:r>
              <a:rPr lang="en-US" sz="1200" dirty="0" smtClean="0"/>
              <a:t>         // The second parameter is the type of the parameter</a:t>
            </a:r>
          </a:p>
          <a:p>
            <a:r>
              <a:rPr lang="en-US" sz="1200" dirty="0" smtClean="0"/>
              <a:t>         sum += </a:t>
            </a:r>
            <a:r>
              <a:rPr lang="en-US" sz="1200" dirty="0" err="1" smtClean="0"/>
              <a:t>va_arg</a:t>
            </a:r>
            <a:r>
              <a:rPr lang="en-US" sz="1200" dirty="0" smtClean="0"/>
              <a:t>(list, </a:t>
            </a:r>
            <a:r>
              <a:rPr lang="en-US" sz="1200" dirty="0" err="1" smtClean="0"/>
              <a:t>int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    // Cleanup the </a:t>
            </a:r>
            <a:r>
              <a:rPr lang="en-US" sz="1200" dirty="0" err="1" smtClean="0"/>
              <a:t>va_list</a:t>
            </a:r>
            <a:r>
              <a:rPr lang="en-US" sz="1200" dirty="0" smtClean="0"/>
              <a:t> when we're done.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va_end</a:t>
            </a:r>
            <a:r>
              <a:rPr lang="en-US" sz="1200" dirty="0" smtClean="0"/>
              <a:t>(list);</a:t>
            </a:r>
          </a:p>
          <a:p>
            <a:endParaRPr lang="en-US" sz="1200" dirty="0" smtClean="0"/>
          </a:p>
          <a:p>
            <a:r>
              <a:rPr lang="en-US" sz="1200" dirty="0" smtClean="0"/>
              <a:t>    return sum / count;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main()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std::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findAverage</a:t>
            </a:r>
            <a:r>
              <a:rPr lang="en-US" sz="1200" dirty="0" smtClean="0"/>
              <a:t>(5, 1, 2, 3, 4, 5) &lt;&lt; '\n';</a:t>
            </a:r>
          </a:p>
          <a:p>
            <a:r>
              <a:rPr lang="en-US" sz="1200" dirty="0" smtClean="0"/>
              <a:t>    std::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findAverage</a:t>
            </a:r>
            <a:r>
              <a:rPr lang="en-US" sz="1200" dirty="0" smtClean="0"/>
              <a:t>(6, 1, 2, 3, 4, 5, 6) &lt;&lt; '\n';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Scope Resolution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38200"/>
            <a:ext cx="7498080" cy="2590800"/>
          </a:xfrm>
        </p:spPr>
        <p:txBody>
          <a:bodyPr/>
          <a:lstStyle/>
          <a:p>
            <a:r>
              <a:rPr lang="en-US" dirty="0" smtClean="0"/>
              <a:t>Scope resolution operator (::) in C++ programming language is used to define a function outside a class or when we want to use a global variable but also has a local variable with the same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3528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char c = 'a';     // global variable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char c = 'b';   //local variable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"Local  variable: " &lt;&lt; c &lt;&lt; "\n";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"Global variable: " &lt;&lt; ::c &lt;&lt; "\n";  //using scope resolution operator</a:t>
            </a:r>
          </a:p>
          <a:p>
            <a:r>
              <a:rPr lang="en-US" dirty="0" smtClean="0"/>
              <a:t>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include arguments in the command-line, when running a program, for example: </a:t>
            </a:r>
            <a:r>
              <a:rPr lang="en-US" dirty="0" smtClean="0">
                <a:solidFill>
                  <a:srgbClr val="00B050"/>
                </a:solidFill>
              </a:rPr>
              <a:t>$ </a:t>
            </a:r>
            <a:r>
              <a:rPr lang="en-US" dirty="0" err="1" smtClean="0">
                <a:solidFill>
                  <a:srgbClr val="00B050"/>
                </a:solidFill>
              </a:rPr>
              <a:t>gcc</a:t>
            </a:r>
            <a:r>
              <a:rPr lang="en-US" dirty="0" smtClean="0">
                <a:solidFill>
                  <a:srgbClr val="00B050"/>
                </a:solidFill>
              </a:rPr>
              <a:t> -o test test.cpp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"-o test test.cpp"</a:t>
            </a:r>
            <a:r>
              <a:rPr lang="en-US" dirty="0" smtClean="0"/>
              <a:t> are called </a:t>
            </a:r>
            <a:r>
              <a:rPr lang="en-US" i="1" dirty="0" smtClean="0"/>
              <a:t>command-line arguments</a:t>
            </a:r>
            <a:r>
              <a:rPr lang="en-US" dirty="0" smtClean="0"/>
              <a:t>. Each of the argument is a string, all the arguments form a string array, and passed into the main() function of the program.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process command-line argument, the main() function shall use this header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main(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argc</a:t>
            </a:r>
            <a:r>
              <a:rPr lang="en-US" dirty="0" smtClean="0">
                <a:solidFill>
                  <a:srgbClr val="00B050"/>
                </a:solidFill>
              </a:rPr>
              <a:t>, char *</a:t>
            </a:r>
            <a:r>
              <a:rPr lang="en-US" dirty="0" err="1" smtClean="0">
                <a:solidFill>
                  <a:srgbClr val="00B050"/>
                </a:solidFill>
              </a:rPr>
              <a:t>argv</a:t>
            </a:r>
            <a:r>
              <a:rPr lang="en-US" dirty="0" smtClean="0">
                <a:solidFill>
                  <a:srgbClr val="00B050"/>
                </a:solidFill>
              </a:rPr>
              <a:t>[]) { ...... }</a:t>
            </a:r>
          </a:p>
          <a:p>
            <a:r>
              <a:rPr lang="en-US" b="1" dirty="0" err="1" smtClean="0"/>
              <a:t>argc</a:t>
            </a:r>
            <a:r>
              <a:rPr lang="en-US" b="1" dirty="0" smtClean="0"/>
              <a:t> (</a:t>
            </a:r>
            <a:r>
              <a:rPr lang="en-US" b="1" dirty="0" err="1" smtClean="0"/>
              <a:t>ARGument</a:t>
            </a:r>
            <a:r>
              <a:rPr lang="en-US" b="1" dirty="0" smtClean="0"/>
              <a:t> Count)</a:t>
            </a:r>
            <a:r>
              <a:rPr lang="en-US" dirty="0" smtClean="0"/>
              <a:t> is </a:t>
            </a:r>
            <a:r>
              <a:rPr lang="en-US" dirty="0" err="1" smtClean="0"/>
              <a:t>int</a:t>
            </a:r>
            <a:r>
              <a:rPr lang="en-US" dirty="0" smtClean="0"/>
              <a:t> and stores number of command-line arguments passed by the user including the name of the program. So if we pass a value to a program, value of </a:t>
            </a:r>
            <a:r>
              <a:rPr lang="en-US" dirty="0" err="1" smtClean="0"/>
              <a:t>argc</a:t>
            </a:r>
            <a:r>
              <a:rPr lang="en-US" dirty="0" smtClean="0"/>
              <a:t> would be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one for argument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one for program 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argc</a:t>
            </a:r>
            <a:r>
              <a:rPr lang="en-US" dirty="0" smtClean="0"/>
              <a:t> should be non negative.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argv</a:t>
            </a:r>
            <a:r>
              <a:rPr lang="en-US" b="1" dirty="0" smtClean="0"/>
              <a:t>(</a:t>
            </a:r>
            <a:r>
              <a:rPr lang="en-US" b="1" dirty="0" err="1" smtClean="0"/>
              <a:t>ARGument</a:t>
            </a:r>
            <a:r>
              <a:rPr lang="en-US" b="1" dirty="0" smtClean="0"/>
              <a:t> Vector)</a:t>
            </a:r>
            <a:r>
              <a:rPr lang="en-US" dirty="0" smtClean="0"/>
              <a:t> is array of character pointers listing all the arguments.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argc</a:t>
            </a:r>
            <a:r>
              <a:rPr lang="en-US" dirty="0" smtClean="0"/>
              <a:t> is greater than </a:t>
            </a:r>
            <a:r>
              <a:rPr lang="en-US" dirty="0" err="1" smtClean="0"/>
              <a:t>zero,the</a:t>
            </a:r>
            <a:r>
              <a:rPr lang="en-US" dirty="0" smtClean="0"/>
              <a:t> array elements from </a:t>
            </a:r>
            <a:r>
              <a:rPr lang="en-US" dirty="0" err="1" smtClean="0"/>
              <a:t>argv</a:t>
            </a:r>
            <a:r>
              <a:rPr lang="en-US" dirty="0" smtClean="0"/>
              <a:t>[0] to </a:t>
            </a:r>
            <a:r>
              <a:rPr lang="en-US" dirty="0" err="1" smtClean="0"/>
              <a:t>argv</a:t>
            </a:r>
            <a:r>
              <a:rPr lang="en-US" dirty="0" smtClean="0"/>
              <a:t>[argc-1] will contain pointers to strings.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Argv</a:t>
            </a:r>
            <a:r>
              <a:rPr lang="en-US" dirty="0" smtClean="0">
                <a:solidFill>
                  <a:srgbClr val="00B050"/>
                </a:solidFill>
              </a:rPr>
              <a:t>[0]</a:t>
            </a:r>
            <a:r>
              <a:rPr lang="en-US" dirty="0" smtClean="0"/>
              <a:t> is the name of the program , After that till </a:t>
            </a:r>
            <a:r>
              <a:rPr lang="en-US" dirty="0" err="1" smtClean="0">
                <a:solidFill>
                  <a:srgbClr val="00B050"/>
                </a:solidFill>
              </a:rPr>
              <a:t>argv</a:t>
            </a:r>
            <a:r>
              <a:rPr lang="en-US" dirty="0" smtClean="0">
                <a:solidFill>
                  <a:srgbClr val="00B050"/>
                </a:solidFill>
              </a:rPr>
              <a:t>[argc-1]</a:t>
            </a:r>
            <a:r>
              <a:rPr lang="en-US" dirty="0" smtClean="0"/>
              <a:t> every element is command -line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better understanding run this code on your </a:t>
            </a:r>
            <a:r>
              <a:rPr lang="en-US" dirty="0" err="1" smtClean="0"/>
              <a:t>linux</a:t>
            </a:r>
            <a:r>
              <a:rPr lang="en-US" dirty="0" smtClean="0"/>
              <a:t>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7526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"You have entered " &lt;&lt; </a:t>
            </a:r>
            <a:r>
              <a:rPr lang="en-US" dirty="0" err="1" smtClean="0"/>
              <a:t>argc</a:t>
            </a:r>
            <a:r>
              <a:rPr lang="en-US" dirty="0" smtClean="0"/>
              <a:t> &lt;&lt; " arguments:" &lt;&lt; "\n";</a:t>
            </a:r>
          </a:p>
          <a:p>
            <a:endParaRPr lang="en-US" dirty="0" smtClean="0"/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argc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&lt;&lt; "\n";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g++ mainreturn.cpp -o main</a:t>
            </a:r>
          </a:p>
          <a:p>
            <a:r>
              <a:rPr lang="en-US" dirty="0" smtClean="0"/>
              <a:t>$ ./main geeks for geeks</a:t>
            </a:r>
          </a:p>
          <a:p>
            <a:r>
              <a:rPr lang="en-US" dirty="0" smtClean="0"/>
              <a:t>Output: </a:t>
            </a:r>
          </a:p>
          <a:p>
            <a:pPr>
              <a:buNone/>
            </a:pPr>
            <a:r>
              <a:rPr lang="en-US" dirty="0" smtClean="0"/>
              <a:t>	You have entered 4 arguments: </a:t>
            </a:r>
          </a:p>
          <a:p>
            <a:pPr>
              <a:buNone/>
            </a:pPr>
            <a:r>
              <a:rPr lang="en-US" dirty="0" smtClean="0"/>
              <a:t>	./main</a:t>
            </a:r>
          </a:p>
          <a:p>
            <a:pPr>
              <a:buNone/>
            </a:pPr>
            <a:r>
              <a:rPr lang="en-US" dirty="0" smtClean="0"/>
              <a:t>	geeks</a:t>
            </a:r>
          </a:p>
          <a:p>
            <a:pPr>
              <a:buNone/>
            </a:pPr>
            <a:r>
              <a:rPr lang="en-US" dirty="0" smtClean="0"/>
              <a:t>	for</a:t>
            </a:r>
          </a:p>
          <a:p>
            <a:pPr>
              <a:buNone/>
            </a:pPr>
            <a:r>
              <a:rPr lang="en-US" dirty="0" smtClean="0"/>
              <a:t>	geeks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Drawback of procedural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1506" name="Picture 2" descr="OOP_CFun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989" y="1295400"/>
            <a:ext cx="3878011" cy="39850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programs are made up of functions. Functions are often </a:t>
            </a:r>
            <a:r>
              <a:rPr lang="en-US" dirty="0" smtClean="0">
                <a:solidFill>
                  <a:srgbClr val="FF0000"/>
                </a:solidFill>
              </a:rPr>
              <a:t>not </a:t>
            </a:r>
            <a:r>
              <a:rPr lang="en-US" i="1" dirty="0" smtClean="0">
                <a:solidFill>
                  <a:srgbClr val="FF0000"/>
                </a:solidFill>
              </a:rPr>
              <a:t>reusable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It is very difficult to copy a function from one program and reuse in another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procedural languages are not suitable of </a:t>
            </a:r>
            <a:r>
              <a:rPr lang="en-US" i="1" dirty="0" smtClean="0"/>
              <a:t>high-level abstraction</a:t>
            </a:r>
            <a:r>
              <a:rPr lang="en-US" dirty="0" smtClean="0"/>
              <a:t> for solving real life problems.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3886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traditional procedural-languages </a:t>
            </a:r>
            <a:r>
              <a:rPr lang="en-US" i="1" dirty="0" smtClean="0"/>
              <a:t>separate</a:t>
            </a:r>
            <a:r>
              <a:rPr lang="en-US" dirty="0" smtClean="0"/>
              <a:t> the data structures and algorithms of the software entities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5410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Procedural languages are difficult to relate with the real world objects.</a:t>
            </a:r>
          </a:p>
          <a:p>
            <a:r>
              <a:rPr lang="en-US" dirty="0" smtClean="0"/>
              <a:t>Procedural codes are very </a:t>
            </a:r>
            <a:r>
              <a:rPr lang="en-US" b="1" dirty="0" smtClean="0"/>
              <a:t>difficult to maintain</a:t>
            </a:r>
            <a:r>
              <a:rPr lang="en-US" dirty="0" smtClean="0"/>
              <a:t>, if the code grows larger.</a:t>
            </a:r>
          </a:p>
          <a:p>
            <a:r>
              <a:rPr lang="en-US" dirty="0" smtClean="0"/>
              <a:t>The data, which is used in procedural languages are exposed to the whole program. So, there is </a:t>
            </a:r>
            <a:r>
              <a:rPr lang="en-US" b="1" dirty="0" smtClean="0"/>
              <a:t>no security</a:t>
            </a:r>
            <a:r>
              <a:rPr lang="en-US" dirty="0" smtClean="0"/>
              <a:t> for the data,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namespace a {   // contains variables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i1 = 8;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i2 = 9;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namespace b {   // contains function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 {</a:t>
            </a:r>
          </a:p>
          <a:p>
            <a:r>
              <a:rPr lang="en-US" dirty="0" smtClean="0"/>
              <a:t>      return (n1 &gt; n2) ? n1 : n2;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std::</a:t>
            </a:r>
            <a:r>
              <a:rPr lang="en-US" dirty="0" err="1" smtClean="0"/>
              <a:t>cout</a:t>
            </a:r>
            <a:r>
              <a:rPr lang="en-US" dirty="0" smtClean="0"/>
              <a:t> &lt;&lt; a::i1 &lt;&lt; std::</a:t>
            </a:r>
            <a:r>
              <a:rPr lang="en-US" dirty="0" err="1" smtClean="0"/>
              <a:t>endl</a:t>
            </a:r>
            <a:r>
              <a:rPr lang="en-US" dirty="0" smtClean="0"/>
              <a:t>;                // 8</a:t>
            </a:r>
          </a:p>
          <a:p>
            <a:r>
              <a:rPr lang="en-US" dirty="0" smtClean="0"/>
              <a:t>   std::</a:t>
            </a:r>
            <a:r>
              <a:rPr lang="en-US" dirty="0" err="1" smtClean="0"/>
              <a:t>cout</a:t>
            </a:r>
            <a:r>
              <a:rPr lang="en-US" dirty="0" smtClean="0"/>
              <a:t> &lt;&lt; b::max(a::i1, a::i2) &lt;&lt; std::</a:t>
            </a:r>
            <a:r>
              <a:rPr lang="en-US" dirty="0" err="1" smtClean="0"/>
              <a:t>endl</a:t>
            </a:r>
            <a:r>
              <a:rPr lang="en-US" dirty="0" smtClean="0"/>
              <a:t>; // 9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Enumeration (</a:t>
            </a:r>
            <a:r>
              <a:rPr lang="en-US" b="1" dirty="0" err="1" smtClean="0"/>
              <a:t>enum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 </a:t>
            </a:r>
            <a:r>
              <a:rPr lang="en-US" i="1" dirty="0" err="1" smtClean="0"/>
              <a:t>enum</a:t>
            </a:r>
            <a:r>
              <a:rPr lang="en-US" dirty="0" smtClean="0"/>
              <a:t> is a user-defined type of a set of named constants, called </a:t>
            </a:r>
            <a:r>
              <a:rPr lang="en-US" i="1" dirty="0" smtClean="0"/>
              <a:t>enumerators</a:t>
            </a:r>
            <a:r>
              <a:rPr lang="en-US" dirty="0" smtClean="0"/>
              <a:t>. An enumeration define the complete set of values that can be assigned to objects of that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40386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Color {</a:t>
            </a:r>
          </a:p>
          <a:p>
            <a:r>
              <a:rPr lang="en-US" dirty="0" smtClean="0"/>
              <a:t>   RED, GREEN, BLUE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myColor</a:t>
            </a:r>
            <a:r>
              <a:rPr lang="en-US" dirty="0" smtClean="0"/>
              <a:t>;        // Define an </a:t>
            </a:r>
            <a:r>
              <a:rPr lang="en-US" dirty="0" err="1" smtClean="0"/>
              <a:t>enum</a:t>
            </a:r>
            <a:r>
              <a:rPr lang="en-US" dirty="0" smtClean="0"/>
              <a:t> and declare a variable of the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......</a:t>
            </a:r>
          </a:p>
          <a:p>
            <a:r>
              <a:rPr lang="en-US" dirty="0" err="1" smtClean="0"/>
              <a:t>myColor</a:t>
            </a:r>
            <a:r>
              <a:rPr lang="en-US" dirty="0" smtClean="0"/>
              <a:t> = RED;    // Assign a value to an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Color </a:t>
            </a:r>
            <a:r>
              <a:rPr lang="en-US" dirty="0" err="1" smtClean="0"/>
              <a:t>yourColor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yourColor</a:t>
            </a:r>
            <a:r>
              <a:rPr lang="en-US" dirty="0" smtClean="0"/>
              <a:t> = GREEN;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Enumeration (</a:t>
            </a:r>
            <a:r>
              <a:rPr lang="en-US" b="1" dirty="0" err="1" smtClean="0"/>
              <a:t>enum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76400"/>
          </a:xfrm>
        </p:spPr>
        <p:txBody>
          <a:bodyPr/>
          <a:lstStyle/>
          <a:p>
            <a:r>
              <a:rPr lang="en-US" dirty="0" smtClean="0"/>
              <a:t>The enumerators are represented internally as integers. You have to use the names in assignment, not the numbers.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3505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Color {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RED = 1, GREEN = 5, BLUE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enum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week { Sunday, Monday, Tuesday, Wednesday, Thursday, Friday, Saturday 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week today;</a:t>
            </a:r>
          </a:p>
          <a:p>
            <a:r>
              <a:rPr lang="en-US" dirty="0" smtClean="0"/>
              <a:t>    today = Wednesday;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"Day " &lt;&lt; today+1;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867400"/>
            <a:ext cx="174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  </a:t>
            </a:r>
            <a:r>
              <a:rPr lang="en-US" b="1" dirty="0" smtClean="0">
                <a:solidFill>
                  <a:srgbClr val="00B050"/>
                </a:solidFill>
              </a:rPr>
              <a:t>Day 4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enum</a:t>
            </a:r>
            <a:r>
              <a:rPr lang="en-US" b="1" dirty="0" smtClean="0"/>
              <a:t>: changing Default Value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seasons { spring = 34, summer = 4, autumn = 9, winter = 32};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endParaRPr lang="en-US" dirty="0" smtClean="0"/>
          </a:p>
          <a:p>
            <a:r>
              <a:rPr lang="en-US" dirty="0" smtClean="0"/>
              <a:t>    seasons s;</a:t>
            </a:r>
          </a:p>
          <a:p>
            <a:endParaRPr lang="en-US" dirty="0" smtClean="0"/>
          </a:p>
          <a:p>
            <a:r>
              <a:rPr lang="en-US" dirty="0" smtClean="0"/>
              <a:t>    s = summer;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"Summer = " &lt;&lt; s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 (</a:t>
            </a:r>
            <a:r>
              <a:rPr lang="en-US" b="1" dirty="0" err="1" smtClean="0"/>
              <a:t>struct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3600"/>
          </a:xfrm>
        </p:spPr>
        <p:txBody>
          <a:bodyPr/>
          <a:lstStyle/>
          <a:p>
            <a:r>
              <a:rPr lang="en-US" dirty="0" smtClean="0"/>
              <a:t>A </a:t>
            </a:r>
            <a:r>
              <a:rPr lang="en-US" dirty="0" err="1" smtClean="0"/>
              <a:t>struct</a:t>
            </a:r>
            <a:r>
              <a:rPr lang="en-US" dirty="0" smtClean="0"/>
              <a:t> (structure) is a user-defined data structure that can be used to hold a set of variables of different types (called </a:t>
            </a:r>
            <a:r>
              <a:rPr lang="en-US" i="1" dirty="0" smtClean="0"/>
              <a:t>members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505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StructName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type1</a:t>
            </a:r>
            <a:r>
              <a:rPr lang="en-US" dirty="0" smtClean="0"/>
              <a:t> var1;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type2</a:t>
            </a:r>
            <a:r>
              <a:rPr lang="en-US" dirty="0" smtClean="0"/>
              <a:t> var2;</a:t>
            </a:r>
          </a:p>
          <a:p>
            <a:r>
              <a:rPr lang="en-US" dirty="0" smtClean="0"/>
              <a:t>   .......</a:t>
            </a:r>
          </a:p>
          <a:p>
            <a:r>
              <a:rPr lang="en-US" dirty="0" smtClean="0"/>
              <a:t>};  // need to terminate by a semi-colon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47800" y="5029200"/>
            <a:ext cx="7498080" cy="182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err="1" smtClean="0">
                <a:solidFill>
                  <a:srgbClr val="0070C0"/>
                </a:solidFill>
              </a:rPr>
              <a:t>struct</a:t>
            </a:r>
            <a:r>
              <a:rPr lang="en-US" sz="3200" dirty="0" smtClean="0">
                <a:solidFill>
                  <a:srgbClr val="0070C0"/>
                </a:solidFill>
              </a:rPr>
              <a:t> is an intermediate step towards Object-oriented Programming (OOP).</a:t>
            </a:r>
            <a:r>
              <a:rPr lang="en-US" sz="3200" dirty="0" smtClean="0"/>
              <a:t> In OOP, we use class that is an user-defined structure containing both data members and member functions.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7620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143000"/>
            <a:ext cx="6324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&lt;string&gt;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Person {</a:t>
            </a:r>
          </a:p>
          <a:p>
            <a:r>
              <a:rPr lang="en-US" dirty="0" smtClean="0"/>
              <a:t>   string name;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double height;</a:t>
            </a:r>
          </a:p>
          <a:p>
            <a:r>
              <a:rPr lang="en-US" dirty="0" smtClean="0"/>
              <a:t>   double weight;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Person peter = {"Peter </a:t>
            </a:r>
            <a:r>
              <a:rPr lang="en-US" dirty="0" err="1" smtClean="0"/>
              <a:t>Jone</a:t>
            </a:r>
            <a:r>
              <a:rPr lang="en-US" dirty="0" smtClean="0"/>
              <a:t>", 18, 180.5, 70.5};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"Name: " &lt;&lt; peter.name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"Age: " &lt;&lt; </a:t>
            </a:r>
            <a:r>
              <a:rPr lang="en-US" dirty="0" err="1" smtClean="0"/>
              <a:t>peter.age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"Height: " &lt;&lt; </a:t>
            </a:r>
            <a:r>
              <a:rPr lang="en-US" dirty="0" err="1" smtClean="0"/>
              <a:t>peter.height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"weight: " &lt;&lt; </a:t>
            </a:r>
            <a:r>
              <a:rPr lang="en-US" dirty="0" err="1" smtClean="0"/>
              <a:t>peter.weight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Ellipses (...)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Ellipses (...) can be used as the </a:t>
            </a:r>
            <a:r>
              <a:rPr lang="en-US" i="1" dirty="0" smtClean="0"/>
              <a:t>last</a:t>
            </a:r>
            <a:r>
              <a:rPr lang="en-US" dirty="0" smtClean="0"/>
              <a:t> parameter of a function to denote zero or more arguments of unknown type. The compiler suspends type checking for these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1730</TotalTime>
  <Words>1014</Words>
  <Application>Microsoft Office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C++</vt:lpstr>
      <vt:lpstr>Namespace</vt:lpstr>
      <vt:lpstr>Enumeration (enum)</vt:lpstr>
      <vt:lpstr>Enumeration (enum)</vt:lpstr>
      <vt:lpstr>enum example</vt:lpstr>
      <vt:lpstr>enum: changing Default Value</vt:lpstr>
      <vt:lpstr>Structure (struct)</vt:lpstr>
      <vt:lpstr>struct: example</vt:lpstr>
      <vt:lpstr>Ellipses (...)</vt:lpstr>
      <vt:lpstr>Slide 10</vt:lpstr>
      <vt:lpstr>Scope Resolution Operator</vt:lpstr>
      <vt:lpstr>Command-Line Arguments</vt:lpstr>
      <vt:lpstr>Command-Line Arguments</vt:lpstr>
      <vt:lpstr>Command-Line Arguments</vt:lpstr>
      <vt:lpstr>For better understanding run this code on your linux machine.</vt:lpstr>
      <vt:lpstr>Command-Line Arguments</vt:lpstr>
      <vt:lpstr>Drawback of procedural Programming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1174</cp:revision>
  <dcterms:created xsi:type="dcterms:W3CDTF">2018-01-28T11:33:00Z</dcterms:created>
  <dcterms:modified xsi:type="dcterms:W3CDTF">2009-12-31T22:07:28Z</dcterms:modified>
</cp:coreProperties>
</file>