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04" autoAdjust="0"/>
    <p:restoredTop sz="94713" autoAdjust="0"/>
  </p:normalViewPr>
  <p:slideViewPr>
    <p:cSldViewPr>
      <p:cViewPr varScale="1">
        <p:scale>
          <a:sx n="69" d="100"/>
          <a:sy n="69" d="100"/>
        </p:scale>
        <p:origin x="-18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D78DF-CC90-4945-895F-3A31C3E4E5F8}" type="datetimeFigureOut">
              <a:rPr lang="en-US" smtClean="0"/>
              <a:pPr/>
              <a:t>4/21/2018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EF9E0-B341-4A18-9BC5-B335E5FD6B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0C3963F-8C90-4B4D-9825-F58F29351D55}" type="datetime1">
              <a:rPr lang="en-US" smtClean="0"/>
              <a:pPr/>
              <a:t>4/21/2018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18F2E9-02E3-48AB-9EF2-DE74612F48F7}" type="datetime1">
              <a:rPr lang="en-US" smtClean="0"/>
              <a:pPr/>
              <a:t>4/21/2018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936493-62DD-4140-AF02-AACD9C07AB35}" type="datetime1">
              <a:rPr lang="en-US" smtClean="0"/>
              <a:pPr/>
              <a:t>4/21/2018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C7A1B4-571B-4723-BD61-8D2CAC8D6D5F}" type="datetime1">
              <a:rPr lang="en-US" smtClean="0"/>
              <a:pPr/>
              <a:t>4/21/2018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B07D02C-2E1B-4600-8052-675B54DB79B8}" type="datetime1">
              <a:rPr lang="en-US" smtClean="0"/>
              <a:pPr/>
              <a:t>4/21/2018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8C8D73-FAAF-4194-96E8-8580B5FB1AA9}" type="datetime1">
              <a:rPr lang="en-US" smtClean="0"/>
              <a:pPr/>
              <a:t>4/21/2018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9E2F4C6-6A17-474A-BEDD-A8C4A78BC6EF}" type="datetime1">
              <a:rPr lang="en-US" smtClean="0"/>
              <a:pPr/>
              <a:t>4/21/2018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7CF70B8-352F-4823-AFA1-214F63E4884A}" type="datetime1">
              <a:rPr lang="en-US" smtClean="0"/>
              <a:pPr/>
              <a:t>4/21/2018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ACC3219-37A5-4100-8880-B3AB34EB28F7}" type="datetime1">
              <a:rPr lang="en-US" smtClean="0"/>
              <a:pPr/>
              <a:t>4/21/2018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A5167C4-31C9-4C4E-92C5-4BB7FFBDEB4E}" type="datetime1">
              <a:rPr lang="en-US" smtClean="0"/>
              <a:pPr/>
              <a:t>4/21/2018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AA3288F-94AE-4BF1-9A8D-17D33D5CDA86}" type="datetime1">
              <a:rPr lang="en-US" smtClean="0"/>
              <a:pPr/>
              <a:t>4/21/2018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68BC84C-C5EC-479D-8DF7-DE3AC2D3AA08}" type="datetime1">
              <a:rPr lang="en-US" smtClean="0"/>
              <a:pPr/>
              <a:t>4/21/2018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8B7879-42F5-4363-B868-6191DE4FD0D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06902"/>
          </a:xfrm>
        </p:spPr>
        <p:txBody>
          <a:bodyPr>
            <a:normAutofit fontScale="90000"/>
          </a:bodyPr>
          <a:lstStyle/>
          <a:p>
            <a:pPr algn="ctr"/>
            <a:r>
              <a:rPr lang="en-US" dirty="0" smtClean="0"/>
              <a:t>C++</a:t>
            </a:r>
            <a:endParaRPr lang="en-US" dirty="0"/>
          </a:p>
        </p:txBody>
      </p:sp>
      <p:sp>
        <p:nvSpPr>
          <p:cNvPr id="3" name="Subtitle 2"/>
          <p:cNvSpPr>
            <a:spLocks noGrp="1"/>
          </p:cNvSpPr>
          <p:nvPr>
            <p:ph type="subTitle" idx="1"/>
          </p:nvPr>
        </p:nvSpPr>
        <p:spPr>
          <a:xfrm>
            <a:off x="1600200" y="3962400"/>
            <a:ext cx="7406640" cy="1959936"/>
          </a:xfrm>
        </p:spPr>
        <p:txBody>
          <a:bodyPr>
            <a:normAutofit/>
          </a:bodyPr>
          <a:lstStyle/>
          <a:p>
            <a:pPr algn="r"/>
            <a:r>
              <a:rPr lang="en-US" dirty="0" smtClean="0"/>
              <a:t>Md. Abdur Rahman</a:t>
            </a:r>
          </a:p>
          <a:p>
            <a:pPr algn="r"/>
            <a:r>
              <a:rPr lang="en-US" dirty="0" smtClean="0"/>
              <a:t>Senior Computer Scientist</a:t>
            </a:r>
          </a:p>
          <a:p>
            <a:pPr algn="r"/>
            <a:r>
              <a:rPr lang="en-US" dirty="0" smtClean="0"/>
              <a:t>Centre for Advanced in Research in Sciences (CARS)</a:t>
            </a:r>
          </a:p>
          <a:p>
            <a:pPr algn="r"/>
            <a:r>
              <a:rPr lang="en-US" dirty="0" smtClean="0"/>
              <a:t>University of Dhaka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Keyword "this</a:t>
            </a:r>
            <a:r>
              <a:rPr lang="en-US" b="1" dirty="0" smtClean="0"/>
              <a:t>"</a:t>
            </a:r>
            <a:endParaRPr lang="en-US" dirty="0"/>
          </a:p>
        </p:txBody>
      </p:sp>
      <p:sp>
        <p:nvSpPr>
          <p:cNvPr id="3" name="Content Placeholder 2"/>
          <p:cNvSpPr>
            <a:spLocks noGrp="1"/>
          </p:cNvSpPr>
          <p:nvPr>
            <p:ph idx="1"/>
          </p:nvPr>
        </p:nvSpPr>
        <p:spPr>
          <a:xfrm>
            <a:off x="1435608" y="1447800"/>
            <a:ext cx="7498080" cy="2895600"/>
          </a:xfrm>
        </p:spPr>
        <p:txBody>
          <a:bodyPr/>
          <a:lstStyle/>
          <a:p>
            <a:r>
              <a:rPr lang="en-US" dirty="0" smtClean="0"/>
              <a:t>You can use keyword "this" to refer </a:t>
            </a:r>
            <a:r>
              <a:rPr lang="en-US" dirty="0" smtClean="0"/>
              <a:t>to </a:t>
            </a:r>
            <a:r>
              <a:rPr lang="en-US" i="1" dirty="0" smtClean="0"/>
              <a:t>this </a:t>
            </a:r>
            <a:r>
              <a:rPr lang="en-US" dirty="0" smtClean="0"/>
              <a:t>instance </a:t>
            </a:r>
            <a:r>
              <a:rPr lang="en-US" dirty="0" smtClean="0"/>
              <a:t>inside a class definition</a:t>
            </a:r>
            <a:r>
              <a:rPr lang="en-US" dirty="0" smtClean="0"/>
              <a:t>.</a:t>
            </a:r>
          </a:p>
          <a:p>
            <a:r>
              <a:rPr lang="en-US" dirty="0" smtClean="0"/>
              <a:t>One of the main usage of keyword this is to resolve ambiguity between the names of data member and function parameter.</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Keyword "this"</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11</a:t>
            </a:fld>
            <a:endParaRPr lang="en-US"/>
          </a:p>
        </p:txBody>
      </p:sp>
      <p:sp>
        <p:nvSpPr>
          <p:cNvPr id="5" name="Rectangle 4"/>
          <p:cNvSpPr/>
          <p:nvPr/>
        </p:nvSpPr>
        <p:spPr>
          <a:xfrm>
            <a:off x="1143000" y="1371600"/>
            <a:ext cx="8001000" cy="4493538"/>
          </a:xfrm>
          <a:prstGeom prst="rect">
            <a:avLst/>
          </a:prstGeom>
        </p:spPr>
        <p:txBody>
          <a:bodyPr wrap="square">
            <a:spAutoFit/>
          </a:bodyPr>
          <a:lstStyle/>
          <a:p>
            <a:r>
              <a:rPr lang="en-US" sz="2200" dirty="0" smtClean="0"/>
              <a:t>class Circle {</a:t>
            </a:r>
          </a:p>
          <a:p>
            <a:r>
              <a:rPr lang="en-US" sz="2200" dirty="0" smtClean="0"/>
              <a:t>private:</a:t>
            </a:r>
          </a:p>
          <a:p>
            <a:r>
              <a:rPr lang="en-US" sz="2200" dirty="0" smtClean="0"/>
              <a:t>   double radius;                 // Member variable called "radius"</a:t>
            </a:r>
          </a:p>
          <a:p>
            <a:r>
              <a:rPr lang="en-US" sz="2200" dirty="0" smtClean="0"/>
              <a:t>   ......</a:t>
            </a:r>
          </a:p>
          <a:p>
            <a:r>
              <a:rPr lang="en-US" sz="2200" dirty="0" smtClean="0"/>
              <a:t>public:</a:t>
            </a:r>
          </a:p>
          <a:p>
            <a:r>
              <a:rPr lang="en-US" sz="2200" dirty="0" smtClean="0"/>
              <a:t>   void </a:t>
            </a:r>
            <a:r>
              <a:rPr lang="en-US" sz="2200" dirty="0" err="1" smtClean="0"/>
              <a:t>setRadius</a:t>
            </a:r>
            <a:r>
              <a:rPr lang="en-US" sz="2200" dirty="0" smtClean="0"/>
              <a:t>(double radius) { // Function's argument also called "radius"</a:t>
            </a:r>
          </a:p>
          <a:p>
            <a:r>
              <a:rPr lang="en-US" sz="2200" dirty="0" smtClean="0"/>
              <a:t>      this-&gt;radius = radius;</a:t>
            </a:r>
          </a:p>
          <a:p>
            <a:r>
              <a:rPr lang="en-US" sz="2200" dirty="0" smtClean="0"/>
              <a:t>         // "</a:t>
            </a:r>
            <a:r>
              <a:rPr lang="en-US" sz="2200" dirty="0" err="1" smtClean="0">
                <a:solidFill>
                  <a:srgbClr val="FF0000"/>
                </a:solidFill>
              </a:rPr>
              <a:t>this.radius</a:t>
            </a:r>
            <a:r>
              <a:rPr lang="en-US" sz="2200" dirty="0" smtClean="0">
                <a:solidFill>
                  <a:srgbClr val="FF0000"/>
                </a:solidFill>
              </a:rPr>
              <a:t>" refers to this instance's member variable</a:t>
            </a:r>
          </a:p>
          <a:p>
            <a:r>
              <a:rPr lang="en-US" sz="2200" dirty="0" smtClean="0"/>
              <a:t>         // "radius" resolved to the function's argument.</a:t>
            </a:r>
          </a:p>
          <a:p>
            <a:r>
              <a:rPr lang="en-US" sz="2200" dirty="0" smtClean="0"/>
              <a:t>   }</a:t>
            </a:r>
          </a:p>
          <a:p>
            <a:r>
              <a:rPr lang="en-US" sz="2200" dirty="0" smtClean="0"/>
              <a:t>   ......</a:t>
            </a:r>
          </a:p>
          <a:p>
            <a:r>
              <a:rPr lang="en-US" sz="2200" dirty="0" smtClean="0"/>
              <a:t>}</a:t>
            </a:r>
            <a:endParaRPr lang="en-US" sz="2200" dirty="0"/>
          </a:p>
        </p:txBody>
      </p:sp>
      <p:sp>
        <p:nvSpPr>
          <p:cNvPr id="7" name="Content Placeholder 2"/>
          <p:cNvSpPr>
            <a:spLocks noGrp="1"/>
          </p:cNvSpPr>
          <p:nvPr>
            <p:ph idx="1"/>
          </p:nvPr>
        </p:nvSpPr>
        <p:spPr>
          <a:xfrm>
            <a:off x="1447800" y="5715000"/>
            <a:ext cx="7696200" cy="1143000"/>
          </a:xfrm>
        </p:spPr>
        <p:txBody>
          <a:bodyPr>
            <a:normAutofit fontScale="85000" lnSpcReduction="10000"/>
          </a:bodyPr>
          <a:lstStyle/>
          <a:p>
            <a:r>
              <a:rPr lang="en-US" dirty="0" smtClean="0"/>
              <a:t>"this-&gt;radius" refers to the data member; while "radius" resolves to the function parameter.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"const" Member </a:t>
            </a:r>
            <a:r>
              <a:rPr lang="en-US" b="1" dirty="0" smtClean="0"/>
              <a:t>Functions</a:t>
            </a:r>
            <a:endParaRPr lang="en-US" dirty="0"/>
          </a:p>
        </p:txBody>
      </p:sp>
      <p:sp>
        <p:nvSpPr>
          <p:cNvPr id="3" name="Content Placeholder 2"/>
          <p:cNvSpPr>
            <a:spLocks noGrp="1"/>
          </p:cNvSpPr>
          <p:nvPr>
            <p:ph idx="1"/>
          </p:nvPr>
        </p:nvSpPr>
        <p:spPr>
          <a:xfrm>
            <a:off x="1435608" y="1447800"/>
            <a:ext cx="7498080" cy="2209800"/>
          </a:xfrm>
        </p:spPr>
        <p:txBody>
          <a:bodyPr/>
          <a:lstStyle/>
          <a:p>
            <a:r>
              <a:rPr lang="en-US" dirty="0" smtClean="0"/>
              <a:t>A const member function, identified by a const keyword at the end of the </a:t>
            </a:r>
            <a:r>
              <a:rPr lang="en-US" dirty="0" smtClean="0"/>
              <a:t>member function's </a:t>
            </a:r>
            <a:r>
              <a:rPr lang="en-US" dirty="0" smtClean="0"/>
              <a:t>header, cannot modifies any data member of this object.</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12</a:t>
            </a:fld>
            <a:endParaRPr lang="en-US"/>
          </a:p>
        </p:txBody>
      </p:sp>
      <p:sp>
        <p:nvSpPr>
          <p:cNvPr id="5" name="Rectangle 4"/>
          <p:cNvSpPr/>
          <p:nvPr/>
        </p:nvSpPr>
        <p:spPr>
          <a:xfrm>
            <a:off x="1524000" y="4038600"/>
            <a:ext cx="7620000" cy="1477328"/>
          </a:xfrm>
          <a:prstGeom prst="rect">
            <a:avLst/>
          </a:prstGeom>
        </p:spPr>
        <p:txBody>
          <a:bodyPr wrap="square">
            <a:spAutoFit/>
          </a:bodyPr>
          <a:lstStyle/>
          <a:p>
            <a:r>
              <a:rPr lang="en-US" dirty="0" smtClean="0"/>
              <a:t>double </a:t>
            </a:r>
            <a:r>
              <a:rPr lang="en-US" dirty="0" err="1" smtClean="0"/>
              <a:t>getRadius</a:t>
            </a:r>
            <a:r>
              <a:rPr lang="en-US" dirty="0" smtClean="0"/>
              <a:t>() </a:t>
            </a:r>
            <a:r>
              <a:rPr lang="en-US" dirty="0" smtClean="0">
                <a:solidFill>
                  <a:srgbClr val="FF0000"/>
                </a:solidFill>
              </a:rPr>
              <a:t>const</a:t>
            </a:r>
            <a:r>
              <a:rPr lang="en-US" dirty="0" smtClean="0"/>
              <a:t> {  // const member function</a:t>
            </a:r>
          </a:p>
          <a:p>
            <a:r>
              <a:rPr lang="en-US" dirty="0" smtClean="0"/>
              <a:t>   </a:t>
            </a:r>
            <a:r>
              <a:rPr lang="en-US" dirty="0" smtClean="0">
                <a:solidFill>
                  <a:srgbClr val="FF0000"/>
                </a:solidFill>
              </a:rPr>
              <a:t>radius = 0;  </a:t>
            </a:r>
          </a:p>
          <a:p>
            <a:r>
              <a:rPr lang="en-US" dirty="0" smtClean="0"/>
              <a:t>      // </a:t>
            </a:r>
            <a:r>
              <a:rPr lang="en-US" dirty="0" smtClean="0">
                <a:solidFill>
                  <a:srgbClr val="FF0000"/>
                </a:solidFill>
              </a:rPr>
              <a:t>error: assignment of data-member 'Circle::radius' in read-only structure</a:t>
            </a:r>
          </a:p>
          <a:p>
            <a:r>
              <a:rPr lang="en-US" dirty="0" smtClean="0"/>
              <a:t>   return radius;</a:t>
            </a:r>
          </a:p>
          <a:p>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Default </a:t>
            </a:r>
            <a:r>
              <a:rPr lang="en-US" b="1" dirty="0" smtClean="0"/>
              <a:t>Constructor</a:t>
            </a:r>
            <a:endParaRPr lang="en-US" dirty="0"/>
          </a:p>
        </p:txBody>
      </p:sp>
      <p:sp>
        <p:nvSpPr>
          <p:cNvPr id="3" name="Content Placeholder 2"/>
          <p:cNvSpPr>
            <a:spLocks noGrp="1"/>
          </p:cNvSpPr>
          <p:nvPr>
            <p:ph idx="1"/>
          </p:nvPr>
        </p:nvSpPr>
        <p:spPr>
          <a:xfrm>
            <a:off x="1435608" y="1447800"/>
            <a:ext cx="7498080" cy="3962400"/>
          </a:xfrm>
        </p:spPr>
        <p:txBody>
          <a:bodyPr>
            <a:normAutofit lnSpcReduction="10000"/>
          </a:bodyPr>
          <a:lstStyle/>
          <a:p>
            <a:r>
              <a:rPr lang="en-US" dirty="0" smtClean="0"/>
              <a:t>A default constructor is a constructor with no parameters, or having default values for all the parameters</a:t>
            </a:r>
            <a:r>
              <a:rPr lang="en-US" dirty="0" smtClean="0"/>
              <a:t>.</a:t>
            </a:r>
          </a:p>
          <a:p>
            <a:r>
              <a:rPr lang="en-US" dirty="0" smtClean="0"/>
              <a:t>If </a:t>
            </a:r>
            <a:r>
              <a:rPr lang="en-US" dirty="0" smtClean="0"/>
              <a:t>you did not provide ANY constructor, the compiler automatically provides a default constructor that does nothing. </a:t>
            </a:r>
            <a:r>
              <a:rPr lang="en-US" i="1" dirty="0" err="1" smtClean="0">
                <a:solidFill>
                  <a:srgbClr val="FF0000"/>
                </a:solidFill>
              </a:rPr>
              <a:t>ClassName</a:t>
            </a:r>
            <a:r>
              <a:rPr lang="en-US" dirty="0" smtClean="0">
                <a:solidFill>
                  <a:srgbClr val="FF0000"/>
                </a:solidFill>
              </a:rPr>
              <a:t>::</a:t>
            </a:r>
            <a:r>
              <a:rPr lang="en-US" i="1" dirty="0" err="1" smtClean="0">
                <a:solidFill>
                  <a:srgbClr val="FF0000"/>
                </a:solidFill>
              </a:rPr>
              <a:t>ClassName</a:t>
            </a:r>
            <a:r>
              <a:rPr lang="en-US" dirty="0" smtClean="0">
                <a:solidFill>
                  <a:srgbClr val="FF0000"/>
                </a:solidFill>
              </a:rPr>
              <a:t>() { } // </a:t>
            </a:r>
            <a:r>
              <a:rPr lang="en-US" dirty="0" smtClean="0"/>
              <a:t>Take no argument and do nothing</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13</a:t>
            </a:fld>
            <a:endParaRPr lang="en-US"/>
          </a:p>
        </p:txBody>
      </p:sp>
      <p:sp>
        <p:nvSpPr>
          <p:cNvPr id="5" name="Rectangle 4"/>
          <p:cNvSpPr/>
          <p:nvPr/>
        </p:nvSpPr>
        <p:spPr>
          <a:xfrm>
            <a:off x="1295400" y="5456872"/>
            <a:ext cx="7848600" cy="1477328"/>
          </a:xfrm>
          <a:prstGeom prst="rect">
            <a:avLst/>
          </a:prstGeom>
        </p:spPr>
        <p:txBody>
          <a:bodyPr wrap="square">
            <a:spAutoFit/>
          </a:bodyPr>
          <a:lstStyle/>
          <a:p>
            <a:r>
              <a:rPr lang="en-US" dirty="0" smtClean="0"/>
              <a:t>Circle c1;   // Declare c1 as an instance of Circle, and invoke the default constructor</a:t>
            </a:r>
          </a:p>
          <a:p>
            <a:r>
              <a:rPr lang="en-US" dirty="0" smtClean="0">
                <a:solidFill>
                  <a:srgbClr val="FF0000"/>
                </a:solidFill>
              </a:rPr>
              <a:t>Circle c1(); // Error!</a:t>
            </a:r>
          </a:p>
          <a:p>
            <a:r>
              <a:rPr lang="en-US" dirty="0" smtClean="0"/>
              <a:t>             </a:t>
            </a:r>
            <a:r>
              <a:rPr lang="en-US" dirty="0" smtClean="0">
                <a:solidFill>
                  <a:srgbClr val="FF0000"/>
                </a:solidFill>
              </a:rPr>
              <a:t>// (This declares c1 as a function that takes no parameter and returns a Circle instance)</a:t>
            </a: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Constructors</a:t>
            </a:r>
            <a:endParaRPr lang="en-US" b="1" dirty="0"/>
          </a:p>
        </p:txBody>
      </p:sp>
      <p:sp>
        <p:nvSpPr>
          <p:cNvPr id="3" name="Content Placeholder 2"/>
          <p:cNvSpPr>
            <a:spLocks noGrp="1"/>
          </p:cNvSpPr>
          <p:nvPr>
            <p:ph idx="1"/>
          </p:nvPr>
        </p:nvSpPr>
        <p:spPr>
          <a:xfrm>
            <a:off x="1435608" y="1447800"/>
            <a:ext cx="7498080" cy="1143000"/>
          </a:xfrm>
        </p:spPr>
        <p:txBody>
          <a:bodyPr/>
          <a:lstStyle/>
          <a:p>
            <a:r>
              <a:rPr lang="en-US" dirty="0" smtClean="0"/>
              <a:t>A </a:t>
            </a:r>
            <a:r>
              <a:rPr lang="en-US" i="1" dirty="0" smtClean="0"/>
              <a:t>constructor</a:t>
            </a:r>
            <a:r>
              <a:rPr lang="en-US" dirty="0" smtClean="0"/>
              <a:t> is a special function that has the </a:t>
            </a:r>
            <a:r>
              <a:rPr lang="en-US" i="1" dirty="0" smtClean="0"/>
              <a:t>function name same as the </a:t>
            </a:r>
            <a:r>
              <a:rPr lang="en-US" i="1" dirty="0" err="1" smtClean="0"/>
              <a:t>classname</a:t>
            </a:r>
            <a:r>
              <a:rPr lang="en-US" dirty="0" smtClean="0"/>
              <a:t>.</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2</a:t>
            </a:fld>
            <a:endParaRPr lang="en-US"/>
          </a:p>
        </p:txBody>
      </p:sp>
      <p:sp>
        <p:nvSpPr>
          <p:cNvPr id="5" name="Rectangle 4"/>
          <p:cNvSpPr/>
          <p:nvPr/>
        </p:nvSpPr>
        <p:spPr>
          <a:xfrm>
            <a:off x="2209800" y="2514600"/>
            <a:ext cx="4648200" cy="1477328"/>
          </a:xfrm>
          <a:prstGeom prst="rect">
            <a:avLst/>
          </a:prstGeom>
        </p:spPr>
        <p:txBody>
          <a:bodyPr wrap="square">
            <a:spAutoFit/>
          </a:bodyPr>
          <a:lstStyle/>
          <a:p>
            <a:r>
              <a:rPr lang="en-US" dirty="0" smtClean="0"/>
              <a:t>// </a:t>
            </a:r>
            <a:r>
              <a:rPr lang="en-US" dirty="0" smtClean="0">
                <a:solidFill>
                  <a:srgbClr val="FF0000"/>
                </a:solidFill>
              </a:rPr>
              <a:t>Constructor has the same name as the class</a:t>
            </a:r>
            <a:endParaRPr lang="en-US" dirty="0" smtClean="0">
              <a:solidFill>
                <a:srgbClr val="FF0000"/>
              </a:solidFill>
            </a:endParaRPr>
          </a:p>
          <a:p>
            <a:r>
              <a:rPr lang="en-US" dirty="0" smtClean="0"/>
              <a:t>public</a:t>
            </a:r>
            <a:r>
              <a:rPr lang="en-US" dirty="0" smtClean="0"/>
              <a:t>: Circle(double r = 1.0, string c = "red"){</a:t>
            </a:r>
          </a:p>
          <a:p>
            <a:r>
              <a:rPr lang="en-US" dirty="0" smtClean="0"/>
              <a:t>        radius = r;</a:t>
            </a:r>
          </a:p>
          <a:p>
            <a:r>
              <a:rPr lang="en-US" dirty="0" smtClean="0"/>
              <a:t>        color = c;</a:t>
            </a:r>
          </a:p>
          <a:p>
            <a:r>
              <a:rPr lang="en-US" dirty="0" smtClean="0"/>
              <a:t>    }</a:t>
            </a:r>
            <a:endParaRPr lang="en-US" dirty="0"/>
          </a:p>
        </p:txBody>
      </p:sp>
      <p:sp>
        <p:nvSpPr>
          <p:cNvPr id="6" name="Content Placeholder 2"/>
          <p:cNvSpPr txBox="1">
            <a:spLocks/>
          </p:cNvSpPr>
          <p:nvPr/>
        </p:nvSpPr>
        <p:spPr>
          <a:xfrm>
            <a:off x="1295400" y="4114800"/>
            <a:ext cx="7498080" cy="2133600"/>
          </a:xfrm>
          <a:prstGeom prst="rect">
            <a:avLst/>
          </a:prstGeom>
        </p:spPr>
        <p:txBody>
          <a:bodyPr>
            <a:normAutofit fontScale="92500" lnSpcReduction="20000"/>
          </a:bodyPr>
          <a:lstStyle/>
          <a:p>
            <a:pPr marL="365760" lvl="0" indent="-283464">
              <a:spcBef>
                <a:spcPts val="600"/>
              </a:spcBef>
              <a:buClr>
                <a:schemeClr val="accent1"/>
              </a:buClr>
              <a:buSzPct val="80000"/>
              <a:buFont typeface="Wingdings 2"/>
              <a:buChar char=""/>
            </a:pPr>
            <a:r>
              <a:rPr lang="en-US" sz="3200" dirty="0" smtClean="0"/>
              <a:t>A constructor is used to construct and </a:t>
            </a:r>
            <a:r>
              <a:rPr lang="en-US" sz="3200" i="1" dirty="0" smtClean="0"/>
              <a:t>initialize all the data members</a:t>
            </a:r>
            <a:r>
              <a:rPr lang="en-US" sz="3200" dirty="0" smtClean="0"/>
              <a:t>. To create a new instance of a class, you need to declare the name of the instance and invoke the constructor.</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3429000" y="6324600"/>
            <a:ext cx="2162772" cy="369332"/>
          </a:xfrm>
          <a:prstGeom prst="rect">
            <a:avLst/>
          </a:prstGeom>
        </p:spPr>
        <p:txBody>
          <a:bodyPr wrap="none">
            <a:spAutoFit/>
          </a:bodyPr>
          <a:lstStyle/>
          <a:p>
            <a:r>
              <a:rPr lang="en-US" dirty="0" smtClean="0">
                <a:solidFill>
                  <a:srgbClr val="FF0000"/>
                </a:solidFill>
              </a:rPr>
              <a:t>Circle c1(1.2, "blue");</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constructor function is different from an ordinary </a:t>
            </a:r>
            <a:r>
              <a:rPr lang="en-US" dirty="0" smtClean="0"/>
              <a:t>function:</a:t>
            </a:r>
            <a:endParaRPr lang="en-US" dirty="0"/>
          </a:p>
        </p:txBody>
      </p:sp>
      <p:sp>
        <p:nvSpPr>
          <p:cNvPr id="3" name="Content Placeholder 2"/>
          <p:cNvSpPr>
            <a:spLocks noGrp="1"/>
          </p:cNvSpPr>
          <p:nvPr>
            <p:ph idx="1"/>
          </p:nvPr>
        </p:nvSpPr>
        <p:spPr>
          <a:xfrm>
            <a:off x="1435608" y="1447800"/>
            <a:ext cx="7498080" cy="5410200"/>
          </a:xfrm>
        </p:spPr>
        <p:txBody>
          <a:bodyPr>
            <a:normAutofit lnSpcReduction="10000"/>
          </a:bodyPr>
          <a:lstStyle/>
          <a:p>
            <a:r>
              <a:rPr lang="en-US" dirty="0" smtClean="0"/>
              <a:t>The name of the constructor is the same as the </a:t>
            </a:r>
            <a:r>
              <a:rPr lang="en-US" dirty="0" err="1" smtClean="0"/>
              <a:t>classname</a:t>
            </a:r>
            <a:r>
              <a:rPr lang="en-US" dirty="0" smtClean="0"/>
              <a:t>.</a:t>
            </a:r>
          </a:p>
          <a:p>
            <a:r>
              <a:rPr lang="en-US" dirty="0" smtClean="0"/>
              <a:t>Constructor has no return type (or implicitly returns void). Hence, </a:t>
            </a:r>
            <a:r>
              <a:rPr lang="en-US" dirty="0" smtClean="0"/>
              <a:t> no return statement </a:t>
            </a:r>
            <a:r>
              <a:rPr lang="en-US" dirty="0" smtClean="0"/>
              <a:t>is allowed inside the </a:t>
            </a:r>
            <a:r>
              <a:rPr lang="en-US" dirty="0" smtClean="0"/>
              <a:t>constructor's body.</a:t>
            </a:r>
          </a:p>
          <a:p>
            <a:r>
              <a:rPr lang="en-US" dirty="0" smtClean="0"/>
              <a:t>Constructor can only be invoked </a:t>
            </a:r>
            <a:r>
              <a:rPr lang="en-US" i="1" dirty="0" smtClean="0"/>
              <a:t>once</a:t>
            </a:r>
            <a:r>
              <a:rPr lang="en-US" dirty="0" smtClean="0"/>
              <a:t> to initialize the instance constructed. You cannot call the constructor afterwards in your program</a:t>
            </a:r>
            <a:r>
              <a:rPr lang="en-US" dirty="0" smtClean="0"/>
              <a:t>.</a:t>
            </a:r>
          </a:p>
          <a:p>
            <a:r>
              <a:rPr lang="en-US" dirty="0" smtClean="0"/>
              <a:t>Constructors are not inherited</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"public" vs. "private" Access Control Modifiers</a:t>
            </a:r>
            <a:endParaRPr lang="en-US" b="1" dirty="0"/>
          </a:p>
        </p:txBody>
      </p:sp>
      <p:sp>
        <p:nvSpPr>
          <p:cNvPr id="3" name="Content Placeholder 2"/>
          <p:cNvSpPr>
            <a:spLocks noGrp="1"/>
          </p:cNvSpPr>
          <p:nvPr>
            <p:ph idx="1"/>
          </p:nvPr>
        </p:nvSpPr>
        <p:spPr>
          <a:xfrm>
            <a:off x="1435608" y="1447800"/>
            <a:ext cx="7498080" cy="4495800"/>
          </a:xfrm>
        </p:spPr>
        <p:txBody>
          <a:bodyPr/>
          <a:lstStyle/>
          <a:p>
            <a:r>
              <a:rPr lang="en-US" dirty="0" smtClean="0"/>
              <a:t>An </a:t>
            </a:r>
            <a:r>
              <a:rPr lang="en-US" i="1" dirty="0" smtClean="0"/>
              <a:t>access control modifier</a:t>
            </a:r>
            <a:r>
              <a:rPr lang="en-US" dirty="0" smtClean="0"/>
              <a:t> can be used to control the visibility of a data member or a member function within a class</a:t>
            </a:r>
            <a:r>
              <a:rPr lang="en-US" dirty="0" smtClean="0"/>
              <a:t>.</a:t>
            </a:r>
          </a:p>
          <a:p>
            <a:pPr lvl="1"/>
            <a:r>
              <a:rPr lang="en-US" b="1" dirty="0" smtClean="0"/>
              <a:t>public</a:t>
            </a:r>
            <a:r>
              <a:rPr lang="en-US" dirty="0" smtClean="0"/>
              <a:t>: The member (data or function) is accessible and available to </a:t>
            </a:r>
            <a:r>
              <a:rPr lang="en-US" i="1" dirty="0" smtClean="0"/>
              <a:t>all</a:t>
            </a:r>
            <a:r>
              <a:rPr lang="en-US" dirty="0" smtClean="0"/>
              <a:t> in the system.</a:t>
            </a:r>
          </a:p>
          <a:p>
            <a:pPr lvl="1"/>
            <a:r>
              <a:rPr lang="en-US" b="1" dirty="0" smtClean="0"/>
              <a:t>private</a:t>
            </a:r>
            <a:r>
              <a:rPr lang="en-US" dirty="0" smtClean="0"/>
              <a:t>: The member (data or function) is accessible and available </a:t>
            </a:r>
            <a:r>
              <a:rPr lang="en-US" i="1" dirty="0" smtClean="0"/>
              <a:t>within this class only</a:t>
            </a:r>
            <a:r>
              <a:rPr lang="en-US" dirty="0" smtClean="0"/>
              <a:t>.</a:t>
            </a:r>
          </a:p>
          <a:p>
            <a:pPr lvl="1"/>
            <a:r>
              <a:rPr lang="en-US" dirty="0" smtClean="0"/>
              <a:t>Try: </a:t>
            </a:r>
            <a:r>
              <a:rPr lang="en-US" dirty="0" smtClean="0"/>
              <a:t>"</a:t>
            </a:r>
            <a:r>
              <a:rPr lang="en-US" dirty="0" err="1" smtClean="0">
                <a:solidFill>
                  <a:srgbClr val="FF0000"/>
                </a:solidFill>
              </a:rPr>
              <a:t>cout</a:t>
            </a:r>
            <a:r>
              <a:rPr lang="en-US" dirty="0" smtClean="0">
                <a:solidFill>
                  <a:srgbClr val="FF0000"/>
                </a:solidFill>
              </a:rPr>
              <a:t> &lt;&lt; c1.radius</a:t>
            </a:r>
            <a:r>
              <a:rPr lang="en-US" dirty="0" smtClean="0"/>
              <a:t>;" in main() and observe the error message</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Control Modifiers</a:t>
            </a:r>
            <a:endParaRPr lang="en-US" dirty="0"/>
          </a:p>
        </p:txBody>
      </p:sp>
      <p:sp>
        <p:nvSpPr>
          <p:cNvPr id="3" name="Content Placeholder 2"/>
          <p:cNvSpPr>
            <a:spLocks noGrp="1"/>
          </p:cNvSpPr>
          <p:nvPr>
            <p:ph idx="1"/>
          </p:nvPr>
        </p:nvSpPr>
        <p:spPr>
          <a:xfrm>
            <a:off x="1435608" y="1447800"/>
            <a:ext cx="7498080" cy="5181600"/>
          </a:xfrm>
        </p:spPr>
        <p:txBody>
          <a:bodyPr>
            <a:normAutofit lnSpcReduction="10000"/>
          </a:bodyPr>
          <a:lstStyle/>
          <a:p>
            <a:r>
              <a:rPr lang="en-US" dirty="0" smtClean="0"/>
              <a:t>For example, in the </a:t>
            </a:r>
            <a:r>
              <a:rPr lang="en-US" dirty="0" smtClean="0"/>
              <a:t>above Circle definition, the </a:t>
            </a:r>
            <a:r>
              <a:rPr lang="en-US" dirty="0" smtClean="0"/>
              <a:t>data member radius is declared private. </a:t>
            </a:r>
            <a:r>
              <a:rPr lang="en-US" dirty="0" smtClean="0"/>
              <a:t> As </a:t>
            </a:r>
            <a:r>
              <a:rPr lang="en-US" dirty="0" smtClean="0"/>
              <a:t>the result, radius is accessible inside the Circle class, but NOT outside the class. In other words, you cannot use "c1.radius" to refer to c1's radius in main</a:t>
            </a:r>
            <a:r>
              <a:rPr lang="en-US" dirty="0" smtClean="0"/>
              <a:t>().</a:t>
            </a:r>
          </a:p>
          <a:p>
            <a:r>
              <a:rPr lang="en-US" dirty="0" smtClean="0"/>
              <a:t>On the other hand, the </a:t>
            </a:r>
            <a:r>
              <a:rPr lang="en-US" dirty="0" smtClean="0"/>
              <a:t>function </a:t>
            </a:r>
            <a:r>
              <a:rPr lang="en-US" dirty="0" err="1" smtClean="0"/>
              <a:t>getRadius</a:t>
            </a:r>
            <a:r>
              <a:rPr lang="en-US" dirty="0" smtClean="0"/>
              <a:t>() is </a:t>
            </a:r>
            <a:r>
              <a:rPr lang="en-US" dirty="0" smtClean="0"/>
              <a:t>declared public in </a:t>
            </a:r>
            <a:r>
              <a:rPr lang="en-US" dirty="0" smtClean="0"/>
              <a:t>the Circle class</a:t>
            </a:r>
            <a:r>
              <a:rPr lang="en-US" dirty="0" smtClean="0"/>
              <a:t>. Hence, it can be invoked in </a:t>
            </a:r>
            <a:r>
              <a:rPr lang="en-US" dirty="0" smtClean="0"/>
              <a:t>the main().</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Information Hiding and </a:t>
            </a:r>
            <a:r>
              <a:rPr lang="en-US" b="1" dirty="0" smtClean="0"/>
              <a:t>Encapsulation</a:t>
            </a:r>
            <a:endParaRPr lang="en-US" dirty="0"/>
          </a:p>
        </p:txBody>
      </p:sp>
      <p:sp>
        <p:nvSpPr>
          <p:cNvPr id="3" name="Content Placeholder 2"/>
          <p:cNvSpPr>
            <a:spLocks noGrp="1"/>
          </p:cNvSpPr>
          <p:nvPr>
            <p:ph idx="1"/>
          </p:nvPr>
        </p:nvSpPr>
        <p:spPr/>
        <p:txBody>
          <a:bodyPr/>
          <a:lstStyle/>
          <a:p>
            <a:r>
              <a:rPr lang="en-US" dirty="0" smtClean="0"/>
              <a:t>Data member of a class are typically hidden from the outside word, </a:t>
            </a:r>
            <a:r>
              <a:rPr lang="en-US" dirty="0" smtClean="0"/>
              <a:t>with private access </a:t>
            </a:r>
            <a:r>
              <a:rPr lang="en-US" dirty="0" smtClean="0"/>
              <a:t>control modifier. Access to the private data members are provided via public assessor functions, e.g., </a:t>
            </a:r>
            <a:r>
              <a:rPr lang="en-US" dirty="0" err="1" smtClean="0"/>
              <a:t>getRadius</a:t>
            </a:r>
            <a:r>
              <a:rPr lang="en-US" dirty="0" smtClean="0"/>
              <a:t>()and </a:t>
            </a:r>
            <a:r>
              <a:rPr lang="en-US" dirty="0" err="1" smtClean="0"/>
              <a:t>getColor</a:t>
            </a:r>
            <a:r>
              <a:rPr lang="en-US" dirty="0" smtClean="0"/>
              <a:t>().</a:t>
            </a:r>
          </a:p>
          <a:p>
            <a:r>
              <a:rPr lang="en-US" dirty="0" smtClean="0"/>
              <a:t>This follows the principle of </a:t>
            </a:r>
            <a:r>
              <a:rPr lang="en-US" i="1" dirty="0" smtClean="0"/>
              <a:t>information hiding</a:t>
            </a:r>
            <a:r>
              <a:rPr lang="en-US" dirty="0" smtClean="0"/>
              <a:t>. </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Information Hiding and Encapsulation</a:t>
            </a:r>
            <a:endParaRPr lang="en-US" dirty="0"/>
          </a:p>
        </p:txBody>
      </p:sp>
      <p:sp>
        <p:nvSpPr>
          <p:cNvPr id="3" name="Content Placeholder 2"/>
          <p:cNvSpPr>
            <a:spLocks noGrp="1"/>
          </p:cNvSpPr>
          <p:nvPr>
            <p:ph idx="1"/>
          </p:nvPr>
        </p:nvSpPr>
        <p:spPr>
          <a:xfrm>
            <a:off x="1435608" y="1447800"/>
            <a:ext cx="7498080" cy="5410200"/>
          </a:xfrm>
        </p:spPr>
        <p:txBody>
          <a:bodyPr>
            <a:normAutofit lnSpcReduction="10000"/>
          </a:bodyPr>
          <a:lstStyle/>
          <a:p>
            <a:r>
              <a:rPr lang="en-US" dirty="0" smtClean="0"/>
              <a:t>Objects </a:t>
            </a:r>
            <a:r>
              <a:rPr lang="en-US" dirty="0" smtClean="0"/>
              <a:t>communicate with each others using well-defined interfaces (public functions). Objects are not allowed to know the implementation details of others. The implementation details are hidden or encapsulated within the class. Information hiding facilitates reuse of the class</a:t>
            </a:r>
            <a:r>
              <a:rPr lang="en-US" dirty="0" smtClean="0"/>
              <a:t>.</a:t>
            </a:r>
          </a:p>
          <a:p>
            <a:r>
              <a:rPr lang="en-US" b="1" dirty="0" smtClean="0"/>
              <a:t>Rule of Thumb:</a:t>
            </a:r>
            <a:r>
              <a:rPr lang="en-US" dirty="0" smtClean="0"/>
              <a:t> Do not make any data member public, unless you have a good reason.</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Getters and </a:t>
            </a:r>
            <a:r>
              <a:rPr lang="en-US" b="1" dirty="0" smtClean="0"/>
              <a:t>Setters</a:t>
            </a:r>
            <a:endParaRPr lang="en-US" dirty="0"/>
          </a:p>
        </p:txBody>
      </p:sp>
      <p:sp>
        <p:nvSpPr>
          <p:cNvPr id="3" name="Content Placeholder 2"/>
          <p:cNvSpPr>
            <a:spLocks noGrp="1"/>
          </p:cNvSpPr>
          <p:nvPr>
            <p:ph idx="1"/>
          </p:nvPr>
        </p:nvSpPr>
        <p:spPr/>
        <p:txBody>
          <a:bodyPr/>
          <a:lstStyle/>
          <a:p>
            <a:r>
              <a:rPr lang="en-US" dirty="0" smtClean="0"/>
              <a:t>To allow other to </a:t>
            </a:r>
            <a:r>
              <a:rPr lang="en-US" i="1" dirty="0" smtClean="0"/>
              <a:t>read</a:t>
            </a:r>
            <a:r>
              <a:rPr lang="en-US" dirty="0" smtClean="0"/>
              <a:t> the value of a private data member says </a:t>
            </a:r>
            <a:r>
              <a:rPr lang="en-US" dirty="0" err="1" smtClean="0">
                <a:solidFill>
                  <a:srgbClr val="FF0000"/>
                </a:solidFill>
              </a:rPr>
              <a:t>abc</a:t>
            </a:r>
            <a:r>
              <a:rPr lang="en-US" dirty="0" smtClean="0"/>
              <a:t>, </a:t>
            </a:r>
            <a:r>
              <a:rPr lang="en-US" dirty="0" smtClean="0"/>
              <a:t>you shall provide a </a:t>
            </a:r>
            <a:r>
              <a:rPr lang="en-US" i="1" dirty="0" smtClean="0"/>
              <a:t>get function</a:t>
            </a:r>
            <a:r>
              <a:rPr lang="en-US" dirty="0" smtClean="0"/>
              <a:t> (or </a:t>
            </a:r>
            <a:r>
              <a:rPr lang="en-US" i="1" dirty="0" smtClean="0"/>
              <a:t>getter</a:t>
            </a:r>
            <a:r>
              <a:rPr lang="en-US" dirty="0" smtClean="0"/>
              <a:t> or </a:t>
            </a:r>
            <a:r>
              <a:rPr lang="en-US" i="1" dirty="0" err="1" smtClean="0"/>
              <a:t>accessor</a:t>
            </a:r>
            <a:r>
              <a:rPr lang="en-US" i="1" dirty="0" smtClean="0"/>
              <a:t> function</a:t>
            </a:r>
            <a:r>
              <a:rPr lang="en-US" dirty="0" smtClean="0"/>
              <a:t>) called </a:t>
            </a:r>
            <a:r>
              <a:rPr lang="en-US" dirty="0" err="1" smtClean="0">
                <a:solidFill>
                  <a:srgbClr val="FF0000"/>
                </a:solidFill>
              </a:rPr>
              <a:t>getAbc</a:t>
            </a:r>
            <a:r>
              <a:rPr lang="en-US" dirty="0" smtClean="0"/>
              <a:t>(). </a:t>
            </a:r>
            <a:r>
              <a:rPr lang="en-US" dirty="0" smtClean="0"/>
              <a:t>A getter need not expose the data in raw format. It can process the data and limit the view of the data others will see. Getters shall not modify the data member.</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Getters and Setters</a:t>
            </a:r>
            <a:endParaRPr lang="en-US" dirty="0"/>
          </a:p>
        </p:txBody>
      </p:sp>
      <p:sp>
        <p:nvSpPr>
          <p:cNvPr id="3" name="Content Placeholder 2"/>
          <p:cNvSpPr>
            <a:spLocks noGrp="1"/>
          </p:cNvSpPr>
          <p:nvPr>
            <p:ph idx="1"/>
          </p:nvPr>
        </p:nvSpPr>
        <p:spPr/>
        <p:txBody>
          <a:bodyPr/>
          <a:lstStyle/>
          <a:p>
            <a:r>
              <a:rPr lang="en-US" dirty="0" smtClean="0"/>
              <a:t>To allow other classes to </a:t>
            </a:r>
            <a:r>
              <a:rPr lang="en-US" i="1" dirty="0" smtClean="0"/>
              <a:t>modify</a:t>
            </a:r>
            <a:r>
              <a:rPr lang="en-US" dirty="0" smtClean="0"/>
              <a:t> the value of a private data member says </a:t>
            </a:r>
            <a:r>
              <a:rPr lang="en-US" dirty="0" err="1" smtClean="0">
                <a:solidFill>
                  <a:srgbClr val="FF0000"/>
                </a:solidFill>
              </a:rPr>
              <a:t>abc</a:t>
            </a:r>
            <a:r>
              <a:rPr lang="en-US" dirty="0" smtClean="0"/>
              <a:t>, </a:t>
            </a:r>
            <a:r>
              <a:rPr lang="en-US" dirty="0" smtClean="0"/>
              <a:t>you shall provide a </a:t>
            </a:r>
            <a:r>
              <a:rPr lang="en-US" i="1" dirty="0" smtClean="0"/>
              <a:t>set </a:t>
            </a:r>
            <a:r>
              <a:rPr lang="en-US" i="1" dirty="0" smtClean="0"/>
              <a:t>function</a:t>
            </a:r>
            <a:r>
              <a:rPr lang="en-US" dirty="0" smtClean="0"/>
              <a:t> (or </a:t>
            </a:r>
            <a:r>
              <a:rPr lang="en-US" i="1" dirty="0" smtClean="0"/>
              <a:t>setter</a:t>
            </a:r>
            <a:r>
              <a:rPr lang="en-US" dirty="0" smtClean="0"/>
              <a:t> or </a:t>
            </a:r>
            <a:r>
              <a:rPr lang="en-US" i="1" dirty="0" err="1" smtClean="0"/>
              <a:t>mutator</a:t>
            </a:r>
            <a:r>
              <a:rPr lang="en-US" i="1" dirty="0" smtClean="0"/>
              <a:t> </a:t>
            </a:r>
            <a:r>
              <a:rPr lang="en-US" i="1" dirty="0" smtClean="0"/>
              <a:t>function</a:t>
            </a:r>
            <a:r>
              <a:rPr lang="en-US" dirty="0" smtClean="0"/>
              <a:t>) called </a:t>
            </a:r>
            <a:r>
              <a:rPr lang="en-US" dirty="0" err="1" smtClean="0">
                <a:solidFill>
                  <a:srgbClr val="FF0000"/>
                </a:solidFill>
              </a:rPr>
              <a:t>setAbc</a:t>
            </a:r>
            <a:r>
              <a:rPr lang="en-US" dirty="0" smtClean="0"/>
              <a:t>(). </a:t>
            </a:r>
            <a:r>
              <a:rPr lang="en-US" dirty="0" smtClean="0"/>
              <a:t>A setter could provide data validation (such as range checking), and transform the raw data into the internal representation.</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2224</TotalTime>
  <Words>494</Words>
  <Application>Microsoft Office PowerPoint</Application>
  <PresentationFormat>On-screen Show (4:3)</PresentationFormat>
  <Paragraphs>79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C++</vt:lpstr>
      <vt:lpstr>Constructors</vt:lpstr>
      <vt:lpstr>A constructor function is different from an ordinary function:</vt:lpstr>
      <vt:lpstr>"public" vs. "private" Access Control Modifiers</vt:lpstr>
      <vt:lpstr>Access Control Modifiers</vt:lpstr>
      <vt:lpstr>Information Hiding and Encapsulation</vt:lpstr>
      <vt:lpstr>Information Hiding and Encapsulation</vt:lpstr>
      <vt:lpstr>Getters and Setters</vt:lpstr>
      <vt:lpstr>Getters and Setters</vt:lpstr>
      <vt:lpstr>Keyword "this"</vt:lpstr>
      <vt:lpstr>Keyword "this"</vt:lpstr>
      <vt:lpstr>"const" Member Functions</vt:lpstr>
      <vt:lpstr>Default Constructor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Abdur Rahman</dc:creator>
  <cp:lastModifiedBy>Afsana</cp:lastModifiedBy>
  <cp:revision>1432</cp:revision>
  <dcterms:created xsi:type="dcterms:W3CDTF">2018-01-28T11:33:00Z</dcterms:created>
  <dcterms:modified xsi:type="dcterms:W3CDTF">2018-04-21T16:54:34Z</dcterms:modified>
</cp:coreProperties>
</file>