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66" r:id="rId3"/>
    <p:sldId id="267" r:id="rId4"/>
    <p:sldId id="268" r:id="rId5"/>
    <p:sldId id="269" r:id="rId6"/>
    <p:sldId id="270" r:id="rId7"/>
    <p:sldId id="271" r:id="rId8"/>
    <p:sldId id="257" r:id="rId9"/>
    <p:sldId id="258" r:id="rId10"/>
    <p:sldId id="259" r:id="rId11"/>
    <p:sldId id="260" r:id="rId12"/>
    <p:sldId id="261" r:id="rId13"/>
    <p:sldId id="262" r:id="rId14"/>
    <p:sldId id="263"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5904" autoAdjust="0"/>
    <p:restoredTop sz="94713" autoAdjust="0"/>
  </p:normalViewPr>
  <p:slideViewPr>
    <p:cSldViewPr>
      <p:cViewPr varScale="1">
        <p:scale>
          <a:sx n="106" d="100"/>
          <a:sy n="106" d="100"/>
        </p:scale>
        <p:origin x="-220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7D78DF-CC90-4945-895F-3A31C3E4E5F8}" type="datetimeFigureOut">
              <a:rPr lang="en-US" smtClean="0"/>
              <a:pPr/>
              <a:t>23-Apr-18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EF9E0-B341-4A18-9BC5-B335E5FD6B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0C3963F-8C90-4B4D-9825-F58F29351D55}" type="datetime1">
              <a:rPr lang="en-US" smtClean="0"/>
              <a:pPr/>
              <a:t>23-Apr-18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F18F2E9-02E3-48AB-9EF2-DE74612F48F7}" type="datetime1">
              <a:rPr lang="en-US" smtClean="0"/>
              <a:pPr/>
              <a:t>23-Apr-18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9936493-62DD-4140-AF02-AACD9C07AB35}" type="datetime1">
              <a:rPr lang="en-US" smtClean="0"/>
              <a:pPr/>
              <a:t>23-Apr-18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9C7A1B4-571B-4723-BD61-8D2CAC8D6D5F}" type="datetime1">
              <a:rPr lang="en-US" smtClean="0"/>
              <a:pPr/>
              <a:t>23-Apr-18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B07D02C-2E1B-4600-8052-675B54DB79B8}" type="datetime1">
              <a:rPr lang="en-US" smtClean="0"/>
              <a:pPr/>
              <a:t>23-Apr-18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E8C8D73-FAAF-4194-96E8-8580B5FB1AA9}" type="datetime1">
              <a:rPr lang="en-US" smtClean="0"/>
              <a:pPr/>
              <a:t>23-Apr-18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9E2F4C6-6A17-474A-BEDD-A8C4A78BC6EF}" type="datetime1">
              <a:rPr lang="en-US" smtClean="0"/>
              <a:pPr/>
              <a:t>23-Apr-18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7CF70B8-352F-4823-AFA1-214F63E4884A}" type="datetime1">
              <a:rPr lang="en-US" smtClean="0"/>
              <a:pPr/>
              <a:t>23-Apr-18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ACC3219-37A5-4100-8880-B3AB34EB28F7}" type="datetime1">
              <a:rPr lang="en-US" smtClean="0"/>
              <a:pPr/>
              <a:t>23-Apr-18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A5167C4-31C9-4C4E-92C5-4BB7FFBDEB4E}" type="datetime1">
              <a:rPr lang="en-US" smtClean="0"/>
              <a:pPr/>
              <a:t>23-Apr-18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AA3288F-94AE-4BF1-9A8D-17D33D5CDA86}" type="datetime1">
              <a:rPr lang="en-US" smtClean="0"/>
              <a:pPr/>
              <a:t>23-Apr-18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68BC84C-C5EC-479D-8DF7-DE3AC2D3AA08}" type="datetime1">
              <a:rPr lang="en-US" smtClean="0"/>
              <a:pPr/>
              <a:t>23-Apr-18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A8B7879-42F5-4363-B868-6191DE4FD0D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706902"/>
          </a:xfrm>
        </p:spPr>
        <p:txBody>
          <a:bodyPr>
            <a:normAutofit fontScale="90000"/>
          </a:bodyPr>
          <a:lstStyle/>
          <a:p>
            <a:pPr algn="ctr"/>
            <a:r>
              <a:rPr lang="en-US" dirty="0" smtClean="0"/>
              <a:t>C++</a:t>
            </a:r>
            <a:endParaRPr lang="en-US" dirty="0"/>
          </a:p>
        </p:txBody>
      </p:sp>
      <p:sp>
        <p:nvSpPr>
          <p:cNvPr id="3" name="Subtitle 2"/>
          <p:cNvSpPr>
            <a:spLocks noGrp="1"/>
          </p:cNvSpPr>
          <p:nvPr>
            <p:ph type="subTitle" idx="1"/>
          </p:nvPr>
        </p:nvSpPr>
        <p:spPr>
          <a:xfrm>
            <a:off x="1600200" y="3962400"/>
            <a:ext cx="7406640" cy="1959936"/>
          </a:xfrm>
        </p:spPr>
        <p:txBody>
          <a:bodyPr>
            <a:normAutofit/>
          </a:bodyPr>
          <a:lstStyle/>
          <a:p>
            <a:pPr algn="r"/>
            <a:r>
              <a:rPr lang="en-US" dirty="0" smtClean="0"/>
              <a:t>Md. Abdur Rahman</a:t>
            </a:r>
          </a:p>
          <a:p>
            <a:pPr algn="r"/>
            <a:r>
              <a:rPr lang="en-US" dirty="0" smtClean="0"/>
              <a:t>Senior Computer Scientist</a:t>
            </a:r>
          </a:p>
          <a:p>
            <a:pPr algn="r"/>
            <a:r>
              <a:rPr lang="en-US" dirty="0" smtClean="0"/>
              <a:t>Centre for Advanced in Research in Sciences (CARS)</a:t>
            </a:r>
          </a:p>
          <a:p>
            <a:pPr algn="r"/>
            <a:r>
              <a:rPr lang="en-US" dirty="0" smtClean="0"/>
              <a:t>University of Dhaka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Modes of Inheritance</a:t>
            </a:r>
            <a:endParaRPr lang="en-US" dirty="0"/>
          </a:p>
        </p:txBody>
      </p:sp>
      <p:sp>
        <p:nvSpPr>
          <p:cNvPr id="3" name="Content Placeholder 2"/>
          <p:cNvSpPr>
            <a:spLocks noGrp="1"/>
          </p:cNvSpPr>
          <p:nvPr>
            <p:ph idx="1"/>
          </p:nvPr>
        </p:nvSpPr>
        <p:spPr>
          <a:xfrm>
            <a:off x="1435608" y="1447800"/>
            <a:ext cx="7498080" cy="5410200"/>
          </a:xfrm>
        </p:spPr>
        <p:txBody>
          <a:bodyPr>
            <a:normAutofit fontScale="92500"/>
          </a:bodyPr>
          <a:lstStyle/>
          <a:p>
            <a:r>
              <a:rPr lang="en-US" b="1" dirty="0" smtClean="0"/>
              <a:t>Protected </a:t>
            </a:r>
            <a:r>
              <a:rPr lang="en-US" b="1" dirty="0" smtClean="0"/>
              <a:t>mode</a:t>
            </a:r>
          </a:p>
          <a:p>
            <a:pPr lvl="1"/>
            <a:r>
              <a:rPr lang="en-US" dirty="0" smtClean="0"/>
              <a:t>If we derive a sub class from a Protected base class. Then both public member and protected members of the base class will become protected in derived class. Private members of the base class will never get inherited in sub class</a:t>
            </a:r>
            <a:r>
              <a:rPr lang="en-US" dirty="0" smtClean="0"/>
              <a:t>.</a:t>
            </a:r>
          </a:p>
          <a:p>
            <a:r>
              <a:rPr lang="en-US" b="1" dirty="0" smtClean="0"/>
              <a:t>Private </a:t>
            </a:r>
            <a:r>
              <a:rPr lang="en-US" b="1" dirty="0" smtClean="0"/>
              <a:t>mode</a:t>
            </a:r>
          </a:p>
          <a:p>
            <a:pPr lvl="1"/>
            <a:r>
              <a:rPr lang="en-US" dirty="0" smtClean="0"/>
              <a:t>If we derive a sub class from a Private base class. Then both public member and protected members of the base class will become Private in derived class. Private members of the base class will never get inherited in sub class.</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Modes of Inheritance</a:t>
            </a:r>
            <a:endParaRPr lang="en-US" dirty="0"/>
          </a:p>
        </p:txBody>
      </p:sp>
      <p:graphicFrame>
        <p:nvGraphicFramePr>
          <p:cNvPr id="5" name="Content Placeholder 4"/>
          <p:cNvGraphicFramePr>
            <a:graphicFrameLocks noGrp="1"/>
          </p:cNvGraphicFramePr>
          <p:nvPr>
            <p:ph idx="1"/>
          </p:nvPr>
        </p:nvGraphicFramePr>
        <p:xfrm>
          <a:off x="1339848" y="1828800"/>
          <a:ext cx="7499352" cy="1854200"/>
        </p:xfrm>
        <a:graphic>
          <a:graphicData uri="http://schemas.openxmlformats.org/drawingml/2006/table">
            <a:tbl>
              <a:tblPr firstRow="1" bandRow="1">
                <a:tableStyleId>{5C22544A-7EE6-4342-B048-85BDC9FD1C3A}</a:tableStyleId>
              </a:tblPr>
              <a:tblGrid>
                <a:gridCol w="1874838"/>
                <a:gridCol w="1874838"/>
                <a:gridCol w="1874838"/>
                <a:gridCol w="1874838"/>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Derived</a:t>
                      </a:r>
                      <a:r>
                        <a:rPr lang="en-US" baseline="0" dirty="0" smtClean="0">
                          <a:solidFill>
                            <a:schemeClr val="tx1"/>
                          </a:solidFill>
                        </a:rPr>
                        <a:t> Class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Derived</a:t>
                      </a:r>
                      <a:r>
                        <a:rPr lang="en-US" baseline="0" dirty="0" smtClean="0">
                          <a:solidFill>
                            <a:schemeClr val="tx1"/>
                          </a:solidFill>
                        </a:rPr>
                        <a:t> Class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Derived</a:t>
                      </a:r>
                      <a:r>
                        <a:rPr lang="en-US" baseline="0" dirty="0" smtClean="0">
                          <a:solidFill>
                            <a:schemeClr val="tx1"/>
                          </a:solidFill>
                        </a:rPr>
                        <a:t> Class</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smtClean="0">
                          <a:solidFill>
                            <a:schemeClr val="tx1"/>
                          </a:solidFill>
                        </a:rPr>
                        <a:t>Base Class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Public Mode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Private Mode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Protected</a:t>
                      </a:r>
                      <a:r>
                        <a:rPr lang="en-US" baseline="0" dirty="0" smtClean="0">
                          <a:solidFill>
                            <a:schemeClr val="tx1"/>
                          </a:solidFill>
                        </a:rPr>
                        <a:t> Mode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smtClean="0">
                          <a:solidFill>
                            <a:srgbClr val="FF0000"/>
                          </a:solidFill>
                        </a:rPr>
                        <a:t>Private</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rgbClr val="C00000"/>
                          </a:solidFill>
                        </a:rPr>
                        <a:t>Not Inherited</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rPr>
                        <a:t>Not Inherited</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rPr>
                        <a:t>Not Inherited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smtClean="0">
                          <a:solidFill>
                            <a:srgbClr val="00B050"/>
                          </a:solidFill>
                        </a:rPr>
                        <a:t>Protected</a:t>
                      </a:r>
                      <a:endParaRPr lang="en-US"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rgbClr val="FFC000"/>
                          </a:solidFill>
                        </a:rPr>
                        <a:t>Protected</a:t>
                      </a:r>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rgbClr val="FF0000"/>
                          </a:solidFill>
                        </a:rPr>
                        <a:t>Private</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rgbClr val="FFC000"/>
                          </a:solidFill>
                        </a:rPr>
                        <a:t>Protected</a:t>
                      </a:r>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smtClean="0">
                          <a:solidFill>
                            <a:srgbClr val="0070C0"/>
                          </a:solidFill>
                        </a:rPr>
                        <a:t>Public</a:t>
                      </a:r>
                      <a:endParaRPr 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rgbClr val="0070C0"/>
                          </a:solidFill>
                        </a:rPr>
                        <a:t>Public</a:t>
                      </a:r>
                      <a:endParaRPr 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rgbClr val="FF0000"/>
                          </a:solidFill>
                        </a:rPr>
                        <a:t>Private</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rgbClr val="FFC000"/>
                          </a:solidFill>
                        </a:rPr>
                        <a:t>Protected</a:t>
                      </a:r>
                      <a:endParaRPr lang="en-US"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Slide Number Placeholder 3"/>
          <p:cNvSpPr>
            <a:spLocks noGrp="1"/>
          </p:cNvSpPr>
          <p:nvPr>
            <p:ph type="sldNum" sz="quarter" idx="12"/>
          </p:nvPr>
        </p:nvSpPr>
        <p:spPr/>
        <p:txBody>
          <a:bodyPr/>
          <a:lstStyle/>
          <a:p>
            <a:fld id="{6A8B7879-42F5-4363-B868-6191DE4FD0D5}" type="slidenum">
              <a:rPr lang="en-US" smtClean="0"/>
              <a:pPr/>
              <a:t>11</a:t>
            </a:fld>
            <a:endParaRPr lang="en-US"/>
          </a:p>
        </p:txBody>
      </p:sp>
      <p:graphicFrame>
        <p:nvGraphicFramePr>
          <p:cNvPr id="6" name="Table 5"/>
          <p:cNvGraphicFramePr>
            <a:graphicFrameLocks noGrp="1"/>
          </p:cNvGraphicFramePr>
          <p:nvPr/>
        </p:nvGraphicFramePr>
        <p:xfrm>
          <a:off x="1981200" y="4191000"/>
          <a:ext cx="5837873" cy="1706880"/>
        </p:xfrm>
        <a:graphic>
          <a:graphicData uri="http://schemas.openxmlformats.org/drawingml/2006/table">
            <a:tbl>
              <a:tblPr firstRow="1" bandRow="1">
                <a:tableStyleId>{5C22544A-7EE6-4342-B048-85BDC9FD1C3A}</a:tableStyleId>
              </a:tblPr>
              <a:tblGrid>
                <a:gridCol w="1676400"/>
                <a:gridCol w="1371600"/>
                <a:gridCol w="1752600"/>
                <a:gridCol w="1037273"/>
              </a:tblGrid>
              <a:tr h="370840">
                <a:tc>
                  <a:txBody>
                    <a:bodyPr/>
                    <a:lstStyle/>
                    <a:p>
                      <a:pPr algn="ctr" fontAlgn="t"/>
                      <a:r>
                        <a:rPr lang="en-US" dirty="0">
                          <a:solidFill>
                            <a:schemeClr val="tx1"/>
                          </a:solidFill>
                        </a:rPr>
                        <a:t>Access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dirty="0">
                          <a:solidFill>
                            <a:schemeClr val="tx1"/>
                          </a:solidFill>
                        </a:rPr>
                        <a:t>public</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dirty="0">
                          <a:solidFill>
                            <a:schemeClr val="tx1"/>
                          </a:solidFill>
                        </a:rPr>
                        <a:t>protected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dirty="0">
                          <a:solidFill>
                            <a:schemeClr val="tx1"/>
                          </a:solidFill>
                        </a:rPr>
                        <a:t>private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fontAlgn="t"/>
                      <a:r>
                        <a:rPr lang="en-US" dirty="0"/>
                        <a:t>Same class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dirty="0"/>
                        <a:t>yes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dirty="0"/>
                        <a:t>yes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dirty="0"/>
                        <a:t>yes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fontAlgn="t"/>
                      <a:r>
                        <a:rPr lang="en-US"/>
                        <a:t>Derived classes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t>yes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dirty="0"/>
                        <a:t>yes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t>no</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fontAlgn="t"/>
                      <a:r>
                        <a:rPr lang="en-US"/>
                        <a:t>Outside classes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t>yes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dirty="0"/>
                        <a:t>no</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dirty="0"/>
                        <a:t>no</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Rectangle 6"/>
          <p:cNvSpPr/>
          <p:nvPr/>
        </p:nvSpPr>
        <p:spPr>
          <a:xfrm>
            <a:off x="3810000" y="3810000"/>
            <a:ext cx="1637628" cy="369332"/>
          </a:xfrm>
          <a:prstGeom prst="rect">
            <a:avLst/>
          </a:prstGeom>
        </p:spPr>
        <p:txBody>
          <a:bodyPr wrap="none">
            <a:spAutoFit/>
          </a:bodyPr>
          <a:lstStyle/>
          <a:p>
            <a:r>
              <a:rPr lang="en-US" dirty="0" smtClean="0"/>
              <a:t>Access Control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Inheritance in C++</a:t>
            </a:r>
            <a:endParaRPr lang="en-US" dirty="0"/>
          </a:p>
        </p:txBody>
      </p:sp>
      <p:sp>
        <p:nvSpPr>
          <p:cNvPr id="3" name="Content Placeholder 2"/>
          <p:cNvSpPr>
            <a:spLocks noGrp="1"/>
          </p:cNvSpPr>
          <p:nvPr>
            <p:ph idx="1"/>
          </p:nvPr>
        </p:nvSpPr>
        <p:spPr>
          <a:xfrm>
            <a:off x="1435608" y="1447800"/>
            <a:ext cx="7498080" cy="2133600"/>
          </a:xfrm>
        </p:spPr>
        <p:txBody>
          <a:bodyPr/>
          <a:lstStyle/>
          <a:p>
            <a:r>
              <a:rPr lang="en-US" b="1" dirty="0" smtClean="0"/>
              <a:t>Single </a:t>
            </a:r>
            <a:r>
              <a:rPr lang="en-US" b="1" dirty="0" smtClean="0"/>
              <a:t>Inheritance</a:t>
            </a:r>
          </a:p>
          <a:p>
            <a:pPr lvl="1"/>
            <a:r>
              <a:rPr lang="en-US" dirty="0" smtClean="0"/>
              <a:t>In single inheritance, a class is allowed to inherit from only one class. i.e. one sub class is inherited by one base class only.</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12</a:t>
            </a:fld>
            <a:endParaRPr lang="en-US"/>
          </a:p>
        </p:txBody>
      </p:sp>
      <p:pic>
        <p:nvPicPr>
          <p:cNvPr id="2050" name="Picture 2" descr="http://cdncontribute.geeksforgeeks.org/wp-content/uploads/single-inheritance.png"/>
          <p:cNvPicPr>
            <a:picLocks noChangeAspect="1" noChangeArrowheads="1"/>
          </p:cNvPicPr>
          <p:nvPr/>
        </p:nvPicPr>
        <p:blipFill>
          <a:blip r:embed="rId2"/>
          <a:srcRect/>
          <a:stretch>
            <a:fillRect/>
          </a:stretch>
        </p:blipFill>
        <p:spPr bwMode="auto">
          <a:xfrm>
            <a:off x="3581400" y="3733800"/>
            <a:ext cx="2990850" cy="18859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Inheritance</a:t>
            </a:r>
            <a:endParaRPr lang="en-US" dirty="0"/>
          </a:p>
        </p:txBody>
      </p:sp>
      <p:sp>
        <p:nvSpPr>
          <p:cNvPr id="3" name="Content Placeholder 2"/>
          <p:cNvSpPr>
            <a:spLocks noGrp="1"/>
          </p:cNvSpPr>
          <p:nvPr>
            <p:ph idx="1"/>
          </p:nvPr>
        </p:nvSpPr>
        <p:spPr>
          <a:xfrm>
            <a:off x="1435608" y="1447800"/>
            <a:ext cx="7498080" cy="2590800"/>
          </a:xfrm>
        </p:spPr>
        <p:txBody>
          <a:bodyPr/>
          <a:lstStyle/>
          <a:p>
            <a:r>
              <a:rPr lang="en-US" b="1" dirty="0" smtClean="0"/>
              <a:t>Multiple </a:t>
            </a:r>
            <a:r>
              <a:rPr lang="en-US" b="1" dirty="0" smtClean="0"/>
              <a:t>Inheritance</a:t>
            </a:r>
          </a:p>
          <a:p>
            <a:pPr lvl="1"/>
            <a:r>
              <a:rPr lang="en-US" dirty="0" smtClean="0"/>
              <a:t>Multiple Inheritance is a feature of C++ where a class can inherit from more than one classes. </a:t>
            </a:r>
            <a:r>
              <a:rPr lang="en-US" dirty="0" err="1" smtClean="0"/>
              <a:t>i.e</a:t>
            </a:r>
            <a:r>
              <a:rPr lang="en-US" dirty="0" smtClean="0"/>
              <a:t> one </a:t>
            </a:r>
            <a:r>
              <a:rPr lang="en-US" b="1" dirty="0" smtClean="0"/>
              <a:t>sub class</a:t>
            </a:r>
            <a:r>
              <a:rPr lang="en-US" dirty="0" smtClean="0"/>
              <a:t> is inherited from more than one </a:t>
            </a:r>
            <a:r>
              <a:rPr lang="en-US" b="1" dirty="0" smtClean="0"/>
              <a:t>base classes</a:t>
            </a:r>
            <a:r>
              <a:rPr lang="en-US" dirty="0" smtClean="0"/>
              <a:t>.</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13</a:t>
            </a:fld>
            <a:endParaRPr lang="en-US"/>
          </a:p>
        </p:txBody>
      </p:sp>
      <p:pic>
        <p:nvPicPr>
          <p:cNvPr id="21506" name="Picture 2" descr="http://cdncontribute.geeksforgeeks.org/wp-content/uploads/multiple-inheritance.png"/>
          <p:cNvPicPr>
            <a:picLocks noChangeAspect="1" noChangeArrowheads="1"/>
          </p:cNvPicPr>
          <p:nvPr/>
        </p:nvPicPr>
        <p:blipFill>
          <a:blip r:embed="rId2"/>
          <a:srcRect/>
          <a:stretch>
            <a:fillRect/>
          </a:stretch>
        </p:blipFill>
        <p:spPr bwMode="auto">
          <a:xfrm>
            <a:off x="1295400" y="4343400"/>
            <a:ext cx="7686675" cy="185737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Inheritance</a:t>
            </a:r>
            <a:endParaRPr lang="en-US" dirty="0"/>
          </a:p>
        </p:txBody>
      </p:sp>
      <p:sp>
        <p:nvSpPr>
          <p:cNvPr id="3" name="Content Placeholder 2"/>
          <p:cNvSpPr>
            <a:spLocks noGrp="1"/>
          </p:cNvSpPr>
          <p:nvPr>
            <p:ph idx="1"/>
          </p:nvPr>
        </p:nvSpPr>
        <p:spPr>
          <a:xfrm>
            <a:off x="1435608" y="1447800"/>
            <a:ext cx="7498080" cy="1752600"/>
          </a:xfrm>
        </p:spPr>
        <p:txBody>
          <a:bodyPr/>
          <a:lstStyle/>
          <a:p>
            <a:r>
              <a:rPr lang="en-US" b="1" dirty="0" smtClean="0"/>
              <a:t>Multilevel </a:t>
            </a:r>
            <a:r>
              <a:rPr lang="en-US" b="1" dirty="0" smtClean="0"/>
              <a:t>Inheritance</a:t>
            </a:r>
          </a:p>
          <a:p>
            <a:pPr lvl="1"/>
            <a:r>
              <a:rPr lang="en-US" dirty="0" smtClean="0"/>
              <a:t> In this type of inheritance, a derived class is created from another derived class.</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14</a:t>
            </a:fld>
            <a:endParaRPr lang="en-US"/>
          </a:p>
        </p:txBody>
      </p:sp>
      <p:pic>
        <p:nvPicPr>
          <p:cNvPr id="22530" name="Picture 2" descr="http://cdncontribute.geeksforgeeks.org/wp-content/uploads/multilevel-inheritance.png"/>
          <p:cNvPicPr>
            <a:picLocks noChangeAspect="1" noChangeArrowheads="1"/>
          </p:cNvPicPr>
          <p:nvPr/>
        </p:nvPicPr>
        <p:blipFill>
          <a:blip r:embed="rId2"/>
          <a:srcRect/>
          <a:stretch>
            <a:fillRect/>
          </a:stretch>
        </p:blipFill>
        <p:spPr bwMode="auto">
          <a:xfrm>
            <a:off x="2286000" y="3048000"/>
            <a:ext cx="4610100" cy="343852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lstStyle/>
          <a:p>
            <a:r>
              <a:rPr lang="en-US" b="1" dirty="0" smtClean="0"/>
              <a:t>Hierarchical Inheritance</a:t>
            </a:r>
            <a:endParaRPr lang="en-US" dirty="0"/>
          </a:p>
        </p:txBody>
      </p:sp>
      <p:sp>
        <p:nvSpPr>
          <p:cNvPr id="3" name="Content Placeholder 2"/>
          <p:cNvSpPr>
            <a:spLocks noGrp="1"/>
          </p:cNvSpPr>
          <p:nvPr>
            <p:ph idx="1"/>
          </p:nvPr>
        </p:nvSpPr>
        <p:spPr>
          <a:xfrm>
            <a:off x="1371600" y="990600"/>
            <a:ext cx="7498080" cy="2057400"/>
          </a:xfrm>
        </p:spPr>
        <p:txBody>
          <a:bodyPr/>
          <a:lstStyle/>
          <a:p>
            <a:r>
              <a:rPr lang="en-US" dirty="0" smtClean="0"/>
              <a:t>In this type of inheritance, more than one sub class is inherited from a single base class. i.e. more than one derived class is created from a single base class.</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15</a:t>
            </a:fld>
            <a:endParaRPr lang="en-US"/>
          </a:p>
        </p:txBody>
      </p:sp>
      <p:pic>
        <p:nvPicPr>
          <p:cNvPr id="23554" name="Picture 2" descr="http://cdncontribute.geeksforgeeks.org/wp-content/uploads/hierarchical-inheritance.png"/>
          <p:cNvPicPr>
            <a:picLocks noChangeAspect="1" noChangeArrowheads="1"/>
          </p:cNvPicPr>
          <p:nvPr/>
        </p:nvPicPr>
        <p:blipFill>
          <a:blip r:embed="rId2"/>
          <a:srcRect/>
          <a:stretch>
            <a:fillRect/>
          </a:stretch>
        </p:blipFill>
        <p:spPr bwMode="auto">
          <a:xfrm>
            <a:off x="1143000" y="3276600"/>
            <a:ext cx="8001000" cy="33909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98080" cy="1143000"/>
          </a:xfrm>
        </p:spPr>
        <p:txBody>
          <a:bodyPr/>
          <a:lstStyle/>
          <a:p>
            <a:r>
              <a:rPr lang="en-US" b="1" dirty="0" smtClean="0"/>
              <a:t>Hybrid (Virtual) Inheritance</a:t>
            </a:r>
            <a:endParaRPr lang="en-US" dirty="0"/>
          </a:p>
        </p:txBody>
      </p:sp>
      <p:sp>
        <p:nvSpPr>
          <p:cNvPr id="3" name="Content Placeholder 2"/>
          <p:cNvSpPr>
            <a:spLocks noGrp="1"/>
          </p:cNvSpPr>
          <p:nvPr>
            <p:ph idx="1"/>
          </p:nvPr>
        </p:nvSpPr>
        <p:spPr>
          <a:xfrm>
            <a:off x="1371600" y="914400"/>
            <a:ext cx="7498080" cy="1600200"/>
          </a:xfrm>
        </p:spPr>
        <p:txBody>
          <a:bodyPr/>
          <a:lstStyle/>
          <a:p>
            <a:r>
              <a:rPr lang="en-US" dirty="0" smtClean="0"/>
              <a:t>Hybrid Inheritance is implemented by combining more than one type of inheritance.</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16</a:t>
            </a:fld>
            <a:endParaRPr lang="en-US"/>
          </a:p>
        </p:txBody>
      </p:sp>
      <p:pic>
        <p:nvPicPr>
          <p:cNvPr id="24578" name="Picture 2" descr="http://cdncontribute.geeksforgeeks.org/wp-content/uploads/Hybrid-Inheritance.png"/>
          <p:cNvPicPr>
            <a:picLocks noChangeAspect="1" noChangeArrowheads="1"/>
          </p:cNvPicPr>
          <p:nvPr/>
        </p:nvPicPr>
        <p:blipFill>
          <a:blip r:embed="rId2"/>
          <a:srcRect/>
          <a:stretch>
            <a:fillRect/>
          </a:stretch>
        </p:blipFill>
        <p:spPr bwMode="auto">
          <a:xfrm>
            <a:off x="1752600" y="2895600"/>
            <a:ext cx="6686550" cy="338137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Constructors</a:t>
            </a:r>
            <a:endParaRPr lang="en-US" dirty="0"/>
          </a:p>
        </p:txBody>
      </p:sp>
      <p:sp>
        <p:nvSpPr>
          <p:cNvPr id="3" name="Content Placeholder 2"/>
          <p:cNvSpPr>
            <a:spLocks noGrp="1"/>
          </p:cNvSpPr>
          <p:nvPr>
            <p:ph idx="1"/>
          </p:nvPr>
        </p:nvSpPr>
        <p:spPr>
          <a:xfrm>
            <a:off x="1435608" y="1447800"/>
            <a:ext cx="7498080" cy="2819400"/>
          </a:xfrm>
        </p:spPr>
        <p:txBody>
          <a:bodyPr/>
          <a:lstStyle/>
          <a:p>
            <a:r>
              <a:rPr lang="en-US" dirty="0" smtClean="0"/>
              <a:t>A constructor is a member function of a class which initializes objects of a class. In C++,Constructor is automatically called when object(instance of class) create</a:t>
            </a:r>
            <a:r>
              <a:rPr lang="en-US" dirty="0" smtClean="0"/>
              <a:t>. It </a:t>
            </a:r>
            <a:r>
              <a:rPr lang="en-US" dirty="0" smtClean="0"/>
              <a:t>is special member function of the class</a:t>
            </a:r>
            <a:r>
              <a:rPr lang="en-US" dirty="0" smtClean="0"/>
              <a:t>.</a:t>
            </a:r>
          </a:p>
        </p:txBody>
      </p:sp>
      <p:sp>
        <p:nvSpPr>
          <p:cNvPr id="4" name="Slide Number Placeholder 3"/>
          <p:cNvSpPr>
            <a:spLocks noGrp="1"/>
          </p:cNvSpPr>
          <p:nvPr>
            <p:ph type="sldNum" sz="quarter" idx="12"/>
          </p:nvPr>
        </p:nvSpPr>
        <p:spPr/>
        <p:txBody>
          <a:bodyPr/>
          <a:lstStyle/>
          <a:p>
            <a:fld id="{6A8B7879-42F5-4363-B868-6191DE4FD0D5}" type="slidenum">
              <a:rPr lang="en-US" smtClean="0"/>
              <a:pPr/>
              <a:t>2</a:t>
            </a:fld>
            <a:endParaRPr lang="en-US"/>
          </a:p>
        </p:txBody>
      </p:sp>
      <p:sp>
        <p:nvSpPr>
          <p:cNvPr id="5" name="Rectangle 4"/>
          <p:cNvSpPr/>
          <p:nvPr/>
        </p:nvSpPr>
        <p:spPr>
          <a:xfrm>
            <a:off x="2133600" y="4191000"/>
            <a:ext cx="4572000" cy="2585323"/>
          </a:xfrm>
          <a:prstGeom prst="rect">
            <a:avLst/>
          </a:prstGeom>
        </p:spPr>
        <p:txBody>
          <a:bodyPr>
            <a:spAutoFit/>
          </a:bodyPr>
          <a:lstStyle/>
          <a:p>
            <a:r>
              <a:rPr lang="en-US" dirty="0" smtClean="0"/>
              <a:t>class </a:t>
            </a:r>
            <a:r>
              <a:rPr lang="en-US" dirty="0" err="1" smtClean="0">
                <a:solidFill>
                  <a:srgbClr val="00B050"/>
                </a:solidFill>
              </a:rPr>
              <a:t>MyClass</a:t>
            </a:r>
            <a:r>
              <a:rPr lang="en-US" dirty="0" smtClean="0"/>
              <a:t>{</a:t>
            </a:r>
          </a:p>
          <a:p>
            <a:r>
              <a:rPr lang="en-US" dirty="0" smtClean="0"/>
              <a:t>    </a:t>
            </a:r>
            <a:r>
              <a:rPr lang="en-US" dirty="0" err="1" smtClean="0"/>
              <a:t>int</a:t>
            </a:r>
            <a:r>
              <a:rPr lang="en-US" dirty="0" smtClean="0"/>
              <a:t> a</a:t>
            </a:r>
            <a:r>
              <a:rPr lang="en-US" dirty="0" smtClean="0"/>
              <a:t>;</a:t>
            </a:r>
            <a:endParaRPr lang="en-US" dirty="0" smtClean="0"/>
          </a:p>
          <a:p>
            <a:r>
              <a:rPr lang="en-US" dirty="0" smtClean="0"/>
              <a:t>public:</a:t>
            </a:r>
          </a:p>
          <a:p>
            <a:r>
              <a:rPr lang="en-US" dirty="0" smtClean="0"/>
              <a:t>    </a:t>
            </a:r>
            <a:r>
              <a:rPr lang="en-US" dirty="0" err="1" smtClean="0">
                <a:solidFill>
                  <a:srgbClr val="00B050"/>
                </a:solidFill>
              </a:rPr>
              <a:t>MyClass</a:t>
            </a:r>
            <a:r>
              <a:rPr lang="en-US" dirty="0" smtClean="0"/>
              <a:t>() //constructor</a:t>
            </a:r>
          </a:p>
          <a:p>
            <a:pPr lvl="1"/>
            <a:r>
              <a:rPr lang="en-US" dirty="0" smtClean="0"/>
              <a:t>{</a:t>
            </a:r>
          </a:p>
          <a:p>
            <a:pPr lvl="1"/>
            <a:r>
              <a:rPr lang="en-US" dirty="0" smtClean="0"/>
              <a:t>    </a:t>
            </a:r>
            <a:r>
              <a:rPr lang="en-US" dirty="0" err="1" smtClean="0"/>
              <a:t>cout</a:t>
            </a:r>
            <a:r>
              <a:rPr lang="en-US" dirty="0" smtClean="0"/>
              <a:t> &lt;&lt; "In Constructor\n";</a:t>
            </a:r>
          </a:p>
          <a:p>
            <a:pPr lvl="1"/>
            <a:r>
              <a:rPr lang="en-US" dirty="0" smtClean="0"/>
              <a:t>    a = 10;</a:t>
            </a:r>
          </a:p>
          <a:p>
            <a:pPr lvl="1"/>
            <a:r>
              <a:rPr lang="en-US" dirty="0" smtClean="0"/>
              <a:t>}</a:t>
            </a:r>
            <a:endParaRPr lang="en-US" dirty="0" smtClean="0"/>
          </a:p>
          <a:p>
            <a:r>
              <a:rPr lang="en-US" dirty="0" smtClean="0"/>
              <a:t>};</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Types of </a:t>
            </a:r>
            <a:r>
              <a:rPr lang="en-US" b="1" dirty="0" smtClean="0"/>
              <a:t>Constructors</a:t>
            </a:r>
            <a:endParaRPr lang="en-US" dirty="0"/>
          </a:p>
        </p:txBody>
      </p:sp>
      <p:sp>
        <p:nvSpPr>
          <p:cNvPr id="3" name="Content Placeholder 2"/>
          <p:cNvSpPr>
            <a:spLocks noGrp="1"/>
          </p:cNvSpPr>
          <p:nvPr>
            <p:ph idx="1"/>
          </p:nvPr>
        </p:nvSpPr>
        <p:spPr>
          <a:xfrm>
            <a:off x="1435608" y="1447800"/>
            <a:ext cx="7498080" cy="2057400"/>
          </a:xfrm>
        </p:spPr>
        <p:txBody>
          <a:bodyPr/>
          <a:lstStyle/>
          <a:p>
            <a:r>
              <a:rPr lang="en-US" b="1" dirty="0" smtClean="0"/>
              <a:t>Default Constructors:</a:t>
            </a:r>
            <a:r>
              <a:rPr lang="en-US" dirty="0" smtClean="0"/>
              <a:t> Default constructor is the constructor which doesn’t take any argument. It has no parameters.</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3</a:t>
            </a:fld>
            <a:endParaRPr lang="en-US"/>
          </a:p>
        </p:txBody>
      </p:sp>
      <p:sp>
        <p:nvSpPr>
          <p:cNvPr id="5" name="Rectangle 4"/>
          <p:cNvSpPr/>
          <p:nvPr/>
        </p:nvSpPr>
        <p:spPr>
          <a:xfrm>
            <a:off x="2362200" y="3810000"/>
            <a:ext cx="4572000" cy="2585323"/>
          </a:xfrm>
          <a:prstGeom prst="rect">
            <a:avLst/>
          </a:prstGeom>
        </p:spPr>
        <p:txBody>
          <a:bodyPr>
            <a:spAutoFit/>
          </a:bodyPr>
          <a:lstStyle/>
          <a:p>
            <a:r>
              <a:rPr lang="en-US" dirty="0" smtClean="0"/>
              <a:t>class </a:t>
            </a:r>
            <a:r>
              <a:rPr lang="en-US" dirty="0" err="1" smtClean="0"/>
              <a:t>MyClass</a:t>
            </a:r>
            <a:r>
              <a:rPr lang="en-US" dirty="0" smtClean="0"/>
              <a:t>{</a:t>
            </a:r>
          </a:p>
          <a:p>
            <a:r>
              <a:rPr lang="en-US" dirty="0" smtClean="0"/>
              <a:t>    </a:t>
            </a:r>
            <a:r>
              <a:rPr lang="en-US" dirty="0" err="1" smtClean="0"/>
              <a:t>int</a:t>
            </a:r>
            <a:r>
              <a:rPr lang="en-US" dirty="0" smtClean="0"/>
              <a:t> a</a:t>
            </a:r>
            <a:r>
              <a:rPr lang="en-US" dirty="0" smtClean="0"/>
              <a:t>;</a:t>
            </a:r>
            <a:endParaRPr lang="en-US" dirty="0" smtClean="0"/>
          </a:p>
          <a:p>
            <a:r>
              <a:rPr lang="en-US" dirty="0" smtClean="0"/>
              <a:t>public:</a:t>
            </a:r>
          </a:p>
          <a:p>
            <a:r>
              <a:rPr lang="en-US" dirty="0" smtClean="0"/>
              <a:t>    </a:t>
            </a:r>
            <a:r>
              <a:rPr lang="en-US" dirty="0" err="1" smtClean="0">
                <a:solidFill>
                  <a:srgbClr val="00B050"/>
                </a:solidFill>
              </a:rPr>
              <a:t>MyClass</a:t>
            </a:r>
            <a:r>
              <a:rPr lang="en-US" dirty="0" smtClean="0"/>
              <a:t>() //constructor with no parameter</a:t>
            </a:r>
          </a:p>
          <a:p>
            <a:pPr lvl="1"/>
            <a:r>
              <a:rPr lang="en-US" dirty="0" smtClean="0"/>
              <a:t>{</a:t>
            </a:r>
          </a:p>
          <a:p>
            <a:pPr lvl="1"/>
            <a:r>
              <a:rPr lang="en-US" dirty="0" smtClean="0"/>
              <a:t>    </a:t>
            </a:r>
            <a:r>
              <a:rPr lang="en-US" dirty="0" err="1" smtClean="0"/>
              <a:t>cout</a:t>
            </a:r>
            <a:r>
              <a:rPr lang="en-US" dirty="0" smtClean="0"/>
              <a:t> &lt;&lt; "In Constructor\n";</a:t>
            </a:r>
          </a:p>
          <a:p>
            <a:pPr lvl="1"/>
            <a:r>
              <a:rPr lang="en-US" dirty="0" smtClean="0"/>
              <a:t>    a = 10;</a:t>
            </a:r>
          </a:p>
          <a:p>
            <a:pPr lvl="1"/>
            <a:r>
              <a:rPr lang="en-US" dirty="0" smtClean="0"/>
              <a:t>}</a:t>
            </a:r>
            <a:endParaRPr lang="en-US" dirty="0" smtClean="0"/>
          </a:p>
          <a:p>
            <a:r>
              <a:rPr lang="en-US" dirty="0" smtClean="0"/>
              <a:t>};</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Constructors</a:t>
            </a:r>
            <a:endParaRPr lang="en-US" dirty="0"/>
          </a:p>
        </p:txBody>
      </p:sp>
      <p:sp>
        <p:nvSpPr>
          <p:cNvPr id="3" name="Content Placeholder 2"/>
          <p:cNvSpPr>
            <a:spLocks noGrp="1"/>
          </p:cNvSpPr>
          <p:nvPr>
            <p:ph idx="1"/>
          </p:nvPr>
        </p:nvSpPr>
        <p:spPr>
          <a:xfrm>
            <a:off x="1435608" y="1447800"/>
            <a:ext cx="7498080" cy="2133600"/>
          </a:xfrm>
        </p:spPr>
        <p:txBody>
          <a:bodyPr/>
          <a:lstStyle/>
          <a:p>
            <a:r>
              <a:rPr lang="en-US" b="1" dirty="0" smtClean="0"/>
              <a:t>Parameterized Constructors</a:t>
            </a:r>
          </a:p>
          <a:p>
            <a:pPr lvl="1"/>
            <a:r>
              <a:rPr lang="en-US" dirty="0" smtClean="0"/>
              <a:t>It is possible to pass arguments to constructors. Typically, these arguments help initialize an object when it is created.</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4</a:t>
            </a:fld>
            <a:endParaRPr lang="en-US"/>
          </a:p>
        </p:txBody>
      </p:sp>
      <p:sp>
        <p:nvSpPr>
          <p:cNvPr id="5" name="Rectangle 4"/>
          <p:cNvSpPr/>
          <p:nvPr/>
        </p:nvSpPr>
        <p:spPr>
          <a:xfrm>
            <a:off x="2057400" y="3441680"/>
            <a:ext cx="6019800" cy="3139321"/>
          </a:xfrm>
          <a:prstGeom prst="rect">
            <a:avLst/>
          </a:prstGeom>
        </p:spPr>
        <p:txBody>
          <a:bodyPr wrap="square">
            <a:spAutoFit/>
          </a:bodyPr>
          <a:lstStyle/>
          <a:p>
            <a:r>
              <a:rPr lang="en-US" dirty="0" smtClean="0"/>
              <a:t>class Point</a:t>
            </a:r>
          </a:p>
          <a:p>
            <a:r>
              <a:rPr lang="en-US" dirty="0" smtClean="0"/>
              <a:t>{</a:t>
            </a:r>
          </a:p>
          <a:p>
            <a:r>
              <a:rPr lang="en-US" dirty="0" smtClean="0"/>
              <a:t>    private:</a:t>
            </a:r>
          </a:p>
          <a:p>
            <a:r>
              <a:rPr lang="en-US" dirty="0" smtClean="0"/>
              <a:t>        </a:t>
            </a:r>
            <a:r>
              <a:rPr lang="en-US" dirty="0" err="1" smtClean="0"/>
              <a:t>int</a:t>
            </a:r>
            <a:r>
              <a:rPr lang="en-US" dirty="0" smtClean="0"/>
              <a:t> x, y;</a:t>
            </a:r>
          </a:p>
          <a:p>
            <a:r>
              <a:rPr lang="en-US" dirty="0" smtClean="0"/>
              <a:t>    </a:t>
            </a:r>
            <a:r>
              <a:rPr lang="en-US" dirty="0" smtClean="0"/>
              <a:t>public:</a:t>
            </a:r>
          </a:p>
          <a:p>
            <a:r>
              <a:rPr lang="en-US" dirty="0" smtClean="0"/>
              <a:t> </a:t>
            </a:r>
            <a:r>
              <a:rPr lang="en-US" dirty="0" smtClean="0"/>
              <a:t>        Point(</a:t>
            </a:r>
            <a:r>
              <a:rPr lang="en-US" dirty="0" err="1" smtClean="0"/>
              <a:t>int</a:t>
            </a:r>
            <a:r>
              <a:rPr lang="en-US" dirty="0" smtClean="0"/>
              <a:t> x1, </a:t>
            </a:r>
            <a:r>
              <a:rPr lang="en-US" dirty="0" err="1" smtClean="0"/>
              <a:t>int</a:t>
            </a:r>
            <a:r>
              <a:rPr lang="en-US" dirty="0" smtClean="0"/>
              <a:t> y1) </a:t>
            </a:r>
            <a:r>
              <a:rPr lang="en-US" dirty="0" smtClean="0"/>
              <a:t>// Parameterized Constructor</a:t>
            </a:r>
            <a:r>
              <a:rPr lang="en-US" dirty="0" smtClean="0"/>
              <a:t> </a:t>
            </a:r>
          </a:p>
          <a:p>
            <a:r>
              <a:rPr lang="en-US" dirty="0" smtClean="0"/>
              <a:t>        </a:t>
            </a:r>
            <a:r>
              <a:rPr lang="en-US" dirty="0" smtClean="0"/>
              <a:t>{ </a:t>
            </a:r>
          </a:p>
          <a:p>
            <a:r>
              <a:rPr lang="en-US" dirty="0" smtClean="0"/>
              <a:t>            x = x1; </a:t>
            </a:r>
          </a:p>
          <a:p>
            <a:r>
              <a:rPr lang="en-US" dirty="0" smtClean="0"/>
              <a:t>            y = y1; </a:t>
            </a:r>
          </a:p>
          <a:p>
            <a:r>
              <a:rPr lang="en-US" dirty="0" smtClean="0"/>
              <a:t>        </a:t>
            </a:r>
            <a:r>
              <a:rPr lang="en-US" dirty="0" smtClean="0"/>
              <a:t>}</a:t>
            </a:r>
            <a:endParaRPr lang="en-US" dirty="0" smtClean="0"/>
          </a:p>
          <a:p>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Uses of Parameterized constructor</a:t>
            </a:r>
            <a:endParaRPr lang="en-US" dirty="0"/>
          </a:p>
        </p:txBody>
      </p:sp>
      <p:sp>
        <p:nvSpPr>
          <p:cNvPr id="3" name="Content Placeholder 2"/>
          <p:cNvSpPr>
            <a:spLocks noGrp="1"/>
          </p:cNvSpPr>
          <p:nvPr>
            <p:ph idx="1"/>
          </p:nvPr>
        </p:nvSpPr>
        <p:spPr>
          <a:xfrm>
            <a:off x="1435608" y="1447800"/>
            <a:ext cx="7498080" cy="2209800"/>
          </a:xfrm>
        </p:spPr>
        <p:txBody>
          <a:bodyPr/>
          <a:lstStyle/>
          <a:p>
            <a:pPr fontAlgn="base"/>
            <a:r>
              <a:rPr lang="en-US" dirty="0" smtClean="0"/>
              <a:t>It </a:t>
            </a:r>
            <a:r>
              <a:rPr lang="en-US" dirty="0" smtClean="0"/>
              <a:t>is used to initialize the various data elements of different objects with different values when they are created.</a:t>
            </a:r>
          </a:p>
          <a:p>
            <a:pPr fontAlgn="base"/>
            <a:r>
              <a:rPr lang="en-US" dirty="0" smtClean="0"/>
              <a:t>It is used to overload constructors</a:t>
            </a:r>
            <a:r>
              <a:rPr lang="en-US" dirty="0" smtClean="0"/>
              <a:t>.</a:t>
            </a:r>
            <a:endParaRPr lang="en-US" dirty="0" smtClean="0"/>
          </a:p>
        </p:txBody>
      </p:sp>
      <p:sp>
        <p:nvSpPr>
          <p:cNvPr id="4" name="Slide Number Placeholder 3"/>
          <p:cNvSpPr>
            <a:spLocks noGrp="1"/>
          </p:cNvSpPr>
          <p:nvPr>
            <p:ph type="sldNum" sz="quarter" idx="12"/>
          </p:nvPr>
        </p:nvSpPr>
        <p:spPr/>
        <p:txBody>
          <a:bodyPr/>
          <a:lstStyle/>
          <a:p>
            <a:fld id="{6A8B7879-42F5-4363-B868-6191DE4FD0D5}"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Constructor</a:t>
            </a:r>
            <a:endParaRPr lang="en-US" dirty="0"/>
          </a:p>
        </p:txBody>
      </p:sp>
      <p:sp>
        <p:nvSpPr>
          <p:cNvPr id="3" name="Content Placeholder 2"/>
          <p:cNvSpPr>
            <a:spLocks noGrp="1"/>
          </p:cNvSpPr>
          <p:nvPr>
            <p:ph idx="1"/>
          </p:nvPr>
        </p:nvSpPr>
        <p:spPr/>
        <p:txBody>
          <a:bodyPr/>
          <a:lstStyle/>
          <a:p>
            <a:r>
              <a:rPr lang="en-US" b="1" dirty="0" smtClean="0"/>
              <a:t>Can we have more than one constructors in a class</a:t>
            </a:r>
            <a:r>
              <a:rPr lang="en-US" b="1" dirty="0" smtClean="0"/>
              <a:t>?</a:t>
            </a:r>
          </a:p>
          <a:p>
            <a:pPr lvl="1"/>
            <a:r>
              <a:rPr lang="en-US" dirty="0" smtClean="0"/>
              <a:t>Yes, It is called Constructor Overloading</a:t>
            </a:r>
            <a:r>
              <a:rPr lang="en-US" dirty="0" smtClean="0"/>
              <a:t>.</a:t>
            </a:r>
          </a:p>
          <a:p>
            <a:r>
              <a:rPr lang="en-US" b="1" dirty="0" smtClean="0"/>
              <a:t>Copy </a:t>
            </a:r>
            <a:r>
              <a:rPr lang="en-US" b="1" dirty="0" smtClean="0"/>
              <a:t>Constructor</a:t>
            </a:r>
          </a:p>
          <a:p>
            <a:pPr lvl="1"/>
            <a:r>
              <a:rPr lang="en-US" dirty="0" smtClean="0"/>
              <a:t>A copy constructor is a member function which initializes an object using another object of the same class</a:t>
            </a:r>
            <a:r>
              <a:rPr lang="en-US" smtClean="0"/>
              <a:t>. </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Destructor</a:t>
            </a:r>
            <a:endParaRPr lang="en-US" dirty="0"/>
          </a:p>
        </p:txBody>
      </p:sp>
      <p:sp>
        <p:nvSpPr>
          <p:cNvPr id="3" name="Content Placeholder 2"/>
          <p:cNvSpPr>
            <a:spLocks noGrp="1"/>
          </p:cNvSpPr>
          <p:nvPr>
            <p:ph idx="1"/>
          </p:nvPr>
        </p:nvSpPr>
        <p:spPr>
          <a:xfrm>
            <a:off x="1435608" y="1447800"/>
            <a:ext cx="7498080" cy="4419600"/>
          </a:xfrm>
        </p:spPr>
        <p:txBody>
          <a:bodyPr/>
          <a:lstStyle/>
          <a:p>
            <a:r>
              <a:rPr lang="en-US" dirty="0" smtClean="0"/>
              <a:t>Destructor is a member function which destructs or deletes an object</a:t>
            </a:r>
            <a:r>
              <a:rPr lang="en-US" dirty="0" smtClean="0"/>
              <a:t>.</a:t>
            </a:r>
          </a:p>
          <a:p>
            <a:r>
              <a:rPr lang="en-US" b="1" dirty="0" smtClean="0"/>
              <a:t>When is destructor called</a:t>
            </a:r>
            <a:r>
              <a:rPr lang="en-US" b="1" dirty="0" smtClean="0"/>
              <a:t>?</a:t>
            </a:r>
          </a:p>
          <a:p>
            <a:pPr lvl="1"/>
            <a:r>
              <a:rPr lang="en-US" dirty="0" smtClean="0"/>
              <a:t>A destructor function is called automatically when the object goes out of scope</a:t>
            </a:r>
            <a:r>
              <a:rPr lang="en-US" dirty="0" smtClean="0"/>
              <a:t>:</a:t>
            </a:r>
          </a:p>
          <a:p>
            <a:pPr lvl="2"/>
            <a:r>
              <a:rPr lang="en-US" dirty="0" smtClean="0"/>
              <a:t>the </a:t>
            </a:r>
            <a:r>
              <a:rPr lang="en-US" dirty="0" smtClean="0"/>
              <a:t>function </a:t>
            </a:r>
            <a:r>
              <a:rPr lang="en-US" dirty="0" smtClean="0"/>
              <a:t>ends</a:t>
            </a:r>
          </a:p>
          <a:p>
            <a:pPr lvl="2"/>
            <a:r>
              <a:rPr lang="en-US" dirty="0" smtClean="0"/>
              <a:t>the program </a:t>
            </a:r>
            <a:r>
              <a:rPr lang="en-US" dirty="0" smtClean="0"/>
              <a:t>ends</a:t>
            </a:r>
          </a:p>
          <a:p>
            <a:pPr lvl="2"/>
            <a:r>
              <a:rPr lang="en-US" dirty="0" smtClean="0"/>
              <a:t>a </a:t>
            </a:r>
            <a:r>
              <a:rPr lang="en-US" dirty="0" smtClean="0"/>
              <a:t>block containing local variables </a:t>
            </a:r>
            <a:r>
              <a:rPr lang="en-US" dirty="0" smtClean="0"/>
              <a:t>ends</a:t>
            </a:r>
          </a:p>
          <a:p>
            <a:pPr lvl="2"/>
            <a:r>
              <a:rPr lang="en-US" dirty="0" smtClean="0"/>
              <a:t>a delete operator is called </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7</a:t>
            </a:fld>
            <a:endParaRPr lang="en-US"/>
          </a:p>
        </p:txBody>
      </p:sp>
      <p:sp>
        <p:nvSpPr>
          <p:cNvPr id="5" name="Rectangle 4"/>
          <p:cNvSpPr/>
          <p:nvPr/>
        </p:nvSpPr>
        <p:spPr>
          <a:xfrm>
            <a:off x="3505200" y="6096000"/>
            <a:ext cx="2521203" cy="369332"/>
          </a:xfrm>
          <a:prstGeom prst="rect">
            <a:avLst/>
          </a:prstGeom>
        </p:spPr>
        <p:txBody>
          <a:bodyPr wrap="none">
            <a:spAutoFit/>
          </a:bodyPr>
          <a:lstStyle/>
          <a:p>
            <a:r>
              <a:rPr lang="en-US" dirty="0" smtClean="0">
                <a:solidFill>
                  <a:srgbClr val="FF0000"/>
                </a:solidFill>
              </a:rPr>
              <a:t>~</a:t>
            </a:r>
            <a:r>
              <a:rPr lang="en-US" dirty="0" err="1" smtClean="0">
                <a:solidFill>
                  <a:srgbClr val="00B050"/>
                </a:solidFill>
              </a:rPr>
              <a:t>MyClass</a:t>
            </a:r>
            <a:r>
              <a:rPr lang="en-US" dirty="0" smtClean="0"/>
              <a:t>(); // destructor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Inheritance</a:t>
            </a:r>
            <a:endParaRPr lang="en-US" dirty="0"/>
          </a:p>
        </p:txBody>
      </p:sp>
      <p:sp>
        <p:nvSpPr>
          <p:cNvPr id="3" name="Content Placeholder 2"/>
          <p:cNvSpPr>
            <a:spLocks noGrp="1"/>
          </p:cNvSpPr>
          <p:nvPr>
            <p:ph idx="1"/>
          </p:nvPr>
        </p:nvSpPr>
        <p:spPr/>
        <p:txBody>
          <a:bodyPr/>
          <a:lstStyle/>
          <a:p>
            <a:r>
              <a:rPr lang="en-US" dirty="0" smtClean="0"/>
              <a:t>In OOP, we could organize classes in </a:t>
            </a:r>
            <a:r>
              <a:rPr lang="en-US" i="1" dirty="0" smtClean="0"/>
              <a:t>hierarchy</a:t>
            </a:r>
            <a:r>
              <a:rPr lang="en-US" dirty="0" smtClean="0"/>
              <a:t> to avoid redundancy. We can extend a subclass (or derived class) from a </a:t>
            </a:r>
            <a:r>
              <a:rPr lang="en-US" dirty="0" err="1" smtClean="0"/>
              <a:t>superclass</a:t>
            </a:r>
            <a:r>
              <a:rPr lang="en-US" dirty="0" smtClean="0"/>
              <a:t> (or base class). The subclass </a:t>
            </a:r>
            <a:r>
              <a:rPr lang="en-US" i="1" dirty="0" smtClean="0"/>
              <a:t>inherits</a:t>
            </a:r>
            <a:r>
              <a:rPr lang="en-US" dirty="0" smtClean="0"/>
              <a:t> the members of the </a:t>
            </a:r>
            <a:r>
              <a:rPr lang="en-US" dirty="0" err="1" smtClean="0"/>
              <a:t>superclass</a:t>
            </a:r>
            <a:r>
              <a:rPr lang="en-US" dirty="0" smtClean="0"/>
              <a:t>, known as </a:t>
            </a:r>
            <a:r>
              <a:rPr lang="en-US" i="1" dirty="0" smtClean="0"/>
              <a:t>inheritance</a:t>
            </a:r>
            <a:r>
              <a:rPr lang="en-US" dirty="0" smtClean="0"/>
              <a:t>.</a:t>
            </a:r>
          </a:p>
          <a:p>
            <a:r>
              <a:rPr lang="en-US" dirty="0" smtClean="0">
                <a:solidFill>
                  <a:srgbClr val="00B050"/>
                </a:solidFill>
              </a:rPr>
              <a:t>class </a:t>
            </a:r>
            <a:r>
              <a:rPr lang="en-US" i="1" dirty="0" err="1" smtClean="0">
                <a:solidFill>
                  <a:srgbClr val="00B050"/>
                </a:solidFill>
              </a:rPr>
              <a:t>SubclassName</a:t>
            </a:r>
            <a:r>
              <a:rPr lang="en-US" dirty="0" smtClean="0">
                <a:solidFill>
                  <a:srgbClr val="00B050"/>
                </a:solidFill>
              </a:rPr>
              <a:t> : </a:t>
            </a:r>
            <a:r>
              <a:rPr lang="en-US" i="1" dirty="0" smtClean="0">
                <a:solidFill>
                  <a:srgbClr val="00B050"/>
                </a:solidFill>
              </a:rPr>
              <a:t>inheritance-access-</a:t>
            </a:r>
            <a:r>
              <a:rPr lang="en-US" i="1" dirty="0" err="1" smtClean="0">
                <a:solidFill>
                  <a:srgbClr val="00B050"/>
                </a:solidFill>
              </a:rPr>
              <a:t>specifier</a:t>
            </a:r>
            <a:r>
              <a:rPr lang="en-US" dirty="0" smtClean="0">
                <a:solidFill>
                  <a:srgbClr val="00B050"/>
                </a:solidFill>
              </a:rPr>
              <a:t> </a:t>
            </a:r>
            <a:r>
              <a:rPr lang="en-US" i="1" dirty="0" err="1" smtClean="0">
                <a:solidFill>
                  <a:srgbClr val="00B050"/>
                </a:solidFill>
              </a:rPr>
              <a:t>SuperclassName</a:t>
            </a:r>
            <a:r>
              <a:rPr lang="en-US" dirty="0" smtClean="0">
                <a:solidFill>
                  <a:srgbClr val="00B050"/>
                </a:solidFill>
              </a:rPr>
              <a:t> { ...... };</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6A8B7879-42F5-4363-B868-6191DE4FD0D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Modes of Inheritance</a:t>
            </a:r>
            <a:endParaRPr lang="en-US" dirty="0"/>
          </a:p>
        </p:txBody>
      </p:sp>
      <p:sp>
        <p:nvSpPr>
          <p:cNvPr id="3" name="Content Placeholder 2"/>
          <p:cNvSpPr>
            <a:spLocks noGrp="1"/>
          </p:cNvSpPr>
          <p:nvPr>
            <p:ph idx="1"/>
          </p:nvPr>
        </p:nvSpPr>
        <p:spPr/>
        <p:txBody>
          <a:bodyPr/>
          <a:lstStyle/>
          <a:p>
            <a:r>
              <a:rPr lang="en-US" b="1" dirty="0" smtClean="0"/>
              <a:t>Public </a:t>
            </a:r>
            <a:r>
              <a:rPr lang="en-US" b="1" dirty="0" smtClean="0"/>
              <a:t>mode</a:t>
            </a:r>
            <a:endParaRPr lang="en-US" b="1" dirty="0" smtClean="0"/>
          </a:p>
          <a:p>
            <a:pPr lvl="1"/>
            <a:r>
              <a:rPr lang="en-US" dirty="0" smtClean="0"/>
              <a:t>If </a:t>
            </a:r>
            <a:r>
              <a:rPr lang="en-US" dirty="0" smtClean="0"/>
              <a:t>we derive a sub class from a public base class. Then the public member of the base class will become public in the derived class and protected members of the base class will become protected in derived class. Private members of the base class will never get inherited in sub class.</a:t>
            </a:r>
          </a:p>
          <a:p>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2368</TotalTime>
  <Words>651</Words>
  <Application>Microsoft Office PowerPoint</Application>
  <PresentationFormat>On-screen Show (4:3)</PresentationFormat>
  <Paragraphs>134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Solstice</vt:lpstr>
      <vt:lpstr>C++</vt:lpstr>
      <vt:lpstr>Constructors</vt:lpstr>
      <vt:lpstr>Types of Constructors</vt:lpstr>
      <vt:lpstr>Types of Constructors</vt:lpstr>
      <vt:lpstr>Uses of Parameterized constructor</vt:lpstr>
      <vt:lpstr>Constructor</vt:lpstr>
      <vt:lpstr>Destructor</vt:lpstr>
      <vt:lpstr>Inheritance</vt:lpstr>
      <vt:lpstr>Modes of Inheritance</vt:lpstr>
      <vt:lpstr>Modes of Inheritance</vt:lpstr>
      <vt:lpstr>Modes of Inheritance</vt:lpstr>
      <vt:lpstr>Types of Inheritance in C++</vt:lpstr>
      <vt:lpstr>Types of Inheritance</vt:lpstr>
      <vt:lpstr>Types of Inheritance</vt:lpstr>
      <vt:lpstr>Hierarchical Inheritance</vt:lpstr>
      <vt:lpstr>Hybrid (Virtual) Inheritance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Abdur Rahman</dc:creator>
  <cp:lastModifiedBy>Abdur Rahman</cp:lastModifiedBy>
  <cp:revision>1522</cp:revision>
  <dcterms:created xsi:type="dcterms:W3CDTF">2018-01-28T11:33:00Z</dcterms:created>
  <dcterms:modified xsi:type="dcterms:W3CDTF">2018-04-23T05:33:57Z</dcterms:modified>
</cp:coreProperties>
</file>