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59" r:id="rId4"/>
    <p:sldId id="260" r:id="rId5"/>
    <p:sldId id="261" r:id="rId6"/>
    <p:sldId id="264" r:id="rId7"/>
    <p:sldId id="265" r:id="rId8"/>
    <p:sldId id="266" r:id="rId9"/>
    <p:sldId id="262" r:id="rId10"/>
    <p:sldId id="263" r:id="rId11"/>
    <p:sldId id="267" r:id="rId12"/>
    <p:sldId id="26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FBF304A-C90D-4F47-9FB2-D9D6CF74428E}" type="datetimeFigureOut">
              <a:rPr lang="en-US"/>
              <a:pPr>
                <a:defRPr/>
              </a:pPr>
              <a:t>1/1/2010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35019DA-D496-4100-9FDC-6C96BEF5B09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r>
              <a:rPr lang="en-US" smtClean="0"/>
              <a:t>1/26/2018</a:t>
            </a:r>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82D94029-7304-4050-BF41-8093674F0D7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1/26/2018</a:t>
            </a:r>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D1DDDEB-3E26-4C54-975C-7CAEEACED0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1/26/2018</a:t>
            </a:r>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DBC765FF-4911-4D92-AC9C-BA8E71F0D3F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1/26/2018</a:t>
            </a:r>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4101F94-7809-42B0-96A3-03BCFB80D2A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r>
              <a:rPr lang="en-US" smtClean="0"/>
              <a:t>1/26/2018</a:t>
            </a:r>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91B4BC5E-7A01-4417-87C9-7F7C8564757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r>
              <a:rPr lang="en-US" smtClean="0"/>
              <a:t>1/26/2018</a:t>
            </a:r>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D65E9EA2-7793-4DE2-8E15-9FBBCE7E65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r>
              <a:rPr lang="en-US" smtClean="0"/>
              <a:t>1/26/2018</a:t>
            </a: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2265F7CA-3EF7-4B17-85B2-AE04C7938E6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r>
              <a:rPr lang="en-US" smtClean="0"/>
              <a:t>1/26/2018</a:t>
            </a:r>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6003B22A-577C-4129-B889-8653E4D8939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r>
              <a:rPr lang="en-US" smtClean="0"/>
              <a:t>1/26/2018</a:t>
            </a:r>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E815EA7A-9295-4FF3-9269-926E51E8EF2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smtClean="0"/>
              <a:t>1/26/2018</a:t>
            </a: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4A4A211-592F-4728-ADAE-887A130C3A5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r>
              <a:rPr lang="en-US" smtClean="0"/>
              <a:t>1/26/2018</a:t>
            </a:r>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2ABBEF5E-327A-434D-AE74-CE8A233D517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cs typeface="+mn-cs"/>
              </a:defRPr>
            </a:lvl1pPr>
            <a:extLst/>
          </a:lstStyle>
          <a:p>
            <a:pPr>
              <a:defRPr/>
            </a:pPr>
            <a:r>
              <a:rPr lang="en-US" smtClean="0"/>
              <a:t>1/26/2018</a:t>
            </a: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smtClean="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cs typeface="+mn-cs"/>
              </a:defRPr>
            </a:lvl1pPr>
            <a:extLst/>
          </a:lstStyle>
          <a:p>
            <a:pPr>
              <a:defRPr/>
            </a:pPr>
            <a:fld id="{AC1028AA-0F40-48B5-B4CC-188E5E23DCD2}"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83" r:id="rId1"/>
    <p:sldLayoutId id="2147483678" r:id="rId2"/>
    <p:sldLayoutId id="2147483684" r:id="rId3"/>
    <p:sldLayoutId id="2147483679" r:id="rId4"/>
    <p:sldLayoutId id="2147483685" r:id="rId5"/>
    <p:sldLayoutId id="2147483680" r:id="rId6"/>
    <p:sldLayoutId id="2147483686" r:id="rId7"/>
    <p:sldLayoutId id="2147483687" r:id="rId8"/>
    <p:sldLayoutId id="2147483688" r:id="rId9"/>
    <p:sldLayoutId id="2147483681" r:id="rId10"/>
    <p:sldLayoutId id="2147483682" r:id="rId11"/>
  </p:sldLayoutIdLst>
  <p:hf hdr="0" ftr="0" dt="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28600"/>
            <a:ext cx="7407275" cy="785813"/>
          </a:xfrm>
        </p:spPr>
        <p:txBody>
          <a:bodyPr/>
          <a:lstStyle/>
          <a:p>
            <a:pPr fontAlgn="auto">
              <a:spcAft>
                <a:spcPts val="0"/>
              </a:spcAft>
              <a:defRPr/>
            </a:pPr>
            <a:r>
              <a:rPr lang="en-US" dirty="0" smtClean="0">
                <a:solidFill>
                  <a:schemeClr val="tx2">
                    <a:satMod val="130000"/>
                  </a:schemeClr>
                </a:solidFill>
              </a:rPr>
              <a:t>Fortran (FORmula </a:t>
            </a:r>
            <a:r>
              <a:rPr lang="en-US" dirty="0" err="1" smtClean="0">
                <a:solidFill>
                  <a:schemeClr val="tx2">
                    <a:satMod val="130000"/>
                  </a:schemeClr>
                </a:solidFill>
              </a:rPr>
              <a:t>TRANslator</a:t>
            </a:r>
            <a:r>
              <a:rPr lang="en-US" dirty="0" smtClean="0">
                <a:solidFill>
                  <a:schemeClr val="tx2">
                    <a:satMod val="130000"/>
                  </a:schemeClr>
                </a:solidFill>
              </a:rPr>
              <a:t>)</a:t>
            </a:r>
            <a:endParaRPr lang="en-US" dirty="0">
              <a:solidFill>
                <a:schemeClr val="tx2">
                  <a:satMod val="130000"/>
                </a:schemeClr>
              </a:solidFill>
            </a:endParaRPr>
          </a:p>
        </p:txBody>
      </p:sp>
      <p:sp>
        <p:nvSpPr>
          <p:cNvPr id="3" name="Subtitle 2"/>
          <p:cNvSpPr>
            <a:spLocks noGrp="1"/>
          </p:cNvSpPr>
          <p:nvPr>
            <p:ph type="subTitle" idx="1"/>
          </p:nvPr>
        </p:nvSpPr>
        <p:spPr>
          <a:xfrm>
            <a:off x="1447800" y="4495800"/>
            <a:ext cx="7407275" cy="1752600"/>
          </a:xfrm>
        </p:spPr>
        <p:txBody>
          <a:bodyPr>
            <a:normAutofit lnSpcReduction="10000"/>
          </a:bodyPr>
          <a:lstStyle/>
          <a:p>
            <a:pPr algn="r" fontAlgn="auto">
              <a:spcAft>
                <a:spcPts val="0"/>
              </a:spcAft>
              <a:buFont typeface="Wingdings 2"/>
              <a:buNone/>
              <a:defRPr/>
            </a:pPr>
            <a:r>
              <a:rPr lang="en-US" dirty="0" smtClean="0"/>
              <a:t>Prepared by</a:t>
            </a:r>
          </a:p>
          <a:p>
            <a:pPr algn="r" fontAlgn="auto">
              <a:spcAft>
                <a:spcPts val="0"/>
              </a:spcAft>
              <a:buFont typeface="Wingdings 2"/>
              <a:buNone/>
              <a:defRPr/>
            </a:pPr>
            <a:r>
              <a:rPr lang="en-US" dirty="0" smtClean="0"/>
              <a:t>Md.  Abdur Rahman</a:t>
            </a:r>
          </a:p>
          <a:p>
            <a:pPr algn="r" fontAlgn="auto">
              <a:spcAft>
                <a:spcPts val="0"/>
              </a:spcAft>
              <a:buFont typeface="Wingdings 2"/>
              <a:buNone/>
              <a:defRPr/>
            </a:pPr>
            <a:r>
              <a:rPr lang="en-US" dirty="0" smtClean="0"/>
              <a:t>Senior Computer Scientist</a:t>
            </a:r>
          </a:p>
          <a:p>
            <a:pPr algn="r" fontAlgn="auto">
              <a:spcAft>
                <a:spcPts val="0"/>
              </a:spcAft>
              <a:buFont typeface="Wingdings 2"/>
              <a:buNone/>
              <a:defRPr/>
            </a:pPr>
            <a:r>
              <a:rPr lang="en-US" dirty="0" smtClean="0"/>
              <a:t>Centre for Advanced Research in Sciences (CARS)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9350" cy="563562"/>
          </a:xfrm>
        </p:spPr>
        <p:txBody>
          <a:bodyPr>
            <a:normAutofit fontScale="90000"/>
          </a:bodyPr>
          <a:lstStyle/>
          <a:p>
            <a:pPr algn="ctr"/>
            <a:r>
              <a:rPr lang="en-US" b="1" dirty="0" smtClean="0"/>
              <a:t>Data encapsulation </a:t>
            </a:r>
            <a:endParaRPr lang="en-US" dirty="0"/>
          </a:p>
        </p:txBody>
      </p:sp>
      <p:sp>
        <p:nvSpPr>
          <p:cNvPr id="3" name="Content Placeholder 2"/>
          <p:cNvSpPr>
            <a:spLocks noGrp="1"/>
          </p:cNvSpPr>
          <p:nvPr>
            <p:ph idx="1"/>
          </p:nvPr>
        </p:nvSpPr>
        <p:spPr>
          <a:xfrm>
            <a:off x="1524000" y="762000"/>
            <a:ext cx="7499350" cy="5867400"/>
          </a:xfrm>
        </p:spPr>
        <p:txBody>
          <a:bodyPr/>
          <a:lstStyle/>
          <a:p>
            <a:r>
              <a:rPr lang="en-US" i="1" dirty="0" smtClean="0"/>
              <a:t>Data encapsulation refers to the process of </a:t>
            </a:r>
            <a:r>
              <a:rPr lang="en-US" i="1" dirty="0" smtClean="0">
                <a:solidFill>
                  <a:srgbClr val="FF0000"/>
                </a:solidFill>
              </a:rPr>
              <a:t>hiding data</a:t>
            </a:r>
            <a:r>
              <a:rPr lang="en-US" i="1" dirty="0" smtClean="0"/>
              <a:t> within an “object”, and allowing access to this data only through special procedures, called member functions or methods.</a:t>
            </a:r>
          </a:p>
          <a:p>
            <a:r>
              <a:rPr lang="en-US" dirty="0" smtClean="0"/>
              <a:t>Data encapsulation functions as a </a:t>
            </a:r>
            <a:r>
              <a:rPr lang="en-US" dirty="0" smtClean="0">
                <a:solidFill>
                  <a:srgbClr val="FF0000"/>
                </a:solidFill>
              </a:rPr>
              <a:t>security tool</a:t>
            </a:r>
            <a:r>
              <a:rPr lang="en-US" dirty="0" smtClean="0"/>
              <a:t>, because the data in the object is only available through the methods, which decreases the possibility of corrupting the data, and it reduces complexity (because the data is hidden within the module).  </a:t>
            </a:r>
            <a:endParaRPr lang="en-US" dirty="0"/>
          </a:p>
        </p:txBody>
      </p:sp>
      <p:sp>
        <p:nvSpPr>
          <p:cNvPr id="4" name="Slide Number Placeholder 3"/>
          <p:cNvSpPr>
            <a:spLocks noGrp="1"/>
          </p:cNvSpPr>
          <p:nvPr>
            <p:ph type="sldNum" sz="quarter" idx="12"/>
          </p:nvPr>
        </p:nvSpPr>
        <p:spPr/>
        <p:txBody>
          <a:bodyPr/>
          <a:lstStyle/>
          <a:p>
            <a:pPr>
              <a:defRPr/>
            </a:pPr>
            <a:fld id="{44101F94-7809-42B0-96A3-03BCFB80D2A1}"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4101F94-7809-42B0-96A3-03BCFB80D2A1}" type="slidenum">
              <a:rPr lang="en-US" smtClean="0"/>
              <a:pPr>
                <a:defRPr/>
              </a:pPr>
              <a:t>11</a:t>
            </a:fld>
            <a:endParaRPr lang="en-US"/>
          </a:p>
        </p:txBody>
      </p:sp>
      <p:sp>
        <p:nvSpPr>
          <p:cNvPr id="5" name="Rectangle 4"/>
          <p:cNvSpPr/>
          <p:nvPr/>
        </p:nvSpPr>
        <p:spPr>
          <a:xfrm>
            <a:off x="1371600" y="595491"/>
            <a:ext cx="7620000" cy="6186309"/>
          </a:xfrm>
          <a:prstGeom prst="rect">
            <a:avLst/>
          </a:prstGeom>
        </p:spPr>
        <p:txBody>
          <a:bodyPr wrap="square">
            <a:spAutoFit/>
          </a:bodyPr>
          <a:lstStyle/>
          <a:p>
            <a:r>
              <a:rPr lang="en-US" dirty="0" smtClean="0"/>
              <a:t>module </a:t>
            </a:r>
            <a:r>
              <a:rPr lang="en-US" dirty="0" err="1" smtClean="0"/>
              <a:t>convertT</a:t>
            </a:r>
            <a:endParaRPr lang="en-US" dirty="0" smtClean="0"/>
          </a:p>
          <a:p>
            <a:r>
              <a:rPr lang="en-US" dirty="0" smtClean="0"/>
              <a:t>implicit none</a:t>
            </a:r>
          </a:p>
          <a:p>
            <a:r>
              <a:rPr lang="en-US" dirty="0" smtClean="0"/>
              <a:t>    !Everything that is declared private is not available outside the module</a:t>
            </a:r>
          </a:p>
          <a:p>
            <a:r>
              <a:rPr lang="en-US" dirty="0" smtClean="0"/>
              <a:t>    real, parameter, </a:t>
            </a:r>
            <a:r>
              <a:rPr lang="en-US" dirty="0" smtClean="0">
                <a:solidFill>
                  <a:srgbClr val="FF0000"/>
                </a:solidFill>
              </a:rPr>
              <a:t>private</a:t>
            </a:r>
            <a:r>
              <a:rPr lang="en-US" dirty="0" smtClean="0"/>
              <a:t> :: factor = 0.555555556</a:t>
            </a:r>
          </a:p>
          <a:p>
            <a:r>
              <a:rPr lang="en-US" dirty="0" smtClean="0"/>
              <a:t>    integer, parameter, </a:t>
            </a:r>
            <a:r>
              <a:rPr lang="en-US" dirty="0" smtClean="0">
                <a:solidFill>
                  <a:srgbClr val="FF0000"/>
                </a:solidFill>
              </a:rPr>
              <a:t>private</a:t>
            </a:r>
            <a:r>
              <a:rPr lang="en-US" dirty="0" smtClean="0"/>
              <a:t> :: offset = 32</a:t>
            </a:r>
          </a:p>
          <a:p>
            <a:r>
              <a:rPr lang="en-US" dirty="0" smtClean="0"/>
              <a:t>    contains</a:t>
            </a:r>
          </a:p>
          <a:p>
            <a:r>
              <a:rPr lang="en-US" dirty="0" smtClean="0"/>
              <a:t>    function </a:t>
            </a:r>
            <a:r>
              <a:rPr lang="en-US" dirty="0" err="1" smtClean="0"/>
              <a:t>CtoF</a:t>
            </a:r>
            <a:r>
              <a:rPr lang="en-US" dirty="0" smtClean="0"/>
              <a:t> (</a:t>
            </a:r>
            <a:r>
              <a:rPr lang="en-US" dirty="0" err="1" smtClean="0"/>
              <a:t>TinC</a:t>
            </a:r>
            <a:r>
              <a:rPr lang="en-US" dirty="0" smtClean="0"/>
              <a:t>) result (</a:t>
            </a:r>
            <a:r>
              <a:rPr lang="en-US" dirty="0" err="1" smtClean="0"/>
              <a:t>TinF</a:t>
            </a:r>
            <a:r>
              <a:rPr lang="en-US" dirty="0" smtClean="0"/>
              <a:t>)</a:t>
            </a:r>
          </a:p>
          <a:p>
            <a:r>
              <a:rPr lang="en-US" dirty="0" smtClean="0"/>
              <a:t>        ! </a:t>
            </a:r>
            <a:r>
              <a:rPr lang="en-US" dirty="0" err="1" smtClean="0"/>
              <a:t>funtion</a:t>
            </a:r>
            <a:r>
              <a:rPr lang="en-US" dirty="0" smtClean="0"/>
              <a:t> result</a:t>
            </a:r>
          </a:p>
          <a:p>
            <a:r>
              <a:rPr lang="en-US" dirty="0" smtClean="0"/>
              <a:t>        real :: </a:t>
            </a:r>
            <a:r>
              <a:rPr lang="en-US" dirty="0" err="1" smtClean="0"/>
              <a:t>TinF</a:t>
            </a:r>
            <a:endParaRPr lang="en-US" dirty="0" smtClean="0"/>
          </a:p>
          <a:p>
            <a:r>
              <a:rPr lang="en-US" dirty="0" smtClean="0"/>
              <a:t>        ! dummy argument</a:t>
            </a:r>
          </a:p>
          <a:p>
            <a:r>
              <a:rPr lang="en-US" dirty="0" smtClean="0"/>
              <a:t>        real, intent (in) :: </a:t>
            </a:r>
            <a:r>
              <a:rPr lang="en-US" dirty="0" err="1" smtClean="0"/>
              <a:t>TinC</a:t>
            </a:r>
            <a:endParaRPr lang="en-US" dirty="0" smtClean="0"/>
          </a:p>
          <a:p>
            <a:r>
              <a:rPr lang="en-US" dirty="0" smtClean="0"/>
              <a:t>        </a:t>
            </a:r>
            <a:r>
              <a:rPr lang="en-US" dirty="0" err="1" smtClean="0"/>
              <a:t>TinF</a:t>
            </a:r>
            <a:r>
              <a:rPr lang="en-US" dirty="0" smtClean="0"/>
              <a:t> = (</a:t>
            </a:r>
            <a:r>
              <a:rPr lang="en-US" dirty="0" err="1" smtClean="0"/>
              <a:t>TinC</a:t>
            </a:r>
            <a:r>
              <a:rPr lang="en-US" dirty="0" smtClean="0"/>
              <a:t>/factor) + offset</a:t>
            </a:r>
          </a:p>
          <a:p>
            <a:r>
              <a:rPr lang="en-US" dirty="0" smtClean="0"/>
              <a:t>    end function </a:t>
            </a:r>
            <a:r>
              <a:rPr lang="en-US" dirty="0" err="1" smtClean="0"/>
              <a:t>CtoF</a:t>
            </a:r>
            <a:endParaRPr lang="en-US" dirty="0" smtClean="0"/>
          </a:p>
          <a:p>
            <a:endParaRPr lang="en-US" dirty="0" smtClean="0"/>
          </a:p>
          <a:p>
            <a:r>
              <a:rPr lang="en-US" dirty="0" smtClean="0"/>
              <a:t>    function </a:t>
            </a:r>
            <a:r>
              <a:rPr lang="en-US" dirty="0" err="1" smtClean="0"/>
              <a:t>FtoC</a:t>
            </a:r>
            <a:r>
              <a:rPr lang="en-US" dirty="0" smtClean="0"/>
              <a:t> (</a:t>
            </a:r>
            <a:r>
              <a:rPr lang="en-US" dirty="0" err="1" smtClean="0"/>
              <a:t>TinF</a:t>
            </a:r>
            <a:r>
              <a:rPr lang="en-US" dirty="0" smtClean="0"/>
              <a:t>) result (</a:t>
            </a:r>
            <a:r>
              <a:rPr lang="en-US" dirty="0" err="1" smtClean="0"/>
              <a:t>TinC</a:t>
            </a:r>
            <a:r>
              <a:rPr lang="en-US" dirty="0" smtClean="0"/>
              <a:t>)</a:t>
            </a:r>
          </a:p>
          <a:p>
            <a:r>
              <a:rPr lang="en-US" dirty="0" smtClean="0"/>
              <a:t>        !function result</a:t>
            </a:r>
          </a:p>
          <a:p>
            <a:r>
              <a:rPr lang="en-US" dirty="0" smtClean="0"/>
              <a:t>        real :: </a:t>
            </a:r>
            <a:r>
              <a:rPr lang="en-US" dirty="0" err="1" smtClean="0"/>
              <a:t>TinC</a:t>
            </a:r>
            <a:endParaRPr lang="en-US" dirty="0" smtClean="0"/>
          </a:p>
          <a:p>
            <a:r>
              <a:rPr lang="en-US" dirty="0" smtClean="0"/>
              <a:t>        ! dummy argument</a:t>
            </a:r>
          </a:p>
          <a:p>
            <a:r>
              <a:rPr lang="en-US" dirty="0" smtClean="0"/>
              <a:t>        real :: </a:t>
            </a:r>
            <a:r>
              <a:rPr lang="en-US" dirty="0" err="1" smtClean="0"/>
              <a:t>TinF</a:t>
            </a:r>
            <a:endParaRPr lang="en-US" dirty="0" smtClean="0"/>
          </a:p>
          <a:p>
            <a:r>
              <a:rPr lang="en-US" dirty="0" smtClean="0"/>
              <a:t>        </a:t>
            </a:r>
            <a:r>
              <a:rPr lang="en-US" dirty="0" err="1" smtClean="0"/>
              <a:t>TinC</a:t>
            </a:r>
            <a:r>
              <a:rPr lang="en-US" dirty="0" smtClean="0"/>
              <a:t> = (</a:t>
            </a:r>
            <a:r>
              <a:rPr lang="en-US" dirty="0" err="1" smtClean="0"/>
              <a:t>TinF</a:t>
            </a:r>
            <a:r>
              <a:rPr lang="en-US" dirty="0" smtClean="0"/>
              <a:t>-offset) * factor</a:t>
            </a:r>
          </a:p>
          <a:p>
            <a:r>
              <a:rPr lang="en-US" dirty="0" smtClean="0"/>
              <a:t>    end function </a:t>
            </a:r>
            <a:r>
              <a:rPr lang="en-US" dirty="0" err="1" smtClean="0"/>
              <a:t>FtoC</a:t>
            </a:r>
            <a:endParaRPr lang="en-US" dirty="0" smtClean="0"/>
          </a:p>
          <a:p>
            <a:r>
              <a:rPr lang="en-US" dirty="0" smtClean="0"/>
              <a:t>end module </a:t>
            </a:r>
            <a:r>
              <a:rPr lang="en-US" dirty="0" err="1" smtClean="0"/>
              <a:t>convertT</a:t>
            </a:r>
            <a:endParaRPr lang="en-US" dirty="0"/>
          </a:p>
        </p:txBody>
      </p:sp>
      <p:sp>
        <p:nvSpPr>
          <p:cNvPr id="6" name="Title 1"/>
          <p:cNvSpPr>
            <a:spLocks noGrp="1"/>
          </p:cNvSpPr>
          <p:nvPr>
            <p:ph type="title"/>
          </p:nvPr>
        </p:nvSpPr>
        <p:spPr>
          <a:xfrm>
            <a:off x="1295400" y="0"/>
            <a:ext cx="7499350" cy="487362"/>
          </a:xfrm>
        </p:spPr>
        <p:txBody>
          <a:bodyPr>
            <a:normAutofit fontScale="90000"/>
          </a:bodyPr>
          <a:lstStyle/>
          <a:p>
            <a:pPr algn="ctr"/>
            <a:r>
              <a:rPr lang="en-US" b="1" dirty="0" smtClean="0"/>
              <a:t>Accessibility Example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Accessibility Example</a:t>
            </a:r>
            <a:endParaRPr lang="en-US" dirty="0"/>
          </a:p>
        </p:txBody>
      </p:sp>
      <p:sp>
        <p:nvSpPr>
          <p:cNvPr id="4" name="Slide Number Placeholder 3"/>
          <p:cNvSpPr>
            <a:spLocks noGrp="1"/>
          </p:cNvSpPr>
          <p:nvPr>
            <p:ph type="sldNum" sz="quarter" idx="12"/>
          </p:nvPr>
        </p:nvSpPr>
        <p:spPr/>
        <p:txBody>
          <a:bodyPr/>
          <a:lstStyle/>
          <a:p>
            <a:pPr>
              <a:defRPr/>
            </a:pPr>
            <a:fld id="{44101F94-7809-42B0-96A3-03BCFB80D2A1}" type="slidenum">
              <a:rPr lang="en-US" smtClean="0"/>
              <a:pPr>
                <a:defRPr/>
              </a:pPr>
              <a:t>12</a:t>
            </a:fld>
            <a:endParaRPr lang="en-US"/>
          </a:p>
        </p:txBody>
      </p:sp>
      <p:sp>
        <p:nvSpPr>
          <p:cNvPr id="5" name="Rectangle 4"/>
          <p:cNvSpPr/>
          <p:nvPr/>
        </p:nvSpPr>
        <p:spPr>
          <a:xfrm>
            <a:off x="2286000" y="2136339"/>
            <a:ext cx="6400800" cy="2031325"/>
          </a:xfrm>
          <a:prstGeom prst="rect">
            <a:avLst/>
          </a:prstGeom>
        </p:spPr>
        <p:txBody>
          <a:bodyPr wrap="square">
            <a:spAutoFit/>
          </a:bodyPr>
          <a:lstStyle/>
          <a:p>
            <a:r>
              <a:rPr lang="en-US" dirty="0" smtClean="0"/>
              <a:t>program </a:t>
            </a:r>
            <a:r>
              <a:rPr lang="en-US" dirty="0" err="1" smtClean="0"/>
              <a:t>convert_temperature</a:t>
            </a:r>
            <a:endParaRPr lang="en-US" dirty="0" smtClean="0"/>
          </a:p>
          <a:p>
            <a:r>
              <a:rPr lang="en-US" dirty="0" smtClean="0"/>
              <a:t>    use </a:t>
            </a:r>
            <a:r>
              <a:rPr lang="en-US" dirty="0" err="1" smtClean="0"/>
              <a:t>convertT</a:t>
            </a:r>
            <a:endParaRPr lang="en-US" dirty="0" smtClean="0"/>
          </a:p>
          <a:p>
            <a:r>
              <a:rPr lang="en-US" dirty="0" smtClean="0"/>
              <a:t>    implicit none</a:t>
            </a:r>
          </a:p>
          <a:p>
            <a:r>
              <a:rPr lang="en-US" dirty="0" smtClean="0"/>
              <a:t>    print*, "20 </a:t>
            </a:r>
            <a:r>
              <a:rPr lang="en-US" dirty="0" err="1" smtClean="0"/>
              <a:t>Celcius</a:t>
            </a:r>
            <a:r>
              <a:rPr lang="en-US" dirty="0" smtClean="0"/>
              <a:t> = ", </a:t>
            </a:r>
            <a:r>
              <a:rPr lang="en-US" dirty="0" err="1" smtClean="0"/>
              <a:t>CtoF</a:t>
            </a:r>
            <a:r>
              <a:rPr lang="en-US" dirty="0" smtClean="0"/>
              <a:t> (20.0), " Fahrenheit"</a:t>
            </a:r>
          </a:p>
          <a:p>
            <a:r>
              <a:rPr lang="en-US" dirty="0" smtClean="0"/>
              <a:t>    print*, "100 Fahrenheit = ", </a:t>
            </a:r>
            <a:r>
              <a:rPr lang="en-US" dirty="0" err="1" smtClean="0"/>
              <a:t>FtoC</a:t>
            </a:r>
            <a:r>
              <a:rPr lang="en-US" dirty="0" smtClean="0"/>
              <a:t> (100.0), " </a:t>
            </a:r>
            <a:r>
              <a:rPr lang="en-US" dirty="0" err="1" smtClean="0"/>
              <a:t>Celcius</a:t>
            </a:r>
            <a:r>
              <a:rPr lang="en-US" dirty="0" smtClean="0"/>
              <a:t>"</a:t>
            </a:r>
          </a:p>
          <a:p>
            <a:r>
              <a:rPr lang="en-US" dirty="0" smtClean="0"/>
              <a:t>    print*, factor ! Not accessible</a:t>
            </a:r>
          </a:p>
          <a:p>
            <a:r>
              <a:rPr lang="en-US" dirty="0" smtClean="0"/>
              <a:t>end program </a:t>
            </a:r>
            <a:r>
              <a:rPr lang="en-US" dirty="0" err="1" smtClean="0"/>
              <a:t>convert_temperature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Modules </a:t>
            </a:r>
            <a:endParaRPr lang="en-US" dirty="0"/>
          </a:p>
        </p:txBody>
      </p:sp>
      <p:sp>
        <p:nvSpPr>
          <p:cNvPr id="3" name="Content Placeholder 2"/>
          <p:cNvSpPr>
            <a:spLocks noGrp="1"/>
          </p:cNvSpPr>
          <p:nvPr>
            <p:ph idx="1"/>
          </p:nvPr>
        </p:nvSpPr>
        <p:spPr>
          <a:xfrm>
            <a:off x="1435100" y="1447800"/>
            <a:ext cx="7499350" cy="3657600"/>
          </a:xfrm>
        </p:spPr>
        <p:txBody>
          <a:bodyPr/>
          <a:lstStyle/>
          <a:p>
            <a:r>
              <a:rPr lang="en-US" dirty="0" smtClean="0"/>
              <a:t>Fortran 90 provides a special program unit known as a MODULE that conveniently packages collections of declarations and subprograms so that they may be imported into other program units.</a:t>
            </a:r>
          </a:p>
          <a:p>
            <a:r>
              <a:rPr lang="en-US" dirty="0" smtClean="0"/>
              <a:t>A form of a module is as follows</a:t>
            </a:r>
            <a:endParaRPr lang="en-US" dirty="0"/>
          </a:p>
        </p:txBody>
      </p:sp>
      <p:sp>
        <p:nvSpPr>
          <p:cNvPr id="4" name="Slide Number Placeholder 3"/>
          <p:cNvSpPr>
            <a:spLocks noGrp="1"/>
          </p:cNvSpPr>
          <p:nvPr>
            <p:ph type="sldNum" sz="quarter" idx="12"/>
          </p:nvPr>
        </p:nvSpPr>
        <p:spPr/>
        <p:txBody>
          <a:bodyPr/>
          <a:lstStyle/>
          <a:p>
            <a:pPr>
              <a:defRPr/>
            </a:pPr>
            <a:fld id="{44101F94-7809-42B0-96A3-03BCFB80D2A1}" type="slidenum">
              <a:rPr lang="en-US" smtClean="0"/>
              <a:pPr>
                <a:defRPr/>
              </a:pPr>
              <a:t>2</a:t>
            </a:fld>
            <a:endParaRPr lang="en-US"/>
          </a:p>
        </p:txBody>
      </p:sp>
      <p:sp>
        <p:nvSpPr>
          <p:cNvPr id="5" name="Rectangle 4"/>
          <p:cNvSpPr/>
          <p:nvPr/>
        </p:nvSpPr>
        <p:spPr>
          <a:xfrm>
            <a:off x="2971800" y="5257800"/>
            <a:ext cx="3352800" cy="1200329"/>
          </a:xfrm>
          <a:prstGeom prst="rect">
            <a:avLst/>
          </a:prstGeom>
        </p:spPr>
        <p:txBody>
          <a:bodyPr wrap="square">
            <a:spAutoFit/>
          </a:bodyPr>
          <a:lstStyle/>
          <a:p>
            <a:r>
              <a:rPr lang="en-US" sz="2400" dirty="0" smtClean="0">
                <a:solidFill>
                  <a:srgbClr val="FF0000"/>
                </a:solidFill>
                <a:latin typeface="Consolas" pitchFamily="49" charset="0"/>
                <a:cs typeface="Consolas" pitchFamily="49" charset="0"/>
              </a:rPr>
              <a:t>MODULE</a:t>
            </a:r>
            <a:r>
              <a:rPr lang="en-US" sz="2400" dirty="0" smtClean="0">
                <a:latin typeface="Consolas" pitchFamily="49" charset="0"/>
                <a:cs typeface="Consolas" pitchFamily="49" charset="0"/>
              </a:rPr>
              <a:t> </a:t>
            </a:r>
            <a:r>
              <a:rPr lang="en-US" sz="2400" dirty="0" smtClean="0">
                <a:solidFill>
                  <a:srgbClr val="00B050"/>
                </a:solidFill>
                <a:latin typeface="Consolas" pitchFamily="49" charset="0"/>
                <a:cs typeface="Consolas" pitchFamily="49" charset="0"/>
              </a:rPr>
              <a:t>name</a:t>
            </a:r>
          </a:p>
          <a:p>
            <a:r>
              <a:rPr lang="en-US" sz="2400" dirty="0" smtClean="0">
                <a:latin typeface="Consolas" pitchFamily="49" charset="0"/>
                <a:cs typeface="Consolas" pitchFamily="49" charset="0"/>
              </a:rPr>
              <a:t>    </a:t>
            </a:r>
            <a:r>
              <a:rPr lang="en-US" sz="2400" dirty="0" smtClean="0">
                <a:solidFill>
                  <a:srgbClr val="00B0F0"/>
                </a:solidFill>
                <a:latin typeface="Consolas" pitchFamily="49" charset="0"/>
                <a:cs typeface="Consolas" pitchFamily="49" charset="0"/>
              </a:rPr>
              <a:t>specifications</a:t>
            </a:r>
          </a:p>
          <a:p>
            <a:r>
              <a:rPr lang="en-US" sz="2400" dirty="0" smtClean="0">
                <a:solidFill>
                  <a:srgbClr val="FF0000"/>
                </a:solidFill>
                <a:latin typeface="Consolas" pitchFamily="49" charset="0"/>
                <a:cs typeface="Consolas" pitchFamily="49" charset="0"/>
              </a:rPr>
              <a:t>END MODULE</a:t>
            </a:r>
            <a:r>
              <a:rPr lang="en-US" sz="2400" dirty="0" smtClean="0">
                <a:latin typeface="Consolas" pitchFamily="49" charset="0"/>
                <a:cs typeface="Consolas" pitchFamily="49" charset="0"/>
              </a:rPr>
              <a:t> </a:t>
            </a:r>
            <a:r>
              <a:rPr lang="en-US" sz="2400" dirty="0" smtClean="0">
                <a:solidFill>
                  <a:srgbClr val="00B050"/>
                </a:solidFill>
                <a:latin typeface="Consolas" pitchFamily="49" charset="0"/>
                <a:cs typeface="Consolas" pitchFamily="49" charset="0"/>
              </a:rPr>
              <a:t>name</a:t>
            </a:r>
            <a:endParaRPr lang="en-US" sz="2400" dirty="0">
              <a:solidFill>
                <a:srgbClr val="00B050"/>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Modules </a:t>
            </a:r>
            <a:endParaRPr lang="en-US" dirty="0"/>
          </a:p>
        </p:txBody>
      </p:sp>
      <p:sp>
        <p:nvSpPr>
          <p:cNvPr id="3" name="Content Placeholder 2"/>
          <p:cNvSpPr>
            <a:spLocks noGrp="1"/>
          </p:cNvSpPr>
          <p:nvPr>
            <p:ph idx="1"/>
          </p:nvPr>
        </p:nvSpPr>
        <p:spPr>
          <a:xfrm>
            <a:off x="1435100" y="1447800"/>
            <a:ext cx="7499350" cy="2133600"/>
          </a:xfrm>
        </p:spPr>
        <p:txBody>
          <a:bodyPr/>
          <a:lstStyle/>
          <a:p>
            <a:r>
              <a:rPr lang="en-US" dirty="0" smtClean="0"/>
              <a:t>A module consists of two parts </a:t>
            </a:r>
          </a:p>
          <a:p>
            <a:pPr lvl="1"/>
            <a:r>
              <a:rPr lang="en-US" dirty="0" smtClean="0"/>
              <a:t>specification part for the declaration statements</a:t>
            </a:r>
          </a:p>
          <a:p>
            <a:pPr lvl="1"/>
            <a:r>
              <a:rPr lang="en-US" dirty="0" smtClean="0"/>
              <a:t>and a subprogram part</a:t>
            </a:r>
            <a:endParaRPr lang="en-US" dirty="0"/>
          </a:p>
        </p:txBody>
      </p:sp>
      <p:sp>
        <p:nvSpPr>
          <p:cNvPr id="4" name="Slide Number Placeholder 3"/>
          <p:cNvSpPr>
            <a:spLocks noGrp="1"/>
          </p:cNvSpPr>
          <p:nvPr>
            <p:ph type="sldNum" sz="quarter" idx="12"/>
          </p:nvPr>
        </p:nvSpPr>
        <p:spPr/>
        <p:txBody>
          <a:bodyPr/>
          <a:lstStyle/>
          <a:p>
            <a:pPr>
              <a:defRPr/>
            </a:pPr>
            <a:fld id="{44101F94-7809-42B0-96A3-03BCFB80D2A1}" type="slidenum">
              <a:rPr lang="en-US" smtClean="0"/>
              <a:pPr>
                <a:defRPr/>
              </a:pPr>
              <a:t>3</a:t>
            </a:fld>
            <a:endParaRPr lang="en-US"/>
          </a:p>
        </p:txBody>
      </p:sp>
      <p:sp>
        <p:nvSpPr>
          <p:cNvPr id="5" name="Rectangle 4"/>
          <p:cNvSpPr/>
          <p:nvPr/>
        </p:nvSpPr>
        <p:spPr>
          <a:xfrm>
            <a:off x="2362200" y="4419600"/>
            <a:ext cx="4572000" cy="1754326"/>
          </a:xfrm>
          <a:prstGeom prst="rect">
            <a:avLst/>
          </a:prstGeom>
        </p:spPr>
        <p:txBody>
          <a:bodyPr>
            <a:spAutoFit/>
          </a:bodyPr>
          <a:lstStyle/>
          <a:p>
            <a:r>
              <a:rPr lang="en-US" dirty="0" smtClean="0">
                <a:latin typeface="Consolas" pitchFamily="49" charset="0"/>
              </a:rPr>
              <a:t>module </a:t>
            </a:r>
            <a:r>
              <a:rPr lang="en-US" dirty="0" err="1" smtClean="0">
                <a:latin typeface="Consolas" pitchFamily="49" charset="0"/>
              </a:rPr>
              <a:t>module_name</a:t>
            </a:r>
            <a:endParaRPr lang="en-US" dirty="0" smtClean="0">
              <a:latin typeface="Consolas" pitchFamily="49" charset="0"/>
            </a:endParaRPr>
          </a:p>
          <a:p>
            <a:r>
              <a:rPr lang="en-US" dirty="0" smtClean="0">
                <a:solidFill>
                  <a:srgbClr val="FF0000"/>
                </a:solidFill>
                <a:latin typeface="Consolas" pitchFamily="49" charset="0"/>
              </a:rPr>
              <a:t>! specification statements</a:t>
            </a:r>
          </a:p>
          <a:p>
            <a:endParaRPr lang="en-US" dirty="0" smtClean="0">
              <a:solidFill>
                <a:srgbClr val="FF0000"/>
              </a:solidFill>
              <a:latin typeface="Consolas" pitchFamily="49" charset="0"/>
            </a:endParaRPr>
          </a:p>
          <a:p>
            <a:pPr lvl="1"/>
            <a:r>
              <a:rPr lang="en-US" dirty="0" smtClean="0">
                <a:latin typeface="Consolas" pitchFamily="49" charset="0"/>
              </a:rPr>
              <a:t>contains</a:t>
            </a:r>
          </a:p>
          <a:p>
            <a:pPr lvl="1"/>
            <a:r>
              <a:rPr lang="en-US" dirty="0" smtClean="0">
                <a:latin typeface="Consolas" pitchFamily="49" charset="0"/>
              </a:rPr>
              <a:t>! procedures</a:t>
            </a:r>
          </a:p>
          <a:p>
            <a:r>
              <a:rPr lang="en-US" dirty="0" smtClean="0">
                <a:latin typeface="Consolas" pitchFamily="49" charset="0"/>
              </a:rPr>
              <a:t>end module </a:t>
            </a:r>
            <a:r>
              <a:rPr lang="en-US" dirty="0" err="1" smtClean="0">
                <a:latin typeface="Consolas" pitchFamily="49" charset="0"/>
              </a:rPr>
              <a:t>module_name</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Modules</a:t>
            </a:r>
            <a:endParaRPr lang="en-US" dirty="0"/>
          </a:p>
        </p:txBody>
      </p:sp>
      <p:sp>
        <p:nvSpPr>
          <p:cNvPr id="4" name="Slide Number Placeholder 3"/>
          <p:cNvSpPr>
            <a:spLocks noGrp="1"/>
          </p:cNvSpPr>
          <p:nvPr>
            <p:ph type="sldNum" sz="quarter" idx="12"/>
          </p:nvPr>
        </p:nvSpPr>
        <p:spPr/>
        <p:txBody>
          <a:bodyPr/>
          <a:lstStyle/>
          <a:p>
            <a:pPr>
              <a:defRPr/>
            </a:pPr>
            <a:fld id="{44101F94-7809-42B0-96A3-03BCFB80D2A1}" type="slidenum">
              <a:rPr lang="en-US" smtClean="0"/>
              <a:pPr>
                <a:defRPr/>
              </a:pPr>
              <a:t>4</a:t>
            </a:fld>
            <a:endParaRPr lang="en-US"/>
          </a:p>
        </p:txBody>
      </p:sp>
      <p:sp>
        <p:nvSpPr>
          <p:cNvPr id="5" name="Rectangle 4"/>
          <p:cNvSpPr/>
          <p:nvPr/>
        </p:nvSpPr>
        <p:spPr>
          <a:xfrm>
            <a:off x="2362200" y="2362200"/>
            <a:ext cx="5257800" cy="3693319"/>
          </a:xfrm>
          <a:prstGeom prst="rect">
            <a:avLst/>
          </a:prstGeom>
        </p:spPr>
        <p:txBody>
          <a:bodyPr wrap="square">
            <a:spAutoFit/>
          </a:bodyPr>
          <a:lstStyle/>
          <a:p>
            <a:r>
              <a:rPr lang="en-US" dirty="0" smtClean="0">
                <a:latin typeface="Consolas" pitchFamily="49" charset="0"/>
              </a:rPr>
              <a:t>module </a:t>
            </a:r>
            <a:r>
              <a:rPr lang="en-US" dirty="0" smtClean="0">
                <a:solidFill>
                  <a:srgbClr val="00B050"/>
                </a:solidFill>
                <a:latin typeface="Consolas" pitchFamily="49" charset="0"/>
              </a:rPr>
              <a:t>constants</a:t>
            </a:r>
          </a:p>
          <a:p>
            <a:r>
              <a:rPr lang="en-US" dirty="0" smtClean="0">
                <a:latin typeface="Consolas" pitchFamily="49" charset="0"/>
              </a:rPr>
              <a:t>implicit none</a:t>
            </a:r>
          </a:p>
          <a:p>
            <a:endParaRPr lang="en-US" dirty="0" smtClean="0">
              <a:latin typeface="Consolas" pitchFamily="49" charset="0"/>
            </a:endParaRPr>
          </a:p>
          <a:p>
            <a:r>
              <a:rPr lang="en-US" dirty="0" smtClean="0">
                <a:latin typeface="Consolas" pitchFamily="49" charset="0"/>
              </a:rPr>
              <a:t>   real, parameter :: pi = 3.1415926536</a:t>
            </a:r>
          </a:p>
          <a:p>
            <a:r>
              <a:rPr lang="en-US" dirty="0" smtClean="0">
                <a:latin typeface="Consolas" pitchFamily="49" charset="0"/>
              </a:rPr>
              <a:t>   real, parameter :: e = 2.7182818285</a:t>
            </a:r>
          </a:p>
          <a:p>
            <a:endParaRPr lang="en-US" dirty="0" smtClean="0">
              <a:latin typeface="Consolas" pitchFamily="49" charset="0"/>
            </a:endParaRPr>
          </a:p>
          <a:p>
            <a:r>
              <a:rPr lang="en-US" dirty="0" smtClean="0">
                <a:solidFill>
                  <a:srgbClr val="00B0F0"/>
                </a:solidFill>
                <a:latin typeface="Consolas" pitchFamily="49" charset="0"/>
              </a:rPr>
              <a:t>contains</a:t>
            </a:r>
          </a:p>
          <a:p>
            <a:r>
              <a:rPr lang="en-US" dirty="0" smtClean="0">
                <a:latin typeface="Consolas" pitchFamily="49" charset="0"/>
              </a:rPr>
              <a:t>   subroutine </a:t>
            </a:r>
            <a:r>
              <a:rPr lang="en-US" dirty="0" err="1" smtClean="0">
                <a:latin typeface="Consolas" pitchFamily="49" charset="0"/>
              </a:rPr>
              <a:t>show_consts</a:t>
            </a:r>
            <a:r>
              <a:rPr lang="en-US" dirty="0" smtClean="0">
                <a:latin typeface="Consolas" pitchFamily="49" charset="0"/>
              </a:rPr>
              <a:t>()</a:t>
            </a:r>
          </a:p>
          <a:p>
            <a:r>
              <a:rPr lang="en-US" dirty="0" smtClean="0">
                <a:latin typeface="Consolas" pitchFamily="49" charset="0"/>
              </a:rPr>
              <a:t>      print*, "Pi = ", pi</a:t>
            </a:r>
          </a:p>
          <a:p>
            <a:r>
              <a:rPr lang="en-US" dirty="0" smtClean="0">
                <a:latin typeface="Consolas" pitchFamily="49" charset="0"/>
              </a:rPr>
              <a:t>      print*,  "e = ", e</a:t>
            </a:r>
          </a:p>
          <a:p>
            <a:r>
              <a:rPr lang="en-US" dirty="0" smtClean="0">
                <a:latin typeface="Consolas" pitchFamily="49" charset="0"/>
              </a:rPr>
              <a:t>   end subroutine </a:t>
            </a:r>
            <a:r>
              <a:rPr lang="en-US" dirty="0" err="1" smtClean="0">
                <a:latin typeface="Consolas" pitchFamily="49" charset="0"/>
              </a:rPr>
              <a:t>show_consts</a:t>
            </a:r>
            <a:endParaRPr lang="en-US" dirty="0" smtClean="0">
              <a:latin typeface="Consolas" pitchFamily="49" charset="0"/>
            </a:endParaRPr>
          </a:p>
          <a:p>
            <a:endParaRPr lang="en-US" dirty="0" smtClean="0">
              <a:latin typeface="Consolas" pitchFamily="49" charset="0"/>
            </a:endParaRPr>
          </a:p>
          <a:p>
            <a:r>
              <a:rPr lang="en-US" dirty="0" smtClean="0">
                <a:latin typeface="Consolas" pitchFamily="49" charset="0"/>
              </a:rPr>
              <a:t>end module constants</a:t>
            </a:r>
            <a:endParaRPr lang="en-US" dirty="0">
              <a:latin typeface="Consolas" pitchFamily="49" charset="0"/>
            </a:endParaRPr>
          </a:p>
        </p:txBody>
      </p:sp>
      <p:sp>
        <p:nvSpPr>
          <p:cNvPr id="6" name="Content Placeholder 2"/>
          <p:cNvSpPr>
            <a:spLocks noGrp="1"/>
          </p:cNvSpPr>
          <p:nvPr>
            <p:ph idx="1"/>
          </p:nvPr>
        </p:nvSpPr>
        <p:spPr>
          <a:xfrm>
            <a:off x="1435100" y="1447800"/>
            <a:ext cx="7499350" cy="609600"/>
          </a:xfrm>
        </p:spPr>
        <p:txBody>
          <a:bodyPr/>
          <a:lstStyle/>
          <a:p>
            <a:r>
              <a:rPr lang="en-US" dirty="0" smtClean="0"/>
              <a:t>The following example contains both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Modules</a:t>
            </a:r>
            <a:endParaRPr lang="en-US" dirty="0"/>
          </a:p>
        </p:txBody>
      </p:sp>
      <p:sp>
        <p:nvSpPr>
          <p:cNvPr id="3" name="Content Placeholder 2"/>
          <p:cNvSpPr>
            <a:spLocks noGrp="1"/>
          </p:cNvSpPr>
          <p:nvPr>
            <p:ph idx="1"/>
          </p:nvPr>
        </p:nvSpPr>
        <p:spPr>
          <a:xfrm>
            <a:off x="1295400" y="1447800"/>
            <a:ext cx="7848600" cy="609600"/>
          </a:xfrm>
        </p:spPr>
        <p:txBody>
          <a:bodyPr/>
          <a:lstStyle/>
          <a:p>
            <a:r>
              <a:rPr lang="en-US" dirty="0" smtClean="0"/>
              <a:t>Modules are accessed by the </a:t>
            </a:r>
            <a:r>
              <a:rPr lang="en-US" dirty="0" smtClean="0">
                <a:solidFill>
                  <a:srgbClr val="FF0000"/>
                </a:solidFill>
              </a:rPr>
              <a:t>use</a:t>
            </a:r>
            <a:r>
              <a:rPr lang="en-US" dirty="0" smtClean="0"/>
              <a:t> statement </a:t>
            </a:r>
            <a:endParaRPr lang="en-US" dirty="0"/>
          </a:p>
        </p:txBody>
      </p:sp>
      <p:sp>
        <p:nvSpPr>
          <p:cNvPr id="4" name="Slide Number Placeholder 3"/>
          <p:cNvSpPr>
            <a:spLocks noGrp="1"/>
          </p:cNvSpPr>
          <p:nvPr>
            <p:ph type="sldNum" sz="quarter" idx="12"/>
          </p:nvPr>
        </p:nvSpPr>
        <p:spPr/>
        <p:txBody>
          <a:bodyPr/>
          <a:lstStyle/>
          <a:p>
            <a:pPr>
              <a:defRPr/>
            </a:pPr>
            <a:fld id="{44101F94-7809-42B0-96A3-03BCFB80D2A1}" type="slidenum">
              <a:rPr lang="en-US" smtClean="0"/>
              <a:pPr>
                <a:defRPr/>
              </a:pPr>
              <a:t>5</a:t>
            </a:fld>
            <a:endParaRPr lang="en-US"/>
          </a:p>
        </p:txBody>
      </p:sp>
      <p:sp>
        <p:nvSpPr>
          <p:cNvPr id="5" name="Rectangle 4"/>
          <p:cNvSpPr/>
          <p:nvPr/>
        </p:nvSpPr>
        <p:spPr>
          <a:xfrm>
            <a:off x="2438400" y="2062877"/>
            <a:ext cx="4572000" cy="2585323"/>
          </a:xfrm>
          <a:prstGeom prst="rect">
            <a:avLst/>
          </a:prstGeom>
        </p:spPr>
        <p:txBody>
          <a:bodyPr>
            <a:spAutoFit/>
          </a:bodyPr>
          <a:lstStyle/>
          <a:p>
            <a:r>
              <a:rPr lang="en-US" dirty="0" smtClean="0">
                <a:latin typeface="Consolas" pitchFamily="49" charset="0"/>
              </a:rPr>
              <a:t>program </a:t>
            </a:r>
            <a:r>
              <a:rPr lang="en-US" dirty="0" err="1" smtClean="0">
                <a:latin typeface="Consolas" pitchFamily="49" charset="0"/>
              </a:rPr>
              <a:t>module_example</a:t>
            </a:r>
            <a:endParaRPr lang="en-US" dirty="0" smtClean="0">
              <a:latin typeface="Consolas" pitchFamily="49" charset="0"/>
            </a:endParaRPr>
          </a:p>
          <a:p>
            <a:r>
              <a:rPr lang="en-US" dirty="0" smtClean="0">
                <a:latin typeface="Consolas" pitchFamily="49" charset="0"/>
              </a:rPr>
              <a:t>    </a:t>
            </a:r>
            <a:r>
              <a:rPr lang="en-US" dirty="0" smtClean="0">
                <a:solidFill>
                  <a:srgbClr val="FF0000"/>
                </a:solidFill>
                <a:latin typeface="Consolas" pitchFamily="49" charset="0"/>
              </a:rPr>
              <a:t>use</a:t>
            </a:r>
            <a:r>
              <a:rPr lang="en-US" dirty="0" smtClean="0">
                <a:latin typeface="Consolas" pitchFamily="49" charset="0"/>
              </a:rPr>
              <a:t> </a:t>
            </a:r>
            <a:r>
              <a:rPr lang="en-US" dirty="0" smtClean="0">
                <a:solidFill>
                  <a:srgbClr val="00B050"/>
                </a:solidFill>
                <a:latin typeface="Consolas" pitchFamily="49" charset="0"/>
              </a:rPr>
              <a:t>constants</a:t>
            </a:r>
          </a:p>
          <a:p>
            <a:r>
              <a:rPr lang="en-US" dirty="0" smtClean="0">
                <a:latin typeface="Consolas" pitchFamily="49" charset="0"/>
              </a:rPr>
              <a:t>    implicit none</a:t>
            </a:r>
          </a:p>
          <a:p>
            <a:r>
              <a:rPr lang="en-US" dirty="0" smtClean="0">
                <a:latin typeface="Consolas" pitchFamily="49" charset="0"/>
              </a:rPr>
              <a:t>    </a:t>
            </a:r>
          </a:p>
          <a:p>
            <a:r>
              <a:rPr lang="en-US" dirty="0" smtClean="0">
                <a:latin typeface="Consolas" pitchFamily="49" charset="0"/>
              </a:rPr>
              <a:t>    real :: </a:t>
            </a:r>
            <a:r>
              <a:rPr lang="en-US" dirty="0" err="1" smtClean="0">
                <a:latin typeface="Consolas" pitchFamily="49" charset="0"/>
              </a:rPr>
              <a:t>twopi</a:t>
            </a:r>
            <a:endParaRPr lang="en-US" dirty="0" smtClean="0">
              <a:latin typeface="Consolas" pitchFamily="49" charset="0"/>
            </a:endParaRPr>
          </a:p>
          <a:p>
            <a:r>
              <a:rPr lang="en-US" dirty="0" smtClean="0">
                <a:latin typeface="Consolas" pitchFamily="49" charset="0"/>
              </a:rPr>
              <a:t>    </a:t>
            </a:r>
            <a:r>
              <a:rPr lang="en-US" dirty="0" err="1" smtClean="0">
                <a:latin typeface="Consolas" pitchFamily="49" charset="0"/>
              </a:rPr>
              <a:t>twopi</a:t>
            </a:r>
            <a:r>
              <a:rPr lang="en-US" dirty="0" smtClean="0">
                <a:latin typeface="Consolas" pitchFamily="49" charset="0"/>
              </a:rPr>
              <a:t> = 2 * pi</a:t>
            </a:r>
          </a:p>
          <a:p>
            <a:r>
              <a:rPr lang="en-US" dirty="0" smtClean="0">
                <a:latin typeface="Consolas" pitchFamily="49" charset="0"/>
              </a:rPr>
              <a:t>    call </a:t>
            </a:r>
            <a:r>
              <a:rPr lang="en-US" dirty="0" err="1" smtClean="0">
                <a:latin typeface="Consolas" pitchFamily="49" charset="0"/>
              </a:rPr>
              <a:t>show_consts</a:t>
            </a:r>
            <a:r>
              <a:rPr lang="en-US" dirty="0" smtClean="0">
                <a:latin typeface="Consolas" pitchFamily="49" charset="0"/>
              </a:rPr>
              <a:t>()</a:t>
            </a:r>
          </a:p>
          <a:p>
            <a:r>
              <a:rPr lang="en-US" dirty="0" smtClean="0">
                <a:latin typeface="Consolas" pitchFamily="49" charset="0"/>
              </a:rPr>
              <a:t>    print*, "</a:t>
            </a:r>
            <a:r>
              <a:rPr lang="en-US" dirty="0" err="1" smtClean="0">
                <a:latin typeface="Consolas" pitchFamily="49" charset="0"/>
              </a:rPr>
              <a:t>twopi</a:t>
            </a:r>
            <a:r>
              <a:rPr lang="en-US" dirty="0" smtClean="0">
                <a:latin typeface="Consolas" pitchFamily="49" charset="0"/>
              </a:rPr>
              <a:t> = ", </a:t>
            </a:r>
            <a:r>
              <a:rPr lang="en-US" dirty="0" err="1" smtClean="0">
                <a:latin typeface="Consolas" pitchFamily="49" charset="0"/>
              </a:rPr>
              <a:t>twopi</a:t>
            </a:r>
            <a:endParaRPr lang="en-US" dirty="0" smtClean="0">
              <a:latin typeface="Consolas" pitchFamily="49" charset="0"/>
            </a:endParaRPr>
          </a:p>
          <a:p>
            <a:r>
              <a:rPr lang="en-US" dirty="0" smtClean="0">
                <a:latin typeface="Consolas" pitchFamily="49" charset="0"/>
              </a:rPr>
              <a:t>end program </a:t>
            </a:r>
            <a:r>
              <a:rPr lang="en-US" dirty="0" err="1" smtClean="0">
                <a:latin typeface="Consolas" pitchFamily="49" charset="0"/>
              </a:rPr>
              <a:t>module_example</a:t>
            </a:r>
            <a:endParaRPr lang="en-US" dirty="0">
              <a:latin typeface="Consolas" pitchFamily="49" charset="0"/>
            </a:endParaRPr>
          </a:p>
        </p:txBody>
      </p:sp>
      <p:sp>
        <p:nvSpPr>
          <p:cNvPr id="6" name="Content Placeholder 2"/>
          <p:cNvSpPr txBox="1">
            <a:spLocks/>
          </p:cNvSpPr>
          <p:nvPr/>
        </p:nvSpPr>
        <p:spPr bwMode="auto">
          <a:xfrm>
            <a:off x="1295400" y="4953000"/>
            <a:ext cx="78486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lvl="0" indent="-282575">
              <a:spcBef>
                <a:spcPts val="600"/>
              </a:spcBef>
              <a:buClr>
                <a:schemeClr val="accent1"/>
              </a:buClr>
              <a:buSzPct val="80000"/>
              <a:buFont typeface="Wingdings 2" pitchFamily="18" charset="2"/>
              <a:buChar char=""/>
            </a:pPr>
            <a:r>
              <a:rPr lang="en-US" sz="2400" dirty="0" smtClean="0"/>
              <a:t>The use statement has to be the </a:t>
            </a:r>
            <a:r>
              <a:rPr lang="en-US" sz="2400" dirty="0" smtClean="0">
                <a:solidFill>
                  <a:srgbClr val="FF0000"/>
                </a:solidFill>
              </a:rPr>
              <a:t>first statement</a:t>
            </a:r>
            <a:r>
              <a:rPr lang="en-US" sz="2400" dirty="0" smtClean="0"/>
              <a:t> in the program (it comes even before implicit none), only comments are allowed before use.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4101F94-7809-42B0-96A3-03BCFB80D2A1}" type="slidenum">
              <a:rPr lang="en-US" smtClean="0"/>
              <a:pPr>
                <a:defRPr/>
              </a:pPr>
              <a:t>6</a:t>
            </a:fld>
            <a:endParaRPr lang="en-US"/>
          </a:p>
        </p:txBody>
      </p:sp>
      <p:sp>
        <p:nvSpPr>
          <p:cNvPr id="5" name="Rectangle 4"/>
          <p:cNvSpPr/>
          <p:nvPr/>
        </p:nvSpPr>
        <p:spPr>
          <a:xfrm>
            <a:off x="2286000" y="796290"/>
            <a:ext cx="6096000" cy="5909310"/>
          </a:xfrm>
          <a:prstGeom prst="rect">
            <a:avLst/>
          </a:prstGeom>
        </p:spPr>
        <p:txBody>
          <a:bodyPr wrap="square">
            <a:spAutoFit/>
          </a:bodyPr>
          <a:lstStyle/>
          <a:p>
            <a:r>
              <a:rPr lang="en-US" dirty="0" smtClean="0">
                <a:latin typeface="Consolas" pitchFamily="49" charset="0"/>
              </a:rPr>
              <a:t>module </a:t>
            </a:r>
            <a:r>
              <a:rPr lang="en-US" dirty="0" smtClean="0">
                <a:solidFill>
                  <a:srgbClr val="FF0000"/>
                </a:solidFill>
                <a:latin typeface="Consolas" pitchFamily="49" charset="0"/>
              </a:rPr>
              <a:t>constants</a:t>
            </a:r>
          </a:p>
          <a:p>
            <a:r>
              <a:rPr lang="en-US" dirty="0" smtClean="0">
                <a:latin typeface="Consolas" pitchFamily="49" charset="0"/>
              </a:rPr>
              <a:t>implicit none</a:t>
            </a:r>
          </a:p>
          <a:p>
            <a:endParaRPr lang="en-US" dirty="0" smtClean="0">
              <a:latin typeface="Consolas" pitchFamily="49" charset="0"/>
            </a:endParaRPr>
          </a:p>
          <a:p>
            <a:r>
              <a:rPr lang="en-US" dirty="0" smtClean="0">
                <a:latin typeface="Consolas" pitchFamily="49" charset="0"/>
              </a:rPr>
              <a:t>    real, parameter :: pi = 3.1415926536</a:t>
            </a:r>
          </a:p>
          <a:p>
            <a:r>
              <a:rPr lang="en-US" dirty="0" smtClean="0">
                <a:latin typeface="Consolas" pitchFamily="49" charset="0"/>
              </a:rPr>
              <a:t>    real, parameter :: e = 2.7182818285</a:t>
            </a:r>
          </a:p>
          <a:p>
            <a:r>
              <a:rPr lang="en-US" dirty="0" smtClean="0">
                <a:latin typeface="Consolas" pitchFamily="49" charset="0"/>
              </a:rPr>
              <a:t>    contains</a:t>
            </a:r>
          </a:p>
          <a:p>
            <a:r>
              <a:rPr lang="en-US" dirty="0" smtClean="0">
                <a:latin typeface="Consolas" pitchFamily="49" charset="0"/>
              </a:rPr>
              <a:t>    subroutine </a:t>
            </a:r>
            <a:r>
              <a:rPr lang="en-US" dirty="0" err="1" smtClean="0">
                <a:latin typeface="Consolas" pitchFamily="49" charset="0"/>
              </a:rPr>
              <a:t>show_consts</a:t>
            </a:r>
            <a:r>
              <a:rPr lang="en-US" dirty="0" smtClean="0">
                <a:latin typeface="Consolas" pitchFamily="49" charset="0"/>
              </a:rPr>
              <a:t>()</a:t>
            </a:r>
          </a:p>
          <a:p>
            <a:r>
              <a:rPr lang="en-US" dirty="0" smtClean="0">
                <a:latin typeface="Consolas" pitchFamily="49" charset="0"/>
              </a:rPr>
              <a:t>    print*, "pi = ", pi</a:t>
            </a:r>
          </a:p>
          <a:p>
            <a:r>
              <a:rPr lang="en-US" dirty="0" smtClean="0">
                <a:latin typeface="Consolas" pitchFamily="49" charset="0"/>
              </a:rPr>
              <a:t>    print*, "e = ", e</a:t>
            </a:r>
          </a:p>
          <a:p>
            <a:r>
              <a:rPr lang="en-US" dirty="0" smtClean="0">
                <a:latin typeface="Consolas" pitchFamily="49" charset="0"/>
              </a:rPr>
              <a:t>    end subroutine </a:t>
            </a:r>
            <a:r>
              <a:rPr lang="en-US" dirty="0" err="1" smtClean="0">
                <a:latin typeface="Consolas" pitchFamily="49" charset="0"/>
              </a:rPr>
              <a:t>show_consts</a:t>
            </a:r>
            <a:endParaRPr lang="en-US" dirty="0" smtClean="0">
              <a:latin typeface="Consolas" pitchFamily="49" charset="0"/>
            </a:endParaRPr>
          </a:p>
          <a:p>
            <a:r>
              <a:rPr lang="en-US" dirty="0" smtClean="0">
                <a:latin typeface="Consolas" pitchFamily="49" charset="0"/>
              </a:rPr>
              <a:t>end module constants</a:t>
            </a:r>
          </a:p>
          <a:p>
            <a:endParaRPr lang="en-US" dirty="0" smtClean="0">
              <a:latin typeface="Consolas" pitchFamily="49" charset="0"/>
            </a:endParaRPr>
          </a:p>
          <a:p>
            <a:r>
              <a:rPr lang="en-US" dirty="0" smtClean="0">
                <a:latin typeface="Consolas" pitchFamily="49" charset="0"/>
              </a:rPr>
              <a:t>program </a:t>
            </a:r>
            <a:r>
              <a:rPr lang="en-US" dirty="0" err="1" smtClean="0">
                <a:latin typeface="Consolas" pitchFamily="49" charset="0"/>
              </a:rPr>
              <a:t>module_example</a:t>
            </a:r>
            <a:endParaRPr lang="en-US" dirty="0" smtClean="0">
              <a:latin typeface="Consolas" pitchFamily="49" charset="0"/>
            </a:endParaRPr>
          </a:p>
          <a:p>
            <a:r>
              <a:rPr lang="en-US" dirty="0" smtClean="0">
                <a:latin typeface="Consolas" pitchFamily="49" charset="0"/>
              </a:rPr>
              <a:t>    use </a:t>
            </a:r>
            <a:r>
              <a:rPr lang="en-US" dirty="0" smtClean="0">
                <a:solidFill>
                  <a:srgbClr val="FF0000"/>
                </a:solidFill>
                <a:latin typeface="Consolas" pitchFamily="49" charset="0"/>
              </a:rPr>
              <a:t>constants</a:t>
            </a:r>
          </a:p>
          <a:p>
            <a:r>
              <a:rPr lang="en-US" dirty="0" smtClean="0">
                <a:latin typeface="Consolas" pitchFamily="49" charset="0"/>
              </a:rPr>
              <a:t>    implicit none</a:t>
            </a:r>
          </a:p>
          <a:p>
            <a:endParaRPr lang="en-US" dirty="0" smtClean="0">
              <a:latin typeface="Consolas" pitchFamily="49" charset="0"/>
            </a:endParaRPr>
          </a:p>
          <a:p>
            <a:r>
              <a:rPr lang="en-US" dirty="0" smtClean="0">
                <a:latin typeface="Consolas" pitchFamily="49" charset="0"/>
              </a:rPr>
              <a:t>    real :: </a:t>
            </a:r>
            <a:r>
              <a:rPr lang="en-US" dirty="0" err="1" smtClean="0">
                <a:latin typeface="Consolas" pitchFamily="49" charset="0"/>
              </a:rPr>
              <a:t>twopi</a:t>
            </a:r>
            <a:endParaRPr lang="en-US" dirty="0" smtClean="0">
              <a:latin typeface="Consolas" pitchFamily="49" charset="0"/>
            </a:endParaRPr>
          </a:p>
          <a:p>
            <a:r>
              <a:rPr lang="en-US" dirty="0" smtClean="0">
                <a:latin typeface="Consolas" pitchFamily="49" charset="0"/>
              </a:rPr>
              <a:t>    </a:t>
            </a:r>
            <a:r>
              <a:rPr lang="en-US" dirty="0" err="1" smtClean="0">
                <a:latin typeface="Consolas" pitchFamily="49" charset="0"/>
              </a:rPr>
              <a:t>twopi</a:t>
            </a:r>
            <a:r>
              <a:rPr lang="en-US" dirty="0" smtClean="0">
                <a:latin typeface="Consolas" pitchFamily="49" charset="0"/>
              </a:rPr>
              <a:t> = 2 * pi</a:t>
            </a:r>
          </a:p>
          <a:p>
            <a:r>
              <a:rPr lang="en-US" dirty="0" smtClean="0">
                <a:latin typeface="Consolas" pitchFamily="49" charset="0"/>
              </a:rPr>
              <a:t>    call </a:t>
            </a:r>
            <a:r>
              <a:rPr lang="en-US" dirty="0" err="1" smtClean="0">
                <a:latin typeface="Consolas" pitchFamily="49" charset="0"/>
              </a:rPr>
              <a:t>show_consts</a:t>
            </a:r>
            <a:r>
              <a:rPr lang="en-US" dirty="0" smtClean="0">
                <a:latin typeface="Consolas" pitchFamily="49" charset="0"/>
              </a:rPr>
              <a:t>()</a:t>
            </a:r>
          </a:p>
          <a:p>
            <a:r>
              <a:rPr lang="en-US" dirty="0" smtClean="0">
                <a:latin typeface="Consolas" pitchFamily="49" charset="0"/>
              </a:rPr>
              <a:t>    	print*, "</a:t>
            </a:r>
            <a:r>
              <a:rPr lang="en-US" dirty="0" err="1" smtClean="0">
                <a:latin typeface="Consolas" pitchFamily="49" charset="0"/>
              </a:rPr>
              <a:t>twopi</a:t>
            </a:r>
            <a:r>
              <a:rPr lang="en-US" dirty="0" smtClean="0">
                <a:latin typeface="Consolas" pitchFamily="49" charset="0"/>
              </a:rPr>
              <a:t> = ", </a:t>
            </a:r>
            <a:r>
              <a:rPr lang="en-US" dirty="0" err="1" smtClean="0">
                <a:latin typeface="Consolas" pitchFamily="49" charset="0"/>
              </a:rPr>
              <a:t>twopi</a:t>
            </a:r>
            <a:endParaRPr lang="en-US" dirty="0" smtClean="0">
              <a:latin typeface="Consolas" pitchFamily="49" charset="0"/>
            </a:endParaRPr>
          </a:p>
          <a:p>
            <a:r>
              <a:rPr lang="en-US" dirty="0" smtClean="0">
                <a:latin typeface="Consolas" pitchFamily="49" charset="0"/>
              </a:rPr>
              <a:t>end program </a:t>
            </a:r>
            <a:r>
              <a:rPr lang="en-US" dirty="0" err="1" smtClean="0">
                <a:latin typeface="Consolas" pitchFamily="49" charset="0"/>
              </a:rPr>
              <a:t>module_example</a:t>
            </a:r>
            <a:endParaRPr lang="en-US" dirty="0">
              <a:latin typeface="Consolas" pitchFamily="49" charset="0"/>
            </a:endParaRPr>
          </a:p>
        </p:txBody>
      </p:sp>
      <p:sp>
        <p:nvSpPr>
          <p:cNvPr id="6" name="Title 1"/>
          <p:cNvSpPr>
            <a:spLocks noGrp="1"/>
          </p:cNvSpPr>
          <p:nvPr>
            <p:ph type="title"/>
          </p:nvPr>
        </p:nvSpPr>
        <p:spPr>
          <a:xfrm>
            <a:off x="1066800" y="122238"/>
            <a:ext cx="7499350" cy="563562"/>
          </a:xfrm>
        </p:spPr>
        <p:txBody>
          <a:bodyPr>
            <a:normAutofit fontScale="90000"/>
          </a:bodyPr>
          <a:lstStyle/>
          <a:p>
            <a:pPr algn="ctr"/>
            <a:r>
              <a:rPr lang="en-US" b="1" dirty="0" smtClean="0"/>
              <a:t>Module Example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411162"/>
          </a:xfrm>
        </p:spPr>
        <p:txBody>
          <a:bodyPr>
            <a:normAutofit fontScale="90000"/>
          </a:bodyPr>
          <a:lstStyle/>
          <a:p>
            <a:r>
              <a:rPr lang="en-US" sz="4400" dirty="0" smtClean="0"/>
              <a:t>Set environment variable</a:t>
            </a:r>
            <a:endParaRPr lang="en-US" dirty="0"/>
          </a:p>
        </p:txBody>
      </p:sp>
      <p:sp>
        <p:nvSpPr>
          <p:cNvPr id="3" name="Content Placeholder 2"/>
          <p:cNvSpPr>
            <a:spLocks noGrp="1"/>
          </p:cNvSpPr>
          <p:nvPr>
            <p:ph idx="1"/>
          </p:nvPr>
        </p:nvSpPr>
        <p:spPr>
          <a:xfrm>
            <a:off x="1435100" y="762000"/>
            <a:ext cx="7499350" cy="5867400"/>
          </a:xfrm>
        </p:spPr>
        <p:txBody>
          <a:bodyPr/>
          <a:lstStyle/>
          <a:p>
            <a:r>
              <a:rPr lang="en-US" sz="2900" dirty="0" smtClean="0"/>
              <a:t>Set environment variable to use </a:t>
            </a:r>
            <a:r>
              <a:rPr lang="en-US" sz="2900" dirty="0" smtClean="0">
                <a:solidFill>
                  <a:srgbClr val="FF0000"/>
                </a:solidFill>
              </a:rPr>
              <a:t>gfortran</a:t>
            </a:r>
            <a:r>
              <a:rPr lang="en-US" sz="2900" dirty="0" smtClean="0"/>
              <a:t> and others command from terminal</a:t>
            </a:r>
          </a:p>
          <a:p>
            <a:r>
              <a:rPr lang="en-US" sz="2900" dirty="0" smtClean="0"/>
              <a:t>Control Panel =&gt;</a:t>
            </a:r>
            <a:r>
              <a:rPr lang="en-US" sz="2900" b="1" dirty="0" smtClean="0"/>
              <a:t> Advanced system settings =&gt;</a:t>
            </a:r>
            <a:r>
              <a:rPr lang="en-US" sz="2900" dirty="0" smtClean="0"/>
              <a:t> </a:t>
            </a:r>
            <a:r>
              <a:rPr lang="en-US" sz="2900" b="1" dirty="0" smtClean="0"/>
              <a:t>Environment Variables =&gt; System Variables =&gt; </a:t>
            </a:r>
            <a:r>
              <a:rPr lang="en-US" sz="2900" dirty="0" smtClean="0"/>
              <a:t>find the PATH environment variable and select it. Click </a:t>
            </a:r>
            <a:r>
              <a:rPr lang="en-US" sz="2900" b="1" dirty="0" smtClean="0"/>
              <a:t>Edit =&gt; </a:t>
            </a:r>
            <a:r>
              <a:rPr lang="en-US" sz="2900" dirty="0" smtClean="0"/>
              <a:t>In the </a:t>
            </a:r>
            <a:r>
              <a:rPr lang="en-US" sz="2900" b="1" dirty="0" smtClean="0"/>
              <a:t>Edit System Variable</a:t>
            </a:r>
            <a:r>
              <a:rPr lang="en-US" sz="2900" dirty="0" smtClean="0"/>
              <a:t> (or </a:t>
            </a:r>
            <a:r>
              <a:rPr lang="en-US" sz="2900" b="1" dirty="0" smtClean="0"/>
              <a:t>New System Variable</a:t>
            </a:r>
            <a:r>
              <a:rPr lang="en-US" sz="2900" dirty="0" smtClean="0"/>
              <a:t>) window, specify the value of the PATH environment variable.</a:t>
            </a:r>
          </a:p>
          <a:p>
            <a:r>
              <a:rPr lang="en-US" sz="2900" dirty="0" smtClean="0">
                <a:solidFill>
                  <a:srgbClr val="FF0000"/>
                </a:solidFill>
              </a:rPr>
              <a:t>C:\Program Files (x86)\</a:t>
            </a:r>
            <a:r>
              <a:rPr lang="en-US" sz="2900" dirty="0" err="1" smtClean="0">
                <a:solidFill>
                  <a:srgbClr val="FF0000"/>
                </a:solidFill>
              </a:rPr>
              <a:t>CodeBlocks</a:t>
            </a:r>
            <a:r>
              <a:rPr lang="en-US" sz="2900" dirty="0" smtClean="0">
                <a:solidFill>
                  <a:srgbClr val="FF0000"/>
                </a:solidFill>
              </a:rPr>
              <a:t>\</a:t>
            </a:r>
            <a:r>
              <a:rPr lang="en-US" sz="2900" dirty="0" err="1" smtClean="0">
                <a:solidFill>
                  <a:srgbClr val="FF0000"/>
                </a:solidFill>
              </a:rPr>
              <a:t>MinGW</a:t>
            </a:r>
            <a:r>
              <a:rPr lang="en-US" sz="2900" dirty="0" smtClean="0">
                <a:solidFill>
                  <a:srgbClr val="FF0000"/>
                </a:solidFill>
              </a:rPr>
              <a:t>\bin</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44101F94-7809-42B0-96A3-03BCFB80D2A1}"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module program</a:t>
            </a:r>
            <a:endParaRPr lang="en-US" dirty="0"/>
          </a:p>
        </p:txBody>
      </p:sp>
      <p:sp>
        <p:nvSpPr>
          <p:cNvPr id="3" name="Content Placeholder 2"/>
          <p:cNvSpPr>
            <a:spLocks noGrp="1"/>
          </p:cNvSpPr>
          <p:nvPr>
            <p:ph idx="1"/>
          </p:nvPr>
        </p:nvSpPr>
        <p:spPr>
          <a:xfrm>
            <a:off x="1435100" y="1447800"/>
            <a:ext cx="7499350" cy="3352800"/>
          </a:xfrm>
        </p:spPr>
        <p:txBody>
          <a:bodyPr/>
          <a:lstStyle/>
          <a:p>
            <a:r>
              <a:rPr lang="en-US" dirty="0" smtClean="0"/>
              <a:t>open command prompt (</a:t>
            </a:r>
            <a:r>
              <a:rPr lang="en-US" dirty="0" err="1" smtClean="0"/>
              <a:t>cmd</a:t>
            </a:r>
            <a:r>
              <a:rPr lang="en-US" dirty="0" smtClean="0"/>
              <a:t>)</a:t>
            </a:r>
            <a:endParaRPr lang="en-US" dirty="0" smtClean="0">
              <a:solidFill>
                <a:srgbClr val="FF0000"/>
              </a:solidFill>
            </a:endParaRPr>
          </a:p>
          <a:p>
            <a:r>
              <a:rPr lang="en-US" dirty="0" smtClean="0"/>
              <a:t>Go to working </a:t>
            </a:r>
            <a:r>
              <a:rPr lang="en-US" dirty="0" smtClean="0"/>
              <a:t>directory (G: , </a:t>
            </a:r>
            <a:r>
              <a:rPr lang="en-US" dirty="0" err="1" smtClean="0"/>
              <a:t>cmd</a:t>
            </a:r>
            <a:r>
              <a:rPr lang="en-US" dirty="0" smtClean="0"/>
              <a:t> </a:t>
            </a:r>
            <a:r>
              <a:rPr lang="en-US" dirty="0" err="1" smtClean="0"/>
              <a:t>dir_name</a:t>
            </a:r>
            <a:r>
              <a:rPr lang="en-US" dirty="0" smtClean="0"/>
              <a:t>)</a:t>
            </a:r>
            <a:endParaRPr lang="en-US" dirty="0" smtClean="0"/>
          </a:p>
          <a:p>
            <a:r>
              <a:rPr lang="en-US" dirty="0" smtClean="0"/>
              <a:t>Compile</a:t>
            </a:r>
          </a:p>
          <a:p>
            <a:pPr lvl="1"/>
            <a:r>
              <a:rPr lang="en-US" dirty="0" smtClean="0"/>
              <a:t>gfortran -std=f95 module1.f95 -o module1</a:t>
            </a:r>
          </a:p>
          <a:p>
            <a:r>
              <a:rPr lang="en-US" dirty="0" smtClean="0"/>
              <a:t>Execute</a:t>
            </a:r>
          </a:p>
          <a:p>
            <a:pPr lvl="1"/>
            <a:r>
              <a:rPr lang="en-US" dirty="0" smtClean="0"/>
              <a:t>module1</a:t>
            </a:r>
          </a:p>
          <a:p>
            <a:endParaRPr lang="en-US" dirty="0"/>
          </a:p>
        </p:txBody>
      </p:sp>
      <p:sp>
        <p:nvSpPr>
          <p:cNvPr id="4" name="Slide Number Placeholder 3"/>
          <p:cNvSpPr>
            <a:spLocks noGrp="1"/>
          </p:cNvSpPr>
          <p:nvPr>
            <p:ph type="sldNum" sz="quarter" idx="12"/>
          </p:nvPr>
        </p:nvSpPr>
        <p:spPr/>
        <p:txBody>
          <a:bodyPr/>
          <a:lstStyle/>
          <a:p>
            <a:pPr>
              <a:defRPr/>
            </a:pPr>
            <a:fld id="{44101F94-7809-42B0-96A3-03BCFB80D2A1}" type="slidenum">
              <a:rPr lang="en-US" smtClean="0"/>
              <a:pPr>
                <a:defRPr/>
              </a:pPr>
              <a:t>8</a:t>
            </a:fld>
            <a:endParaRPr lang="en-US"/>
          </a:p>
        </p:txBody>
      </p:sp>
      <p:pic>
        <p:nvPicPr>
          <p:cNvPr id="1026" name="Picture 2"/>
          <p:cNvPicPr>
            <a:picLocks noChangeAspect="1" noChangeArrowheads="1"/>
          </p:cNvPicPr>
          <p:nvPr/>
        </p:nvPicPr>
        <p:blipFill>
          <a:blip r:embed="rId2"/>
          <a:srcRect/>
          <a:stretch>
            <a:fillRect/>
          </a:stretch>
        </p:blipFill>
        <p:spPr bwMode="auto">
          <a:xfrm>
            <a:off x="1447800" y="4800600"/>
            <a:ext cx="7262446"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Accessibility </a:t>
            </a:r>
            <a:endParaRPr lang="en-US" dirty="0"/>
          </a:p>
        </p:txBody>
      </p:sp>
      <p:sp>
        <p:nvSpPr>
          <p:cNvPr id="3" name="Content Placeholder 2"/>
          <p:cNvSpPr>
            <a:spLocks noGrp="1"/>
          </p:cNvSpPr>
          <p:nvPr>
            <p:ph idx="1"/>
          </p:nvPr>
        </p:nvSpPr>
        <p:spPr/>
        <p:txBody>
          <a:bodyPr/>
          <a:lstStyle/>
          <a:p>
            <a:r>
              <a:rPr lang="en-US" dirty="0" smtClean="0"/>
              <a:t>By default, all the variables and subroutines in a module is made available to the program that is using the module code, by the </a:t>
            </a:r>
            <a:r>
              <a:rPr lang="en-US" b="1" dirty="0" smtClean="0"/>
              <a:t>use</a:t>
            </a:r>
            <a:r>
              <a:rPr lang="en-US" dirty="0" smtClean="0"/>
              <a:t> statement.</a:t>
            </a:r>
          </a:p>
          <a:p>
            <a:r>
              <a:rPr lang="en-US" dirty="0" smtClean="0"/>
              <a:t>However, accessibility can be controlled by the private and public attributes.</a:t>
            </a:r>
          </a:p>
          <a:p>
            <a:r>
              <a:rPr lang="en-US" dirty="0" smtClean="0"/>
              <a:t>Everything that is declared private is not available outside the module. </a:t>
            </a:r>
            <a:endParaRPr lang="en-US" dirty="0"/>
          </a:p>
        </p:txBody>
      </p:sp>
      <p:sp>
        <p:nvSpPr>
          <p:cNvPr id="4" name="Slide Number Placeholder 3"/>
          <p:cNvSpPr>
            <a:spLocks noGrp="1"/>
          </p:cNvSpPr>
          <p:nvPr>
            <p:ph type="sldNum" sz="quarter" idx="12"/>
          </p:nvPr>
        </p:nvSpPr>
        <p:spPr/>
        <p:txBody>
          <a:bodyPr/>
          <a:lstStyle/>
          <a:p>
            <a:pPr>
              <a:defRPr/>
            </a:pPr>
            <a:fld id="{44101F94-7809-42B0-96A3-03BCFB80D2A1}"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1355</TotalTime>
  <Words>643</Words>
  <Application>Microsoft Office PowerPoint</Application>
  <PresentationFormat>On-screen Show (4:3)</PresentationFormat>
  <Paragraphs>131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Fortran (FORmula TRANslator)</vt:lpstr>
      <vt:lpstr>Modules </vt:lpstr>
      <vt:lpstr>Modules </vt:lpstr>
      <vt:lpstr>Modules</vt:lpstr>
      <vt:lpstr>Modules</vt:lpstr>
      <vt:lpstr>Module Example </vt:lpstr>
      <vt:lpstr>Set environment variable</vt:lpstr>
      <vt:lpstr>Run module program</vt:lpstr>
      <vt:lpstr>Accessibility </vt:lpstr>
      <vt:lpstr>Data encapsulation </vt:lpstr>
      <vt:lpstr>Accessibility Example</vt:lpstr>
      <vt:lpstr>Accessibility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 (Formula Translation)</dc:title>
  <dc:creator>Afsana</dc:creator>
  <cp:lastModifiedBy>Win7</cp:lastModifiedBy>
  <cp:revision>635</cp:revision>
  <dcterms:created xsi:type="dcterms:W3CDTF">2006-08-16T00:00:00Z</dcterms:created>
  <dcterms:modified xsi:type="dcterms:W3CDTF">2009-12-31T18:42:02Z</dcterms:modified>
</cp:coreProperties>
</file>