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75" r:id="rId3"/>
    <p:sldId id="283" r:id="rId4"/>
    <p:sldId id="284" r:id="rId5"/>
    <p:sldId id="285" r:id="rId6"/>
    <p:sldId id="286" r:id="rId7"/>
    <p:sldId id="287" r:id="rId8"/>
    <p:sldId id="288" r:id="rId9"/>
    <p:sldId id="295" r:id="rId10"/>
    <p:sldId id="276" r:id="rId11"/>
    <p:sldId id="277" r:id="rId12"/>
    <p:sldId id="278" r:id="rId13"/>
    <p:sldId id="279" r:id="rId14"/>
    <p:sldId id="282" r:id="rId15"/>
    <p:sldId id="280" r:id="rId16"/>
    <p:sldId id="281" r:id="rId17"/>
    <p:sldId id="289" r:id="rId18"/>
    <p:sldId id="290" r:id="rId19"/>
    <p:sldId id="291" r:id="rId20"/>
    <p:sldId id="292" r:id="rId21"/>
    <p:sldId id="293" r:id="rId22"/>
    <p:sldId id="29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8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7D78DF-CC90-4945-895F-3A31C3E4E5F8}" type="datetimeFigureOut">
              <a:rPr lang="en-US" smtClean="0"/>
              <a:pPr/>
              <a:t>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EF9E0-B341-4A18-9BC5-B335E5FD6B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39CD47B-5276-4816-B58B-6D10F5B6F401}" type="datetime1">
              <a:rPr lang="en-US" smtClean="0"/>
              <a:pPr/>
              <a:t>2/6/2018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DD0D13-3084-46C7-91FE-C4CB186FDBFD}" type="datetime1">
              <a:rPr lang="en-US" smtClean="0"/>
              <a:pPr/>
              <a:t>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E764A4-3DAF-4AFD-A328-73780AAC2E53}" type="datetime1">
              <a:rPr lang="en-US" smtClean="0"/>
              <a:pPr/>
              <a:t>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E29BDB-3028-466E-BBA4-E78F21E353BE}" type="datetime1">
              <a:rPr lang="en-US" smtClean="0"/>
              <a:pPr/>
              <a:t>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44C2C28-0F60-4748-A813-BF99C8F6B643}" type="datetime1">
              <a:rPr lang="en-US" smtClean="0"/>
              <a:pPr/>
              <a:t>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17CE440-D86D-4902-AA15-E0358BCA6434}" type="datetime1">
              <a:rPr lang="en-US" smtClean="0"/>
              <a:pPr/>
              <a:t>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101D4E7-5FBD-40FD-A609-E5ED789B7BFA}" type="datetime1">
              <a:rPr lang="en-US" smtClean="0"/>
              <a:pPr/>
              <a:t>2/6/2018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21142A9-C7C2-412C-B76D-010248C2578E}" type="datetime1">
              <a:rPr lang="en-US" smtClean="0"/>
              <a:pPr/>
              <a:t>2/6/2018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3F0D979-6703-4FA3-8310-957CBC49F218}" type="datetime1">
              <a:rPr lang="en-US" smtClean="0"/>
              <a:pPr/>
              <a:t>2/6/2018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04B786D-F51B-493F-9479-E1F9F0E5CDBA}" type="datetime1">
              <a:rPr lang="en-US" smtClean="0"/>
              <a:pPr/>
              <a:t>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0E88CFD-3054-4A20-9337-3DE7E12D6293}" type="datetime1">
              <a:rPr lang="en-US" smtClean="0"/>
              <a:pPr/>
              <a:t>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FFDFF0E-B4FC-4271-B5C2-52AE79AF8CDF}" type="datetime1">
              <a:rPr lang="en-US" smtClean="0"/>
              <a:pPr/>
              <a:t>2/6/2018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8B7879-42F5-4363-B868-6191DE4FD0D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06902"/>
          </a:xfrm>
        </p:spPr>
        <p:txBody>
          <a:bodyPr>
            <a:normAutofit fontScale="90000"/>
          </a:bodyPr>
          <a:lstStyle/>
          <a:p>
            <a:pPr algn="ctr"/>
            <a:r>
              <a:rPr lang="en-US" dirty="0" smtClean="0"/>
              <a:t>C++</a:t>
            </a:r>
            <a:endParaRPr lang="en-US" dirty="0"/>
          </a:p>
        </p:txBody>
      </p:sp>
      <p:sp>
        <p:nvSpPr>
          <p:cNvPr id="3" name="Subtitle 2"/>
          <p:cNvSpPr>
            <a:spLocks noGrp="1"/>
          </p:cNvSpPr>
          <p:nvPr>
            <p:ph type="subTitle" idx="1"/>
          </p:nvPr>
        </p:nvSpPr>
        <p:spPr>
          <a:xfrm>
            <a:off x="1600200" y="3962400"/>
            <a:ext cx="7406640" cy="1959936"/>
          </a:xfrm>
        </p:spPr>
        <p:txBody>
          <a:bodyPr>
            <a:normAutofit/>
          </a:bodyPr>
          <a:lstStyle/>
          <a:p>
            <a:pPr algn="r"/>
            <a:r>
              <a:rPr lang="en-US" dirty="0" smtClean="0"/>
              <a:t>Md. Abdur Rahman</a:t>
            </a:r>
          </a:p>
          <a:p>
            <a:pPr algn="r"/>
            <a:r>
              <a:rPr lang="en-US" dirty="0" smtClean="0"/>
              <a:t>Senior Computer Scientist</a:t>
            </a:r>
          </a:p>
          <a:p>
            <a:pPr algn="r"/>
            <a:r>
              <a:rPr lang="en-US" dirty="0" smtClean="0"/>
              <a:t>Centre for Advanced in Research in Sciences (CARS)</a:t>
            </a:r>
          </a:p>
          <a:p>
            <a:pPr algn="r"/>
            <a:r>
              <a:rPr lang="en-US" dirty="0" smtClean="0"/>
              <a:t>University of Dhaka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All </a:t>
            </a:r>
            <a:r>
              <a:rPr lang="en-US" dirty="0" smtClean="0">
                <a:solidFill>
                  <a:srgbClr val="FF0000"/>
                </a:solidFill>
              </a:rPr>
              <a:t>variables</a:t>
            </a:r>
            <a:r>
              <a:rPr lang="en-US" dirty="0" smtClean="0"/>
              <a:t> use data-type during declaration to restrict the type of data to be stored</a:t>
            </a:r>
          </a:p>
          <a:p>
            <a:r>
              <a:rPr lang="en-US" dirty="0" smtClean="0"/>
              <a:t> Data types are used to tell the variables the type of data it can store.</a:t>
            </a:r>
          </a:p>
          <a:p>
            <a:r>
              <a:rPr lang="en-US" dirty="0" smtClean="0"/>
              <a:t>Data types in C++ is mainly divided into two types:</a:t>
            </a:r>
          </a:p>
          <a:p>
            <a:pPr lvl="2"/>
            <a:r>
              <a:rPr lang="en-US" dirty="0" smtClean="0"/>
              <a:t>Primitive Built-in Types</a:t>
            </a:r>
          </a:p>
          <a:p>
            <a:pPr lvl="2"/>
            <a:r>
              <a:rPr lang="en-US" dirty="0" smtClean="0"/>
              <a:t>Abstract or user defined data type</a:t>
            </a:r>
          </a:p>
          <a:p>
            <a:pPr lvl="2"/>
            <a:endParaRPr lang="en-US" dirty="0"/>
          </a:p>
        </p:txBody>
      </p:sp>
      <p:sp>
        <p:nvSpPr>
          <p:cNvPr id="5" name="Date Placeholder 4"/>
          <p:cNvSpPr>
            <a:spLocks noGrp="1"/>
          </p:cNvSpPr>
          <p:nvPr>
            <p:ph type="dt" sz="half" idx="10"/>
          </p:nvPr>
        </p:nvSpPr>
        <p:spPr/>
        <p:txBody>
          <a:bodyPr/>
          <a:lstStyle/>
          <a:p>
            <a:fld id="{212CC0AF-46EB-48F2-96F1-E9EBA49CA2E6}"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a:bodyPr>
          <a:lstStyle/>
          <a:p>
            <a:r>
              <a:rPr lang="en-US" dirty="0" smtClean="0"/>
              <a:t>Primitive data types</a:t>
            </a:r>
          </a:p>
          <a:p>
            <a:pPr lvl="1"/>
            <a:r>
              <a:rPr lang="en-US" dirty="0" smtClean="0"/>
              <a:t>These data types are built-in or predefined data types and can be used directly by the user to declare variables</a:t>
            </a:r>
          </a:p>
          <a:p>
            <a:pPr lvl="1"/>
            <a:endParaRPr lang="en-US" dirty="0" smtClean="0"/>
          </a:p>
        </p:txBody>
      </p:sp>
      <p:graphicFrame>
        <p:nvGraphicFramePr>
          <p:cNvPr id="5" name="Table 4"/>
          <p:cNvGraphicFramePr>
            <a:graphicFrameLocks noGrp="1"/>
          </p:cNvGraphicFramePr>
          <p:nvPr/>
        </p:nvGraphicFramePr>
        <p:xfrm>
          <a:off x="1752600" y="3429000"/>
          <a:ext cx="6934200" cy="2291080"/>
        </p:xfrm>
        <a:graphic>
          <a:graphicData uri="http://schemas.openxmlformats.org/drawingml/2006/table">
            <a:tbl>
              <a:tblPr firstRow="1" bandRow="1">
                <a:tableStyleId>{5C22544A-7EE6-4342-B048-85BDC9FD1C3A}</a:tableStyleId>
              </a:tblPr>
              <a:tblGrid>
                <a:gridCol w="1295400"/>
                <a:gridCol w="1143000"/>
                <a:gridCol w="4495800"/>
              </a:tblGrid>
              <a:tr h="370840">
                <a:tc>
                  <a:txBody>
                    <a:bodyPr/>
                    <a:lstStyle/>
                    <a:p>
                      <a:r>
                        <a:rPr kumimoji="0" lang="en-US" b="1" i="0" kern="1200" dirty="0" smtClean="0">
                          <a:solidFill>
                            <a:schemeClr val="lt1"/>
                          </a:solidFill>
                          <a:latin typeface="+mn-lt"/>
                          <a:ea typeface="+mn-ea"/>
                          <a:cs typeface="+mn-cs"/>
                        </a:rPr>
                        <a:t>Type</a:t>
                      </a:r>
                      <a:endParaRPr lang="en-US" dirty="0"/>
                    </a:p>
                  </a:txBody>
                  <a:tcPr/>
                </a:tc>
                <a:tc>
                  <a:txBody>
                    <a:bodyPr/>
                    <a:lstStyle/>
                    <a:p>
                      <a:r>
                        <a:rPr kumimoji="0" lang="en-US" b="1" i="0" kern="1200" dirty="0" smtClean="0">
                          <a:solidFill>
                            <a:schemeClr val="lt1"/>
                          </a:solidFill>
                          <a:latin typeface="+mn-lt"/>
                          <a:ea typeface="+mn-ea"/>
                          <a:cs typeface="+mn-cs"/>
                        </a:rPr>
                        <a:t>Keyword</a:t>
                      </a:r>
                      <a:endParaRPr lang="en-US" dirty="0"/>
                    </a:p>
                  </a:txBody>
                  <a:tcPr/>
                </a:tc>
                <a:tc>
                  <a:txBody>
                    <a:bodyPr/>
                    <a:lstStyle/>
                    <a:p>
                      <a:endParaRPr lang="en-US" dirty="0"/>
                    </a:p>
                  </a:txBody>
                  <a:tcPr/>
                </a:tc>
              </a:tr>
              <a:tr h="370840">
                <a:tc>
                  <a:txBody>
                    <a:bodyPr/>
                    <a:lstStyle/>
                    <a:p>
                      <a:r>
                        <a:rPr kumimoji="0" lang="en-US" b="0" i="0" kern="1200" dirty="0" smtClean="0">
                          <a:solidFill>
                            <a:schemeClr val="dk1"/>
                          </a:solidFill>
                          <a:latin typeface="+mn-lt"/>
                          <a:ea typeface="+mn-ea"/>
                          <a:cs typeface="+mn-cs"/>
                        </a:rPr>
                        <a:t>Boolean</a:t>
                      </a:r>
                      <a:endParaRPr lang="en-US" dirty="0"/>
                    </a:p>
                  </a:txBody>
                  <a:tcPr/>
                </a:tc>
                <a:tc>
                  <a:txBody>
                    <a:bodyPr/>
                    <a:lstStyle/>
                    <a:p>
                      <a:r>
                        <a:rPr kumimoji="0" lang="en-US" b="0" i="0" kern="1200" dirty="0" smtClean="0">
                          <a:solidFill>
                            <a:schemeClr val="dk1"/>
                          </a:solidFill>
                          <a:latin typeface="+mn-lt"/>
                          <a:ea typeface="+mn-ea"/>
                          <a:cs typeface="+mn-cs"/>
                        </a:rPr>
                        <a:t>bool</a:t>
                      </a:r>
                      <a:endParaRPr lang="en-US" dirty="0"/>
                    </a:p>
                  </a:txBody>
                  <a:tcPr/>
                </a:tc>
                <a:tc>
                  <a:txBody>
                    <a:bodyPr/>
                    <a:lstStyle/>
                    <a:p>
                      <a:r>
                        <a:rPr lang="en-US" dirty="0" smtClean="0"/>
                        <a:t>stores </a:t>
                      </a:r>
                      <a:r>
                        <a:rPr lang="en-US" dirty="0" err="1" smtClean="0"/>
                        <a:t>boolean</a:t>
                      </a:r>
                      <a:r>
                        <a:rPr lang="en-US" dirty="0" smtClean="0"/>
                        <a:t> or logical values. A </a:t>
                      </a:r>
                      <a:r>
                        <a:rPr lang="en-US" dirty="0" err="1" smtClean="0"/>
                        <a:t>boolean</a:t>
                      </a:r>
                      <a:r>
                        <a:rPr lang="en-US" dirty="0" smtClean="0"/>
                        <a:t> variable can store either </a:t>
                      </a:r>
                      <a:r>
                        <a:rPr lang="en-US" i="1" dirty="0" smtClean="0"/>
                        <a:t>true </a:t>
                      </a:r>
                      <a:r>
                        <a:rPr lang="en-US" dirty="0" smtClean="0"/>
                        <a:t>or </a:t>
                      </a:r>
                      <a:r>
                        <a:rPr lang="en-US" i="1" dirty="0" smtClean="0"/>
                        <a:t>false</a:t>
                      </a:r>
                      <a:endParaRPr lang="en-US" dirty="0"/>
                    </a:p>
                  </a:txBody>
                  <a:tcPr/>
                </a:tc>
              </a:tr>
              <a:tr h="370840">
                <a:tc>
                  <a:txBody>
                    <a:bodyPr/>
                    <a:lstStyle/>
                    <a:p>
                      <a:r>
                        <a:rPr kumimoji="0" lang="en-US" b="0" i="0" kern="1200" dirty="0" smtClean="0">
                          <a:solidFill>
                            <a:schemeClr val="dk1"/>
                          </a:solidFill>
                          <a:latin typeface="+mn-lt"/>
                          <a:ea typeface="+mn-ea"/>
                          <a:cs typeface="+mn-cs"/>
                        </a:rPr>
                        <a:t>Character</a:t>
                      </a:r>
                      <a:endParaRPr lang="en-US" dirty="0"/>
                    </a:p>
                  </a:txBody>
                  <a:tcPr/>
                </a:tc>
                <a:tc>
                  <a:txBody>
                    <a:bodyPr/>
                    <a:lstStyle/>
                    <a:p>
                      <a:r>
                        <a:rPr kumimoji="0" lang="en-US" b="0" i="0" kern="1200" dirty="0" smtClean="0">
                          <a:solidFill>
                            <a:schemeClr val="dk1"/>
                          </a:solidFill>
                          <a:latin typeface="+mn-lt"/>
                          <a:ea typeface="+mn-ea"/>
                          <a:cs typeface="+mn-cs"/>
                        </a:rPr>
                        <a:t>char</a:t>
                      </a:r>
                      <a:endParaRPr lang="en-US" dirty="0"/>
                    </a:p>
                  </a:txBody>
                  <a:tcPr/>
                </a:tc>
                <a:tc>
                  <a:txBody>
                    <a:bodyPr/>
                    <a:lstStyle/>
                    <a:p>
                      <a:r>
                        <a:rPr lang="en-US" dirty="0" smtClean="0"/>
                        <a:t>stores characters and typically requires one byte of memory space</a:t>
                      </a:r>
                      <a:endParaRPr lang="en-US" dirty="0"/>
                    </a:p>
                  </a:txBody>
                  <a:tcPr/>
                </a:tc>
              </a:tr>
              <a:tr h="370840">
                <a:tc>
                  <a:txBody>
                    <a:bodyPr/>
                    <a:lstStyle/>
                    <a:p>
                      <a:r>
                        <a:rPr kumimoji="0" lang="en-US" b="0" i="0" kern="1200" dirty="0" smtClean="0">
                          <a:solidFill>
                            <a:schemeClr val="dk1"/>
                          </a:solidFill>
                          <a:latin typeface="+mn-lt"/>
                          <a:ea typeface="+mn-ea"/>
                          <a:cs typeface="+mn-cs"/>
                        </a:rPr>
                        <a:t>Integer</a:t>
                      </a:r>
                      <a:endParaRPr lang="en-US" dirty="0"/>
                    </a:p>
                  </a:txBody>
                  <a:tcPr/>
                </a:tc>
                <a:tc>
                  <a:txBody>
                    <a:bodyPr/>
                    <a:lstStyle/>
                    <a:p>
                      <a:r>
                        <a:rPr kumimoji="0" lang="en-US" b="0" i="0" kern="1200" dirty="0" smtClean="0">
                          <a:solidFill>
                            <a:schemeClr val="dk1"/>
                          </a:solidFill>
                          <a:latin typeface="+mn-lt"/>
                          <a:ea typeface="+mn-ea"/>
                          <a:cs typeface="+mn-cs"/>
                        </a:rPr>
                        <a:t>int</a:t>
                      </a:r>
                      <a:endParaRPr lang="en-US" dirty="0"/>
                    </a:p>
                  </a:txBody>
                  <a:tcPr/>
                </a:tc>
                <a:tc>
                  <a:txBody>
                    <a:bodyPr/>
                    <a:lstStyle/>
                    <a:p>
                      <a:r>
                        <a:rPr lang="en-US" dirty="0" smtClean="0"/>
                        <a:t>used for integer data types is </a:t>
                      </a:r>
                      <a:r>
                        <a:rPr lang="en-US" b="1" dirty="0" smtClean="0"/>
                        <a:t>int</a:t>
                      </a:r>
                      <a:r>
                        <a:rPr lang="en-US" dirty="0" smtClean="0"/>
                        <a:t>. Integers typically requires 4 bytes</a:t>
                      </a:r>
                      <a:endParaRPr lang="en-US" dirty="0"/>
                    </a:p>
                  </a:txBody>
                  <a:tcPr/>
                </a:tc>
              </a:tr>
            </a:tbl>
          </a:graphicData>
        </a:graphic>
      </p:graphicFrame>
      <p:sp>
        <p:nvSpPr>
          <p:cNvPr id="6" name="Date Placeholder 5"/>
          <p:cNvSpPr>
            <a:spLocks noGrp="1"/>
          </p:cNvSpPr>
          <p:nvPr>
            <p:ph type="dt" sz="half" idx="10"/>
          </p:nvPr>
        </p:nvSpPr>
        <p:spPr/>
        <p:txBody>
          <a:bodyPr/>
          <a:lstStyle/>
          <a:p>
            <a:fld id="{BFBD1078-9A00-4D61-A503-ABF209EE0FE4}" type="datetime1">
              <a:rPr lang="en-US" smtClean="0"/>
              <a:pPr/>
              <a:t>2/6/2018</a:t>
            </a:fld>
            <a:endParaRPr lang="en-US"/>
          </a:p>
        </p:txBody>
      </p:sp>
      <p:sp>
        <p:nvSpPr>
          <p:cNvPr id="7" name="Slide Number Placeholder 6"/>
          <p:cNvSpPr>
            <a:spLocks noGrp="1"/>
          </p:cNvSpPr>
          <p:nvPr>
            <p:ph type="sldNum" sz="quarter" idx="12"/>
          </p:nvPr>
        </p:nvSpPr>
        <p:spPr/>
        <p:txBody>
          <a:bodyPr/>
          <a:lstStyle/>
          <a:p>
            <a:fld id="{6A8B7879-42F5-4363-B868-6191DE4FD0D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 Primitive</a:t>
            </a:r>
            <a:endParaRPr lang="en-US" dirty="0"/>
          </a:p>
        </p:txBody>
      </p:sp>
      <p:graphicFrame>
        <p:nvGraphicFramePr>
          <p:cNvPr id="5" name="Table 4"/>
          <p:cNvGraphicFramePr>
            <a:graphicFrameLocks noGrp="1"/>
          </p:cNvGraphicFramePr>
          <p:nvPr/>
        </p:nvGraphicFramePr>
        <p:xfrm>
          <a:off x="1447800" y="1676400"/>
          <a:ext cx="6934200" cy="4028440"/>
        </p:xfrm>
        <a:graphic>
          <a:graphicData uri="http://schemas.openxmlformats.org/drawingml/2006/table">
            <a:tbl>
              <a:tblPr firstRow="1" bandRow="1">
                <a:tableStyleId>{5C22544A-7EE6-4342-B048-85BDC9FD1C3A}</a:tableStyleId>
              </a:tblPr>
              <a:tblGrid>
                <a:gridCol w="1752600"/>
                <a:gridCol w="1676400"/>
                <a:gridCol w="3505200"/>
              </a:tblGrid>
              <a:tr h="370840">
                <a:tc>
                  <a:txBody>
                    <a:bodyPr/>
                    <a:lstStyle/>
                    <a:p>
                      <a:r>
                        <a:rPr kumimoji="0" lang="en-US" b="1" i="0" kern="1200" dirty="0" smtClean="0">
                          <a:solidFill>
                            <a:schemeClr val="lt1"/>
                          </a:solidFill>
                          <a:latin typeface="+mn-lt"/>
                          <a:ea typeface="+mn-ea"/>
                          <a:cs typeface="+mn-cs"/>
                        </a:rPr>
                        <a:t>Type</a:t>
                      </a:r>
                      <a:endParaRPr lang="en-US" dirty="0"/>
                    </a:p>
                  </a:txBody>
                  <a:tcPr/>
                </a:tc>
                <a:tc>
                  <a:txBody>
                    <a:bodyPr/>
                    <a:lstStyle/>
                    <a:p>
                      <a:r>
                        <a:rPr kumimoji="0" lang="en-US" b="1" i="0" kern="1200" dirty="0" smtClean="0">
                          <a:solidFill>
                            <a:schemeClr val="lt1"/>
                          </a:solidFill>
                          <a:latin typeface="+mn-lt"/>
                          <a:ea typeface="+mn-ea"/>
                          <a:cs typeface="+mn-cs"/>
                        </a:rPr>
                        <a:t>Keyword</a:t>
                      </a:r>
                      <a:endParaRPr lang="en-US" dirty="0"/>
                    </a:p>
                  </a:txBody>
                  <a:tcPr/>
                </a:tc>
                <a:tc>
                  <a:txBody>
                    <a:bodyPr/>
                    <a:lstStyle/>
                    <a:p>
                      <a:endParaRPr lang="en-US" dirty="0"/>
                    </a:p>
                  </a:txBody>
                  <a:tcPr/>
                </a:tc>
              </a:tr>
              <a:tr h="370840">
                <a:tc>
                  <a:txBody>
                    <a:bodyPr/>
                    <a:lstStyle/>
                    <a:p>
                      <a:r>
                        <a:rPr kumimoji="0" lang="en-US" b="0" i="0" kern="1200" dirty="0" smtClean="0">
                          <a:solidFill>
                            <a:schemeClr val="dk1"/>
                          </a:solidFill>
                          <a:latin typeface="+mn-lt"/>
                          <a:ea typeface="+mn-ea"/>
                          <a:cs typeface="+mn-cs"/>
                        </a:rPr>
                        <a:t>Floating point</a:t>
                      </a:r>
                      <a:endParaRPr lang="en-US" dirty="0"/>
                    </a:p>
                  </a:txBody>
                  <a:tcPr/>
                </a:tc>
                <a:tc>
                  <a:txBody>
                    <a:bodyPr/>
                    <a:lstStyle/>
                    <a:p>
                      <a:r>
                        <a:rPr kumimoji="0" lang="en-US" b="0" i="0" kern="1200" dirty="0" smtClean="0">
                          <a:solidFill>
                            <a:schemeClr val="dk1"/>
                          </a:solidFill>
                          <a:latin typeface="+mn-lt"/>
                          <a:ea typeface="+mn-ea"/>
                          <a:cs typeface="+mn-cs"/>
                        </a:rPr>
                        <a:t>float</a:t>
                      </a:r>
                      <a:endParaRPr lang="en-US" dirty="0"/>
                    </a:p>
                  </a:txBody>
                  <a:tcPr/>
                </a:tc>
                <a:tc>
                  <a:txBody>
                    <a:bodyPr/>
                    <a:lstStyle/>
                    <a:p>
                      <a:r>
                        <a:rPr lang="en-US" dirty="0" smtClean="0"/>
                        <a:t>stores single precision floating point values or decimal values.</a:t>
                      </a:r>
                      <a:endParaRPr lang="en-US" dirty="0"/>
                    </a:p>
                  </a:txBody>
                  <a:tcPr/>
                </a:tc>
              </a:tr>
              <a:tr h="370840">
                <a:tc>
                  <a:txBody>
                    <a:bodyPr/>
                    <a:lstStyle/>
                    <a:p>
                      <a:r>
                        <a:rPr kumimoji="0" lang="en-US" b="0" i="0" kern="1200" dirty="0" smtClean="0">
                          <a:solidFill>
                            <a:schemeClr val="dk1"/>
                          </a:solidFill>
                          <a:latin typeface="+mn-lt"/>
                          <a:ea typeface="+mn-ea"/>
                          <a:cs typeface="+mn-cs"/>
                        </a:rPr>
                        <a:t>Double floating point</a:t>
                      </a:r>
                      <a:endParaRPr lang="en-US" dirty="0"/>
                    </a:p>
                  </a:txBody>
                  <a:tcPr/>
                </a:tc>
                <a:tc>
                  <a:txBody>
                    <a:bodyPr/>
                    <a:lstStyle/>
                    <a:p>
                      <a:r>
                        <a:rPr kumimoji="0" lang="en-US" b="0" i="0" kern="1200" dirty="0" smtClean="0">
                          <a:solidFill>
                            <a:schemeClr val="dk1"/>
                          </a:solidFill>
                          <a:latin typeface="+mn-lt"/>
                          <a:ea typeface="+mn-ea"/>
                          <a:cs typeface="+mn-cs"/>
                        </a:rPr>
                        <a:t>Double</a:t>
                      </a:r>
                      <a:endParaRPr lang="en-US" dirty="0"/>
                    </a:p>
                  </a:txBody>
                  <a:tcPr/>
                </a:tc>
                <a:tc>
                  <a:txBody>
                    <a:bodyPr/>
                    <a:lstStyle/>
                    <a:p>
                      <a:r>
                        <a:rPr lang="en-US" dirty="0" smtClean="0"/>
                        <a:t>stores double precision floating point values or decimal values. </a:t>
                      </a:r>
                      <a:endParaRPr lang="en-US" dirty="0"/>
                    </a:p>
                  </a:txBody>
                  <a:tcPr/>
                </a:tc>
              </a:tr>
              <a:tr h="370840">
                <a:tc>
                  <a:txBody>
                    <a:bodyPr/>
                    <a:lstStyle/>
                    <a:p>
                      <a:r>
                        <a:rPr kumimoji="0" lang="en-US" b="0" i="0" kern="1200" dirty="0" smtClean="0">
                          <a:solidFill>
                            <a:schemeClr val="dk1"/>
                          </a:solidFill>
                          <a:latin typeface="+mn-lt"/>
                          <a:ea typeface="+mn-ea"/>
                          <a:cs typeface="+mn-cs"/>
                        </a:rPr>
                        <a:t>Valueless</a:t>
                      </a:r>
                      <a:endParaRPr lang="en-US" dirty="0"/>
                    </a:p>
                  </a:txBody>
                  <a:tcPr/>
                </a:tc>
                <a:tc>
                  <a:txBody>
                    <a:bodyPr/>
                    <a:lstStyle/>
                    <a:p>
                      <a:r>
                        <a:rPr kumimoji="0" lang="en-US" b="0" i="0" kern="1200" dirty="0" smtClean="0">
                          <a:solidFill>
                            <a:schemeClr val="dk1"/>
                          </a:solidFill>
                          <a:latin typeface="+mn-lt"/>
                          <a:ea typeface="+mn-ea"/>
                          <a:cs typeface="+mn-cs"/>
                        </a:rPr>
                        <a:t>Void</a:t>
                      </a:r>
                      <a:endParaRPr lang="en-US" dirty="0"/>
                    </a:p>
                  </a:txBody>
                  <a:tcPr/>
                </a:tc>
                <a:tc>
                  <a:txBody>
                    <a:bodyPr/>
                    <a:lstStyle/>
                    <a:p>
                      <a:r>
                        <a:rPr lang="en-US" dirty="0" smtClean="0"/>
                        <a:t>Void means without any value. void </a:t>
                      </a:r>
                      <a:r>
                        <a:rPr lang="en-US" dirty="0" err="1" smtClean="0"/>
                        <a:t>datatype</a:t>
                      </a:r>
                      <a:r>
                        <a:rPr lang="en-US" dirty="0" smtClean="0"/>
                        <a:t> represents a valueless entity. Void data type is used for those function which does not returns a value.</a:t>
                      </a:r>
                      <a:endParaRPr lang="en-US" dirty="0"/>
                    </a:p>
                  </a:txBody>
                  <a:tcPr/>
                </a:tc>
              </a:tr>
              <a:tr h="370840">
                <a:tc>
                  <a:txBody>
                    <a:bodyPr/>
                    <a:lstStyle/>
                    <a:p>
                      <a:r>
                        <a:rPr kumimoji="0" lang="en-US" b="0" i="0" kern="1200" dirty="0" smtClean="0">
                          <a:solidFill>
                            <a:schemeClr val="dk1"/>
                          </a:solidFill>
                          <a:latin typeface="+mn-lt"/>
                          <a:ea typeface="+mn-ea"/>
                          <a:cs typeface="+mn-cs"/>
                        </a:rPr>
                        <a:t>Wide character</a:t>
                      </a:r>
                      <a:endParaRPr lang="en-US" dirty="0"/>
                    </a:p>
                  </a:txBody>
                  <a:tcPr/>
                </a:tc>
                <a:tc>
                  <a:txBody>
                    <a:bodyPr/>
                    <a:lstStyle/>
                    <a:p>
                      <a:r>
                        <a:rPr kumimoji="0" lang="en-US" b="0" i="0" kern="1200" dirty="0" smtClean="0">
                          <a:solidFill>
                            <a:schemeClr val="dk1"/>
                          </a:solidFill>
                          <a:latin typeface="+mn-lt"/>
                          <a:ea typeface="+mn-ea"/>
                          <a:cs typeface="+mn-cs"/>
                        </a:rPr>
                        <a:t>wchar_t</a:t>
                      </a:r>
                      <a:endParaRPr lang="en-US" dirty="0"/>
                    </a:p>
                  </a:txBody>
                  <a:tcPr/>
                </a:tc>
                <a:tc>
                  <a:txBody>
                    <a:bodyPr/>
                    <a:lstStyle/>
                    <a:p>
                      <a:r>
                        <a:rPr lang="en-US" dirty="0" smtClean="0"/>
                        <a:t>also a character data type but this data type has size greater than the normal 8-bit </a:t>
                      </a:r>
                      <a:r>
                        <a:rPr lang="en-US" dirty="0" err="1" smtClean="0"/>
                        <a:t>datatype</a:t>
                      </a:r>
                      <a:r>
                        <a:rPr lang="en-US" dirty="0" smtClean="0"/>
                        <a:t>.</a:t>
                      </a:r>
                      <a:endParaRPr lang="en-US" dirty="0"/>
                    </a:p>
                  </a:txBody>
                  <a:tcPr/>
                </a:tc>
              </a:tr>
            </a:tbl>
          </a:graphicData>
        </a:graphic>
      </p:graphicFrame>
      <p:sp>
        <p:nvSpPr>
          <p:cNvPr id="6" name="Date Placeholder 5"/>
          <p:cNvSpPr>
            <a:spLocks noGrp="1"/>
          </p:cNvSpPr>
          <p:nvPr>
            <p:ph type="dt" sz="half" idx="10"/>
          </p:nvPr>
        </p:nvSpPr>
        <p:spPr/>
        <p:txBody>
          <a:bodyPr/>
          <a:lstStyle/>
          <a:p>
            <a:fld id="{7E97CA5B-B1DE-4225-8601-8D822751DD6B}" type="datetime1">
              <a:rPr lang="en-US" smtClean="0"/>
              <a:pPr/>
              <a:t>2/6/2018</a:t>
            </a:fld>
            <a:endParaRPr lang="en-US"/>
          </a:p>
        </p:txBody>
      </p:sp>
      <p:sp>
        <p:nvSpPr>
          <p:cNvPr id="7" name="Slide Number Placeholder 6"/>
          <p:cNvSpPr>
            <a:spLocks noGrp="1"/>
          </p:cNvSpPr>
          <p:nvPr>
            <p:ph type="sldNum" sz="quarter" idx="12"/>
          </p:nvPr>
        </p:nvSpPr>
        <p:spPr/>
        <p:txBody>
          <a:bodyPr/>
          <a:lstStyle/>
          <a:p>
            <a:fld id="{6A8B7879-42F5-4363-B868-6191DE4FD0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sp>
        <p:nvSpPr>
          <p:cNvPr id="3" name="Content Placeholder 2"/>
          <p:cNvSpPr>
            <a:spLocks noGrp="1"/>
          </p:cNvSpPr>
          <p:nvPr>
            <p:ph idx="1"/>
          </p:nvPr>
        </p:nvSpPr>
        <p:spPr>
          <a:xfrm>
            <a:off x="1435608" y="1447800"/>
            <a:ext cx="7498080" cy="4953000"/>
          </a:xfrm>
        </p:spPr>
        <p:txBody>
          <a:bodyPr>
            <a:normAutofit lnSpcReduction="10000"/>
          </a:bodyPr>
          <a:lstStyle/>
          <a:p>
            <a:r>
              <a:rPr lang="en-US" b="1" dirty="0" smtClean="0"/>
              <a:t>Data type Modifiers</a:t>
            </a:r>
          </a:p>
          <a:p>
            <a:pPr lvl="1"/>
            <a:r>
              <a:rPr lang="en-US" dirty="0" smtClean="0"/>
              <a:t>used with the built-in data types to modify the length of data that a particular data type can hold. </a:t>
            </a:r>
          </a:p>
          <a:p>
            <a:pPr lvl="2" fontAlgn="base"/>
            <a:r>
              <a:rPr lang="en-US" b="1" dirty="0" smtClean="0"/>
              <a:t>Signed </a:t>
            </a:r>
            <a:r>
              <a:rPr lang="en-US" dirty="0" smtClean="0"/>
              <a:t>(by default)</a:t>
            </a:r>
          </a:p>
          <a:p>
            <a:pPr lvl="3" fontAlgn="base"/>
            <a:r>
              <a:rPr lang="en-US" dirty="0" smtClean="0"/>
              <a:t>can represent both positive and negative values</a:t>
            </a:r>
          </a:p>
          <a:p>
            <a:pPr lvl="2" fontAlgn="base"/>
            <a:r>
              <a:rPr lang="en-US" b="1" dirty="0" smtClean="0"/>
              <a:t>Unsigned</a:t>
            </a:r>
          </a:p>
          <a:p>
            <a:pPr lvl="3" fontAlgn="base"/>
            <a:r>
              <a:rPr lang="en-US" dirty="0" smtClean="0"/>
              <a:t>unsigned integer that can never be negative</a:t>
            </a:r>
          </a:p>
          <a:p>
            <a:pPr lvl="3" fontAlgn="base"/>
            <a:r>
              <a:rPr lang="en-US" dirty="0" smtClean="0"/>
              <a:t>These are unsigned because there is no indication of whether they are negative or positive.</a:t>
            </a:r>
          </a:p>
          <a:p>
            <a:pPr lvl="2" fontAlgn="base"/>
            <a:r>
              <a:rPr lang="en-US" b="1" dirty="0" smtClean="0"/>
              <a:t>Short</a:t>
            </a:r>
            <a:endParaRPr lang="en-US" dirty="0" smtClean="0"/>
          </a:p>
          <a:p>
            <a:pPr lvl="2" fontAlgn="base"/>
            <a:r>
              <a:rPr lang="en-US" b="1" dirty="0" smtClean="0"/>
              <a:t>Long</a:t>
            </a:r>
          </a:p>
        </p:txBody>
      </p:sp>
      <p:sp>
        <p:nvSpPr>
          <p:cNvPr id="5" name="Date Placeholder 4"/>
          <p:cNvSpPr>
            <a:spLocks noGrp="1"/>
          </p:cNvSpPr>
          <p:nvPr>
            <p:ph type="dt" sz="half" idx="10"/>
          </p:nvPr>
        </p:nvSpPr>
        <p:spPr/>
        <p:txBody>
          <a:bodyPr/>
          <a:lstStyle/>
          <a:p>
            <a:fld id="{B8425357-7D83-4AFD-AEAE-E8C90C0DACF5}"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143000" y="2"/>
          <a:ext cx="8001000" cy="6431710"/>
        </p:xfrm>
        <a:graphic>
          <a:graphicData uri="http://schemas.openxmlformats.org/drawingml/2006/table">
            <a:tbl>
              <a:tblPr firstRow="1" bandRow="1">
                <a:tableStyleId>{5C22544A-7EE6-4342-B048-85BDC9FD1C3A}</a:tableStyleId>
              </a:tblPr>
              <a:tblGrid>
                <a:gridCol w="1371600"/>
                <a:gridCol w="2743200"/>
                <a:gridCol w="838200"/>
                <a:gridCol w="3048000"/>
              </a:tblGrid>
              <a:tr h="457632">
                <a:tc>
                  <a:txBody>
                    <a:bodyPr/>
                    <a:lstStyle/>
                    <a:p>
                      <a:r>
                        <a:rPr kumimoji="0" lang="en-US" sz="1600" b="1" i="0" kern="1200" dirty="0" smtClean="0">
                          <a:solidFill>
                            <a:schemeClr val="lt1"/>
                          </a:solidFill>
                          <a:latin typeface="+mn-lt"/>
                          <a:ea typeface="+mn-ea"/>
                          <a:cs typeface="+mn-cs"/>
                        </a:rPr>
                        <a:t>Name</a:t>
                      </a:r>
                      <a:endParaRPr lang="en-US" sz="1600" dirty="0"/>
                    </a:p>
                  </a:txBody>
                  <a:tcPr marL="0" marR="0" marT="0" marB="0"/>
                </a:tc>
                <a:tc>
                  <a:txBody>
                    <a:bodyPr/>
                    <a:lstStyle/>
                    <a:p>
                      <a:r>
                        <a:rPr lang="en-US" sz="1600" dirty="0"/>
                        <a:t>Description</a:t>
                      </a:r>
                    </a:p>
                  </a:txBody>
                  <a:tcPr marL="0" marR="0" marT="0" marB="0" anchor="ctr"/>
                </a:tc>
                <a:tc>
                  <a:txBody>
                    <a:bodyPr/>
                    <a:lstStyle/>
                    <a:p>
                      <a:r>
                        <a:rPr lang="en-US" sz="1600"/>
                        <a:t>Size*</a:t>
                      </a:r>
                    </a:p>
                  </a:txBody>
                  <a:tcPr marL="0" marR="0" marT="0" marB="0" anchor="ctr"/>
                </a:tc>
                <a:tc>
                  <a:txBody>
                    <a:bodyPr/>
                    <a:lstStyle/>
                    <a:p>
                      <a:r>
                        <a:rPr lang="en-US" sz="1600" dirty="0"/>
                        <a:t>Range*</a:t>
                      </a:r>
                    </a:p>
                  </a:txBody>
                  <a:tcPr marL="0" marR="0" marT="0" marB="0" anchor="ctr"/>
                </a:tc>
              </a:tr>
              <a:tr h="685366">
                <a:tc>
                  <a:txBody>
                    <a:bodyPr/>
                    <a:lstStyle/>
                    <a:p>
                      <a:r>
                        <a:rPr lang="en-US" sz="1600" dirty="0"/>
                        <a:t>char</a:t>
                      </a:r>
                    </a:p>
                  </a:txBody>
                  <a:tcPr marL="0" marR="0" marT="0" marB="0" anchor="ctr"/>
                </a:tc>
                <a:tc>
                  <a:txBody>
                    <a:bodyPr/>
                    <a:lstStyle/>
                    <a:p>
                      <a:r>
                        <a:rPr lang="en-US" sz="1600" dirty="0"/>
                        <a:t>Character or small integer.</a:t>
                      </a:r>
                    </a:p>
                  </a:txBody>
                  <a:tcPr marL="0" marR="0" marT="0" marB="0" anchor="ctr"/>
                </a:tc>
                <a:tc>
                  <a:txBody>
                    <a:bodyPr/>
                    <a:lstStyle/>
                    <a:p>
                      <a:r>
                        <a:rPr lang="en-US" sz="1600" dirty="0"/>
                        <a:t>1byte</a:t>
                      </a:r>
                    </a:p>
                  </a:txBody>
                  <a:tcPr marL="0" marR="0" marT="0" marB="0" anchor="ctr"/>
                </a:tc>
                <a:tc>
                  <a:txBody>
                    <a:bodyPr/>
                    <a:lstStyle/>
                    <a:p>
                      <a:r>
                        <a:rPr lang="en-US" sz="1600" dirty="0"/>
                        <a:t>signed: -128 to 127</a:t>
                      </a:r>
                      <a:br>
                        <a:rPr lang="en-US" sz="1600" dirty="0"/>
                      </a:br>
                      <a:r>
                        <a:rPr lang="en-US" sz="1600" dirty="0"/>
                        <a:t>unsigned: 0 to 255</a:t>
                      </a:r>
                    </a:p>
                  </a:txBody>
                  <a:tcPr marL="0" marR="0" marT="0" marB="0" anchor="ctr"/>
                </a:tc>
              </a:tr>
              <a:tr h="533400">
                <a:tc>
                  <a:txBody>
                    <a:bodyPr/>
                    <a:lstStyle/>
                    <a:p>
                      <a:r>
                        <a:rPr lang="en-US" sz="1600" dirty="0"/>
                        <a:t>short int(short)</a:t>
                      </a:r>
                    </a:p>
                  </a:txBody>
                  <a:tcPr marL="0" marR="0" marT="0" marB="0" anchor="ctr"/>
                </a:tc>
                <a:tc>
                  <a:txBody>
                    <a:bodyPr/>
                    <a:lstStyle/>
                    <a:p>
                      <a:r>
                        <a:rPr lang="en-US" sz="1600" dirty="0"/>
                        <a:t>Short Integer.</a:t>
                      </a:r>
                    </a:p>
                  </a:txBody>
                  <a:tcPr marL="0" marR="0" marT="0" marB="0" anchor="ctr"/>
                </a:tc>
                <a:tc>
                  <a:txBody>
                    <a:bodyPr/>
                    <a:lstStyle/>
                    <a:p>
                      <a:r>
                        <a:rPr lang="en-US" sz="1600"/>
                        <a:t>2bytes</a:t>
                      </a:r>
                    </a:p>
                  </a:txBody>
                  <a:tcPr marL="0" marR="0" marT="0" marB="0" anchor="ctr"/>
                </a:tc>
                <a:tc>
                  <a:txBody>
                    <a:bodyPr/>
                    <a:lstStyle/>
                    <a:p>
                      <a:r>
                        <a:rPr lang="en-US" sz="1600"/>
                        <a:t>signed: -32768 to 32767</a:t>
                      </a:r>
                      <a:br>
                        <a:rPr lang="en-US" sz="1600"/>
                      </a:br>
                      <a:r>
                        <a:rPr lang="en-US" sz="1600"/>
                        <a:t>unsigned: 0 to 65535</a:t>
                      </a:r>
                    </a:p>
                  </a:txBody>
                  <a:tcPr marL="0" marR="0" marT="0" marB="0" anchor="ctr"/>
                </a:tc>
              </a:tr>
              <a:tr h="1158240">
                <a:tc>
                  <a:txBody>
                    <a:bodyPr/>
                    <a:lstStyle/>
                    <a:p>
                      <a:r>
                        <a:rPr lang="en-US" sz="1600"/>
                        <a:t>int</a:t>
                      </a:r>
                    </a:p>
                  </a:txBody>
                  <a:tcPr marL="0" marR="0" marT="0" marB="0" anchor="ctr"/>
                </a:tc>
                <a:tc>
                  <a:txBody>
                    <a:bodyPr/>
                    <a:lstStyle/>
                    <a:p>
                      <a:r>
                        <a:rPr lang="en-US" sz="1600" dirty="0"/>
                        <a:t>Integer.</a:t>
                      </a:r>
                    </a:p>
                  </a:txBody>
                  <a:tcPr marL="0" marR="0" marT="0" marB="0" anchor="ctr"/>
                </a:tc>
                <a:tc>
                  <a:txBody>
                    <a:bodyPr/>
                    <a:lstStyle/>
                    <a:p>
                      <a:r>
                        <a:rPr lang="en-US" sz="1600"/>
                        <a:t>4bytes</a:t>
                      </a:r>
                    </a:p>
                  </a:txBody>
                  <a:tcPr marL="0" marR="0" marT="0" marB="0" anchor="ctr"/>
                </a:tc>
                <a:tc>
                  <a:txBody>
                    <a:bodyPr/>
                    <a:lstStyle/>
                    <a:p>
                      <a:r>
                        <a:rPr lang="en-US" sz="1600" dirty="0"/>
                        <a:t>signed: -2147483648 to 2147483647</a:t>
                      </a:r>
                      <a:br>
                        <a:rPr lang="en-US" sz="1600" dirty="0"/>
                      </a:br>
                      <a:r>
                        <a:rPr lang="en-US" sz="1600" dirty="0"/>
                        <a:t>unsigned: 0 to 4294967295</a:t>
                      </a:r>
                    </a:p>
                  </a:txBody>
                  <a:tcPr marL="0" marR="0" marT="0" marB="0" anchor="ctr"/>
                </a:tc>
              </a:tr>
              <a:tr h="807720">
                <a:tc>
                  <a:txBody>
                    <a:bodyPr/>
                    <a:lstStyle/>
                    <a:p>
                      <a:r>
                        <a:rPr lang="en-US" sz="1600" dirty="0"/>
                        <a:t>long int (long)</a:t>
                      </a:r>
                    </a:p>
                  </a:txBody>
                  <a:tcPr anchor="ctr"/>
                </a:tc>
                <a:tc>
                  <a:txBody>
                    <a:bodyPr/>
                    <a:lstStyle/>
                    <a:p>
                      <a:r>
                        <a:rPr lang="en-US" sz="1600" dirty="0"/>
                        <a:t>Long integer.</a:t>
                      </a:r>
                    </a:p>
                  </a:txBody>
                  <a:tcPr anchor="ctr"/>
                </a:tc>
                <a:tc>
                  <a:txBody>
                    <a:bodyPr/>
                    <a:lstStyle/>
                    <a:p>
                      <a:r>
                        <a:rPr lang="en-US" sz="1600" dirty="0"/>
                        <a:t>4bytes</a:t>
                      </a:r>
                    </a:p>
                  </a:txBody>
                  <a:tcPr anchor="ctr"/>
                </a:tc>
                <a:tc>
                  <a:txBody>
                    <a:bodyPr/>
                    <a:lstStyle/>
                    <a:p>
                      <a:r>
                        <a:rPr lang="en-US" sz="1600"/>
                        <a:t>signed: -2147483648 to 2147483647</a:t>
                      </a:r>
                      <a:br>
                        <a:rPr lang="en-US" sz="1600"/>
                      </a:br>
                      <a:r>
                        <a:rPr lang="en-US" sz="1600"/>
                        <a:t>unsigned: 0 to 4294967295</a:t>
                      </a:r>
                    </a:p>
                  </a:txBody>
                  <a:tcPr anchor="ctr"/>
                </a:tc>
              </a:tr>
              <a:tr h="457632">
                <a:tc>
                  <a:txBody>
                    <a:bodyPr/>
                    <a:lstStyle/>
                    <a:p>
                      <a:r>
                        <a:rPr lang="en-US" sz="1600"/>
                        <a:t>bool</a:t>
                      </a:r>
                    </a:p>
                  </a:txBody>
                  <a:tcPr anchor="ctr"/>
                </a:tc>
                <a:tc>
                  <a:txBody>
                    <a:bodyPr/>
                    <a:lstStyle/>
                    <a:p>
                      <a:r>
                        <a:rPr lang="en-US" sz="1600"/>
                        <a:t>Boolean value. It can take one of two values: true or false.</a:t>
                      </a:r>
                    </a:p>
                  </a:txBody>
                  <a:tcPr anchor="ctr"/>
                </a:tc>
                <a:tc>
                  <a:txBody>
                    <a:bodyPr/>
                    <a:lstStyle/>
                    <a:p>
                      <a:r>
                        <a:rPr lang="en-US" sz="1600" dirty="0"/>
                        <a:t>1byte</a:t>
                      </a:r>
                    </a:p>
                  </a:txBody>
                  <a:tcPr anchor="ctr"/>
                </a:tc>
                <a:tc>
                  <a:txBody>
                    <a:bodyPr/>
                    <a:lstStyle/>
                    <a:p>
                      <a:r>
                        <a:rPr lang="en-US" sz="1600" dirty="0"/>
                        <a:t>true or false</a:t>
                      </a:r>
                    </a:p>
                  </a:txBody>
                  <a:tcPr anchor="ctr"/>
                </a:tc>
              </a:tr>
              <a:tr h="457632">
                <a:tc>
                  <a:txBody>
                    <a:bodyPr/>
                    <a:lstStyle/>
                    <a:p>
                      <a:r>
                        <a:rPr lang="en-US" sz="1600"/>
                        <a:t>float</a:t>
                      </a:r>
                    </a:p>
                  </a:txBody>
                  <a:tcPr anchor="ctr"/>
                </a:tc>
                <a:tc>
                  <a:txBody>
                    <a:bodyPr/>
                    <a:lstStyle/>
                    <a:p>
                      <a:r>
                        <a:rPr lang="en-US" sz="1600"/>
                        <a:t>Floating point number.</a:t>
                      </a:r>
                    </a:p>
                  </a:txBody>
                  <a:tcPr anchor="ctr"/>
                </a:tc>
                <a:tc>
                  <a:txBody>
                    <a:bodyPr/>
                    <a:lstStyle/>
                    <a:p>
                      <a:r>
                        <a:rPr lang="en-US" sz="1600"/>
                        <a:t>4bytes</a:t>
                      </a:r>
                    </a:p>
                  </a:txBody>
                  <a:tcPr anchor="ctr"/>
                </a:tc>
                <a:tc>
                  <a:txBody>
                    <a:bodyPr/>
                    <a:lstStyle/>
                    <a:p>
                      <a:r>
                        <a:rPr lang="en-US" sz="1600" dirty="0"/>
                        <a:t>+/- 3.4e +/- 38 (~7 digits)</a:t>
                      </a:r>
                    </a:p>
                  </a:txBody>
                  <a:tcPr anchor="ctr"/>
                </a:tc>
              </a:tr>
              <a:tr h="457632">
                <a:tc>
                  <a:txBody>
                    <a:bodyPr/>
                    <a:lstStyle/>
                    <a:p>
                      <a:r>
                        <a:rPr lang="en-US" sz="1600"/>
                        <a:t>double</a:t>
                      </a:r>
                    </a:p>
                  </a:txBody>
                  <a:tcPr anchor="ctr"/>
                </a:tc>
                <a:tc>
                  <a:txBody>
                    <a:bodyPr/>
                    <a:lstStyle/>
                    <a:p>
                      <a:r>
                        <a:rPr lang="en-US" sz="1600"/>
                        <a:t>Double precision floating point number.</a:t>
                      </a:r>
                    </a:p>
                  </a:txBody>
                  <a:tcPr anchor="ctr"/>
                </a:tc>
                <a:tc>
                  <a:txBody>
                    <a:bodyPr/>
                    <a:lstStyle/>
                    <a:p>
                      <a:r>
                        <a:rPr lang="en-US" sz="1600"/>
                        <a:t>8bytes</a:t>
                      </a:r>
                    </a:p>
                  </a:txBody>
                  <a:tcPr anchor="ctr"/>
                </a:tc>
                <a:tc>
                  <a:txBody>
                    <a:bodyPr/>
                    <a:lstStyle/>
                    <a:p>
                      <a:r>
                        <a:rPr lang="en-US" sz="1600" dirty="0"/>
                        <a:t>+/- 1.7e +/- 308 (~15 digits)</a:t>
                      </a:r>
                    </a:p>
                  </a:txBody>
                  <a:tcPr anchor="ctr"/>
                </a:tc>
              </a:tr>
              <a:tr h="457632">
                <a:tc>
                  <a:txBody>
                    <a:bodyPr/>
                    <a:lstStyle/>
                    <a:p>
                      <a:r>
                        <a:rPr lang="en-US" sz="1600" dirty="0"/>
                        <a:t>long double</a:t>
                      </a:r>
                    </a:p>
                  </a:txBody>
                  <a:tcPr anchor="ctr"/>
                </a:tc>
                <a:tc>
                  <a:txBody>
                    <a:bodyPr/>
                    <a:lstStyle/>
                    <a:p>
                      <a:r>
                        <a:rPr lang="en-US" sz="1600"/>
                        <a:t>Long double precision floating point number.</a:t>
                      </a:r>
                    </a:p>
                  </a:txBody>
                  <a:tcPr anchor="ctr"/>
                </a:tc>
                <a:tc>
                  <a:txBody>
                    <a:bodyPr/>
                    <a:lstStyle/>
                    <a:p>
                      <a:r>
                        <a:rPr lang="en-US" sz="1600"/>
                        <a:t>8bytes</a:t>
                      </a:r>
                    </a:p>
                  </a:txBody>
                  <a:tcPr anchor="ctr"/>
                </a:tc>
                <a:tc>
                  <a:txBody>
                    <a:bodyPr/>
                    <a:lstStyle/>
                    <a:p>
                      <a:r>
                        <a:rPr lang="en-US" sz="1600" dirty="0"/>
                        <a:t>+/- 1.7e +/- 308 (~15 digits)</a:t>
                      </a:r>
                    </a:p>
                  </a:txBody>
                  <a:tcPr anchor="ctr"/>
                </a:tc>
              </a:tr>
              <a:tr h="457632">
                <a:tc>
                  <a:txBody>
                    <a:bodyPr/>
                    <a:lstStyle/>
                    <a:p>
                      <a:r>
                        <a:rPr lang="en-US" sz="1600"/>
                        <a:t>wchar_t</a:t>
                      </a:r>
                    </a:p>
                  </a:txBody>
                  <a:tcPr anchor="ctr"/>
                </a:tc>
                <a:tc>
                  <a:txBody>
                    <a:bodyPr/>
                    <a:lstStyle/>
                    <a:p>
                      <a:r>
                        <a:rPr lang="en-US" sz="1600"/>
                        <a:t>Wide character.</a:t>
                      </a:r>
                    </a:p>
                  </a:txBody>
                  <a:tcPr anchor="ctr"/>
                </a:tc>
                <a:tc>
                  <a:txBody>
                    <a:bodyPr/>
                    <a:lstStyle/>
                    <a:p>
                      <a:r>
                        <a:rPr lang="en-US" sz="1600"/>
                        <a:t>2 </a:t>
                      </a:r>
                      <a:r>
                        <a:rPr lang="en-US" sz="1600" i="1"/>
                        <a:t>or</a:t>
                      </a:r>
                      <a:r>
                        <a:rPr lang="en-US" sz="1600"/>
                        <a:t> 4 bytes</a:t>
                      </a:r>
                    </a:p>
                  </a:txBody>
                  <a:tcPr anchor="ctr"/>
                </a:tc>
                <a:tc>
                  <a:txBody>
                    <a:bodyPr/>
                    <a:lstStyle/>
                    <a:p>
                      <a:r>
                        <a:rPr lang="en-US" sz="1600" dirty="0"/>
                        <a:t>1 wide character</a:t>
                      </a:r>
                    </a:p>
                  </a:txBody>
                  <a:tcPr anchor="ctr"/>
                </a:tc>
              </a:tr>
            </a:tbl>
          </a:graphicData>
        </a:graphic>
      </p:graphicFrame>
      <p:sp>
        <p:nvSpPr>
          <p:cNvPr id="6" name="Rectangle 5"/>
          <p:cNvSpPr/>
          <p:nvPr/>
        </p:nvSpPr>
        <p:spPr>
          <a:xfrm>
            <a:off x="1066800" y="6474023"/>
            <a:ext cx="7467600" cy="307777"/>
          </a:xfrm>
          <a:prstGeom prst="rect">
            <a:avLst/>
          </a:prstGeom>
        </p:spPr>
        <p:txBody>
          <a:bodyPr wrap="square">
            <a:spAutoFit/>
          </a:bodyPr>
          <a:lstStyle/>
          <a:p>
            <a:r>
              <a:rPr lang="en-US" sz="1400" dirty="0" smtClean="0">
                <a:solidFill>
                  <a:srgbClr val="FF0000"/>
                </a:solidFill>
              </a:rPr>
              <a:t>* </a:t>
            </a:r>
            <a:r>
              <a:rPr lang="en-US" sz="1400" dirty="0" smtClean="0"/>
              <a:t>The values of the columns </a:t>
            </a:r>
            <a:r>
              <a:rPr lang="en-US" sz="1400" i="1" dirty="0" smtClean="0"/>
              <a:t>Size</a:t>
            </a:r>
            <a:r>
              <a:rPr lang="en-US" sz="1400" dirty="0" smtClean="0"/>
              <a:t> and </a:t>
            </a:r>
            <a:r>
              <a:rPr lang="en-US" sz="1400" i="1" dirty="0" smtClean="0"/>
              <a:t>Range</a:t>
            </a:r>
            <a:r>
              <a:rPr lang="en-US" sz="1400" dirty="0" smtClean="0"/>
              <a:t> depend on the system the program is compiled for.</a:t>
            </a:r>
            <a:endParaRPr lang="en-US" sz="1400" dirty="0"/>
          </a:p>
        </p:txBody>
      </p:sp>
      <p:sp>
        <p:nvSpPr>
          <p:cNvPr id="7" name="Date Placeholder 6"/>
          <p:cNvSpPr>
            <a:spLocks noGrp="1"/>
          </p:cNvSpPr>
          <p:nvPr>
            <p:ph type="dt" sz="half" idx="10"/>
          </p:nvPr>
        </p:nvSpPr>
        <p:spPr/>
        <p:txBody>
          <a:bodyPr/>
          <a:lstStyle/>
          <a:p>
            <a:fld id="{8AB9D9B5-1866-422E-9926-3CB6FFD6CAF4}" type="datetime1">
              <a:rPr lang="en-US" smtClean="0"/>
              <a:pPr/>
              <a:t>2/6/2018</a:t>
            </a:fld>
            <a:endParaRPr lang="en-US"/>
          </a:p>
        </p:txBody>
      </p:sp>
      <p:sp>
        <p:nvSpPr>
          <p:cNvPr id="8" name="Slide Number Placeholder 7"/>
          <p:cNvSpPr>
            <a:spLocks noGrp="1"/>
          </p:cNvSpPr>
          <p:nvPr>
            <p:ph type="sldNum" sz="quarter" idx="12"/>
          </p:nvPr>
        </p:nvSpPr>
        <p:spPr/>
        <p:txBody>
          <a:bodyPr/>
          <a:lstStyle/>
          <a:p>
            <a:fld id="{6A8B7879-42F5-4363-B868-6191DE4FD0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Calculation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Using two's complement</a:t>
            </a:r>
          </a:p>
          <a:p>
            <a:pPr lvl="1"/>
            <a:r>
              <a:rPr lang="en-US" sz="3600" dirty="0" smtClean="0"/>
              <a:t>signed number with N bits</a:t>
            </a:r>
          </a:p>
          <a:p>
            <a:pPr lvl="2" fontAlgn="base"/>
            <a:r>
              <a:rPr lang="pt-BR" sz="3100" dirty="0" smtClean="0"/>
              <a:t>min = -1 * 2</a:t>
            </a:r>
            <a:r>
              <a:rPr lang="pt-BR" sz="3100" baseline="30000" dirty="0" smtClean="0"/>
              <a:t>N - 1</a:t>
            </a:r>
            <a:endParaRPr lang="pt-BR" sz="3100" dirty="0" smtClean="0"/>
          </a:p>
          <a:p>
            <a:pPr lvl="2" fontAlgn="base"/>
            <a:r>
              <a:rPr lang="pt-BR" sz="3100" dirty="0" smtClean="0"/>
              <a:t>max = 2</a:t>
            </a:r>
            <a:r>
              <a:rPr lang="pt-BR" sz="3100" baseline="30000" dirty="0" smtClean="0"/>
              <a:t>N - 1</a:t>
            </a:r>
            <a:r>
              <a:rPr lang="pt-BR" sz="3100" dirty="0" smtClean="0"/>
              <a:t> - 1</a:t>
            </a:r>
          </a:p>
          <a:p>
            <a:pPr lvl="1" fontAlgn="base"/>
            <a:r>
              <a:rPr lang="en-US" sz="3600" dirty="0" smtClean="0"/>
              <a:t>unsigned number with N bits are</a:t>
            </a:r>
          </a:p>
          <a:p>
            <a:pPr lvl="2" fontAlgn="base"/>
            <a:r>
              <a:rPr lang="en-US" sz="3100" dirty="0" smtClean="0"/>
              <a:t>min = 0</a:t>
            </a:r>
          </a:p>
          <a:p>
            <a:pPr lvl="2" fontAlgn="base"/>
            <a:r>
              <a:rPr lang="en-US" sz="3100" dirty="0" smtClean="0"/>
              <a:t>max = 2</a:t>
            </a:r>
            <a:r>
              <a:rPr lang="en-US" sz="3100" baseline="30000" dirty="0" smtClean="0"/>
              <a:t>N</a:t>
            </a:r>
            <a:r>
              <a:rPr lang="en-US" sz="3100" dirty="0" smtClean="0"/>
              <a:t> - 1</a:t>
            </a:r>
            <a:endParaRPr lang="pt-BR" sz="3100" dirty="0" smtClean="0"/>
          </a:p>
          <a:p>
            <a:r>
              <a:rPr lang="en-US" sz="2600" dirty="0" smtClean="0"/>
              <a:t>two's complement</a:t>
            </a:r>
          </a:p>
          <a:p>
            <a:pPr lvl="1"/>
            <a:r>
              <a:rPr lang="en-US" sz="2300" dirty="0" smtClean="0"/>
              <a:t>00011100</a:t>
            </a:r>
          </a:p>
          <a:p>
            <a:pPr lvl="1"/>
            <a:r>
              <a:rPr lang="en-US" sz="2300" dirty="0" smtClean="0"/>
              <a:t>Then we invert the digits. 0 becomes 1, 1 becomes 0.</a:t>
            </a:r>
          </a:p>
          <a:p>
            <a:pPr lvl="1"/>
            <a:r>
              <a:rPr lang="en-US" sz="2300" dirty="0" smtClean="0"/>
              <a:t>11100011</a:t>
            </a:r>
          </a:p>
          <a:p>
            <a:pPr lvl="1"/>
            <a:r>
              <a:rPr lang="en-US" sz="2300" dirty="0" smtClean="0"/>
              <a:t>Then we add 1.</a:t>
            </a:r>
          </a:p>
          <a:p>
            <a:pPr lvl="1"/>
            <a:r>
              <a:rPr lang="en-US" sz="2300" dirty="0" smtClean="0"/>
              <a:t>11100100</a:t>
            </a:r>
          </a:p>
          <a:p>
            <a:pPr lvl="1"/>
            <a:r>
              <a:rPr lang="en-US" sz="2300" dirty="0" smtClean="0"/>
              <a:t>That is how one would write -28 in 8 bit binary.</a:t>
            </a:r>
          </a:p>
          <a:p>
            <a:pPr lvl="1"/>
            <a:endParaRPr lang="en-US" dirty="0"/>
          </a:p>
        </p:txBody>
      </p:sp>
      <p:sp>
        <p:nvSpPr>
          <p:cNvPr id="5" name="Date Placeholder 4"/>
          <p:cNvSpPr>
            <a:spLocks noGrp="1"/>
          </p:cNvSpPr>
          <p:nvPr>
            <p:ph type="dt" sz="half" idx="10"/>
          </p:nvPr>
        </p:nvSpPr>
        <p:spPr/>
        <p:txBody>
          <a:bodyPr/>
          <a:lstStyle/>
          <a:p>
            <a:fld id="{F5CE0E80-2B64-4310-A950-AA1A5C3D847D}"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Calculation</a:t>
            </a:r>
            <a:endParaRPr lang="en-US" dirty="0"/>
          </a:p>
        </p:txBody>
      </p:sp>
      <p:sp>
        <p:nvSpPr>
          <p:cNvPr id="3" name="Content Placeholder 2"/>
          <p:cNvSpPr>
            <a:spLocks noGrp="1"/>
          </p:cNvSpPr>
          <p:nvPr>
            <p:ph idx="1"/>
          </p:nvPr>
        </p:nvSpPr>
        <p:spPr/>
        <p:txBody>
          <a:bodyPr>
            <a:normAutofit/>
          </a:bodyPr>
          <a:lstStyle/>
          <a:p>
            <a:pPr fontAlgn="base"/>
            <a:r>
              <a:rPr lang="en-US" b="1" dirty="0" smtClean="0"/>
              <a:t>Example: 8-bit char</a:t>
            </a:r>
          </a:p>
          <a:p>
            <a:pPr fontAlgn="base"/>
            <a:r>
              <a:rPr lang="en-US" dirty="0" smtClean="0"/>
              <a:t>The char has N = 8 bits. </a:t>
            </a:r>
          </a:p>
          <a:p>
            <a:pPr lvl="1" fontAlgn="base"/>
            <a:r>
              <a:rPr lang="en-US" dirty="0" smtClean="0"/>
              <a:t>signed char</a:t>
            </a:r>
          </a:p>
          <a:p>
            <a:pPr lvl="2" fontAlgn="base"/>
            <a:r>
              <a:rPr lang="en-US" dirty="0" smtClean="0"/>
              <a:t>min = -1 * 2</a:t>
            </a:r>
            <a:r>
              <a:rPr lang="en-US" baseline="30000" dirty="0" smtClean="0"/>
              <a:t>N - 1</a:t>
            </a:r>
            <a:r>
              <a:rPr lang="en-US" dirty="0" smtClean="0"/>
              <a:t> = -1 * 2</a:t>
            </a:r>
            <a:r>
              <a:rPr lang="en-US" baseline="30000" dirty="0" smtClean="0"/>
              <a:t>7</a:t>
            </a:r>
            <a:r>
              <a:rPr lang="en-US" dirty="0" smtClean="0"/>
              <a:t> = -128</a:t>
            </a:r>
          </a:p>
          <a:p>
            <a:pPr lvl="2" fontAlgn="base"/>
            <a:r>
              <a:rPr lang="en-US" dirty="0" smtClean="0"/>
              <a:t>max = 2</a:t>
            </a:r>
            <a:r>
              <a:rPr lang="en-US" baseline="30000" dirty="0" smtClean="0"/>
              <a:t>N - 1</a:t>
            </a:r>
            <a:r>
              <a:rPr lang="en-US" dirty="0" smtClean="0"/>
              <a:t> - 1 = 2</a:t>
            </a:r>
            <a:r>
              <a:rPr lang="en-US" baseline="30000" dirty="0" smtClean="0"/>
              <a:t>7</a:t>
            </a:r>
            <a:r>
              <a:rPr lang="en-US" dirty="0" smtClean="0"/>
              <a:t> - 1 = 127</a:t>
            </a:r>
          </a:p>
          <a:p>
            <a:pPr lvl="1" fontAlgn="base"/>
            <a:r>
              <a:rPr lang="en-US" dirty="0" smtClean="0"/>
              <a:t>unsigned char</a:t>
            </a:r>
          </a:p>
          <a:p>
            <a:pPr lvl="2" fontAlgn="base"/>
            <a:r>
              <a:rPr lang="en-US" dirty="0" smtClean="0"/>
              <a:t>min = 0</a:t>
            </a:r>
          </a:p>
          <a:p>
            <a:pPr lvl="2" fontAlgn="base"/>
            <a:r>
              <a:rPr lang="en-US" dirty="0" smtClean="0"/>
              <a:t>max = 2</a:t>
            </a:r>
            <a:r>
              <a:rPr lang="en-US" baseline="30000" dirty="0" smtClean="0"/>
              <a:t>N</a:t>
            </a:r>
            <a:r>
              <a:rPr lang="en-US" dirty="0" smtClean="0"/>
              <a:t> - 1 = 2</a:t>
            </a:r>
            <a:r>
              <a:rPr lang="en-US" baseline="30000" dirty="0" smtClean="0"/>
              <a:t>8</a:t>
            </a:r>
            <a:r>
              <a:rPr lang="en-US" dirty="0" smtClean="0"/>
              <a:t> - 1 = 255</a:t>
            </a:r>
          </a:p>
          <a:p>
            <a:pPr lvl="1" fontAlgn="base"/>
            <a:endParaRPr lang="en-US" b="1" dirty="0"/>
          </a:p>
        </p:txBody>
      </p:sp>
      <p:sp>
        <p:nvSpPr>
          <p:cNvPr id="5" name="Date Placeholder 4"/>
          <p:cNvSpPr>
            <a:spLocks noGrp="1"/>
          </p:cNvSpPr>
          <p:nvPr>
            <p:ph type="dt" sz="half" idx="10"/>
          </p:nvPr>
        </p:nvSpPr>
        <p:spPr/>
        <p:txBody>
          <a:bodyPr/>
          <a:lstStyle/>
          <a:p>
            <a:fld id="{F4CC0EF7-8454-495E-922C-EC746B0E85B9}"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solidFill>
                  <a:srgbClr val="00B050"/>
                </a:solidFill>
              </a:rPr>
              <a:t>Example of  producing size of various data types on your computer.</a:t>
            </a:r>
          </a:p>
          <a:p>
            <a:pPr>
              <a:buNone/>
            </a:pPr>
            <a:endParaRPr lang="en-US" dirty="0" smtClean="0">
              <a:solidFill>
                <a:srgbClr val="00B050"/>
              </a:solidFill>
            </a:endParaRPr>
          </a:p>
          <a:p>
            <a:r>
              <a:rPr lang="en-US" dirty="0" smtClean="0"/>
              <a:t>#include &lt;</a:t>
            </a:r>
            <a:r>
              <a:rPr lang="en-US" dirty="0" err="1" smtClean="0"/>
              <a:t>iostream</a:t>
            </a:r>
            <a:r>
              <a:rPr lang="en-US" dirty="0" smtClean="0"/>
              <a:t>&gt;</a:t>
            </a:r>
          </a:p>
          <a:p>
            <a:pPr>
              <a:buNone/>
            </a:pPr>
            <a:r>
              <a:rPr lang="en-US" dirty="0" smtClean="0"/>
              <a:t>	using namespace std;</a:t>
            </a:r>
          </a:p>
          <a:p>
            <a:endParaRPr lang="en-US" dirty="0" smtClean="0"/>
          </a:p>
          <a:p>
            <a:pPr>
              <a:buNone/>
            </a:pPr>
            <a:r>
              <a:rPr lang="en-US" dirty="0" smtClean="0"/>
              <a:t>	</a:t>
            </a:r>
            <a:r>
              <a:rPr lang="en-US" dirty="0" err="1" smtClean="0"/>
              <a:t>int</a:t>
            </a:r>
            <a:r>
              <a:rPr lang="en-US" dirty="0" smtClean="0"/>
              <a:t> main() {</a:t>
            </a:r>
          </a:p>
          <a:p>
            <a:pPr>
              <a:buNone/>
            </a:pPr>
            <a:r>
              <a:rPr lang="en-US" dirty="0" smtClean="0"/>
              <a:t>	   </a:t>
            </a:r>
            <a:r>
              <a:rPr lang="en-US" dirty="0" err="1" smtClean="0"/>
              <a:t>cout</a:t>
            </a:r>
            <a:r>
              <a:rPr lang="en-US" dirty="0" smtClean="0"/>
              <a:t> &lt;&lt; "Size of char : " &lt;&lt; </a:t>
            </a:r>
            <a:r>
              <a:rPr lang="en-US" dirty="0" err="1" smtClean="0"/>
              <a:t>sizeof</a:t>
            </a:r>
            <a:r>
              <a:rPr lang="en-US" dirty="0" smtClean="0"/>
              <a:t>(char) &lt;&lt; </a:t>
            </a:r>
            <a:r>
              <a:rPr lang="en-US" dirty="0" err="1" smtClean="0"/>
              <a:t>endl</a:t>
            </a:r>
            <a:r>
              <a:rPr lang="en-US" dirty="0" smtClean="0"/>
              <a:t>;</a:t>
            </a:r>
          </a:p>
          <a:p>
            <a:pPr>
              <a:buNone/>
            </a:pPr>
            <a:r>
              <a:rPr lang="en-US" dirty="0" smtClean="0"/>
              <a:t>	   </a:t>
            </a:r>
            <a:r>
              <a:rPr lang="en-US" dirty="0" err="1" smtClean="0"/>
              <a:t>cout</a:t>
            </a:r>
            <a:r>
              <a:rPr lang="en-US" dirty="0" smtClean="0"/>
              <a:t> &lt;&lt; "Size of </a:t>
            </a:r>
            <a:r>
              <a:rPr lang="en-US" dirty="0" err="1" smtClean="0"/>
              <a:t>int</a:t>
            </a:r>
            <a:r>
              <a:rPr lang="en-US" dirty="0" smtClean="0"/>
              <a:t> : " &lt;&lt; </a:t>
            </a:r>
            <a:r>
              <a:rPr lang="en-US" dirty="0" err="1" smtClean="0"/>
              <a:t>sizeof</a:t>
            </a:r>
            <a:r>
              <a:rPr lang="en-US" dirty="0" smtClean="0"/>
              <a:t>(</a:t>
            </a:r>
            <a:r>
              <a:rPr lang="en-US" dirty="0" err="1" smtClean="0"/>
              <a:t>int</a:t>
            </a:r>
            <a:r>
              <a:rPr lang="en-US" dirty="0" smtClean="0"/>
              <a:t>) &lt;&lt; </a:t>
            </a:r>
            <a:r>
              <a:rPr lang="en-US" dirty="0" err="1" smtClean="0"/>
              <a:t>endl</a:t>
            </a:r>
            <a:r>
              <a:rPr lang="en-US" dirty="0" smtClean="0"/>
              <a:t>;</a:t>
            </a:r>
          </a:p>
          <a:p>
            <a:pPr>
              <a:buNone/>
            </a:pPr>
            <a:r>
              <a:rPr lang="en-US" dirty="0" smtClean="0"/>
              <a:t>	   </a:t>
            </a:r>
            <a:r>
              <a:rPr lang="en-US" dirty="0" err="1" smtClean="0"/>
              <a:t>cout</a:t>
            </a:r>
            <a:r>
              <a:rPr lang="en-US" dirty="0" smtClean="0"/>
              <a:t> &lt;&lt; "Size of short </a:t>
            </a:r>
            <a:r>
              <a:rPr lang="en-US" dirty="0" err="1" smtClean="0"/>
              <a:t>int</a:t>
            </a:r>
            <a:r>
              <a:rPr lang="en-US" dirty="0" smtClean="0"/>
              <a:t> : " &lt;&lt; </a:t>
            </a:r>
            <a:r>
              <a:rPr lang="en-US" dirty="0" err="1" smtClean="0"/>
              <a:t>sizeof</a:t>
            </a:r>
            <a:r>
              <a:rPr lang="en-US" dirty="0" smtClean="0"/>
              <a:t>(short </a:t>
            </a:r>
            <a:r>
              <a:rPr lang="en-US" dirty="0" err="1" smtClean="0"/>
              <a:t>int</a:t>
            </a:r>
            <a:r>
              <a:rPr lang="en-US" dirty="0" smtClean="0"/>
              <a:t>) &lt;&lt; </a:t>
            </a:r>
            <a:r>
              <a:rPr lang="en-US" dirty="0" err="1" smtClean="0"/>
              <a:t>endl</a:t>
            </a:r>
            <a:r>
              <a:rPr lang="en-US" dirty="0" smtClean="0"/>
              <a:t>;</a:t>
            </a:r>
          </a:p>
          <a:p>
            <a:pPr>
              <a:buNone/>
            </a:pPr>
            <a:r>
              <a:rPr lang="en-US" dirty="0" smtClean="0"/>
              <a:t>	   </a:t>
            </a:r>
            <a:r>
              <a:rPr lang="en-US" dirty="0" err="1" smtClean="0"/>
              <a:t>cout</a:t>
            </a:r>
            <a:r>
              <a:rPr lang="en-US" dirty="0" smtClean="0"/>
              <a:t> &lt;&lt; "Size of long </a:t>
            </a:r>
            <a:r>
              <a:rPr lang="en-US" dirty="0" err="1" smtClean="0"/>
              <a:t>int</a:t>
            </a:r>
            <a:r>
              <a:rPr lang="en-US" dirty="0" smtClean="0"/>
              <a:t> : " &lt;&lt; </a:t>
            </a:r>
            <a:r>
              <a:rPr lang="en-US" dirty="0" err="1" smtClean="0"/>
              <a:t>sizeof</a:t>
            </a:r>
            <a:r>
              <a:rPr lang="en-US" dirty="0" smtClean="0"/>
              <a:t>(long </a:t>
            </a:r>
            <a:r>
              <a:rPr lang="en-US" dirty="0" err="1" smtClean="0"/>
              <a:t>int</a:t>
            </a:r>
            <a:r>
              <a:rPr lang="en-US" dirty="0" smtClean="0"/>
              <a:t>) &lt;&lt; </a:t>
            </a:r>
            <a:r>
              <a:rPr lang="en-US" dirty="0" err="1" smtClean="0"/>
              <a:t>endl</a:t>
            </a:r>
            <a:r>
              <a:rPr lang="en-US" dirty="0" smtClean="0"/>
              <a:t>;</a:t>
            </a:r>
          </a:p>
          <a:p>
            <a:pPr>
              <a:buNone/>
            </a:pPr>
            <a:r>
              <a:rPr lang="en-US" dirty="0" smtClean="0"/>
              <a:t>	   </a:t>
            </a:r>
            <a:r>
              <a:rPr lang="en-US" dirty="0" err="1" smtClean="0"/>
              <a:t>cout</a:t>
            </a:r>
            <a:r>
              <a:rPr lang="en-US" dirty="0" smtClean="0"/>
              <a:t> &lt;&lt; "Size of float : " &lt;&lt; </a:t>
            </a:r>
            <a:r>
              <a:rPr lang="en-US" dirty="0" err="1" smtClean="0"/>
              <a:t>sizeof</a:t>
            </a:r>
            <a:r>
              <a:rPr lang="en-US" dirty="0" smtClean="0"/>
              <a:t>(float) &lt;&lt; </a:t>
            </a:r>
            <a:r>
              <a:rPr lang="en-US" dirty="0" err="1" smtClean="0"/>
              <a:t>endl</a:t>
            </a:r>
            <a:r>
              <a:rPr lang="en-US" dirty="0" smtClean="0"/>
              <a:t>;</a:t>
            </a:r>
          </a:p>
          <a:p>
            <a:pPr>
              <a:buNone/>
            </a:pPr>
            <a:r>
              <a:rPr lang="en-US" dirty="0" smtClean="0"/>
              <a:t>	   </a:t>
            </a:r>
            <a:r>
              <a:rPr lang="en-US" dirty="0" err="1" smtClean="0"/>
              <a:t>cout</a:t>
            </a:r>
            <a:r>
              <a:rPr lang="en-US" dirty="0" smtClean="0"/>
              <a:t> &lt;&lt; "Size of double : " &lt;&lt; </a:t>
            </a:r>
            <a:r>
              <a:rPr lang="en-US" dirty="0" err="1" smtClean="0"/>
              <a:t>sizeof</a:t>
            </a:r>
            <a:r>
              <a:rPr lang="en-US" dirty="0" smtClean="0"/>
              <a:t>(double) &lt;&lt; </a:t>
            </a:r>
            <a:r>
              <a:rPr lang="en-US" dirty="0" err="1" smtClean="0"/>
              <a:t>endl</a:t>
            </a:r>
            <a:r>
              <a:rPr lang="en-US" dirty="0" smtClean="0"/>
              <a:t>;</a:t>
            </a:r>
          </a:p>
          <a:p>
            <a:pPr>
              <a:buNone/>
            </a:pPr>
            <a:r>
              <a:rPr lang="en-US" dirty="0" smtClean="0"/>
              <a:t>	   </a:t>
            </a:r>
            <a:r>
              <a:rPr lang="en-US" dirty="0" err="1" smtClean="0"/>
              <a:t>cout</a:t>
            </a:r>
            <a:r>
              <a:rPr lang="en-US" dirty="0" smtClean="0"/>
              <a:t> &lt;&lt; "Size of </a:t>
            </a:r>
            <a:r>
              <a:rPr lang="en-US" dirty="0" err="1" smtClean="0"/>
              <a:t>wchar_t</a:t>
            </a:r>
            <a:r>
              <a:rPr lang="en-US" dirty="0" smtClean="0"/>
              <a:t> : " &lt;&lt; </a:t>
            </a:r>
            <a:r>
              <a:rPr lang="en-US" dirty="0" err="1" smtClean="0"/>
              <a:t>sizeof</a:t>
            </a:r>
            <a:r>
              <a:rPr lang="en-US" dirty="0" smtClean="0"/>
              <a:t>(</a:t>
            </a:r>
            <a:r>
              <a:rPr lang="en-US" dirty="0" err="1" smtClean="0"/>
              <a:t>wchar_t</a:t>
            </a:r>
            <a:r>
              <a:rPr lang="en-US" dirty="0" smtClean="0"/>
              <a:t>) &lt;&lt; </a:t>
            </a:r>
            <a:r>
              <a:rPr lang="en-US" dirty="0" err="1" smtClean="0"/>
              <a:t>endl</a:t>
            </a:r>
            <a:r>
              <a:rPr lang="en-US" dirty="0" smtClean="0"/>
              <a:t>;</a:t>
            </a:r>
          </a:p>
          <a:p>
            <a:pPr>
              <a:buNone/>
            </a:pPr>
            <a:r>
              <a:rPr lang="en-US" dirty="0" smtClean="0"/>
              <a:t>	   return 0;</a:t>
            </a:r>
          </a:p>
          <a:p>
            <a:pPr>
              <a:buNone/>
            </a:pPr>
            <a:r>
              <a:rPr lang="en-US" dirty="0" smtClean="0"/>
              <a:t>	}</a:t>
            </a:r>
            <a:endParaRPr lang="en-US" dirty="0"/>
          </a:p>
        </p:txBody>
      </p:sp>
      <p:sp>
        <p:nvSpPr>
          <p:cNvPr id="5" name="Date Placeholder 4"/>
          <p:cNvSpPr>
            <a:spLocks noGrp="1"/>
          </p:cNvSpPr>
          <p:nvPr>
            <p:ph type="dt" sz="half" idx="10"/>
          </p:nvPr>
        </p:nvSpPr>
        <p:spPr/>
        <p:txBody>
          <a:bodyPr/>
          <a:lstStyle/>
          <a:p>
            <a:fld id="{7B94CA26-ECF3-4016-9C12-C0EDB4560164}"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effectLst/>
              </a:rPr>
              <a:t>typedef</a:t>
            </a:r>
            <a:r>
              <a:rPr lang="en-US" dirty="0" smtClean="0">
                <a:effectLst/>
              </a:rPr>
              <a:t> Declarations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It is used to create new data type. It is commonly used to change existing data type with another name.</a:t>
            </a:r>
            <a:endParaRPr lang="en-US" b="1" dirty="0" smtClean="0"/>
          </a:p>
          <a:p>
            <a:r>
              <a:rPr lang="en-US" b="1" dirty="0" smtClean="0"/>
              <a:t>Syntax:</a:t>
            </a:r>
            <a:r>
              <a:rPr lang="en-US" dirty="0" smtClean="0"/>
              <a:t> </a:t>
            </a:r>
            <a:r>
              <a:rPr lang="en-US" dirty="0" err="1" smtClean="0"/>
              <a:t>typedef</a:t>
            </a:r>
            <a:r>
              <a:rPr lang="en-US" dirty="0" smtClean="0"/>
              <a:t> [</a:t>
            </a:r>
            <a:r>
              <a:rPr lang="en-US" dirty="0" err="1" smtClean="0"/>
              <a:t>data_type</a:t>
            </a:r>
            <a:r>
              <a:rPr lang="en-US" dirty="0" smtClean="0"/>
              <a:t>] synonym; </a:t>
            </a:r>
          </a:p>
          <a:p>
            <a:r>
              <a:rPr lang="en-US" dirty="0" err="1" smtClean="0"/>
              <a:t>typedef</a:t>
            </a:r>
            <a:r>
              <a:rPr lang="en-US" dirty="0" smtClean="0"/>
              <a:t> </a:t>
            </a:r>
            <a:r>
              <a:rPr lang="en-US" dirty="0" err="1" smtClean="0"/>
              <a:t>int</a:t>
            </a:r>
            <a:r>
              <a:rPr lang="en-US" dirty="0" smtClean="0"/>
              <a:t> feet;</a:t>
            </a:r>
          </a:p>
          <a:p>
            <a:pPr lvl="1"/>
            <a:r>
              <a:rPr lang="en-US" dirty="0" smtClean="0"/>
              <a:t>tells the compiler that feet is another name for </a:t>
            </a:r>
            <a:r>
              <a:rPr lang="en-US" dirty="0" err="1" smtClean="0"/>
              <a:t>int</a:t>
            </a:r>
            <a:endParaRPr lang="en-US" dirty="0" smtClean="0"/>
          </a:p>
          <a:p>
            <a:pPr lvl="1"/>
            <a:r>
              <a:rPr lang="en-US" dirty="0" smtClean="0"/>
              <a:t>Now, the following declaration is legal and creates an integer variable called distance</a:t>
            </a:r>
          </a:p>
          <a:p>
            <a:pPr lvl="2"/>
            <a:r>
              <a:rPr lang="en-US" dirty="0" smtClean="0"/>
              <a:t>feet distance;</a:t>
            </a:r>
            <a:endParaRPr lang="en-US" dirty="0"/>
          </a:p>
        </p:txBody>
      </p:sp>
      <p:sp>
        <p:nvSpPr>
          <p:cNvPr id="5" name="Date Placeholder 4"/>
          <p:cNvSpPr>
            <a:spLocks noGrp="1"/>
          </p:cNvSpPr>
          <p:nvPr>
            <p:ph type="dt" sz="half" idx="10"/>
          </p:nvPr>
        </p:nvSpPr>
        <p:spPr/>
        <p:txBody>
          <a:bodyPr/>
          <a:lstStyle/>
          <a:p>
            <a:fld id="{46DD5A29-1D05-4455-9D28-2A2B6475106F}"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rPr>
              <a:t>typedef</a:t>
            </a:r>
            <a:r>
              <a:rPr lang="en-US" dirty="0" smtClean="0">
                <a:effectLst/>
              </a:rPr>
              <a:t> example</a:t>
            </a:r>
            <a:endParaRPr lang="en-US" dirty="0"/>
          </a:p>
        </p:txBody>
      </p:sp>
      <p:sp>
        <p:nvSpPr>
          <p:cNvPr id="5" name="Rectangle 4"/>
          <p:cNvSpPr/>
          <p:nvPr/>
        </p:nvSpPr>
        <p:spPr>
          <a:xfrm>
            <a:off x="1676400" y="1371601"/>
            <a:ext cx="6858000" cy="4939814"/>
          </a:xfrm>
          <a:prstGeom prst="rect">
            <a:avLst/>
          </a:prstGeom>
        </p:spPr>
        <p:txBody>
          <a:bodyPr wrap="square">
            <a:spAutoFit/>
          </a:bodyPr>
          <a:lstStyle/>
          <a:p>
            <a:r>
              <a:rPr lang="en-US" dirty="0" smtClean="0"/>
              <a:t>/* C++ </a:t>
            </a:r>
            <a:r>
              <a:rPr lang="en-US" dirty="0" err="1" smtClean="0"/>
              <a:t>typedef</a:t>
            </a:r>
            <a:r>
              <a:rPr lang="en-US" dirty="0" smtClean="0"/>
              <a:t> - Example Program of </a:t>
            </a:r>
            <a:r>
              <a:rPr lang="en-US" dirty="0" err="1" smtClean="0"/>
              <a:t>typedef</a:t>
            </a:r>
            <a:r>
              <a:rPr lang="en-US" dirty="0" smtClean="0"/>
              <a:t> in C++ */</a:t>
            </a:r>
          </a:p>
          <a:p>
            <a:endParaRPr lang="en-US" sz="900" dirty="0" smtClean="0"/>
          </a:p>
          <a:p>
            <a:r>
              <a:rPr lang="en-US" sz="2400" dirty="0" smtClean="0"/>
              <a:t>#include&lt;</a:t>
            </a:r>
            <a:r>
              <a:rPr lang="en-US" sz="2400" dirty="0" err="1" smtClean="0"/>
              <a:t>iostream.h</a:t>
            </a:r>
            <a:r>
              <a:rPr lang="en-US" sz="2400" dirty="0" smtClean="0"/>
              <a:t>&gt;</a:t>
            </a:r>
          </a:p>
          <a:p>
            <a:r>
              <a:rPr lang="en-US" sz="2400" dirty="0" smtClean="0"/>
              <a:t>void main()</a:t>
            </a:r>
          </a:p>
          <a:p>
            <a:r>
              <a:rPr lang="en-US" sz="2400" dirty="0" smtClean="0"/>
              <a:t>{</a:t>
            </a:r>
          </a:p>
          <a:p>
            <a:r>
              <a:rPr lang="en-US" sz="2400" dirty="0" smtClean="0"/>
              <a:t>	</a:t>
            </a:r>
            <a:r>
              <a:rPr lang="en-US" sz="2400" dirty="0" err="1" smtClean="0"/>
              <a:t>typedef</a:t>
            </a:r>
            <a:r>
              <a:rPr lang="en-US" sz="2400" dirty="0" smtClean="0"/>
              <a:t> </a:t>
            </a:r>
            <a:r>
              <a:rPr lang="en-US" sz="2400" dirty="0" err="1" smtClean="0"/>
              <a:t>int</a:t>
            </a:r>
            <a:r>
              <a:rPr lang="en-US" sz="2400" dirty="0" smtClean="0"/>
              <a:t> </a:t>
            </a:r>
            <a:r>
              <a:rPr lang="en-US" sz="2400" dirty="0" err="1" smtClean="0"/>
              <a:t>mytype</a:t>
            </a:r>
            <a:r>
              <a:rPr lang="en-US" sz="2400" dirty="0" smtClean="0"/>
              <a:t>;</a:t>
            </a:r>
          </a:p>
          <a:p>
            <a:r>
              <a:rPr lang="en-US" sz="2400" dirty="0" smtClean="0"/>
              <a:t>	/* now you can easily use integer to create</a:t>
            </a:r>
          </a:p>
          <a:p>
            <a:r>
              <a:rPr lang="en-US" sz="2400" dirty="0" smtClean="0"/>
              <a:t>	 * variables of type </a:t>
            </a:r>
            <a:r>
              <a:rPr lang="en-US" sz="2400" dirty="0" err="1" smtClean="0"/>
              <a:t>int</a:t>
            </a:r>
            <a:r>
              <a:rPr lang="en-US" sz="2400" dirty="0" smtClean="0"/>
              <a:t> like this */</a:t>
            </a:r>
          </a:p>
          <a:p>
            <a:r>
              <a:rPr lang="en-US" sz="2400" dirty="0" smtClean="0"/>
              <a:t>	 </a:t>
            </a:r>
            <a:r>
              <a:rPr lang="en-US" sz="2400" dirty="0" err="1" smtClean="0"/>
              <a:t>mytype</a:t>
            </a:r>
            <a:r>
              <a:rPr lang="en-US" sz="2400" dirty="0" smtClean="0"/>
              <a:t> num1, num2, sum;</a:t>
            </a:r>
          </a:p>
          <a:p>
            <a:r>
              <a:rPr lang="en-US" sz="2400" dirty="0" smtClean="0"/>
              <a:t>	</a:t>
            </a:r>
            <a:r>
              <a:rPr lang="en-US" sz="2400" dirty="0" err="1" smtClean="0"/>
              <a:t>cout</a:t>
            </a:r>
            <a:r>
              <a:rPr lang="en-US" sz="2400" dirty="0" smtClean="0"/>
              <a:t>&lt;&lt;"Enter two number: ";</a:t>
            </a:r>
          </a:p>
          <a:p>
            <a:r>
              <a:rPr lang="en-US" sz="2400" dirty="0" smtClean="0"/>
              <a:t>	</a:t>
            </a:r>
            <a:r>
              <a:rPr lang="en-US" sz="2400" dirty="0" err="1" smtClean="0"/>
              <a:t>cin</a:t>
            </a:r>
            <a:r>
              <a:rPr lang="en-US" sz="2400" dirty="0" smtClean="0"/>
              <a:t>&gt;&gt;num1&gt;&gt;num2;</a:t>
            </a:r>
          </a:p>
          <a:p>
            <a:r>
              <a:rPr lang="en-US" sz="2400" dirty="0" smtClean="0"/>
              <a:t>	sum=num1+num2;</a:t>
            </a:r>
          </a:p>
          <a:p>
            <a:r>
              <a:rPr lang="en-US" sz="2400" dirty="0" smtClean="0"/>
              <a:t>	</a:t>
            </a:r>
            <a:r>
              <a:rPr lang="en-US" sz="2400" dirty="0" err="1" smtClean="0"/>
              <a:t>cout</a:t>
            </a:r>
            <a:r>
              <a:rPr lang="en-US" sz="2400" dirty="0" smtClean="0"/>
              <a:t>&lt;&lt;"Sum = "&lt;&lt;sum;</a:t>
            </a:r>
          </a:p>
          <a:p>
            <a:r>
              <a:rPr lang="en-US" sz="2400" dirty="0" smtClean="0"/>
              <a:t>}</a:t>
            </a:r>
            <a:endParaRPr lang="en-US" sz="2400" dirty="0"/>
          </a:p>
        </p:txBody>
      </p:sp>
      <p:sp>
        <p:nvSpPr>
          <p:cNvPr id="44033" name="Rectangle 1"/>
          <p:cNvSpPr>
            <a:spLocks noChangeArrowheads="1"/>
          </p:cNvSpPr>
          <p:nvPr/>
        </p:nvSpPr>
        <p:spPr bwMode="auto">
          <a:xfrm>
            <a:off x="1143000" y="6306979"/>
            <a:ext cx="7543800" cy="52322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Unicode MS" pitchFamily="34" charset="-128"/>
                <a:cs typeface="Arial" pitchFamily="34" charset="0"/>
              </a:rPr>
              <a:t>/* Remember that, you are always free to use * the original keyword to define variable * of </a:t>
            </a:r>
            <a:r>
              <a:rPr kumimoji="0" lang="en-US" sz="1400" b="0" i="0" u="none" strike="noStrike" cap="none" normalizeH="0" baseline="0" dirty="0" err="1" smtClean="0">
                <a:ln>
                  <a:noFill/>
                </a:ln>
                <a:solidFill>
                  <a:srgbClr val="FF0000"/>
                </a:solidFill>
                <a:effectLst/>
                <a:latin typeface="Arial Unicode MS" pitchFamily="34" charset="-128"/>
                <a:cs typeface="Arial" pitchFamily="34" charset="0"/>
              </a:rPr>
              <a:t>int</a:t>
            </a:r>
            <a:r>
              <a:rPr kumimoji="0" lang="en-US" sz="1400" b="0" i="0" u="none" strike="noStrike" cap="none" normalizeH="0" baseline="0" dirty="0" smtClean="0">
                <a:ln>
                  <a:noFill/>
                </a:ln>
                <a:solidFill>
                  <a:srgbClr val="FF0000"/>
                </a:solidFill>
                <a:effectLst/>
                <a:latin typeface="Arial Unicode MS" pitchFamily="34" charset="-128"/>
                <a:cs typeface="Arial" pitchFamily="34" charset="0"/>
              </a:rPr>
              <a:t>/other data type at any time like * this */</a:t>
            </a:r>
            <a:r>
              <a:rPr kumimoji="0" lang="en-US" sz="1000" b="0" i="0" u="none" strike="noStrike" cap="none" normalizeH="0" baseline="0" dirty="0" smtClean="0">
                <a:ln>
                  <a:noFill/>
                </a:ln>
                <a:solidFill>
                  <a:srgbClr val="FF0000"/>
                </a:solidFill>
                <a:effectLst/>
                <a:latin typeface="Arial" pitchFamily="34" charset="0"/>
                <a:cs typeface="Arial" pitchFamily="34" charset="0"/>
              </a:rPr>
              <a:t> </a:t>
            </a:r>
            <a:endParaRPr kumimoji="0" lang="en-US" sz="3200" b="0" i="0" u="none" strike="noStrike" cap="none" normalizeH="0" baseline="0" dirty="0" smtClean="0">
              <a:ln>
                <a:noFill/>
              </a:ln>
              <a:solidFill>
                <a:srgbClr val="FF0000"/>
              </a:solidFill>
              <a:effectLst/>
              <a:latin typeface="Arial" pitchFamily="34" charset="0"/>
              <a:cs typeface="Arial" pitchFamily="34" charset="0"/>
            </a:endParaRPr>
          </a:p>
        </p:txBody>
      </p:sp>
      <p:sp>
        <p:nvSpPr>
          <p:cNvPr id="6" name="Date Placeholder 5"/>
          <p:cNvSpPr>
            <a:spLocks noGrp="1"/>
          </p:cNvSpPr>
          <p:nvPr>
            <p:ph type="dt" sz="half" idx="10"/>
          </p:nvPr>
        </p:nvSpPr>
        <p:spPr/>
        <p:txBody>
          <a:bodyPr/>
          <a:lstStyle/>
          <a:p>
            <a:fld id="{7FE14B89-FFB4-4CFC-9E9D-F7BC8BC2F8A5}" type="datetime1">
              <a:rPr lang="en-US" smtClean="0"/>
              <a:pPr/>
              <a:t>2/6/2018</a:t>
            </a:fld>
            <a:endParaRPr lang="en-US"/>
          </a:p>
        </p:txBody>
      </p:sp>
      <p:sp>
        <p:nvSpPr>
          <p:cNvPr id="7" name="Slide Number Placeholder 6"/>
          <p:cNvSpPr>
            <a:spLocks noGrp="1"/>
          </p:cNvSpPr>
          <p:nvPr>
            <p:ph type="sldNum" sz="quarter" idx="12"/>
          </p:nvPr>
        </p:nvSpPr>
        <p:spPr/>
        <p:txBody>
          <a:bodyPr/>
          <a:lstStyle/>
          <a:p>
            <a:fld id="{6A8B7879-42F5-4363-B868-6191DE4FD0D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pic>
        <p:nvPicPr>
          <p:cNvPr id="25602" name="Picture 2" descr="https://www.javatpoint.com/cpp/images/cpp-features1.png"/>
          <p:cNvPicPr>
            <a:picLocks noChangeAspect="1" noChangeArrowheads="1"/>
          </p:cNvPicPr>
          <p:nvPr/>
        </p:nvPicPr>
        <p:blipFill>
          <a:blip r:embed="rId2"/>
          <a:srcRect/>
          <a:stretch>
            <a:fillRect/>
          </a:stretch>
        </p:blipFill>
        <p:spPr bwMode="auto">
          <a:xfrm>
            <a:off x="1600200" y="1524000"/>
            <a:ext cx="6048375" cy="4248151"/>
          </a:xfrm>
          <a:prstGeom prst="rect">
            <a:avLst/>
          </a:prstGeom>
          <a:noFill/>
        </p:spPr>
      </p:pic>
      <p:sp>
        <p:nvSpPr>
          <p:cNvPr id="5" name="Date Placeholder 4"/>
          <p:cNvSpPr>
            <a:spLocks noGrp="1"/>
          </p:cNvSpPr>
          <p:nvPr>
            <p:ph type="dt" sz="half" idx="10"/>
          </p:nvPr>
        </p:nvSpPr>
        <p:spPr/>
        <p:txBody>
          <a:bodyPr/>
          <a:lstStyle/>
          <a:p>
            <a:fld id="{15A3CC2D-8BDE-4023-9AF6-F12277AD6E70}"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Enumerated Types</a:t>
            </a:r>
            <a:endParaRPr lang="en-US" dirty="0"/>
          </a:p>
        </p:txBody>
      </p:sp>
      <p:sp>
        <p:nvSpPr>
          <p:cNvPr id="3" name="Content Placeholder 2"/>
          <p:cNvSpPr>
            <a:spLocks noGrp="1"/>
          </p:cNvSpPr>
          <p:nvPr>
            <p:ph idx="1"/>
          </p:nvPr>
        </p:nvSpPr>
        <p:spPr/>
        <p:txBody>
          <a:bodyPr/>
          <a:lstStyle/>
          <a:p>
            <a:r>
              <a:rPr lang="en-US" dirty="0" smtClean="0"/>
              <a:t>This is a user-defined data type having a finite set of enumeration constants. The keyword '</a:t>
            </a:r>
            <a:r>
              <a:rPr lang="en-US" dirty="0" err="1" smtClean="0"/>
              <a:t>enum</a:t>
            </a:r>
            <a:r>
              <a:rPr lang="en-US" dirty="0" smtClean="0"/>
              <a:t>' is used to create enumerated data type.</a:t>
            </a:r>
          </a:p>
          <a:p>
            <a:r>
              <a:rPr lang="en-US" u="sng" dirty="0" smtClean="0"/>
              <a:t>Syntax:</a:t>
            </a:r>
            <a:endParaRPr lang="en-US" dirty="0" smtClean="0"/>
          </a:p>
          <a:p>
            <a:r>
              <a:rPr lang="en-US" dirty="0" err="1" smtClean="0"/>
              <a:t>enum</a:t>
            </a:r>
            <a:r>
              <a:rPr lang="en-US" dirty="0" smtClean="0"/>
              <a:t> </a:t>
            </a:r>
            <a:r>
              <a:rPr lang="en-US" dirty="0" err="1" smtClean="0"/>
              <a:t>enum</a:t>
            </a:r>
            <a:r>
              <a:rPr lang="en-US" dirty="0" smtClean="0"/>
              <a:t>-name {list of names}</a:t>
            </a:r>
            <a:r>
              <a:rPr lang="en-US" dirty="0" err="1" smtClean="0"/>
              <a:t>var</a:t>
            </a:r>
            <a:r>
              <a:rPr lang="en-US" dirty="0" smtClean="0"/>
              <a:t>-list;</a:t>
            </a:r>
          </a:p>
          <a:p>
            <a:r>
              <a:rPr lang="en-US" dirty="0" err="1" smtClean="0"/>
              <a:t>enum</a:t>
            </a:r>
            <a:r>
              <a:rPr lang="en-US" dirty="0" smtClean="0"/>
              <a:t> season { spring, summer, autumn, winter };</a:t>
            </a:r>
          </a:p>
          <a:p>
            <a:endParaRPr lang="en-US" dirty="0"/>
          </a:p>
        </p:txBody>
      </p:sp>
      <p:sp>
        <p:nvSpPr>
          <p:cNvPr id="5" name="Date Placeholder 4"/>
          <p:cNvSpPr>
            <a:spLocks noGrp="1"/>
          </p:cNvSpPr>
          <p:nvPr>
            <p:ph type="dt" sz="half" idx="10"/>
          </p:nvPr>
        </p:nvSpPr>
        <p:spPr/>
        <p:txBody>
          <a:bodyPr/>
          <a:lstStyle/>
          <a:p>
            <a:fld id="{426EBBB3-40F6-43F1-8CF5-2B6CAC116C61}"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a:t>
            </a:r>
            <a:r>
              <a:rPr lang="en-US" b="1" dirty="0" err="1" smtClean="0"/>
              <a:t>enums</a:t>
            </a:r>
            <a:r>
              <a:rPr lang="en-US" b="1" dirty="0" smtClean="0"/>
              <a:t> are used in C++ programming?</a:t>
            </a:r>
            <a:endParaRPr lang="en-US" dirty="0"/>
          </a:p>
        </p:txBody>
      </p:sp>
      <p:sp>
        <p:nvSpPr>
          <p:cNvPr id="3" name="Content Placeholder 2"/>
          <p:cNvSpPr>
            <a:spLocks noGrp="1"/>
          </p:cNvSpPr>
          <p:nvPr>
            <p:ph idx="1"/>
          </p:nvPr>
        </p:nvSpPr>
        <p:spPr>
          <a:xfrm>
            <a:off x="1435608" y="1447800"/>
            <a:ext cx="7498080" cy="1905000"/>
          </a:xfrm>
        </p:spPr>
        <p:txBody>
          <a:bodyPr/>
          <a:lstStyle/>
          <a:p>
            <a:r>
              <a:rPr lang="en-US" dirty="0" smtClean="0"/>
              <a:t>An </a:t>
            </a:r>
            <a:r>
              <a:rPr lang="en-US" dirty="0" err="1" smtClean="0"/>
              <a:t>enum</a:t>
            </a:r>
            <a:r>
              <a:rPr lang="en-US" dirty="0" smtClean="0"/>
              <a:t> variable takes only one value out of many possible values. Example to demonstrate it</a:t>
            </a:r>
            <a:endParaRPr lang="en-US" dirty="0"/>
          </a:p>
        </p:txBody>
      </p:sp>
      <p:sp>
        <p:nvSpPr>
          <p:cNvPr id="5" name="Rectangle 4"/>
          <p:cNvSpPr/>
          <p:nvPr/>
        </p:nvSpPr>
        <p:spPr>
          <a:xfrm>
            <a:off x="1295400" y="3352800"/>
            <a:ext cx="2438400" cy="2585323"/>
          </a:xfrm>
          <a:prstGeom prst="rect">
            <a:avLst/>
          </a:prstGeom>
        </p:spPr>
        <p:txBody>
          <a:bodyPr wrap="square">
            <a:spAutoFit/>
          </a:bodyPr>
          <a:lstStyle/>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err="1" smtClean="0"/>
              <a:t>enum</a:t>
            </a:r>
            <a:r>
              <a:rPr lang="en-US" dirty="0" smtClean="0"/>
              <a:t> suit {</a:t>
            </a:r>
          </a:p>
          <a:p>
            <a:r>
              <a:rPr lang="en-US" dirty="0" smtClean="0"/>
              <a:t>    club = 0,</a:t>
            </a:r>
          </a:p>
          <a:p>
            <a:r>
              <a:rPr lang="en-US" dirty="0" smtClean="0"/>
              <a:t>    diamonds = 10,</a:t>
            </a:r>
          </a:p>
          <a:p>
            <a:r>
              <a:rPr lang="en-US" dirty="0" smtClean="0"/>
              <a:t>    hearts = 20,</a:t>
            </a:r>
          </a:p>
          <a:p>
            <a:r>
              <a:rPr lang="en-US" dirty="0" smtClean="0"/>
              <a:t>    spades = 3</a:t>
            </a:r>
          </a:p>
          <a:p>
            <a:r>
              <a:rPr lang="en-US" dirty="0" smtClean="0"/>
              <a:t>} card;</a:t>
            </a:r>
          </a:p>
        </p:txBody>
      </p:sp>
      <p:sp>
        <p:nvSpPr>
          <p:cNvPr id="6" name="Rectangle 5"/>
          <p:cNvSpPr/>
          <p:nvPr/>
        </p:nvSpPr>
        <p:spPr>
          <a:xfrm>
            <a:off x="4419600" y="3505200"/>
            <a:ext cx="4114800" cy="2308324"/>
          </a:xfrm>
          <a:prstGeom prst="rect">
            <a:avLst/>
          </a:prstGeom>
        </p:spPr>
        <p:txBody>
          <a:bodyPr wrap="square">
            <a:spAutoFit/>
          </a:bodyPr>
          <a:lstStyle/>
          <a:p>
            <a:endParaRPr lang="en-US" dirty="0" smtClean="0"/>
          </a:p>
          <a:p>
            <a:r>
              <a:rPr lang="en-US" dirty="0" err="1" smtClean="0"/>
              <a:t>int</a:t>
            </a:r>
            <a:r>
              <a:rPr lang="en-US" dirty="0" smtClean="0"/>
              <a:t> main() </a:t>
            </a:r>
          </a:p>
          <a:p>
            <a:r>
              <a:rPr lang="en-US" dirty="0" smtClean="0"/>
              <a:t>{</a:t>
            </a:r>
          </a:p>
          <a:p>
            <a:r>
              <a:rPr lang="en-US" dirty="0" smtClean="0"/>
              <a:t>    card = club;</a:t>
            </a:r>
          </a:p>
          <a:p>
            <a:r>
              <a:rPr lang="en-US" dirty="0" smtClean="0"/>
              <a:t>    </a:t>
            </a:r>
            <a:r>
              <a:rPr lang="en-US" dirty="0" err="1" smtClean="0"/>
              <a:t>cout</a:t>
            </a:r>
            <a:r>
              <a:rPr lang="en-US" dirty="0" smtClean="0"/>
              <a:t> &lt;&lt; "Size of </a:t>
            </a:r>
            <a:r>
              <a:rPr lang="en-US" dirty="0" err="1" smtClean="0"/>
              <a:t>enum</a:t>
            </a:r>
            <a:r>
              <a:rPr lang="en-US" dirty="0" smtClean="0"/>
              <a:t> variable " &lt;&lt; </a:t>
            </a:r>
            <a:r>
              <a:rPr lang="en-US" dirty="0" err="1" smtClean="0"/>
              <a:t>sizeof</a:t>
            </a:r>
            <a:r>
              <a:rPr lang="en-US" dirty="0" smtClean="0"/>
              <a:t>(card) &lt;&lt; " bytes.";   </a:t>
            </a:r>
          </a:p>
          <a:p>
            <a:r>
              <a:rPr lang="en-US" dirty="0" smtClean="0"/>
              <a:t>    return 0;</a:t>
            </a:r>
          </a:p>
          <a:p>
            <a:r>
              <a:rPr lang="en-US" dirty="0" smtClean="0"/>
              <a:t>}</a:t>
            </a:r>
            <a:endParaRPr lang="en-US" dirty="0"/>
          </a:p>
        </p:txBody>
      </p:sp>
      <p:sp>
        <p:nvSpPr>
          <p:cNvPr id="7" name="Date Placeholder 6"/>
          <p:cNvSpPr>
            <a:spLocks noGrp="1"/>
          </p:cNvSpPr>
          <p:nvPr>
            <p:ph type="dt" sz="half" idx="10"/>
          </p:nvPr>
        </p:nvSpPr>
        <p:spPr/>
        <p:txBody>
          <a:bodyPr/>
          <a:lstStyle/>
          <a:p>
            <a:fld id="{BD971109-9861-40CA-B3CA-62C388325F78}" type="datetime1">
              <a:rPr lang="en-US" smtClean="0"/>
              <a:pPr/>
              <a:t>2/6/2018</a:t>
            </a:fld>
            <a:endParaRPr lang="en-US"/>
          </a:p>
        </p:txBody>
      </p:sp>
      <p:sp>
        <p:nvSpPr>
          <p:cNvPr id="8" name="Slide Number Placeholder 7"/>
          <p:cNvSpPr>
            <a:spLocks noGrp="1"/>
          </p:cNvSpPr>
          <p:nvPr>
            <p:ph type="sldNum" sz="quarter" idx="12"/>
          </p:nvPr>
        </p:nvSpPr>
        <p:spPr/>
        <p:txBody>
          <a:bodyPr/>
          <a:lstStyle/>
          <a:p>
            <a:fld id="{6A8B7879-42F5-4363-B868-6191DE4FD0D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a:t>
            </a:r>
            <a:r>
              <a:rPr lang="en-US" b="1" dirty="0" err="1" smtClean="0"/>
              <a:t>enums</a:t>
            </a:r>
            <a:r>
              <a:rPr lang="en-US" b="1" dirty="0" smtClean="0"/>
              <a:t> are used in C++ programming?</a:t>
            </a:r>
            <a:endParaRPr lang="en-US" dirty="0"/>
          </a:p>
        </p:txBody>
      </p:sp>
      <p:sp>
        <p:nvSpPr>
          <p:cNvPr id="3" name="Content Placeholder 2"/>
          <p:cNvSpPr>
            <a:spLocks noGrp="1"/>
          </p:cNvSpPr>
          <p:nvPr>
            <p:ph idx="1"/>
          </p:nvPr>
        </p:nvSpPr>
        <p:spPr/>
        <p:txBody>
          <a:bodyPr>
            <a:normAutofit/>
          </a:bodyPr>
          <a:lstStyle/>
          <a:p>
            <a:r>
              <a:rPr lang="en-US" dirty="0" smtClean="0"/>
              <a:t>Output:</a:t>
            </a:r>
          </a:p>
          <a:p>
            <a:pPr lvl="1"/>
            <a:r>
              <a:rPr lang="en-US" dirty="0" smtClean="0"/>
              <a:t>Size of </a:t>
            </a:r>
            <a:r>
              <a:rPr lang="en-US" dirty="0" err="1" smtClean="0"/>
              <a:t>enum</a:t>
            </a:r>
            <a:r>
              <a:rPr lang="en-US" dirty="0" smtClean="0"/>
              <a:t> variable 4 bytes.</a:t>
            </a:r>
          </a:p>
          <a:p>
            <a:pPr lvl="1"/>
            <a:r>
              <a:rPr lang="en-US" dirty="0" smtClean="0"/>
              <a:t>It's because the size of an integer is 4 bytes.;</a:t>
            </a:r>
          </a:p>
          <a:p>
            <a:pPr lvl="1"/>
            <a:r>
              <a:rPr lang="en-US" dirty="0" smtClean="0"/>
              <a:t>This makes </a:t>
            </a:r>
            <a:r>
              <a:rPr lang="en-US" dirty="0" err="1" smtClean="0"/>
              <a:t>enum</a:t>
            </a:r>
            <a:r>
              <a:rPr lang="en-US" dirty="0" smtClean="0"/>
              <a:t> a good choice to work with flags.</a:t>
            </a:r>
          </a:p>
          <a:p>
            <a:pPr lvl="1"/>
            <a:r>
              <a:rPr lang="en-US" dirty="0" smtClean="0"/>
              <a:t>You can accomplish the same task using C++ structures. However, working with </a:t>
            </a:r>
            <a:r>
              <a:rPr lang="en-US" dirty="0" err="1" smtClean="0"/>
              <a:t>enums</a:t>
            </a:r>
            <a:r>
              <a:rPr lang="en-US" dirty="0" smtClean="0"/>
              <a:t> gives you efficiency along with flexibility.</a:t>
            </a:r>
          </a:p>
          <a:p>
            <a:pPr lvl="2"/>
            <a:r>
              <a:rPr lang="en-US" sz="2000" dirty="0" smtClean="0"/>
              <a:t>https://www.programiz.com/cpp-programming/enumeration</a:t>
            </a:r>
            <a:endParaRPr lang="en-US" sz="2000" dirty="0"/>
          </a:p>
        </p:txBody>
      </p:sp>
      <p:sp>
        <p:nvSpPr>
          <p:cNvPr id="5" name="Date Placeholder 4"/>
          <p:cNvSpPr>
            <a:spLocks noGrp="1"/>
          </p:cNvSpPr>
          <p:nvPr>
            <p:ph type="dt" sz="half" idx="10"/>
          </p:nvPr>
        </p:nvSpPr>
        <p:spPr/>
        <p:txBody>
          <a:bodyPr/>
          <a:lstStyle/>
          <a:p>
            <a:fld id="{EE765412-4A19-49E9-B5C5-6F72ED71D551}"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sp>
        <p:nvSpPr>
          <p:cNvPr id="3" name="Content Placeholder 2"/>
          <p:cNvSpPr>
            <a:spLocks noGrp="1"/>
          </p:cNvSpPr>
          <p:nvPr>
            <p:ph idx="1"/>
          </p:nvPr>
        </p:nvSpPr>
        <p:spPr/>
        <p:txBody>
          <a:bodyPr>
            <a:normAutofit/>
          </a:bodyPr>
          <a:lstStyle/>
          <a:p>
            <a:r>
              <a:rPr lang="en-US" dirty="0" smtClean="0"/>
              <a:t>Simple</a:t>
            </a:r>
          </a:p>
          <a:p>
            <a:pPr lvl="1"/>
            <a:r>
              <a:rPr lang="en-US" dirty="0" smtClean="0"/>
              <a:t>provides structured approach (to break the problem into parts), rich set of library functions, data types etc.</a:t>
            </a:r>
          </a:p>
          <a:p>
            <a:r>
              <a:rPr lang="en-US" dirty="0" smtClean="0"/>
              <a:t>Machine Independent or Portable</a:t>
            </a:r>
          </a:p>
          <a:p>
            <a:pPr lvl="1"/>
            <a:r>
              <a:rPr lang="en-US" dirty="0" smtClean="0"/>
              <a:t>c programs can be executed in many machines with little bit or no change. But it is </a:t>
            </a:r>
            <a:r>
              <a:rPr lang="en-US" dirty="0" smtClean="0">
                <a:solidFill>
                  <a:srgbClr val="FF0000"/>
                </a:solidFill>
              </a:rPr>
              <a:t>not platform-independent</a:t>
            </a:r>
            <a:r>
              <a:rPr lang="en-US" dirty="0" smtClean="0"/>
              <a:t>.</a:t>
            </a:r>
          </a:p>
          <a:p>
            <a:endParaRPr lang="en-US" dirty="0" smtClean="0"/>
          </a:p>
          <a:p>
            <a:endParaRPr lang="en-US" dirty="0"/>
          </a:p>
        </p:txBody>
      </p:sp>
      <p:sp>
        <p:nvSpPr>
          <p:cNvPr id="5" name="Date Placeholder 4"/>
          <p:cNvSpPr>
            <a:spLocks noGrp="1"/>
          </p:cNvSpPr>
          <p:nvPr>
            <p:ph type="dt" sz="half" idx="10"/>
          </p:nvPr>
        </p:nvSpPr>
        <p:spPr/>
        <p:txBody>
          <a:bodyPr/>
          <a:lstStyle/>
          <a:p>
            <a:fld id="{7CB061C6-E615-4E29-83F5-0D16F2386C5D}"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sp>
        <p:nvSpPr>
          <p:cNvPr id="3" name="Content Placeholder 2"/>
          <p:cNvSpPr>
            <a:spLocks noGrp="1"/>
          </p:cNvSpPr>
          <p:nvPr>
            <p:ph idx="1"/>
          </p:nvPr>
        </p:nvSpPr>
        <p:spPr/>
        <p:txBody>
          <a:bodyPr>
            <a:normAutofit lnSpcReduction="10000"/>
          </a:bodyPr>
          <a:lstStyle/>
          <a:p>
            <a:r>
              <a:rPr lang="en-US" dirty="0" smtClean="0"/>
              <a:t>Mid-level programming language</a:t>
            </a:r>
          </a:p>
          <a:p>
            <a:pPr lvl="1"/>
            <a:r>
              <a:rPr lang="en-US" dirty="0" smtClean="0"/>
              <a:t>C++ is also used to do low level programming. It is used to develop system applications such as kernel, driver etc. It also supports the feature of high level language. That is why it is known as mid-level language.</a:t>
            </a:r>
          </a:p>
          <a:p>
            <a:r>
              <a:rPr lang="en-US" dirty="0" smtClean="0"/>
              <a:t>Structured programming language</a:t>
            </a:r>
          </a:p>
          <a:p>
            <a:pPr lvl="1"/>
            <a:r>
              <a:rPr lang="en-US" dirty="0" smtClean="0"/>
              <a:t>C++ is a structured programming language in the sense that we can break the program into parts using functions. So, it is easy to understand and modify.</a:t>
            </a:r>
          </a:p>
          <a:p>
            <a:endParaRPr lang="en-US" dirty="0"/>
          </a:p>
        </p:txBody>
      </p:sp>
      <p:sp>
        <p:nvSpPr>
          <p:cNvPr id="5" name="Date Placeholder 4"/>
          <p:cNvSpPr>
            <a:spLocks noGrp="1"/>
          </p:cNvSpPr>
          <p:nvPr>
            <p:ph type="dt" sz="half" idx="10"/>
          </p:nvPr>
        </p:nvSpPr>
        <p:spPr/>
        <p:txBody>
          <a:bodyPr/>
          <a:lstStyle/>
          <a:p>
            <a:fld id="{9FF11B64-3788-489F-8829-46F9792963AC}"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Rich Library</a:t>
            </a:r>
          </a:p>
          <a:p>
            <a:pPr lvl="1"/>
            <a:r>
              <a:rPr lang="en-US" dirty="0" smtClean="0"/>
              <a:t>C++ provides a lot of inbuilt functions that makes the development fast.</a:t>
            </a:r>
          </a:p>
          <a:p>
            <a:r>
              <a:rPr lang="en-US" dirty="0" smtClean="0"/>
              <a:t>Memory Management</a:t>
            </a:r>
          </a:p>
          <a:p>
            <a:pPr lvl="1"/>
            <a:r>
              <a:rPr lang="en-US" dirty="0" smtClean="0"/>
              <a:t>It supports the feature of dynamic memory allocation. In C++ language, we can free the allocated memory at any time by calling the free() function.</a:t>
            </a:r>
          </a:p>
          <a:p>
            <a:r>
              <a:rPr lang="en-US" dirty="0" smtClean="0"/>
              <a:t>Speed</a:t>
            </a:r>
          </a:p>
          <a:p>
            <a:pPr lvl="1"/>
            <a:r>
              <a:rPr lang="en-US" dirty="0" smtClean="0"/>
              <a:t>The compilation and execution time of C++ language is fast.</a:t>
            </a:r>
          </a:p>
          <a:p>
            <a:endParaRPr lang="en-US" dirty="0"/>
          </a:p>
        </p:txBody>
      </p:sp>
      <p:sp>
        <p:nvSpPr>
          <p:cNvPr id="5" name="Date Placeholder 4"/>
          <p:cNvSpPr>
            <a:spLocks noGrp="1"/>
          </p:cNvSpPr>
          <p:nvPr>
            <p:ph type="dt" sz="half" idx="10"/>
          </p:nvPr>
        </p:nvSpPr>
        <p:spPr/>
        <p:txBody>
          <a:bodyPr/>
          <a:lstStyle/>
          <a:p>
            <a:fld id="{7D5B98D6-6E8A-4CF0-9A5C-D4D3EB8290D8}"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Pointer</a:t>
            </a:r>
          </a:p>
          <a:p>
            <a:pPr lvl="1"/>
            <a:r>
              <a:rPr lang="en-US" dirty="0" smtClean="0"/>
              <a:t>C++ provides the feature of pointers. We can directly interact with the memory by using the pointers. We can use pointers for memory, structures, functions, array etc.</a:t>
            </a:r>
          </a:p>
          <a:p>
            <a:r>
              <a:rPr lang="en-US" dirty="0" smtClean="0"/>
              <a:t>Recursion</a:t>
            </a:r>
          </a:p>
          <a:p>
            <a:pPr lvl="1"/>
            <a:r>
              <a:rPr lang="en-US" dirty="0" smtClean="0"/>
              <a:t>In C++, we can call the function within the function. It provides code reusability for every function.</a:t>
            </a:r>
          </a:p>
          <a:p>
            <a:r>
              <a:rPr lang="en-US" dirty="0" smtClean="0"/>
              <a:t>Extensible</a:t>
            </a:r>
          </a:p>
          <a:p>
            <a:pPr lvl="1"/>
            <a:r>
              <a:rPr lang="en-US" dirty="0" smtClean="0"/>
              <a:t>C++ language is extensible because it can easily adopt new features.</a:t>
            </a:r>
          </a:p>
          <a:p>
            <a:endParaRPr lang="en-US" dirty="0"/>
          </a:p>
        </p:txBody>
      </p:sp>
      <p:sp>
        <p:nvSpPr>
          <p:cNvPr id="5" name="Date Placeholder 4"/>
          <p:cNvSpPr>
            <a:spLocks noGrp="1"/>
          </p:cNvSpPr>
          <p:nvPr>
            <p:ph type="dt" sz="half" idx="10"/>
          </p:nvPr>
        </p:nvSpPr>
        <p:spPr/>
        <p:txBody>
          <a:bodyPr/>
          <a:lstStyle/>
          <a:p>
            <a:fld id="{991604FF-8CFD-4B8D-9A1F-974D758C7522}"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Object Oriented</a:t>
            </a:r>
          </a:p>
          <a:p>
            <a:pPr lvl="1"/>
            <a:r>
              <a:rPr lang="en-US" dirty="0" smtClean="0">
                <a:solidFill>
                  <a:srgbClr val="00B050"/>
                </a:solidFill>
              </a:rPr>
              <a:t>C++ is object oriented programming language</a:t>
            </a:r>
            <a:r>
              <a:rPr lang="en-US" dirty="0" smtClean="0"/>
              <a:t>. OOPs makes development and maintenance easier where as in Procedure-oriented programming language it is not easy to manage if code grows as project size grows.</a:t>
            </a:r>
          </a:p>
          <a:p>
            <a:r>
              <a:rPr lang="en-US" dirty="0" smtClean="0"/>
              <a:t>Compiler based</a:t>
            </a:r>
          </a:p>
          <a:p>
            <a:pPr lvl="1"/>
            <a:r>
              <a:rPr lang="en-US" dirty="0" smtClean="0"/>
              <a:t>C++ is a compiler based programming language, it means without compilation no C++ program can be executed. First we need to compile our program using compiler and then we can execute our program.</a:t>
            </a:r>
            <a:endParaRPr lang="en-US" dirty="0"/>
          </a:p>
        </p:txBody>
      </p:sp>
      <p:sp>
        <p:nvSpPr>
          <p:cNvPr id="5" name="Date Placeholder 4"/>
          <p:cNvSpPr>
            <a:spLocks noGrp="1"/>
          </p:cNvSpPr>
          <p:nvPr>
            <p:ph type="dt" sz="half" idx="10"/>
          </p:nvPr>
        </p:nvSpPr>
        <p:spPr/>
        <p:txBody>
          <a:bodyPr/>
          <a:lstStyle/>
          <a:p>
            <a:fld id="{231C1AF1-8712-4197-9F58-8453C150D5BC}"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r>
              <a:rPr lang="en-US" dirty="0" smtClean="0"/>
              <a:t>Program Structure</a:t>
            </a:r>
            <a:endParaRPr lang="en-US" dirty="0"/>
          </a:p>
        </p:txBody>
      </p:sp>
      <p:sp>
        <p:nvSpPr>
          <p:cNvPr id="3" name="Content Placeholder 2"/>
          <p:cNvSpPr>
            <a:spLocks noGrp="1"/>
          </p:cNvSpPr>
          <p:nvPr>
            <p:ph idx="1"/>
          </p:nvPr>
        </p:nvSpPr>
        <p:spPr>
          <a:xfrm>
            <a:off x="1295400" y="914400"/>
            <a:ext cx="7498080" cy="5334000"/>
          </a:xfrm>
        </p:spPr>
        <p:txBody>
          <a:bodyPr>
            <a:noAutofit/>
          </a:bodyPr>
          <a:lstStyle/>
          <a:p>
            <a:r>
              <a:rPr lang="en-US" sz="2400" dirty="0" smtClean="0">
                <a:solidFill>
                  <a:srgbClr val="00B050"/>
                </a:solidFill>
              </a:rPr>
              <a:t>#include &lt;</a:t>
            </a:r>
            <a:r>
              <a:rPr lang="en-US" sz="2400" smtClean="0">
                <a:solidFill>
                  <a:srgbClr val="00B050"/>
                </a:solidFill>
              </a:rPr>
              <a:t>iostream&gt;</a:t>
            </a:r>
            <a:r>
              <a:rPr lang="en-US" sz="2400" dirty="0" smtClean="0"/>
              <a:t> </a:t>
            </a:r>
          </a:p>
          <a:p>
            <a:pPr lvl="1"/>
            <a:r>
              <a:rPr lang="en-US" sz="1800" dirty="0" smtClean="0"/>
              <a:t>includes the </a:t>
            </a:r>
            <a:r>
              <a:rPr lang="en-US" sz="1800" b="1" dirty="0" smtClean="0"/>
              <a:t>standard input output</a:t>
            </a:r>
            <a:r>
              <a:rPr lang="en-US" sz="1800" dirty="0" smtClean="0"/>
              <a:t> library functions. It provides </a:t>
            </a:r>
            <a:r>
              <a:rPr lang="en-US" sz="1800" b="1" dirty="0" err="1" smtClean="0"/>
              <a:t>cin</a:t>
            </a:r>
            <a:r>
              <a:rPr lang="en-US" sz="1800" dirty="0" smtClean="0"/>
              <a:t> and </a:t>
            </a:r>
            <a:r>
              <a:rPr lang="en-US" sz="1800" b="1" dirty="0" err="1" smtClean="0"/>
              <a:t>cout</a:t>
            </a:r>
            <a:r>
              <a:rPr lang="en-US" sz="1800" dirty="0" smtClean="0"/>
              <a:t> methods for reading from input and writing to output respectively.</a:t>
            </a:r>
          </a:p>
          <a:p>
            <a:r>
              <a:rPr lang="en-US" sz="2400" b="1" dirty="0" err="1" smtClean="0">
                <a:solidFill>
                  <a:srgbClr val="00B050"/>
                </a:solidFill>
              </a:rPr>
              <a:t>int</a:t>
            </a:r>
            <a:r>
              <a:rPr lang="en-US" sz="2400" dirty="0" smtClean="0">
                <a:solidFill>
                  <a:srgbClr val="00B050"/>
                </a:solidFill>
              </a:rPr>
              <a:t> main()</a:t>
            </a:r>
            <a:r>
              <a:rPr lang="en-US" sz="2400" dirty="0" smtClean="0"/>
              <a:t> { </a:t>
            </a:r>
          </a:p>
          <a:p>
            <a:pPr lvl="1"/>
            <a:r>
              <a:rPr lang="en-US" sz="1800" dirty="0" smtClean="0"/>
              <a:t>The </a:t>
            </a:r>
            <a:r>
              <a:rPr lang="en-US" sz="1800" b="1" dirty="0" smtClean="0"/>
              <a:t>main() function is the entry point of every program </a:t>
            </a:r>
            <a:r>
              <a:rPr lang="en-US" sz="1800" dirty="0" smtClean="0"/>
              <a:t> </a:t>
            </a:r>
          </a:p>
          <a:p>
            <a:r>
              <a:rPr lang="en-US" sz="2400" dirty="0" smtClean="0"/>
              <a:t>   </a:t>
            </a:r>
            <a:r>
              <a:rPr lang="en-US" sz="2400" dirty="0" err="1" smtClean="0">
                <a:solidFill>
                  <a:srgbClr val="00B050"/>
                </a:solidFill>
              </a:rPr>
              <a:t>cout</a:t>
            </a:r>
            <a:r>
              <a:rPr lang="en-US" sz="2400" dirty="0" smtClean="0">
                <a:solidFill>
                  <a:srgbClr val="00B050"/>
                </a:solidFill>
              </a:rPr>
              <a:t> &lt;&lt; </a:t>
            </a:r>
            <a:r>
              <a:rPr lang="en-US" sz="2400" dirty="0" smtClean="0"/>
              <a:t>"Welcome to C++ Programming."; </a:t>
            </a:r>
          </a:p>
          <a:p>
            <a:pPr lvl="1"/>
            <a:r>
              <a:rPr lang="en-US" sz="1800" dirty="0" smtClean="0"/>
              <a:t> </a:t>
            </a:r>
            <a:r>
              <a:rPr lang="en-US" sz="1800" b="1" dirty="0" smtClean="0"/>
              <a:t>used to print the data "Welcome to C++ Programming."</a:t>
            </a:r>
            <a:r>
              <a:rPr lang="en-US" sz="1800" dirty="0" smtClean="0"/>
              <a:t> on the console</a:t>
            </a:r>
          </a:p>
          <a:p>
            <a:r>
              <a:rPr lang="en-US" sz="2400" dirty="0" smtClean="0"/>
              <a:t>}  </a:t>
            </a:r>
          </a:p>
          <a:p>
            <a:r>
              <a:rPr lang="en-US" sz="2400" dirty="0" smtClean="0"/>
              <a:t>Braces</a:t>
            </a:r>
          </a:p>
          <a:p>
            <a:pPr lvl="1"/>
            <a:r>
              <a:rPr lang="en-US" sz="1800" dirty="0" smtClean="0"/>
              <a:t>Two curly brackets “{…}” are used to group all statements together.</a:t>
            </a:r>
          </a:p>
          <a:p>
            <a:pPr lvl="1"/>
            <a:r>
              <a:rPr lang="en-US" sz="2000" dirty="0" smtClean="0"/>
              <a:t>Curly braces which shows how much the main() function has its scope.</a:t>
            </a:r>
            <a:endParaRPr lang="en-US" sz="1800" dirty="0"/>
          </a:p>
        </p:txBody>
      </p:sp>
      <p:sp>
        <p:nvSpPr>
          <p:cNvPr id="5" name="Date Placeholder 4"/>
          <p:cNvSpPr>
            <a:spLocks noGrp="1"/>
          </p:cNvSpPr>
          <p:nvPr>
            <p:ph type="dt" sz="half" idx="10"/>
          </p:nvPr>
        </p:nvSpPr>
        <p:spPr/>
        <p:txBody>
          <a:bodyPr/>
          <a:lstStyle/>
          <a:p>
            <a:fld id="{73D4795F-BB59-46C2-8A6C-9C712937D9F2}" type="datetime1">
              <a:rPr lang="en-US" smtClean="0"/>
              <a:pPr/>
              <a:t>2/6/2018</a:t>
            </a:fld>
            <a:endParaRPr lang="en-US"/>
          </a:p>
        </p:txBody>
      </p:sp>
      <p:sp>
        <p:nvSpPr>
          <p:cNvPr id="6" name="Slide Number Placeholder 5"/>
          <p:cNvSpPr>
            <a:spLocks noGrp="1"/>
          </p:cNvSpPr>
          <p:nvPr>
            <p:ph type="sldNum" sz="quarter" idx="12"/>
          </p:nvPr>
        </p:nvSpPr>
        <p:spPr/>
        <p:txBody>
          <a:bodyPr/>
          <a:lstStyle/>
          <a:p>
            <a:fld id="{6A8B7879-42F5-4363-B868-6191DE4FD0D5}"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Program to Add Two Integers</a:t>
            </a:r>
            <a:endParaRPr lang="en-US" dirty="0"/>
          </a:p>
        </p:txBody>
      </p:sp>
      <p:sp>
        <p:nvSpPr>
          <p:cNvPr id="3" name="Content Placeholder 2"/>
          <p:cNvSpPr>
            <a:spLocks noGrp="1"/>
          </p:cNvSpPr>
          <p:nvPr>
            <p:ph idx="1"/>
          </p:nvPr>
        </p:nvSpPr>
        <p:spPr>
          <a:xfrm>
            <a:off x="1066800" y="1447800"/>
            <a:ext cx="3898392" cy="4800600"/>
          </a:xfrm>
        </p:spPr>
        <p:txBody>
          <a:bodyPr>
            <a:normAutofit fontScale="47500" lnSpcReduction="20000"/>
          </a:bodyPr>
          <a:lstStyle/>
          <a:p>
            <a:r>
              <a:rPr lang="en-US" dirty="0" smtClean="0"/>
              <a:t>/* </a:t>
            </a:r>
            <a:r>
              <a:rPr lang="en-US" b="1" dirty="0" smtClean="0"/>
              <a:t>Program to Add Two Integers </a:t>
            </a:r>
            <a:r>
              <a:rPr lang="en-US" dirty="0" smtClean="0"/>
              <a:t>*/</a:t>
            </a:r>
          </a:p>
          <a:p>
            <a:r>
              <a:rPr lang="en-US" sz="6400" dirty="0" smtClean="0"/>
              <a:t>#include&lt;</a:t>
            </a:r>
            <a:r>
              <a:rPr lang="en-US" sz="6400" dirty="0" err="1" smtClean="0"/>
              <a:t>iostream</a:t>
            </a:r>
            <a:r>
              <a:rPr lang="en-US" sz="6400" dirty="0" smtClean="0"/>
              <a:t>&gt;</a:t>
            </a:r>
          </a:p>
          <a:p>
            <a:r>
              <a:rPr lang="en-US" sz="6400" dirty="0" smtClean="0"/>
              <a:t>using namespace std;</a:t>
            </a:r>
          </a:p>
          <a:p>
            <a:pPr>
              <a:buNone/>
            </a:pPr>
            <a:r>
              <a:rPr lang="en-US" sz="6400" dirty="0" err="1" smtClean="0"/>
              <a:t>int</a:t>
            </a:r>
            <a:r>
              <a:rPr lang="en-US" sz="6400" dirty="0" smtClean="0"/>
              <a:t> main()</a:t>
            </a:r>
          </a:p>
          <a:p>
            <a:pPr>
              <a:buNone/>
            </a:pPr>
            <a:r>
              <a:rPr lang="en-US" sz="6400" dirty="0" smtClean="0"/>
              <a:t>{</a:t>
            </a:r>
          </a:p>
          <a:p>
            <a:pPr>
              <a:buNone/>
            </a:pPr>
            <a:r>
              <a:rPr lang="en-US" sz="6400" dirty="0" smtClean="0"/>
              <a:t>	</a:t>
            </a:r>
            <a:r>
              <a:rPr lang="en-US" sz="6400" dirty="0" err="1" smtClean="0"/>
              <a:t>int</a:t>
            </a:r>
            <a:r>
              <a:rPr lang="en-US" sz="6400" dirty="0" smtClean="0"/>
              <a:t> num1;</a:t>
            </a:r>
          </a:p>
          <a:p>
            <a:pPr>
              <a:buNone/>
            </a:pPr>
            <a:r>
              <a:rPr lang="en-US" sz="6400" dirty="0" smtClean="0"/>
              <a:t>	</a:t>
            </a:r>
            <a:r>
              <a:rPr lang="en-US" sz="6400" dirty="0" err="1" smtClean="0"/>
              <a:t>int</a:t>
            </a:r>
            <a:r>
              <a:rPr lang="en-US" sz="6400" dirty="0" smtClean="0"/>
              <a:t> num2;</a:t>
            </a:r>
          </a:p>
          <a:p>
            <a:pPr>
              <a:buNone/>
            </a:pPr>
            <a:r>
              <a:rPr lang="en-US" sz="6400" dirty="0" smtClean="0"/>
              <a:t>	</a:t>
            </a:r>
            <a:r>
              <a:rPr lang="en-US" sz="6400" dirty="0" err="1" smtClean="0"/>
              <a:t>int</a:t>
            </a:r>
            <a:r>
              <a:rPr lang="en-US" sz="6400" dirty="0" smtClean="0"/>
              <a:t> sum;</a:t>
            </a:r>
          </a:p>
          <a:p>
            <a:pPr>
              <a:buNone/>
            </a:pPr>
            <a:r>
              <a:rPr lang="en-US" sz="6400" dirty="0" smtClean="0"/>
              <a:t>	</a:t>
            </a:r>
            <a:r>
              <a:rPr lang="en-US" sz="6400" dirty="0" err="1" smtClean="0"/>
              <a:t>cout</a:t>
            </a:r>
            <a:r>
              <a:rPr lang="en-US" sz="6400" dirty="0" smtClean="0"/>
              <a:t>&lt;&lt;"Enter First number: ";</a:t>
            </a:r>
          </a:p>
          <a:p>
            <a:pPr>
              <a:buNone/>
            </a:pPr>
            <a:r>
              <a:rPr lang="en-US" sz="6400" dirty="0" smtClean="0"/>
              <a:t>	</a:t>
            </a:r>
            <a:r>
              <a:rPr lang="en-US" sz="6400" dirty="0" err="1" smtClean="0"/>
              <a:t>cin</a:t>
            </a:r>
            <a:r>
              <a:rPr lang="en-US" sz="6400" dirty="0" smtClean="0"/>
              <a:t>&gt;&gt;num1;</a:t>
            </a:r>
          </a:p>
        </p:txBody>
      </p:sp>
      <p:sp>
        <p:nvSpPr>
          <p:cNvPr id="4" name="Date Placeholder 3"/>
          <p:cNvSpPr>
            <a:spLocks noGrp="1"/>
          </p:cNvSpPr>
          <p:nvPr>
            <p:ph type="dt" sz="half" idx="10"/>
          </p:nvPr>
        </p:nvSpPr>
        <p:spPr/>
        <p:txBody>
          <a:bodyPr/>
          <a:lstStyle/>
          <a:p>
            <a:fld id="{61E29BDB-3028-466E-BBA4-E78F21E353BE}" type="datetime1">
              <a:rPr lang="en-US" smtClean="0"/>
              <a:pPr/>
              <a:t>2/6/2018</a:t>
            </a:fld>
            <a:endParaRPr lang="en-US"/>
          </a:p>
        </p:txBody>
      </p:sp>
      <p:sp>
        <p:nvSpPr>
          <p:cNvPr id="5" name="Slide Number Placeholder 4"/>
          <p:cNvSpPr>
            <a:spLocks noGrp="1"/>
          </p:cNvSpPr>
          <p:nvPr>
            <p:ph type="sldNum" sz="quarter" idx="12"/>
          </p:nvPr>
        </p:nvSpPr>
        <p:spPr/>
        <p:txBody>
          <a:bodyPr/>
          <a:lstStyle/>
          <a:p>
            <a:fld id="{6A8B7879-42F5-4363-B868-6191DE4FD0D5}" type="slidenum">
              <a:rPr lang="en-US" smtClean="0"/>
              <a:pPr/>
              <a:t>9</a:t>
            </a:fld>
            <a:endParaRPr lang="en-US"/>
          </a:p>
        </p:txBody>
      </p:sp>
      <p:sp>
        <p:nvSpPr>
          <p:cNvPr id="6" name="Content Placeholder 2"/>
          <p:cNvSpPr txBox="1">
            <a:spLocks/>
          </p:cNvSpPr>
          <p:nvPr/>
        </p:nvSpPr>
        <p:spPr>
          <a:xfrm>
            <a:off x="4953000" y="1295400"/>
            <a:ext cx="4038600" cy="4800600"/>
          </a:xfrm>
          <a:prstGeom prst="rect">
            <a:avLst/>
          </a:prstGeom>
        </p:spPr>
        <p:txBody>
          <a:bodyPr>
            <a:normAutofit fontScale="475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6400"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6400" b="0" i="0" u="none" strike="noStrike" kern="1200" cap="none" spc="0" normalizeH="0" baseline="0" noProof="0" dirty="0" smtClean="0">
                <a:ln>
                  <a:noFill/>
                </a:ln>
                <a:solidFill>
                  <a:schemeClr val="tx1"/>
                </a:solidFill>
                <a:effectLst/>
                <a:uLnTx/>
                <a:uFillTx/>
                <a:latin typeface="+mn-lt"/>
                <a:ea typeface="+mn-ea"/>
                <a:cs typeface="+mn-cs"/>
              </a:rPr>
              <a:t> &lt;&lt;"Enter Second number: ";</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6400" b="0" i="0" u="none" strike="noStrike" kern="1200" cap="none" spc="0" normalizeH="0" baseline="0" noProof="0" dirty="0" err="1" smtClean="0">
                <a:ln>
                  <a:noFill/>
                </a:ln>
                <a:solidFill>
                  <a:schemeClr val="tx1"/>
                </a:solidFill>
                <a:effectLst/>
                <a:uLnTx/>
                <a:uFillTx/>
                <a:latin typeface="+mn-lt"/>
                <a:ea typeface="+mn-ea"/>
                <a:cs typeface="+mn-cs"/>
              </a:rPr>
              <a:t>cin</a:t>
            </a:r>
            <a:r>
              <a:rPr kumimoji="0" lang="en-US" sz="6400" b="0" i="0" u="none" strike="noStrike" kern="1200" cap="none" spc="0" normalizeH="0" baseline="0" noProof="0" dirty="0" smtClean="0">
                <a:ln>
                  <a:noFill/>
                </a:ln>
                <a:solidFill>
                  <a:schemeClr val="tx1"/>
                </a:solidFill>
                <a:effectLst/>
                <a:uLnTx/>
                <a:uFillTx/>
                <a:latin typeface="+mn-lt"/>
                <a:ea typeface="+mn-ea"/>
                <a:cs typeface="+mn-cs"/>
              </a:rPr>
              <a:t>&gt;&gt;num2;</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6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6400" b="0" i="0" u="none" strike="noStrike" kern="1200" cap="none" spc="0" normalizeH="0" baseline="0" noProof="0" dirty="0" smtClean="0">
                <a:ln>
                  <a:noFill/>
                </a:ln>
                <a:solidFill>
                  <a:schemeClr val="tx1"/>
                </a:solidFill>
                <a:effectLst/>
                <a:uLnTx/>
                <a:uFillTx/>
                <a:latin typeface="+mn-lt"/>
                <a:ea typeface="+mn-ea"/>
                <a:cs typeface="+mn-cs"/>
              </a:rPr>
              <a:t>sum=num1+num2;</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6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6400"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6400" b="0" i="0" u="none" strike="noStrike" kern="1200" cap="none" spc="0" normalizeH="0" baseline="0" noProof="0" dirty="0" smtClean="0">
                <a:ln>
                  <a:noFill/>
                </a:ln>
                <a:solidFill>
                  <a:schemeClr val="tx1"/>
                </a:solidFill>
                <a:effectLst/>
                <a:uLnTx/>
                <a:uFillTx/>
                <a:latin typeface="+mn-lt"/>
                <a:ea typeface="+mn-ea"/>
                <a:cs typeface="+mn-cs"/>
              </a:rPr>
              <a:t>&lt;&lt;"\</a:t>
            </a:r>
            <a:r>
              <a:rPr kumimoji="0" lang="en-US" sz="6400" b="0" i="0" u="none" strike="noStrike" kern="1200" cap="none" spc="0" normalizeH="0" baseline="0" noProof="0" dirty="0" err="1" smtClean="0">
                <a:ln>
                  <a:noFill/>
                </a:ln>
                <a:solidFill>
                  <a:schemeClr val="tx1"/>
                </a:solidFill>
                <a:effectLst/>
                <a:uLnTx/>
                <a:uFillTx/>
                <a:latin typeface="+mn-lt"/>
                <a:ea typeface="+mn-ea"/>
                <a:cs typeface="+mn-cs"/>
              </a:rPr>
              <a:t>nSum</a:t>
            </a:r>
            <a:r>
              <a:rPr kumimoji="0" lang="en-US" sz="6400" b="0" i="0" u="none" strike="noStrike" kern="1200" cap="none" spc="0" normalizeH="0" baseline="0" noProof="0" dirty="0" smtClean="0">
                <a:ln>
                  <a:noFill/>
                </a:ln>
                <a:solidFill>
                  <a:schemeClr val="tx1"/>
                </a:solidFill>
                <a:effectLst/>
                <a:uLnTx/>
                <a:uFillTx/>
                <a:latin typeface="+mn-lt"/>
                <a:ea typeface="+mn-ea"/>
                <a:cs typeface="+mn-cs"/>
              </a:rPr>
              <a:t> of " &lt;&lt; num1 &lt;&lt; " and " &lt;&lt; num2 &lt;&lt; " = "&lt;&lt;sum &lt;&lt; </a:t>
            </a:r>
            <a:r>
              <a:rPr kumimoji="0" lang="en-US" sz="6400" b="0" i="0" u="none" strike="noStrike" kern="1200" cap="none" spc="0" normalizeH="0" baseline="0" noProof="0" dirty="0" err="1" smtClean="0">
                <a:ln>
                  <a:noFill/>
                </a:ln>
                <a:solidFill>
                  <a:schemeClr val="tx1"/>
                </a:solidFill>
                <a:effectLst/>
                <a:uLnTx/>
                <a:uFillTx/>
                <a:latin typeface="+mn-lt"/>
                <a:ea typeface="+mn-ea"/>
                <a:cs typeface="+mn-cs"/>
              </a:rPr>
              <a:t>endl</a:t>
            </a:r>
            <a:r>
              <a:rPr kumimoji="0" lang="en-US" sz="6400" b="0" i="0" u="none" strike="noStrike" kern="1200" cap="none" spc="0" normalizeH="0" baseline="0" noProof="0" dirty="0" smtClean="0">
                <a:ln>
                  <a:noFill/>
                </a:ln>
                <a:solidFill>
                  <a:schemeClr val="tx1"/>
                </a:solidFill>
                <a:effectLst/>
                <a:uLnTx/>
                <a:uFillTx/>
                <a:latin typeface="+mn-lt"/>
                <a:ea typeface="+mn-ea"/>
                <a:cs typeface="+mn-cs"/>
              </a:rPr>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6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6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567</TotalTime>
  <Words>1157</Words>
  <Application>Microsoft Office PowerPoint</Application>
  <PresentationFormat>On-screen Show (4:3)</PresentationFormat>
  <Paragraphs>285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C++</vt:lpstr>
      <vt:lpstr>Features of C++</vt:lpstr>
      <vt:lpstr>Features of C++</vt:lpstr>
      <vt:lpstr>Features of C++</vt:lpstr>
      <vt:lpstr>Features of C++</vt:lpstr>
      <vt:lpstr>Features of C++</vt:lpstr>
      <vt:lpstr>Features of C++</vt:lpstr>
      <vt:lpstr>Program Structure</vt:lpstr>
      <vt:lpstr>Program to Add Two Integers</vt:lpstr>
      <vt:lpstr>Data Types</vt:lpstr>
      <vt:lpstr>Data Types</vt:lpstr>
      <vt:lpstr>Data Types : Primitive</vt:lpstr>
      <vt:lpstr>Data Type</vt:lpstr>
      <vt:lpstr>Slide 14</vt:lpstr>
      <vt:lpstr>Range Calculation</vt:lpstr>
      <vt:lpstr>Range Calculation</vt:lpstr>
      <vt:lpstr>Data Types</vt:lpstr>
      <vt:lpstr>typedef Declarations</vt:lpstr>
      <vt:lpstr>typedef example</vt:lpstr>
      <vt:lpstr>Enumerated Types</vt:lpstr>
      <vt:lpstr>Why enums are used in C++ programming?</vt:lpstr>
      <vt:lpstr>Why enums are used in C++ programming?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Abdur Rahman</dc:creator>
  <cp:lastModifiedBy>Win7</cp:lastModifiedBy>
  <cp:revision>400</cp:revision>
  <dcterms:created xsi:type="dcterms:W3CDTF">2018-01-28T11:33:00Z</dcterms:created>
  <dcterms:modified xsi:type="dcterms:W3CDTF">2018-02-06T08:09:40Z</dcterms:modified>
</cp:coreProperties>
</file>