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5904" autoAdjust="0"/>
    <p:restoredTop sz="94713" autoAdjust="0"/>
  </p:normalViewPr>
  <p:slideViewPr>
    <p:cSldViewPr>
      <p:cViewPr varScale="1">
        <p:scale>
          <a:sx n="106" d="100"/>
          <a:sy n="106" d="100"/>
        </p:scale>
        <p:origin x="-220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7D78DF-CC90-4945-895F-3A31C3E4E5F8}" type="datetimeFigureOut">
              <a:rPr lang="en-US" smtClean="0"/>
              <a:pPr/>
              <a:t>05-Aug-18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DEF9E0-B341-4A18-9BC5-B335E5FD6BE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40C3963F-8C90-4B4D-9825-F58F29351D55}" type="datetime1">
              <a:rPr lang="en-US" smtClean="0"/>
              <a:pPr/>
              <a:t>05-Aug-18</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6A8B7879-42F5-4363-B868-6191DE4FD0D5}"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F18F2E9-02E3-48AB-9EF2-DE74612F48F7}" type="datetime1">
              <a:rPr lang="en-US" smtClean="0"/>
              <a:pPr/>
              <a:t>05-Aug-18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9936493-62DD-4140-AF02-AACD9C07AB35}" type="datetime1">
              <a:rPr lang="en-US" smtClean="0"/>
              <a:pPr/>
              <a:t>05-Aug-18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9C7A1B4-571B-4723-BD61-8D2CAC8D6D5F}" type="datetime1">
              <a:rPr lang="en-US" smtClean="0"/>
              <a:pPr/>
              <a:t>05-Aug-18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B07D02C-2E1B-4600-8052-675B54DB79B8}" type="datetime1">
              <a:rPr lang="en-US" smtClean="0"/>
              <a:pPr/>
              <a:t>05-Aug-18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8B7879-42F5-4363-B868-6191DE4FD0D5}"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E8C8D73-FAAF-4194-96E8-8580B5FB1AA9}" type="datetime1">
              <a:rPr lang="en-US" smtClean="0"/>
              <a:pPr/>
              <a:t>05-Aug-18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9E2F4C6-6A17-474A-BEDD-A8C4A78BC6EF}" type="datetime1">
              <a:rPr lang="en-US" smtClean="0"/>
              <a:pPr/>
              <a:t>05-Aug-18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7CF70B8-352F-4823-AFA1-214F63E4884A}" type="datetime1">
              <a:rPr lang="en-US" smtClean="0"/>
              <a:pPr/>
              <a:t>05-Aug-18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2ACC3219-37A5-4100-8880-B3AB34EB28F7}" type="datetime1">
              <a:rPr lang="en-US" smtClean="0"/>
              <a:pPr/>
              <a:t>05-Aug-18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A8B7879-42F5-4363-B868-6191DE4FD0D5}"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A5167C4-31C9-4C4E-92C5-4BB7FFBDEB4E}" type="datetime1">
              <a:rPr lang="en-US" smtClean="0"/>
              <a:pPr/>
              <a:t>05-Aug-18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AA3288F-94AE-4BF1-9A8D-17D33D5CDA86}" type="datetime1">
              <a:rPr lang="en-US" smtClean="0"/>
              <a:pPr/>
              <a:t>05-Aug-18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A8B7879-42F5-4363-B868-6191DE4FD0D5}"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68BC84C-C5EC-479D-8DF7-DE3AC2D3AA08}" type="datetime1">
              <a:rPr lang="en-US" smtClean="0"/>
              <a:pPr/>
              <a:t>05-Aug-18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A8B7879-42F5-4363-B868-6191DE4FD0D5}"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706902"/>
          </a:xfrm>
        </p:spPr>
        <p:txBody>
          <a:bodyPr>
            <a:normAutofit fontScale="90000"/>
          </a:bodyPr>
          <a:lstStyle/>
          <a:p>
            <a:pPr algn="ctr"/>
            <a:r>
              <a:rPr lang="en-US" dirty="0" smtClean="0"/>
              <a:t>C++</a:t>
            </a:r>
            <a:endParaRPr lang="en-US" dirty="0"/>
          </a:p>
        </p:txBody>
      </p:sp>
      <p:sp>
        <p:nvSpPr>
          <p:cNvPr id="3" name="Subtitle 2"/>
          <p:cNvSpPr>
            <a:spLocks noGrp="1"/>
          </p:cNvSpPr>
          <p:nvPr>
            <p:ph type="subTitle" idx="1"/>
          </p:nvPr>
        </p:nvSpPr>
        <p:spPr>
          <a:xfrm>
            <a:off x="1600200" y="3962400"/>
            <a:ext cx="7406640" cy="1959936"/>
          </a:xfrm>
        </p:spPr>
        <p:txBody>
          <a:bodyPr>
            <a:normAutofit/>
          </a:bodyPr>
          <a:lstStyle/>
          <a:p>
            <a:pPr algn="r"/>
            <a:r>
              <a:rPr lang="en-US" dirty="0" smtClean="0"/>
              <a:t>Md. Abdur Rahman</a:t>
            </a:r>
          </a:p>
          <a:p>
            <a:pPr algn="r"/>
            <a:r>
              <a:rPr lang="en-US" dirty="0" smtClean="0"/>
              <a:t>Senior Computer Scientist</a:t>
            </a:r>
          </a:p>
          <a:p>
            <a:pPr algn="r"/>
            <a:r>
              <a:rPr lang="en-US" dirty="0" smtClean="0"/>
              <a:t>Centre for Advanced in Research in Sciences (CARS)</a:t>
            </a:r>
          </a:p>
          <a:p>
            <a:pPr algn="r"/>
            <a:r>
              <a:rPr lang="en-US" dirty="0" smtClean="0"/>
              <a:t>University of Dhaka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Open a file</a:t>
            </a:r>
            <a:endParaRPr lang="en-US" dirty="0"/>
          </a:p>
        </p:txBody>
      </p:sp>
      <p:graphicFrame>
        <p:nvGraphicFramePr>
          <p:cNvPr id="5" name="Content Placeholder 4"/>
          <p:cNvGraphicFramePr>
            <a:graphicFrameLocks noGrp="1"/>
          </p:cNvGraphicFramePr>
          <p:nvPr>
            <p:ph idx="1"/>
          </p:nvPr>
        </p:nvGraphicFramePr>
        <p:xfrm>
          <a:off x="1435100" y="1447800"/>
          <a:ext cx="7499350" cy="3307080"/>
        </p:xfrm>
        <a:graphic>
          <a:graphicData uri="http://schemas.openxmlformats.org/drawingml/2006/table">
            <a:tbl>
              <a:tblPr firstRow="1" bandRow="1">
                <a:tableStyleId>{5C22544A-7EE6-4342-B048-85BDC9FD1C3A}</a:tableStyleId>
              </a:tblPr>
              <a:tblGrid>
                <a:gridCol w="1384300"/>
                <a:gridCol w="6115050"/>
              </a:tblGrid>
              <a:tr h="370840">
                <a:tc>
                  <a:txBody>
                    <a:bodyPr/>
                    <a:lstStyle/>
                    <a:p>
                      <a:r>
                        <a:rPr lang="en-US" dirty="0"/>
                        <a:t>ios::in</a:t>
                      </a:r>
                    </a:p>
                  </a:txBody>
                  <a:tcPr anchor="ctr"/>
                </a:tc>
                <a:tc>
                  <a:txBody>
                    <a:bodyPr/>
                    <a:lstStyle/>
                    <a:p>
                      <a:r>
                        <a:rPr lang="en-US" dirty="0"/>
                        <a:t>Open for input operations.</a:t>
                      </a:r>
                    </a:p>
                  </a:txBody>
                  <a:tcPr anchor="ctr"/>
                </a:tc>
              </a:tr>
              <a:tr h="370840">
                <a:tc>
                  <a:txBody>
                    <a:bodyPr/>
                    <a:lstStyle/>
                    <a:p>
                      <a:r>
                        <a:rPr lang="en-US" dirty="0"/>
                        <a:t>ios::out</a:t>
                      </a:r>
                    </a:p>
                  </a:txBody>
                  <a:tcPr anchor="ctr"/>
                </a:tc>
                <a:tc>
                  <a:txBody>
                    <a:bodyPr/>
                    <a:lstStyle/>
                    <a:p>
                      <a:r>
                        <a:rPr lang="en-US" dirty="0"/>
                        <a:t>Open for output operations.</a:t>
                      </a:r>
                    </a:p>
                  </a:txBody>
                  <a:tcPr anchor="ctr"/>
                </a:tc>
              </a:tr>
              <a:tr h="370840">
                <a:tc>
                  <a:txBody>
                    <a:bodyPr/>
                    <a:lstStyle/>
                    <a:p>
                      <a:r>
                        <a:rPr lang="en-US" dirty="0"/>
                        <a:t>ios::binary</a:t>
                      </a:r>
                    </a:p>
                  </a:txBody>
                  <a:tcPr anchor="ctr"/>
                </a:tc>
                <a:tc>
                  <a:txBody>
                    <a:bodyPr/>
                    <a:lstStyle/>
                    <a:p>
                      <a:r>
                        <a:rPr lang="en-US" dirty="0"/>
                        <a:t>Open in binary mode.</a:t>
                      </a:r>
                    </a:p>
                  </a:txBody>
                  <a:tcPr anchor="ctr"/>
                </a:tc>
              </a:tr>
              <a:tr h="370840">
                <a:tc>
                  <a:txBody>
                    <a:bodyPr/>
                    <a:lstStyle/>
                    <a:p>
                      <a:r>
                        <a:rPr lang="en-US" dirty="0"/>
                        <a:t>ios::ate</a:t>
                      </a:r>
                    </a:p>
                  </a:txBody>
                  <a:tcPr anchor="ctr"/>
                </a:tc>
                <a:tc>
                  <a:txBody>
                    <a:bodyPr/>
                    <a:lstStyle/>
                    <a:p>
                      <a:r>
                        <a:rPr lang="en-US" dirty="0"/>
                        <a:t>Set the initial position at the end of the file.</a:t>
                      </a:r>
                      <a:br>
                        <a:rPr lang="en-US" dirty="0"/>
                      </a:br>
                      <a:r>
                        <a:rPr lang="en-US" dirty="0"/>
                        <a:t>If this flag is not set, the initial position is the beginning of the file.</a:t>
                      </a:r>
                    </a:p>
                  </a:txBody>
                  <a:tcPr anchor="ctr"/>
                </a:tc>
              </a:tr>
              <a:tr h="370840">
                <a:tc>
                  <a:txBody>
                    <a:bodyPr/>
                    <a:lstStyle/>
                    <a:p>
                      <a:r>
                        <a:rPr lang="en-US" dirty="0"/>
                        <a:t>ios::app</a:t>
                      </a:r>
                    </a:p>
                  </a:txBody>
                  <a:tcPr anchor="ctr"/>
                </a:tc>
                <a:tc>
                  <a:txBody>
                    <a:bodyPr/>
                    <a:lstStyle/>
                    <a:p>
                      <a:r>
                        <a:rPr lang="en-US" dirty="0"/>
                        <a:t>All output operations are performed at the end of the file, appending the content to the current content of the file.</a:t>
                      </a:r>
                    </a:p>
                  </a:txBody>
                  <a:tcPr anchor="ctr"/>
                </a:tc>
              </a:tr>
              <a:tr h="370840">
                <a:tc>
                  <a:txBody>
                    <a:bodyPr/>
                    <a:lstStyle/>
                    <a:p>
                      <a:r>
                        <a:rPr lang="en-US" dirty="0"/>
                        <a:t>ios::trunc</a:t>
                      </a:r>
                    </a:p>
                  </a:txBody>
                  <a:tcPr anchor="ctr"/>
                </a:tc>
                <a:tc>
                  <a:txBody>
                    <a:bodyPr/>
                    <a:lstStyle/>
                    <a:p>
                      <a:r>
                        <a:rPr lang="en-US" dirty="0"/>
                        <a:t>If the file is opened for output operations and it already existed, its previous content is deleted and replaced by the new one.</a:t>
                      </a:r>
                    </a:p>
                  </a:txBody>
                  <a:tcPr anchor="ctr"/>
                </a:tc>
              </a:tr>
            </a:tbl>
          </a:graphicData>
        </a:graphic>
      </p:graphicFrame>
      <p:sp>
        <p:nvSpPr>
          <p:cNvPr id="4" name="Slide Number Placeholder 3"/>
          <p:cNvSpPr>
            <a:spLocks noGrp="1"/>
          </p:cNvSpPr>
          <p:nvPr>
            <p:ph type="sldNum" sz="quarter" idx="12"/>
          </p:nvPr>
        </p:nvSpPr>
        <p:spPr/>
        <p:txBody>
          <a:bodyPr/>
          <a:lstStyle/>
          <a:p>
            <a:fld id="{6A8B7879-42F5-4363-B868-6191DE4FD0D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operations on text files</a:t>
            </a:r>
            <a:endParaRPr lang="en-US" dirty="0"/>
          </a:p>
        </p:txBody>
      </p:sp>
      <p:sp>
        <p:nvSpPr>
          <p:cNvPr id="3" name="Content Placeholder 2"/>
          <p:cNvSpPr>
            <a:spLocks noGrp="1"/>
          </p:cNvSpPr>
          <p:nvPr>
            <p:ph idx="1"/>
          </p:nvPr>
        </p:nvSpPr>
        <p:spPr/>
        <p:txBody>
          <a:bodyPr/>
          <a:lstStyle/>
          <a:p>
            <a:r>
              <a:rPr lang="en-US" dirty="0" smtClean="0"/>
              <a:t>Open file with append mode</a:t>
            </a:r>
          </a:p>
          <a:p>
            <a:r>
              <a:rPr lang="en-US" dirty="0" smtClean="0"/>
              <a:t>Example: file2.cpp</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from a file</a:t>
            </a:r>
            <a:endParaRPr lang="en-US" dirty="0"/>
          </a:p>
        </p:txBody>
      </p:sp>
      <p:sp>
        <p:nvSpPr>
          <p:cNvPr id="3" name="Content Placeholder 2"/>
          <p:cNvSpPr>
            <a:spLocks noGrp="1"/>
          </p:cNvSpPr>
          <p:nvPr>
            <p:ph idx="1"/>
          </p:nvPr>
        </p:nvSpPr>
        <p:spPr>
          <a:xfrm>
            <a:off x="1435608" y="1447800"/>
            <a:ext cx="7498080" cy="5257800"/>
          </a:xfrm>
        </p:spPr>
        <p:txBody>
          <a:bodyPr>
            <a:normAutofit lnSpcReduction="10000"/>
          </a:bodyPr>
          <a:lstStyle/>
          <a:p>
            <a:r>
              <a:rPr lang="en-US" dirty="0" err="1" smtClean="0"/>
              <a:t>Exmple</a:t>
            </a:r>
            <a:r>
              <a:rPr lang="en-US" dirty="0" smtClean="0"/>
              <a:t>: file3.cpp</a:t>
            </a:r>
          </a:p>
          <a:p>
            <a:r>
              <a:rPr lang="en-US" b="1" dirty="0" smtClean="0"/>
              <a:t>Closing a file</a:t>
            </a:r>
          </a:p>
          <a:p>
            <a:r>
              <a:rPr lang="en-US" dirty="0" smtClean="0"/>
              <a:t>When we are finished with our input and output operations on a file we shall close it so that the operating system is notified and its resources become available again. For that, </a:t>
            </a:r>
            <a:r>
              <a:rPr lang="en-US" dirty="0" smtClean="0"/>
              <a:t>we </a:t>
            </a:r>
            <a:r>
              <a:rPr lang="en-US" dirty="0" smtClean="0"/>
              <a:t>call the stream's member </a:t>
            </a:r>
            <a:r>
              <a:rPr lang="en-US" dirty="0" smtClean="0"/>
              <a:t>function close</a:t>
            </a:r>
            <a:r>
              <a:rPr lang="en-US" dirty="0" smtClean="0"/>
              <a:t>. This member function </a:t>
            </a:r>
            <a:r>
              <a:rPr lang="en-US" dirty="0" smtClean="0"/>
              <a:t>takes flushes </a:t>
            </a:r>
            <a:r>
              <a:rPr lang="en-US" dirty="0" smtClean="0"/>
              <a:t>the associated buffers and closes the file:</a:t>
            </a:r>
            <a:br>
              <a:rPr lang="en-US" dirty="0" smtClean="0"/>
            </a:br>
            <a:r>
              <a:rPr lang="en-US" dirty="0" smtClean="0"/>
              <a:t> </a:t>
            </a:r>
            <a:r>
              <a:rPr lang="en-US" dirty="0" err="1" smtClean="0">
                <a:solidFill>
                  <a:srgbClr val="00B050"/>
                </a:solidFill>
                <a:latin typeface="Consolas" pitchFamily="49" charset="0"/>
              </a:rPr>
              <a:t>myfile.close</a:t>
            </a:r>
            <a:r>
              <a:rPr lang="en-US" dirty="0" smtClean="0">
                <a:solidFill>
                  <a:srgbClr val="00B050"/>
                </a:solidFill>
                <a:latin typeface="Consolas" pitchFamily="49" charset="0"/>
              </a:rPr>
              <a:t>();</a:t>
            </a:r>
            <a:endParaRPr lang="en-US" dirty="0">
              <a:solidFill>
                <a:srgbClr val="00B050"/>
              </a:solidFill>
              <a:latin typeface="Consolas" pitchFamily="49" charset="0"/>
            </a:endParaRPr>
          </a:p>
        </p:txBody>
      </p:sp>
      <p:sp>
        <p:nvSpPr>
          <p:cNvPr id="4" name="Slide Number Placeholder 3"/>
          <p:cNvSpPr>
            <a:spLocks noGrp="1"/>
          </p:cNvSpPr>
          <p:nvPr>
            <p:ph type="sldNum" sz="quarter" idx="12"/>
          </p:nvPr>
        </p:nvSpPr>
        <p:spPr/>
        <p:txBody>
          <a:bodyPr/>
          <a:lstStyle/>
          <a:p>
            <a:fld id="{6A8B7879-42F5-4363-B868-6191DE4FD0D5}" type="slidenum">
              <a:rPr lang="en-US" smtClean="0"/>
              <a:pPr/>
              <a:t>12</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76200"/>
            <a:ext cx="4800600" cy="1143000"/>
          </a:xfrm>
        </p:spPr>
        <p:txBody>
          <a:bodyPr/>
          <a:lstStyle/>
          <a:p>
            <a:pPr algn="ctr"/>
            <a:r>
              <a:rPr lang="en-US" dirty="0" smtClean="0"/>
              <a:t>C++ </a:t>
            </a:r>
            <a:r>
              <a:rPr lang="en-US" dirty="0" err="1" smtClean="0"/>
              <a:t>Input/Output</a:t>
            </a:r>
            <a:endParaRPr lang="en-US" dirty="0"/>
          </a:p>
        </p:txBody>
      </p:sp>
      <p:sp>
        <p:nvSpPr>
          <p:cNvPr id="3" name="Content Placeholder 2"/>
          <p:cNvSpPr>
            <a:spLocks noGrp="1"/>
          </p:cNvSpPr>
          <p:nvPr>
            <p:ph idx="1"/>
          </p:nvPr>
        </p:nvSpPr>
        <p:spPr>
          <a:xfrm>
            <a:off x="1435608" y="1143000"/>
            <a:ext cx="7498080" cy="5562600"/>
          </a:xfrm>
        </p:spPr>
        <p:txBody>
          <a:bodyPr>
            <a:normAutofit lnSpcReduction="10000"/>
          </a:bodyPr>
          <a:lstStyle/>
          <a:p>
            <a:r>
              <a:rPr lang="en-US" dirty="0" smtClean="0"/>
              <a:t>C/C++ IO are based on </a:t>
            </a:r>
            <a:r>
              <a:rPr lang="en-US" i="1" dirty="0" smtClean="0"/>
              <a:t>streams</a:t>
            </a:r>
            <a:r>
              <a:rPr lang="en-US" dirty="0" smtClean="0"/>
              <a:t>, which are sequence of bytes flowing in and out of the </a:t>
            </a:r>
            <a:r>
              <a:rPr lang="en-US" dirty="0" smtClean="0"/>
              <a:t>programs</a:t>
            </a:r>
          </a:p>
          <a:p>
            <a:r>
              <a:rPr lang="en-US" dirty="0" smtClean="0"/>
              <a:t>In input operations, data bytes flow from an </a:t>
            </a:r>
            <a:r>
              <a:rPr lang="en-US" i="1" dirty="0" smtClean="0"/>
              <a:t>input source</a:t>
            </a:r>
            <a:r>
              <a:rPr lang="en-US" dirty="0" smtClean="0"/>
              <a:t> (such as keyboard, file, network or another program) into the program</a:t>
            </a:r>
            <a:r>
              <a:rPr lang="en-US" dirty="0" smtClean="0"/>
              <a:t>.</a:t>
            </a:r>
          </a:p>
          <a:p>
            <a:r>
              <a:rPr lang="en-US" dirty="0" smtClean="0"/>
              <a:t>In output operations, data bytes flow from the program to an </a:t>
            </a:r>
            <a:r>
              <a:rPr lang="en-US" i="1" dirty="0" smtClean="0"/>
              <a:t>output sink</a:t>
            </a:r>
            <a:r>
              <a:rPr lang="en-US" dirty="0" smtClean="0"/>
              <a:t> (such as console, file, network or another program). </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 </a:t>
            </a:r>
            <a:r>
              <a:rPr lang="en-US" dirty="0" err="1" smtClean="0"/>
              <a:t>Input/Output</a:t>
            </a:r>
            <a:endParaRPr lang="en-US" dirty="0"/>
          </a:p>
        </p:txBody>
      </p:sp>
      <p:sp>
        <p:nvSpPr>
          <p:cNvPr id="3" name="Content Placeholder 2"/>
          <p:cNvSpPr>
            <a:spLocks noGrp="1"/>
          </p:cNvSpPr>
          <p:nvPr>
            <p:ph idx="1"/>
          </p:nvPr>
        </p:nvSpPr>
        <p:spPr/>
        <p:txBody>
          <a:bodyPr/>
          <a:lstStyle/>
          <a:p>
            <a:r>
              <a:rPr lang="en-US" dirty="0" smtClean="0"/>
              <a:t>Streams acts as an intermediaries between the programs and the actual IO devices, in such the way that frees the programmers from handling the actual devices, so as to archive device independent IO operations.</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 </a:t>
            </a:r>
            <a:r>
              <a:rPr lang="en-US" dirty="0" err="1" smtClean="0"/>
              <a:t>Input/Output</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4</a:t>
            </a:fld>
            <a:endParaRPr lang="en-US"/>
          </a:p>
        </p:txBody>
      </p:sp>
      <p:pic>
        <p:nvPicPr>
          <p:cNvPr id="1026" name="Picture 2" descr="IOstreams.png"/>
          <p:cNvPicPr>
            <a:picLocks noChangeAspect="1" noChangeArrowheads="1"/>
          </p:cNvPicPr>
          <p:nvPr/>
        </p:nvPicPr>
        <p:blipFill>
          <a:blip r:embed="rId2"/>
          <a:srcRect/>
          <a:stretch>
            <a:fillRect/>
          </a:stretch>
        </p:blipFill>
        <p:spPr bwMode="auto">
          <a:xfrm>
            <a:off x="1295400" y="1371600"/>
            <a:ext cx="7600632" cy="51816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914400"/>
          </a:xfrm>
        </p:spPr>
        <p:txBody>
          <a:bodyPr/>
          <a:lstStyle/>
          <a:p>
            <a:pPr algn="ctr"/>
            <a:r>
              <a:rPr lang="en-US" dirty="0" smtClean="0"/>
              <a:t>C++ </a:t>
            </a:r>
            <a:r>
              <a:rPr lang="en-US" dirty="0" err="1" smtClean="0"/>
              <a:t>Input/Output</a:t>
            </a:r>
            <a:endParaRPr lang="en-US" dirty="0"/>
          </a:p>
        </p:txBody>
      </p:sp>
      <p:sp>
        <p:nvSpPr>
          <p:cNvPr id="3" name="Content Placeholder 2"/>
          <p:cNvSpPr>
            <a:spLocks noGrp="1"/>
          </p:cNvSpPr>
          <p:nvPr>
            <p:ph idx="1"/>
          </p:nvPr>
        </p:nvSpPr>
        <p:spPr>
          <a:xfrm>
            <a:off x="1447800" y="990600"/>
            <a:ext cx="7498080" cy="5867400"/>
          </a:xfrm>
        </p:spPr>
        <p:txBody>
          <a:bodyPr>
            <a:normAutofit fontScale="92500" lnSpcReduction="10000"/>
          </a:bodyPr>
          <a:lstStyle/>
          <a:p>
            <a:r>
              <a:rPr lang="en-US" dirty="0" smtClean="0"/>
              <a:t>Data </a:t>
            </a:r>
            <a:r>
              <a:rPr lang="en-US" dirty="0" smtClean="0"/>
              <a:t>which is received by the program without any modifications and sent to the output device without any modifications is known as </a:t>
            </a:r>
            <a:r>
              <a:rPr lang="en-US" dirty="0" smtClean="0">
                <a:solidFill>
                  <a:srgbClr val="FF0000"/>
                </a:solidFill>
              </a:rPr>
              <a:t>unformatted data</a:t>
            </a:r>
            <a:r>
              <a:rPr lang="en-US" dirty="0" smtClean="0"/>
              <a:t>. </a:t>
            </a:r>
            <a:endParaRPr lang="en-US" dirty="0" smtClean="0"/>
          </a:p>
          <a:p>
            <a:r>
              <a:rPr lang="en-US" dirty="0" smtClean="0"/>
              <a:t>On the other hand, sometimes we may want to apply some modifications to the actual data that is being received or sent. </a:t>
            </a:r>
            <a:endParaRPr lang="en-US" dirty="0" smtClean="0"/>
          </a:p>
          <a:p>
            <a:r>
              <a:rPr lang="en-US" dirty="0" smtClean="0"/>
              <a:t>For example, we might want to display an </a:t>
            </a:r>
            <a:r>
              <a:rPr lang="en-US" dirty="0" smtClean="0">
                <a:solidFill>
                  <a:srgbClr val="00B050"/>
                </a:solidFill>
              </a:rPr>
              <a:t>integer</a:t>
            </a:r>
            <a:r>
              <a:rPr lang="en-US" dirty="0" smtClean="0"/>
              <a:t> in </a:t>
            </a:r>
            <a:r>
              <a:rPr lang="en-US" dirty="0" smtClean="0">
                <a:solidFill>
                  <a:srgbClr val="00B050"/>
                </a:solidFill>
              </a:rPr>
              <a:t>hexadecimal</a:t>
            </a:r>
            <a:r>
              <a:rPr lang="en-US" dirty="0" smtClean="0"/>
              <a:t> format in the output, leave some whitespace when printing a number and adjustments in the decimal point. Such modified data in known as </a:t>
            </a:r>
            <a:r>
              <a:rPr lang="en-US" dirty="0" smtClean="0">
                <a:solidFill>
                  <a:srgbClr val="FF0000"/>
                </a:solidFill>
              </a:rPr>
              <a:t>formatted data</a:t>
            </a:r>
            <a:r>
              <a:rPr lang="en-US" dirty="0" smtClean="0"/>
              <a:t>.</a:t>
            </a:r>
          </a:p>
        </p:txBody>
      </p:sp>
      <p:sp>
        <p:nvSpPr>
          <p:cNvPr id="4" name="Slide Number Placeholder 3"/>
          <p:cNvSpPr>
            <a:spLocks noGrp="1"/>
          </p:cNvSpPr>
          <p:nvPr>
            <p:ph type="sldNum" sz="quarter" idx="12"/>
          </p:nvPr>
        </p:nvSpPr>
        <p:spPr/>
        <p:txBody>
          <a:bodyPr/>
          <a:lstStyle/>
          <a:p>
            <a:fld id="{6A8B7879-42F5-4363-B868-6191DE4FD0D5}"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Formatted </a:t>
            </a:r>
            <a:r>
              <a:rPr lang="en-US" b="1" dirty="0" smtClean="0"/>
              <a:t>Data Example</a:t>
            </a:r>
            <a:endParaRPr lang="en-US" dirty="0"/>
          </a:p>
        </p:txBody>
      </p:sp>
      <p:sp>
        <p:nvSpPr>
          <p:cNvPr id="3" name="Content Placeholder 2"/>
          <p:cNvSpPr>
            <a:spLocks noGrp="1"/>
          </p:cNvSpPr>
          <p:nvPr>
            <p:ph idx="1"/>
          </p:nvPr>
        </p:nvSpPr>
        <p:spPr/>
        <p:txBody>
          <a:bodyPr/>
          <a:lstStyle/>
          <a:p>
            <a:r>
              <a:rPr lang="en-US" dirty="0" smtClean="0"/>
              <a:t>If </a:t>
            </a:r>
            <a:r>
              <a:rPr lang="en-US" dirty="0" smtClean="0"/>
              <a:t>we want to display a decimal number in hexadecimal format, we can use the </a:t>
            </a:r>
            <a:r>
              <a:rPr lang="en-US" b="1" dirty="0" smtClean="0"/>
              <a:t>hex manipulator</a:t>
            </a:r>
            <a:r>
              <a:rPr lang="en-US" dirty="0" smtClean="0"/>
              <a:t> as shown below</a:t>
            </a:r>
            <a:r>
              <a:rPr lang="en-US" dirty="0" smtClean="0"/>
              <a:t>:</a:t>
            </a:r>
          </a:p>
          <a:p>
            <a:r>
              <a:rPr lang="en-US" dirty="0" err="1" smtClean="0">
                <a:latin typeface="Consolas" pitchFamily="49" charset="0"/>
              </a:rPr>
              <a:t>cout</a:t>
            </a:r>
            <a:r>
              <a:rPr lang="en-US" dirty="0" smtClean="0">
                <a:latin typeface="Consolas" pitchFamily="49" charset="0"/>
              </a:rPr>
              <a:t>&lt;&lt;</a:t>
            </a:r>
            <a:r>
              <a:rPr lang="en-US" dirty="0" smtClean="0">
                <a:solidFill>
                  <a:srgbClr val="00B050"/>
                </a:solidFill>
                <a:latin typeface="Consolas" pitchFamily="49" charset="0"/>
              </a:rPr>
              <a:t>hex</a:t>
            </a:r>
            <a:r>
              <a:rPr lang="en-US" dirty="0" smtClean="0">
                <a:latin typeface="Consolas" pitchFamily="49" charset="0"/>
              </a:rPr>
              <a:t>&lt;&lt;</a:t>
            </a:r>
            <a:r>
              <a:rPr lang="en-US" dirty="0" smtClean="0">
                <a:latin typeface="Consolas" pitchFamily="49" charset="0"/>
              </a:rPr>
              <a:t>15</a:t>
            </a:r>
          </a:p>
          <a:p>
            <a:r>
              <a:rPr lang="en-US" dirty="0" smtClean="0"/>
              <a:t>Above line displays 15 in hexadecimal format as F</a:t>
            </a:r>
            <a:r>
              <a:rPr lang="en-US" dirty="0" smtClean="0"/>
              <a:t>.</a:t>
            </a:r>
          </a:p>
          <a:p>
            <a:r>
              <a:rPr lang="en-US" dirty="0" smtClean="0">
                <a:latin typeface="Consolas" pitchFamily="49" charset="0"/>
              </a:rPr>
              <a:t>Example: formattedio.cpp</a:t>
            </a:r>
            <a:endParaRPr lang="en-US" dirty="0">
              <a:latin typeface="Consolas" pitchFamily="49" charset="0"/>
            </a:endParaRPr>
          </a:p>
        </p:txBody>
      </p:sp>
      <p:sp>
        <p:nvSpPr>
          <p:cNvPr id="4" name="Slide Number Placeholder 3"/>
          <p:cNvSpPr>
            <a:spLocks noGrp="1"/>
          </p:cNvSpPr>
          <p:nvPr>
            <p:ph type="sldNum" sz="quarter" idx="12"/>
          </p:nvPr>
        </p:nvSpPr>
        <p:spPr/>
        <p:txBody>
          <a:bodyPr/>
          <a:lstStyle/>
          <a:p>
            <a:fld id="{6A8B7879-42F5-4363-B868-6191DE4FD0D5}"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Input/output with </a:t>
            </a:r>
            <a:r>
              <a:rPr lang="en-US" b="1" dirty="0" smtClean="0"/>
              <a:t>files</a:t>
            </a:r>
            <a:endParaRPr lang="en-US" dirty="0"/>
          </a:p>
        </p:txBody>
      </p:sp>
      <p:sp>
        <p:nvSpPr>
          <p:cNvPr id="3" name="Content Placeholder 2"/>
          <p:cNvSpPr>
            <a:spLocks noGrp="1"/>
          </p:cNvSpPr>
          <p:nvPr>
            <p:ph idx="1"/>
          </p:nvPr>
        </p:nvSpPr>
        <p:spPr>
          <a:xfrm>
            <a:off x="1435608" y="1447800"/>
            <a:ext cx="7498080" cy="5410200"/>
          </a:xfrm>
        </p:spPr>
        <p:txBody>
          <a:bodyPr>
            <a:normAutofit lnSpcReduction="10000"/>
          </a:bodyPr>
          <a:lstStyle/>
          <a:p>
            <a:r>
              <a:rPr lang="en-US" dirty="0" smtClean="0"/>
              <a:t>C++ provides the following classes to perform output and input of characters to/from files: </a:t>
            </a:r>
            <a:endParaRPr lang="en-US" dirty="0" smtClean="0"/>
          </a:p>
          <a:p>
            <a:pPr lvl="1"/>
            <a:r>
              <a:rPr lang="en-US" b="1" dirty="0" smtClean="0">
                <a:solidFill>
                  <a:srgbClr val="00B050"/>
                </a:solidFill>
              </a:rPr>
              <a:t>ofstream</a:t>
            </a:r>
            <a:r>
              <a:rPr lang="en-US" b="1" dirty="0" smtClean="0"/>
              <a:t>:</a:t>
            </a:r>
            <a:r>
              <a:rPr lang="en-US" dirty="0" smtClean="0"/>
              <a:t> Stream class to write on </a:t>
            </a:r>
            <a:r>
              <a:rPr lang="en-US" dirty="0" smtClean="0"/>
              <a:t>files</a:t>
            </a:r>
          </a:p>
          <a:p>
            <a:pPr lvl="1"/>
            <a:r>
              <a:rPr lang="en-US" b="1" dirty="0" smtClean="0">
                <a:solidFill>
                  <a:srgbClr val="00B050"/>
                </a:solidFill>
              </a:rPr>
              <a:t>ifstream</a:t>
            </a:r>
            <a:r>
              <a:rPr lang="en-US" b="1" dirty="0" smtClean="0"/>
              <a:t>:</a:t>
            </a:r>
            <a:r>
              <a:rPr lang="en-US" dirty="0" smtClean="0"/>
              <a:t> Stream class to read from files</a:t>
            </a:r>
          </a:p>
          <a:p>
            <a:pPr lvl="1"/>
            <a:r>
              <a:rPr lang="en-US" b="1" dirty="0" smtClean="0">
                <a:solidFill>
                  <a:srgbClr val="00B050"/>
                </a:solidFill>
              </a:rPr>
              <a:t>fstream</a:t>
            </a:r>
            <a:r>
              <a:rPr lang="en-US" b="1" dirty="0" smtClean="0"/>
              <a:t>:</a:t>
            </a:r>
            <a:r>
              <a:rPr lang="en-US" dirty="0" smtClean="0"/>
              <a:t> Stream class to both read and write from/to </a:t>
            </a:r>
            <a:r>
              <a:rPr lang="en-US" dirty="0" smtClean="0"/>
              <a:t>files</a:t>
            </a:r>
          </a:p>
          <a:p>
            <a:pPr lvl="1"/>
            <a:r>
              <a:rPr lang="en-US" dirty="0" smtClean="0"/>
              <a:t>These classes are derived directly or indirectly from </a:t>
            </a:r>
            <a:r>
              <a:rPr lang="en-US" dirty="0" smtClean="0"/>
              <a:t>the classes </a:t>
            </a:r>
            <a:r>
              <a:rPr lang="en-US" dirty="0" err="1" smtClean="0"/>
              <a:t>istream</a:t>
            </a:r>
            <a:r>
              <a:rPr lang="en-US" dirty="0" smtClean="0"/>
              <a:t> and </a:t>
            </a:r>
            <a:r>
              <a:rPr lang="en-US" dirty="0" err="1" smtClean="0"/>
              <a:t>ostream</a:t>
            </a:r>
            <a:r>
              <a:rPr lang="en-US" dirty="0" smtClean="0"/>
              <a:t>.</a:t>
            </a:r>
          </a:p>
          <a:p>
            <a:pPr lvl="1"/>
            <a:r>
              <a:rPr lang="en-US" dirty="0" err="1" smtClean="0">
                <a:solidFill>
                  <a:srgbClr val="00B050"/>
                </a:solidFill>
              </a:rPr>
              <a:t>cin</a:t>
            </a:r>
            <a:r>
              <a:rPr lang="en-US" dirty="0" smtClean="0"/>
              <a:t> is an object of class </a:t>
            </a:r>
            <a:r>
              <a:rPr lang="en-US" dirty="0" err="1" smtClean="0">
                <a:solidFill>
                  <a:srgbClr val="00B050"/>
                </a:solidFill>
              </a:rPr>
              <a:t>istream</a:t>
            </a:r>
            <a:r>
              <a:rPr lang="en-US" dirty="0" smtClean="0"/>
              <a:t> and </a:t>
            </a:r>
            <a:r>
              <a:rPr lang="en-US" dirty="0" err="1" smtClean="0">
                <a:solidFill>
                  <a:srgbClr val="00B050"/>
                </a:solidFill>
              </a:rPr>
              <a:t>cout</a:t>
            </a:r>
            <a:r>
              <a:rPr lang="en-US" dirty="0" smtClean="0"/>
              <a:t> is an object of class </a:t>
            </a:r>
            <a:r>
              <a:rPr lang="en-US" dirty="0" err="1" smtClean="0">
                <a:solidFill>
                  <a:srgbClr val="00B050"/>
                </a:solidFill>
              </a:rPr>
              <a:t>ostream</a:t>
            </a:r>
            <a:endParaRPr lang="en-US" dirty="0" smtClean="0">
              <a:solidFill>
                <a:srgbClr val="00B050"/>
              </a:solidFill>
            </a:endParaRPr>
          </a:p>
          <a:p>
            <a:pPr lvl="1"/>
            <a:endParaRPr lang="en-US" dirty="0" smtClean="0"/>
          </a:p>
        </p:txBody>
      </p:sp>
      <p:sp>
        <p:nvSpPr>
          <p:cNvPr id="4" name="Slide Number Placeholder 3"/>
          <p:cNvSpPr>
            <a:spLocks noGrp="1"/>
          </p:cNvSpPr>
          <p:nvPr>
            <p:ph type="sldNum" sz="quarter" idx="12"/>
          </p:nvPr>
        </p:nvSpPr>
        <p:spPr/>
        <p:txBody>
          <a:bodyPr/>
          <a:lstStyle/>
          <a:p>
            <a:fld id="{6A8B7879-42F5-4363-B868-6191DE4FD0D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Input/output with files</a:t>
            </a:r>
            <a:endParaRPr lang="en-US" dirty="0"/>
          </a:p>
        </p:txBody>
      </p:sp>
      <p:sp>
        <p:nvSpPr>
          <p:cNvPr id="3" name="Content Placeholder 2"/>
          <p:cNvSpPr>
            <a:spLocks noGrp="1"/>
          </p:cNvSpPr>
          <p:nvPr>
            <p:ph idx="1"/>
          </p:nvPr>
        </p:nvSpPr>
        <p:spPr/>
        <p:txBody>
          <a:bodyPr>
            <a:normAutofit lnSpcReduction="10000"/>
          </a:bodyPr>
          <a:lstStyle/>
          <a:p>
            <a:r>
              <a:rPr lang="en-US" dirty="0" smtClean="0"/>
              <a:t>We </a:t>
            </a:r>
            <a:r>
              <a:rPr lang="en-US" dirty="0" smtClean="0"/>
              <a:t>can use our file streams the same way we are already used to use </a:t>
            </a:r>
            <a:r>
              <a:rPr lang="en-US" dirty="0" err="1" smtClean="0">
                <a:solidFill>
                  <a:srgbClr val="00B050"/>
                </a:solidFill>
              </a:rPr>
              <a:t>cin</a:t>
            </a:r>
            <a:r>
              <a:rPr lang="en-US" dirty="0" smtClean="0"/>
              <a:t> and </a:t>
            </a:r>
            <a:r>
              <a:rPr lang="en-US" dirty="0" err="1" smtClean="0">
                <a:solidFill>
                  <a:srgbClr val="00B050"/>
                </a:solidFill>
              </a:rPr>
              <a:t>cout</a:t>
            </a:r>
            <a:r>
              <a:rPr lang="en-US" dirty="0" smtClean="0"/>
              <a:t>, with the only difference that we have to associate these streams with </a:t>
            </a:r>
            <a:r>
              <a:rPr lang="en-US" dirty="0" smtClean="0">
                <a:solidFill>
                  <a:srgbClr val="FF0000"/>
                </a:solidFill>
              </a:rPr>
              <a:t>physical files</a:t>
            </a:r>
            <a:r>
              <a:rPr lang="en-US" dirty="0" smtClean="0"/>
              <a:t>.</a:t>
            </a:r>
          </a:p>
          <a:p>
            <a:r>
              <a:rPr lang="en-US" dirty="0" smtClean="0"/>
              <a:t>Example: </a:t>
            </a:r>
            <a:r>
              <a:rPr lang="en-US" dirty="0" smtClean="0">
                <a:solidFill>
                  <a:srgbClr val="00B050"/>
                </a:solidFill>
              </a:rPr>
              <a:t>file1.cpp</a:t>
            </a:r>
          </a:p>
          <a:p>
            <a:r>
              <a:rPr lang="en-US" dirty="0" smtClean="0"/>
              <a:t>The example </a:t>
            </a:r>
            <a:r>
              <a:rPr lang="en-US" dirty="0" smtClean="0"/>
              <a:t>creates a file </a:t>
            </a:r>
            <a:r>
              <a:rPr lang="en-US" dirty="0" smtClean="0"/>
              <a:t>called example.txt and inserts </a:t>
            </a:r>
            <a:r>
              <a:rPr lang="en-US" dirty="0" smtClean="0"/>
              <a:t>a sentence into it in the same way we are used to do </a:t>
            </a:r>
            <a:r>
              <a:rPr lang="en-US" dirty="0" smtClean="0"/>
              <a:t>with </a:t>
            </a:r>
            <a:r>
              <a:rPr lang="en-US" dirty="0" err="1" smtClean="0"/>
              <a:t>cout</a:t>
            </a:r>
            <a:r>
              <a:rPr lang="en-US" dirty="0" smtClean="0"/>
              <a:t>, but </a:t>
            </a:r>
            <a:r>
              <a:rPr lang="en-US" dirty="0" smtClean="0"/>
              <a:t>using the file </a:t>
            </a:r>
            <a:r>
              <a:rPr lang="en-US" dirty="0" smtClean="0"/>
              <a:t>stream </a:t>
            </a:r>
            <a:r>
              <a:rPr lang="en-US" dirty="0" err="1" smtClean="0"/>
              <a:t>myfile</a:t>
            </a:r>
            <a:r>
              <a:rPr lang="en-US" dirty="0" smtClean="0"/>
              <a:t> instead</a:t>
            </a:r>
            <a:r>
              <a:rPr lang="en-US" dirty="0" smtClean="0"/>
              <a:t>.</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Open a </a:t>
            </a:r>
            <a:r>
              <a:rPr lang="en-US" b="1" dirty="0" smtClean="0"/>
              <a:t>file</a:t>
            </a:r>
            <a:endParaRPr lang="en-US" dirty="0"/>
          </a:p>
        </p:txBody>
      </p:sp>
      <p:sp>
        <p:nvSpPr>
          <p:cNvPr id="3" name="Content Placeholder 2"/>
          <p:cNvSpPr>
            <a:spLocks noGrp="1"/>
          </p:cNvSpPr>
          <p:nvPr>
            <p:ph idx="1"/>
          </p:nvPr>
        </p:nvSpPr>
        <p:spPr>
          <a:xfrm>
            <a:off x="1435608" y="1447800"/>
            <a:ext cx="7498080" cy="4191000"/>
          </a:xfrm>
        </p:spPr>
        <p:txBody>
          <a:bodyPr/>
          <a:lstStyle/>
          <a:p>
            <a:r>
              <a:rPr lang="en-US" dirty="0" smtClean="0"/>
              <a:t>In order to open a file with a stream object we use its member function open</a:t>
            </a:r>
            <a:r>
              <a:rPr lang="en-US" dirty="0" smtClean="0"/>
              <a:t>:</a:t>
            </a:r>
          </a:p>
          <a:p>
            <a:r>
              <a:rPr lang="en-US" dirty="0" smtClean="0">
                <a:solidFill>
                  <a:srgbClr val="00B050"/>
                </a:solidFill>
              </a:rPr>
              <a:t>open (filename, mode</a:t>
            </a:r>
            <a:r>
              <a:rPr lang="en-US" dirty="0" smtClean="0">
                <a:solidFill>
                  <a:srgbClr val="00B050"/>
                </a:solidFill>
              </a:rPr>
              <a:t>);</a:t>
            </a:r>
          </a:p>
          <a:p>
            <a:r>
              <a:rPr lang="en-US" dirty="0" smtClean="0"/>
              <a:t>Where filename is a string representing the name of the file to be opened, and mode is an optional parameter with a combination of the following flags:</a:t>
            </a:r>
            <a:endParaRPr lang="en-US" dirty="0">
              <a:solidFill>
                <a:srgbClr val="00B050"/>
              </a:solidFill>
            </a:endParaRPr>
          </a:p>
        </p:txBody>
      </p:sp>
      <p:sp>
        <p:nvSpPr>
          <p:cNvPr id="4" name="Slide Number Placeholder 3"/>
          <p:cNvSpPr>
            <a:spLocks noGrp="1"/>
          </p:cNvSpPr>
          <p:nvPr>
            <p:ph type="sldNum" sz="quarter" idx="12"/>
          </p:nvPr>
        </p:nvSpPr>
        <p:spPr/>
        <p:txBody>
          <a:bodyPr/>
          <a:lstStyle/>
          <a:p>
            <a:fld id="{6A8B7879-42F5-4363-B868-6191DE4FD0D5}"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2733</TotalTime>
  <Words>384</Words>
  <Application>Microsoft Office PowerPoint</Application>
  <PresentationFormat>On-screen Show (4:3)</PresentationFormat>
  <Paragraphs>67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Solstice</vt:lpstr>
      <vt:lpstr>C++</vt:lpstr>
      <vt:lpstr>C++ Input/Output</vt:lpstr>
      <vt:lpstr>C++ Input/Output</vt:lpstr>
      <vt:lpstr>C++ Input/Output</vt:lpstr>
      <vt:lpstr>C++ Input/Output</vt:lpstr>
      <vt:lpstr>Formatted Data Example</vt:lpstr>
      <vt:lpstr>Input/output with files</vt:lpstr>
      <vt:lpstr>Input/output with files</vt:lpstr>
      <vt:lpstr>Open a file</vt:lpstr>
      <vt:lpstr>Open a file</vt:lpstr>
      <vt:lpstr>Writing operations on text files</vt:lpstr>
      <vt:lpstr>Reading from a file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Abdur Rahman</dc:creator>
  <cp:lastModifiedBy>Abdur Rahman</cp:lastModifiedBy>
  <cp:revision>1705</cp:revision>
  <dcterms:created xsi:type="dcterms:W3CDTF">2018-01-28T11:33:00Z</dcterms:created>
  <dcterms:modified xsi:type="dcterms:W3CDTF">2018-08-05T04:33:53Z</dcterms:modified>
</cp:coreProperties>
</file>