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309" r:id="rId11"/>
    <p:sldId id="308" r:id="rId12"/>
    <p:sldId id="310" r:id="rId13"/>
    <p:sldId id="311" r:id="rId14"/>
    <p:sldId id="312" r:id="rId15"/>
    <p:sldId id="313" r:id="rId16"/>
    <p:sldId id="314" r:id="rId17"/>
    <p:sldId id="31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69" d="100"/>
          <a:sy n="69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program to solve the following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733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Display the half pyramid of * using nested-for loop</a:t>
            </a:r>
          </a:p>
          <a:p>
            <a:r>
              <a:rPr lang="en-US" dirty="0" smtClean="0"/>
              <a:t>Display Floyd’s Triangle using nested-for loop</a:t>
            </a:r>
          </a:p>
          <a:p>
            <a:r>
              <a:rPr lang="en-US" dirty="0" smtClean="0"/>
              <a:t>Display the Number Triangle using nested-for loop – I</a:t>
            </a:r>
          </a:p>
          <a:p>
            <a:r>
              <a:rPr lang="en-US" dirty="0" smtClean="0"/>
              <a:t>Display the Number Triangle using nested-for loop – II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5257800"/>
            <a:ext cx="91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* *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* * *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* * * 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5334000"/>
            <a:ext cx="15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2 3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4 5 6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7 8 9 10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5181600"/>
            <a:ext cx="144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2 2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3 3 3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4 4 4 4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5 5 5 5 5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4200" y="5181600"/>
            <a:ext cx="137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1 2 3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1 2 3 4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1 2 3 4 5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Half pyramid of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3716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rows,i,j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&lt;&lt;"Enter number of rows: 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&gt;&gt;rows;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rows;i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for(j=1;j&lt;=</a:t>
            </a:r>
            <a:r>
              <a:rPr lang="en-US" dirty="0" err="1" smtClean="0"/>
              <a:t>i;j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&lt;&lt;"*";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3800" y="2743200"/>
            <a:ext cx="91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* *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* * *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* * * *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Floyd’s Triangle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2192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rows,i,j,k</a:t>
            </a:r>
            <a:r>
              <a:rPr lang="en-US" dirty="0" smtClean="0"/>
              <a:t>=1;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&lt;&lt;"Enter number of rows: 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&gt;&gt;rows;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rows;i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for(j=1;j&lt;=</a:t>
            </a:r>
            <a:r>
              <a:rPr lang="en-US" dirty="0" err="1" smtClean="0"/>
              <a:t>i;j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&lt;&lt;k&lt;&lt;" ";</a:t>
            </a:r>
          </a:p>
          <a:p>
            <a:r>
              <a:rPr lang="en-US" dirty="0" smtClean="0"/>
              <a:t>        k++;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1981200"/>
            <a:ext cx="15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2 3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4 5 6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7 8 9 10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Number Triangle using nested-for loop – 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3716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i,j,n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&lt;&lt;"Enter the value of n : 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&gt;&gt;n;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&lt;&lt;"The number triangle :\n";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for(j=1;j&lt;=</a:t>
            </a:r>
            <a:r>
              <a:rPr lang="en-US" dirty="0" err="1" smtClean="0"/>
              <a:t>i;j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i</a:t>
            </a:r>
            <a:r>
              <a:rPr lang="en-US" dirty="0" smtClean="0"/>
              <a:t>&lt;&lt;" 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2286000"/>
            <a:ext cx="144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2 2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3 3 3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4 4 4 4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5 5 5 5 5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Number Triangle using nested-for loop – II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3716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i,j,n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&lt;&lt;"Enter the value of n : 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&gt;&gt;n;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&lt;&lt;"The number triangle :\n";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for(j=1;j&lt;=</a:t>
            </a:r>
            <a:r>
              <a:rPr lang="en-US" dirty="0" err="1" smtClean="0"/>
              <a:t>i;j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&lt;&lt;j&lt;&lt;" 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2133600"/>
            <a:ext cx="137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1 2 3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1 2 3 4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1 2 3 4 5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group of statements that together perform a task</a:t>
            </a:r>
          </a:p>
          <a:p>
            <a:r>
              <a:rPr lang="en-US" dirty="0" smtClean="0"/>
              <a:t>Every C++ program has at least one function, which is </a:t>
            </a:r>
            <a:r>
              <a:rPr lang="en-US" b="1" dirty="0" smtClean="0"/>
              <a:t>main()</a:t>
            </a:r>
          </a:p>
          <a:p>
            <a:r>
              <a:rPr lang="en-US" dirty="0" smtClean="0"/>
              <a:t>The function in C++ language is also known as procedure or subroutine in other programming languages.</a:t>
            </a:r>
          </a:p>
          <a:p>
            <a:r>
              <a:rPr lang="en-US" dirty="0" smtClean="0"/>
              <a:t>It provides modularity and code reusability.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Code Reusability</a:t>
            </a:r>
          </a:p>
          <a:p>
            <a:pPr lvl="2"/>
            <a:r>
              <a:rPr lang="en-US" dirty="0" smtClean="0"/>
              <a:t>By creating functions in C++, you can call it many times. So we don't need to write the same code again and again.</a:t>
            </a:r>
          </a:p>
          <a:p>
            <a:r>
              <a:rPr lang="en-US" b="1" dirty="0" smtClean="0"/>
              <a:t>Code optimization</a:t>
            </a:r>
          </a:p>
          <a:p>
            <a:pPr lvl="2"/>
            <a:r>
              <a:rPr lang="en-US" dirty="0" smtClean="0"/>
              <a:t>It makes the code optimized, we don't need to write much code.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check 3 numbers (531, 883 and 781) whether it is prime number or not</a:t>
            </a:r>
          </a:p>
          <a:p>
            <a:pPr lvl="2"/>
            <a:r>
              <a:rPr lang="en-US" dirty="0" smtClean="0"/>
              <a:t> if you use functions, you need to write the logic only once and reuse it several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76600"/>
          </a:xfrm>
        </p:spPr>
        <p:txBody>
          <a:bodyPr/>
          <a:lstStyle/>
          <a:p>
            <a:r>
              <a:rPr lang="en-US" b="1" dirty="0" smtClean="0"/>
              <a:t> Library Functions</a:t>
            </a:r>
          </a:p>
          <a:p>
            <a:pPr lvl="2"/>
            <a:r>
              <a:rPr lang="en-US" dirty="0" smtClean="0"/>
              <a:t>which are declared in the C++ header files such as ceil(x), </a:t>
            </a:r>
            <a:r>
              <a:rPr lang="en-US" dirty="0" err="1" smtClean="0"/>
              <a:t>cos</a:t>
            </a:r>
            <a:r>
              <a:rPr lang="en-US" dirty="0" smtClean="0"/>
              <a:t>(x), exp(x), etc.</a:t>
            </a:r>
            <a:endParaRPr lang="en-US" b="1" dirty="0" smtClean="0"/>
          </a:p>
          <a:p>
            <a:r>
              <a:rPr lang="en-US" b="1" dirty="0" smtClean="0"/>
              <a:t>User-defined functions</a:t>
            </a:r>
          </a:p>
          <a:p>
            <a:pPr lvl="2"/>
            <a:r>
              <a:rPr lang="en-US" dirty="0" smtClean="0"/>
              <a:t>which are created by the C++ programmer, so that he/she can use it many times. It reduces complexity of a big program and optimizes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8434" name="Picture 2" descr="CPP Functions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4572000"/>
            <a:ext cx="3200400" cy="20463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041392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C++ break is used to break loop or switch statement.</a:t>
            </a:r>
          </a:p>
          <a:p>
            <a:r>
              <a:rPr lang="en-US" dirty="0" smtClean="0"/>
              <a:t>It breaks the current flow of the program at the given condition. </a:t>
            </a:r>
          </a:p>
          <a:p>
            <a:r>
              <a:rPr lang="en-US" dirty="0" smtClean="0"/>
              <a:t>In case of inner loop, it breaks only inner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52578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jump-statement;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 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break;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39938" name="Picture 2" descr="Image result for c++ bre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371600"/>
            <a:ext cx="2714625" cy="3152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Statement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1981200"/>
            <a:ext cx="502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&lt;= 10;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++)    </a:t>
            </a:r>
          </a:p>
          <a:p>
            <a:r>
              <a:rPr lang="en-US" dirty="0" smtClean="0">
                <a:latin typeface="Consolas" pitchFamily="49" charset="0"/>
              </a:rPr>
              <a:t>	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if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 == 5)    </a:t>
            </a:r>
          </a:p>
          <a:p>
            <a:r>
              <a:rPr lang="en-US" dirty="0" smtClean="0">
                <a:latin typeface="Consolas" pitchFamily="49" charset="0"/>
              </a:rPr>
              <a:t>		{    </a:t>
            </a:r>
          </a:p>
          <a:p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		}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&lt;&lt;"\n";    </a:t>
            </a:r>
          </a:p>
          <a:p>
            <a:r>
              <a:rPr lang="en-US" dirty="0" smtClean="0">
                <a:latin typeface="Consolas" pitchFamily="49" charset="0"/>
              </a:rPr>
              <a:t>	}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 Statement with Inner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2209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C++ break statement breaks inner loop only if you use break statement inside the inner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1447800"/>
            <a:ext cx="563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=1;i&lt;=3;i++)</a:t>
            </a:r>
          </a:p>
          <a:p>
            <a:r>
              <a:rPr lang="en-US" dirty="0" smtClean="0"/>
              <a:t>	{        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j=1;j&lt;=3;j++)</a:t>
            </a:r>
          </a:p>
          <a:p>
            <a:r>
              <a:rPr lang="en-US" dirty="0" smtClean="0"/>
              <a:t>		{        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i</a:t>
            </a:r>
            <a:r>
              <a:rPr lang="en-US" dirty="0" smtClean="0"/>
              <a:t>==2&amp;&amp;j==2)</a:t>
            </a:r>
          </a:p>
          <a:p>
            <a:r>
              <a:rPr lang="en-US" dirty="0" smtClean="0"/>
              <a:t>			{        </a:t>
            </a:r>
          </a:p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        </a:t>
            </a:r>
          </a:p>
          <a:p>
            <a:r>
              <a:rPr lang="en-US" dirty="0" smtClean="0"/>
              <a:t>			}        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i</a:t>
            </a:r>
            <a:r>
              <a:rPr lang="en-US" dirty="0" smtClean="0"/>
              <a:t>&lt;&lt;" "&lt;&lt;j&lt;&lt;"\n";             </a:t>
            </a:r>
          </a:p>
          <a:p>
            <a:r>
              <a:rPr lang="en-US" dirty="0" smtClean="0"/>
              <a:t>		}        </a:t>
            </a:r>
          </a:p>
          <a:p>
            <a:r>
              <a:rPr lang="en-US" dirty="0" smtClean="0"/>
              <a:t>	}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statement is used to continue loop</a:t>
            </a:r>
          </a:p>
          <a:p>
            <a:r>
              <a:rPr lang="en-US" dirty="0" smtClean="0"/>
              <a:t>It continues the current flow of the program and skips the remaining code at specified condition</a:t>
            </a:r>
          </a:p>
          <a:p>
            <a:r>
              <a:rPr lang="en-US" dirty="0" smtClean="0"/>
              <a:t>In case of inner loop, it continues only inner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4034" name="Picture 2" descr="Image result for c++ continue stat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2714625" cy="31527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0" y="1600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jump-statement;     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continue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25908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=1;i&lt;=10;i++)</a:t>
            </a:r>
          </a:p>
          <a:p>
            <a:r>
              <a:rPr lang="en-US" dirty="0" smtClean="0">
                <a:latin typeface="Consolas" pitchFamily="49" charset="0"/>
              </a:rPr>
              <a:t>	{      </a:t>
            </a:r>
          </a:p>
          <a:p>
            <a:r>
              <a:rPr lang="en-US" dirty="0" smtClean="0">
                <a:latin typeface="Consolas" pitchFamily="49" charset="0"/>
              </a:rPr>
              <a:t>		if(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==5)</a:t>
            </a:r>
          </a:p>
          <a:p>
            <a:r>
              <a:rPr lang="en-US" dirty="0" smtClean="0">
                <a:latin typeface="Consolas" pitchFamily="49" charset="0"/>
              </a:rPr>
              <a:t>		{      </a:t>
            </a:r>
          </a:p>
          <a:p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continue</a:t>
            </a:r>
            <a:r>
              <a:rPr lang="en-US" dirty="0" smtClean="0">
                <a:latin typeface="Consolas" pitchFamily="49" charset="0"/>
              </a:rPr>
              <a:t>;      </a:t>
            </a:r>
          </a:p>
          <a:p>
            <a:r>
              <a:rPr lang="en-US" dirty="0" smtClean="0">
                <a:latin typeface="Consolas" pitchFamily="49" charset="0"/>
              </a:rPr>
              <a:t>		}  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&lt;&lt;"\n";      </a:t>
            </a:r>
          </a:p>
          <a:p>
            <a:r>
              <a:rPr lang="en-US" dirty="0" smtClean="0">
                <a:latin typeface="Consolas" pitchFamily="49" charset="0"/>
              </a:rPr>
              <a:t>	}    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Continue Statement with Inner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676400"/>
            <a:ext cx="579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=1;i&lt;=3;i++)</a:t>
            </a:r>
          </a:p>
          <a:p>
            <a:r>
              <a:rPr lang="en-US" dirty="0" smtClean="0">
                <a:latin typeface="Consolas" pitchFamily="49" charset="0"/>
              </a:rPr>
              <a:t>	{        </a:t>
            </a:r>
          </a:p>
          <a:p>
            <a:r>
              <a:rPr lang="en-US" dirty="0" smtClean="0">
                <a:latin typeface="Consolas" pitchFamily="49" charset="0"/>
              </a:rPr>
              <a:t>		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j=1;j&lt;=3;j++)</a:t>
            </a:r>
          </a:p>
          <a:p>
            <a:r>
              <a:rPr lang="en-US" dirty="0" smtClean="0">
                <a:latin typeface="Consolas" pitchFamily="49" charset="0"/>
              </a:rPr>
              <a:t>		{        </a:t>
            </a:r>
          </a:p>
          <a:p>
            <a:r>
              <a:rPr lang="en-US" dirty="0" smtClean="0">
                <a:latin typeface="Consolas" pitchFamily="49" charset="0"/>
              </a:rPr>
              <a:t>			if(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==2&amp;&amp;j==2)</a:t>
            </a:r>
          </a:p>
          <a:p>
            <a:r>
              <a:rPr lang="en-US" dirty="0" smtClean="0">
                <a:latin typeface="Consolas" pitchFamily="49" charset="0"/>
              </a:rPr>
              <a:t>			{        </a:t>
            </a:r>
          </a:p>
          <a:p>
            <a:r>
              <a:rPr lang="en-US" dirty="0" smtClean="0">
                <a:latin typeface="Consolas" pitchFamily="49" charset="0"/>
              </a:rPr>
              <a:t>				continue;        </a:t>
            </a:r>
          </a:p>
          <a:p>
            <a:r>
              <a:rPr lang="en-US" dirty="0" smtClean="0">
                <a:latin typeface="Consolas" pitchFamily="49" charset="0"/>
              </a:rPr>
              <a:t>			}    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 "&lt;&lt;j&lt;&lt;"\n";                  </a:t>
            </a:r>
          </a:p>
          <a:p>
            <a:r>
              <a:rPr lang="en-US" dirty="0" smtClean="0">
                <a:latin typeface="Consolas" pitchFamily="49" charset="0"/>
              </a:rPr>
              <a:t>		}        </a:t>
            </a:r>
          </a:p>
          <a:p>
            <a:r>
              <a:rPr lang="en-US" dirty="0" smtClean="0">
                <a:latin typeface="Consolas" pitchFamily="49" charset="0"/>
              </a:rPr>
              <a:t>	}          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</a:t>
            </a:r>
            <a:r>
              <a:rPr lang="en-US" dirty="0" err="1" smtClean="0"/>
              <a:t>goto</a:t>
            </a:r>
            <a:r>
              <a:rPr lang="en-US" dirty="0" smtClean="0"/>
              <a:t> statement is also known as jump statement. </a:t>
            </a:r>
          </a:p>
          <a:p>
            <a:r>
              <a:rPr lang="en-US" dirty="0" smtClean="0"/>
              <a:t>It is used to transfer control to the other part of the program. </a:t>
            </a:r>
          </a:p>
          <a:p>
            <a:r>
              <a:rPr lang="en-US" dirty="0" smtClean="0"/>
              <a:t>It unconditionally jumps to the specified label.</a:t>
            </a:r>
          </a:p>
          <a:p>
            <a:r>
              <a:rPr lang="en-US" dirty="0" smtClean="0"/>
              <a:t>It can be used to transfer control from deeply nested loop or switch case label.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225689"/>
            <a:ext cx="6019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ineligible:  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&lt;&lt;"You are not eligible to vote!\n";  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&lt;&lt;"Enter your age:\n";  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age;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cin</a:t>
            </a:r>
            <a:r>
              <a:rPr lang="en-US" dirty="0" smtClean="0">
                <a:latin typeface="Consolas" pitchFamily="49" charset="0"/>
              </a:rPr>
              <a:t>&gt;&gt;age;  </a:t>
            </a:r>
          </a:p>
          <a:p>
            <a:r>
              <a:rPr lang="en-US" dirty="0" smtClean="0">
                <a:latin typeface="Consolas" pitchFamily="49" charset="0"/>
              </a:rPr>
              <a:t>	if (age &lt; 18)</a:t>
            </a:r>
          </a:p>
          <a:p>
            <a:r>
              <a:rPr lang="en-US" dirty="0" smtClean="0">
                <a:latin typeface="Consolas" pitchFamily="49" charset="0"/>
              </a:rPr>
              <a:t>	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goto</a:t>
            </a:r>
            <a:r>
              <a:rPr lang="en-US" dirty="0" smtClean="0">
                <a:latin typeface="Consolas" pitchFamily="49" charset="0"/>
              </a:rPr>
              <a:t> ineligible;    </a:t>
            </a:r>
          </a:p>
          <a:p>
            <a:r>
              <a:rPr lang="en-US" dirty="0" smtClean="0">
                <a:latin typeface="Consolas" pitchFamily="49" charset="0"/>
              </a:rPr>
              <a:t>	}    </a:t>
            </a:r>
          </a:p>
          <a:p>
            <a:r>
              <a:rPr lang="en-US" dirty="0" smtClean="0">
                <a:latin typeface="Consolas" pitchFamily="49" charset="0"/>
              </a:rPr>
              <a:t>	else    </a:t>
            </a:r>
          </a:p>
          <a:p>
            <a:r>
              <a:rPr lang="en-US" dirty="0" smtClean="0">
                <a:latin typeface="Consolas" pitchFamily="49" charset="0"/>
              </a:rPr>
              <a:t>	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&lt;&lt;"You are eligible to vote!";     </a:t>
            </a:r>
          </a:p>
          <a:p>
            <a:r>
              <a:rPr lang="en-US" dirty="0" smtClean="0">
                <a:latin typeface="Consolas" pitchFamily="49" charset="0"/>
              </a:rPr>
              <a:t>	}       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1154</TotalTime>
  <Words>709</Words>
  <Application>Microsoft Office PowerPoint</Application>
  <PresentationFormat>On-screen Show (4:3)</PresentationFormat>
  <Paragraphs>231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C++</vt:lpstr>
      <vt:lpstr>Break Statement</vt:lpstr>
      <vt:lpstr>Break Statement Example</vt:lpstr>
      <vt:lpstr>Break Statement with Inner Loop</vt:lpstr>
      <vt:lpstr>Continue Statement</vt:lpstr>
      <vt:lpstr>Continue Statement</vt:lpstr>
      <vt:lpstr>Continue Statement with Inner Loop</vt:lpstr>
      <vt:lpstr>Goto Statement</vt:lpstr>
      <vt:lpstr>Goto Statement Example</vt:lpstr>
      <vt:lpstr>Write program to solve the following problems</vt:lpstr>
      <vt:lpstr>Half pyramid of *</vt:lpstr>
      <vt:lpstr>Floyd’s Triangle</vt:lpstr>
      <vt:lpstr>Number Triangle using nested-for loop – I</vt:lpstr>
      <vt:lpstr>Number Triangle using nested-for loop – II</vt:lpstr>
      <vt:lpstr>Function</vt:lpstr>
      <vt:lpstr>Function advantages </vt:lpstr>
      <vt:lpstr>Types of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863</cp:revision>
  <dcterms:created xsi:type="dcterms:W3CDTF">2018-01-28T11:33:00Z</dcterms:created>
  <dcterms:modified xsi:type="dcterms:W3CDTF">2018-02-27T09:19:59Z</dcterms:modified>
</cp:coreProperties>
</file>