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5" d="100"/>
          <a:sy n="135" d="100"/>
        </p:scale>
        <p:origin x="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69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7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37" y="1450884"/>
            <a:ext cx="12902327" cy="61336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379"/>
              </a:lnSpc>
              <a:buNone/>
            </a:pPr>
            <a:endParaRPr lang="en-US" sz="5103" b="1" dirty="0">
              <a:solidFill>
                <a:srgbClr val="272525"/>
              </a:solidFill>
              <a:latin typeface="Segoe UI" panose="020B0502040204020203" pitchFamily="34" charset="0"/>
              <a:ea typeface="Petrona" pitchFamily="34" charset="-122"/>
              <a:cs typeface="Segoe UI" panose="020B0502040204020203" pitchFamily="34" charset="0"/>
            </a:endParaRPr>
          </a:p>
          <a:p>
            <a:pPr marL="0" indent="0" algn="ctr">
              <a:lnSpc>
                <a:spcPts val="6379"/>
              </a:lnSpc>
              <a:buNone/>
            </a:pPr>
            <a:r>
              <a:rPr lang="en-US" sz="5103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Detection of Cyber Attacks on Cloud Environment using Machine Learning</a:t>
            </a:r>
          </a:p>
          <a:p>
            <a:pPr marL="0" indent="0" algn="ctr">
              <a:lnSpc>
                <a:spcPts val="6379"/>
              </a:lnSpc>
              <a:buNone/>
            </a:pPr>
            <a:endParaRPr lang="en-US" sz="3600" b="1" dirty="0">
              <a:solidFill>
                <a:srgbClr val="272525"/>
              </a:solidFill>
              <a:latin typeface="Segoe UI" panose="020B0502040204020203" pitchFamily="34" charset="0"/>
              <a:ea typeface="Petrona" pitchFamily="34" charset="-122"/>
              <a:cs typeface="Segoe UI" panose="020B0502040204020203" pitchFamily="34" charset="0"/>
            </a:endParaRPr>
          </a:p>
          <a:p>
            <a:pPr marL="0" indent="0" algn="ctr">
              <a:lnSpc>
                <a:spcPts val="6379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Submitted to: </a:t>
            </a:r>
            <a:r>
              <a:rPr lang="en-US" sz="3600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Sir Bilal Hasan</a:t>
            </a:r>
          </a:p>
          <a:p>
            <a:pPr algn="ctr">
              <a:lnSpc>
                <a:spcPts val="6379"/>
              </a:lnSpc>
            </a:pPr>
            <a:r>
              <a:rPr lang="en-US" sz="3600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Presentation by: </a:t>
            </a:r>
            <a:r>
              <a:rPr lang="en-US" sz="3600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Noor Ahmed (2112282)</a:t>
            </a:r>
          </a:p>
          <a:p>
            <a:pPr marL="0" indent="0" algn="ctr">
              <a:lnSpc>
                <a:spcPts val="6379"/>
              </a:lnSpc>
              <a:buNone/>
            </a:pPr>
            <a:endParaRPr lang="en-US" sz="3600" dirty="0">
              <a:solidFill>
                <a:srgbClr val="272525"/>
              </a:solidFill>
              <a:latin typeface="Segoe UI" panose="020B0502040204020203" pitchFamily="34" charset="0"/>
              <a:ea typeface="Petrona" pitchFamily="34" charset="-122"/>
              <a:cs typeface="Segoe UI" panose="020B0502040204020203" pitchFamily="34" charset="0"/>
            </a:endParaRPr>
          </a:p>
          <a:p>
            <a:pPr marL="0" indent="0" algn="ctr">
              <a:lnSpc>
                <a:spcPts val="6379"/>
              </a:lnSpc>
              <a:buNone/>
            </a:pP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7" y="4912400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291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1D781342-2EB0-CD12-1D70-A4422D34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989674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86" y="2069652"/>
            <a:ext cx="5156475" cy="34375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31260" y="892612"/>
            <a:ext cx="6191607" cy="7811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151"/>
              </a:lnSpc>
              <a:buNone/>
            </a:pPr>
            <a:r>
              <a:rPr lang="en-US" sz="4921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Introduction</a:t>
            </a:r>
            <a:endParaRPr lang="en-US" sz="492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712022" y="1911787"/>
            <a:ext cx="7721733" cy="1143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999"/>
              </a:lnSpc>
              <a:buSzPct val="100000"/>
              <a:buChar char="•"/>
            </a:pPr>
            <a:r>
              <a:rPr lang="en-US" sz="1875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Cloud computing has revolutionized the way businesses and individuals store, access, and process data.</a:t>
            </a:r>
            <a:endParaRPr lang="en-US" sz="187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712022" y="3138011"/>
            <a:ext cx="7576792" cy="1524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999"/>
              </a:lnSpc>
              <a:buSzPct val="100000"/>
              <a:buChar char="•"/>
            </a:pPr>
            <a:r>
              <a:rPr lang="en-US" sz="1875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Unlike traditional on-premises systems, cloud environments are often more complex and distributed, involving multiple layers of infrastructure, platforms, and services.</a:t>
            </a:r>
            <a:endParaRPr lang="en-US" sz="187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712022" y="4745236"/>
            <a:ext cx="7576792" cy="1524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999"/>
              </a:lnSpc>
              <a:buSzPct val="100000"/>
              <a:buChar char="•"/>
            </a:pPr>
            <a:r>
              <a:rPr lang="en-US" sz="1875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Automated detection systems, powered by machine learning, have emerged as a critical tool in identifying and responding to potential attacks quickly and efficiently.</a:t>
            </a:r>
            <a:endParaRPr lang="en-US" sz="187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6712022" y="6352461"/>
            <a:ext cx="7576792" cy="1143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999"/>
              </a:lnSpc>
              <a:buSzPct val="100000"/>
              <a:buChar char="•"/>
            </a:pPr>
            <a:r>
              <a:rPr lang="en-US" sz="1875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This research contributes to detecting cyberattacks on cloud virtual machines using machine learning techniques.</a:t>
            </a:r>
            <a:endParaRPr lang="en-US" sz="187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38733" y="233935"/>
            <a:ext cx="4167902" cy="521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2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Methodology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356660" y="1060908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81676" y="1114487"/>
            <a:ext cx="107037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69"/>
              </a:lnSpc>
              <a:buNone/>
            </a:pPr>
            <a:r>
              <a:rPr lang="en-US" sz="1969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1</a:t>
            </a:r>
            <a:endParaRPr lang="en-US" sz="1969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872558" y="1060908"/>
            <a:ext cx="2083951" cy="2603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1"/>
              </a:lnSpc>
              <a:buNone/>
            </a:pPr>
            <a:r>
              <a:rPr lang="en-US" sz="1641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Data Collection</a:t>
            </a:r>
            <a:endParaRPr lang="en-US" sz="164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822939" y="1404864"/>
            <a:ext cx="4420342" cy="1337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71450" indent="-171450">
              <a:lnSpc>
                <a:spcPts val="2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The dataset includes performance metrics from a cloud virtual machine, capturing various parameters such as CPU usage, memory statistics and network activity.</a:t>
            </a:r>
          </a:p>
          <a:p>
            <a:pPr marL="171450" indent="-171450">
              <a:lnSpc>
                <a:spcPts val="2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It contains 9610 rows and 44 columns</a:t>
            </a:r>
          </a:p>
        </p:txBody>
      </p:sp>
      <p:sp>
        <p:nvSpPr>
          <p:cNvPr id="10" name="Shape 7"/>
          <p:cNvSpPr/>
          <p:nvPr/>
        </p:nvSpPr>
        <p:spPr>
          <a:xfrm>
            <a:off x="7190319" y="1060908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297951" y="1114487"/>
            <a:ext cx="141803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69"/>
              </a:lnSpc>
              <a:buNone/>
            </a:pPr>
            <a:r>
              <a:rPr lang="en-US" sz="1969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2</a:t>
            </a:r>
            <a:endParaRPr lang="en-US" sz="1969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706216" y="1060908"/>
            <a:ext cx="2083951" cy="2603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1"/>
              </a:lnSpc>
              <a:buNone/>
            </a:pPr>
            <a:r>
              <a:rPr lang="en-US" sz="1641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Visualization</a:t>
            </a:r>
            <a:endParaRPr lang="en-US" sz="164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716171" y="1416548"/>
            <a:ext cx="4400431" cy="1632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Visualizations were done to explore the data and understand patterns in the cloud environment metrics.</a:t>
            </a:r>
          </a:p>
          <a:p>
            <a:pPr marL="342900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Plotting the significance of different features in the models, highlighting which metrics had the greatest impact on detecting cyberattacks.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356660" y="3076288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464412" y="3100339"/>
            <a:ext cx="141565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69"/>
              </a:lnSpc>
              <a:buNone/>
            </a:pPr>
            <a:r>
              <a:rPr lang="en-US" sz="1969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3</a:t>
            </a:r>
            <a:endParaRPr lang="en-US" sz="1969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872558" y="3079732"/>
            <a:ext cx="2083951" cy="2603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1"/>
              </a:lnSpc>
              <a:buNone/>
            </a:pPr>
            <a:r>
              <a:rPr lang="en-US" sz="1641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Model Training</a:t>
            </a:r>
            <a:endParaRPr lang="en-US" sz="164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756293" y="3435371"/>
            <a:ext cx="4400431" cy="39493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dataset was split into training and testing sets, 70% for training and 30% for testing on unseen data.</a:t>
            </a: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models were trained on the processed dataset to predict instances as either normal or under attack.</a:t>
            </a: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581394" y="4915853"/>
            <a:ext cx="4654391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hape 18"/>
          <p:cNvSpPr/>
          <p:nvPr/>
        </p:nvSpPr>
        <p:spPr>
          <a:xfrm>
            <a:off x="7200273" y="3145148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7311478" y="3188016"/>
            <a:ext cx="134779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69"/>
              </a:lnSpc>
              <a:buNone/>
            </a:pPr>
            <a:r>
              <a:rPr lang="en-US" sz="1969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4</a:t>
            </a:r>
            <a:endParaRPr lang="en-US" sz="1969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20"/>
          <p:cNvSpPr/>
          <p:nvPr/>
        </p:nvSpPr>
        <p:spPr>
          <a:xfrm>
            <a:off x="7716171" y="3145148"/>
            <a:ext cx="2083951" cy="2603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1"/>
              </a:lnSpc>
              <a:buNone/>
            </a:pPr>
            <a:r>
              <a:rPr lang="en-US" sz="1641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Model Evaluation</a:t>
            </a:r>
            <a:endParaRPr lang="en-US" sz="164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7706217" y="3500787"/>
            <a:ext cx="5650780" cy="4480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The models were evaluated using the classification metrics that are:</a:t>
            </a: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400" b="1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Accuracy:</a:t>
            </a:r>
          </a:p>
          <a:p>
            <a:pPr marL="800100" lvl="1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Accuracy is a metric that measures the proportion of correct predictions made by a model out of all predictions.</a:t>
            </a:r>
          </a:p>
          <a:p>
            <a:pPr marL="800100" lvl="1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It ranges from 0 to 1, where 1 indicates perfect accuracy.</a:t>
            </a:r>
          </a:p>
          <a:p>
            <a:pPr marL="342900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b="1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Precision:</a:t>
            </a:r>
          </a:p>
          <a:p>
            <a:pPr marL="800100" lvl="1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It focuses on the accuracy of positive predictions or in this research case (attack predictions).</a:t>
            </a:r>
          </a:p>
          <a:p>
            <a:pPr marL="800100" lvl="1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It ranges from 0 to 1, where 1 indicates perfect precision.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b="1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Recall:</a:t>
            </a:r>
          </a:p>
          <a:p>
            <a:pPr marL="800100" lvl="1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Recall is about how many of the actual positive (attack) cases were correctly identified by the model. It focuses on capturing all the relevant positive cases.</a:t>
            </a:r>
          </a:p>
          <a:p>
            <a:pPr marL="800100" lvl="1" indent="-342900">
              <a:lnSpc>
                <a:spcPts val="2000"/>
              </a:lnSpc>
              <a:buSzPct val="100000"/>
              <a:buFontTx/>
              <a:buChar char="•"/>
            </a:pPr>
            <a:r>
              <a:rPr lang="en-US" sz="1400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It ranges from 0 to 1, where 1 indicates perfect recall.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b="1" dirty="0">
              <a:solidFill>
                <a:srgbClr val="272525"/>
              </a:solidFill>
              <a:latin typeface="Segoe UI" panose="020B0502040204020203" pitchFamily="34" charset="0"/>
              <a:ea typeface="Inter" pitchFamily="34" charset="-122"/>
              <a:cs typeface="Segoe UI" panose="020B0502040204020203" pitchFamily="34" charset="0"/>
            </a:endParaRP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418433" y="4622006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24"/>
          <p:cNvSpPr/>
          <p:nvPr/>
        </p:nvSpPr>
        <p:spPr>
          <a:xfrm>
            <a:off x="8418433" y="5439728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8418433" y="6003369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8418433" y="6876574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8418433" y="8313420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8418433" y="9131141"/>
            <a:ext cx="4146352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38733" y="402839"/>
            <a:ext cx="4167902" cy="521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2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Dataset Details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581394" y="4915853"/>
            <a:ext cx="4654391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418433" y="4622006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24"/>
          <p:cNvSpPr/>
          <p:nvPr/>
        </p:nvSpPr>
        <p:spPr>
          <a:xfrm>
            <a:off x="8418433" y="5439728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8418433" y="6003369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8418433" y="6876574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8418433" y="8313420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8418433" y="9131141"/>
            <a:ext cx="4146352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409779-1C18-9B5E-55D2-D86636700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889" y="1007675"/>
            <a:ext cx="7965834" cy="6524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 1">
            <a:extLst>
              <a:ext uri="{FF2B5EF4-FFF2-40B4-BE49-F238E27FC236}">
                <a16:creationId xmlns:a16="http://schemas.microsoft.com/office/drawing/2014/main" id="{EF298AE3-F266-BF45-BA48-B3C63B9833C0}"/>
              </a:ext>
            </a:extLst>
          </p:cNvPr>
          <p:cNvSpPr/>
          <p:nvPr/>
        </p:nvSpPr>
        <p:spPr>
          <a:xfrm>
            <a:off x="4848541" y="7303050"/>
            <a:ext cx="3967701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2"/>
              </a:lnSpc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Figure 1: Dataset Columns Description</a:t>
            </a:r>
          </a:p>
        </p:txBody>
      </p:sp>
    </p:spTree>
    <p:extLst>
      <p:ext uri="{BB962C8B-B14F-4D97-AF65-F5344CB8AC3E}">
        <p14:creationId xmlns:p14="http://schemas.microsoft.com/office/powerpoint/2010/main" val="289922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38733" y="402839"/>
            <a:ext cx="4167902" cy="521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2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Dataset Details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581394" y="4915853"/>
            <a:ext cx="4654391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418433" y="4622006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24"/>
          <p:cNvSpPr/>
          <p:nvPr/>
        </p:nvSpPr>
        <p:spPr>
          <a:xfrm>
            <a:off x="8418433" y="5439728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8418433" y="6003369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8418433" y="6876574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8418433" y="8313420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8418433" y="9131141"/>
            <a:ext cx="4146352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5D3F07-1FA1-A2DF-EAE1-7D9C2FD5C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36" y="1291187"/>
            <a:ext cx="12681098" cy="2261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 1">
            <a:extLst>
              <a:ext uri="{FF2B5EF4-FFF2-40B4-BE49-F238E27FC236}">
                <a16:creationId xmlns:a16="http://schemas.microsoft.com/office/drawing/2014/main" id="{6BF6C89E-42F6-405F-1BD3-349BBB11D97C}"/>
              </a:ext>
            </a:extLst>
          </p:cNvPr>
          <p:cNvSpPr/>
          <p:nvPr/>
        </p:nvSpPr>
        <p:spPr>
          <a:xfrm>
            <a:off x="4506635" y="3425213"/>
            <a:ext cx="3967701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2"/>
              </a:lnSpc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Figure 2: Dataset Sample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35DDC2-C9F9-4E64-A3AC-AFA0EDAB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506635" y="4296229"/>
            <a:ext cx="4187685" cy="32656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9366DA4-A7DB-C31D-8EDF-6ADF7779F14B}"/>
              </a:ext>
            </a:extLst>
          </p:cNvPr>
          <p:cNvSpPr/>
          <p:nvPr/>
        </p:nvSpPr>
        <p:spPr>
          <a:xfrm>
            <a:off x="4726620" y="7331318"/>
            <a:ext cx="3967701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2"/>
              </a:lnSpc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Figure 3: Distribution of Status Column</a:t>
            </a:r>
          </a:p>
        </p:txBody>
      </p:sp>
    </p:spTree>
    <p:extLst>
      <p:ext uri="{BB962C8B-B14F-4D97-AF65-F5344CB8AC3E}">
        <p14:creationId xmlns:p14="http://schemas.microsoft.com/office/powerpoint/2010/main" val="497872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38732" y="402839"/>
            <a:ext cx="4718297" cy="521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2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Results and Discussion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581394" y="4915853"/>
            <a:ext cx="4654391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418433" y="4622006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24"/>
          <p:cNvSpPr/>
          <p:nvPr/>
        </p:nvSpPr>
        <p:spPr>
          <a:xfrm>
            <a:off x="8418433" y="5439728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8418433" y="6003369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8418433" y="6876574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8418433" y="8313420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8418433" y="9131141"/>
            <a:ext cx="4146352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060D3E-59B5-E3D7-6C7A-FD1BFF36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5" y="1701811"/>
            <a:ext cx="4080613" cy="32656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19BEDF25-6C73-0AEF-29AE-48974331ED53}"/>
              </a:ext>
            </a:extLst>
          </p:cNvPr>
          <p:cNvSpPr/>
          <p:nvPr/>
        </p:nvSpPr>
        <p:spPr>
          <a:xfrm>
            <a:off x="905219" y="4748827"/>
            <a:ext cx="3967701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2"/>
              </a:lnSpc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Figure 4: Average CPU Usage by Machine Status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7EE30D9-E606-7A97-5FDB-B4DD225A6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703" y="1701812"/>
            <a:ext cx="4080613" cy="32656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4A9D0864-891E-2E09-0664-007586B1B79C}"/>
              </a:ext>
            </a:extLst>
          </p:cNvPr>
          <p:cNvSpPr/>
          <p:nvPr/>
        </p:nvSpPr>
        <p:spPr>
          <a:xfrm>
            <a:off x="5548465" y="4744443"/>
            <a:ext cx="3967701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2"/>
              </a:lnSpc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Figure 5: Average Transmitted Bytes by Machine Status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9C4BD1F-4656-5466-479B-A9FC937C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295" y="1695527"/>
            <a:ext cx="4080614" cy="32656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351232E0-95B0-C64F-513A-1EC89F2EB15E}"/>
              </a:ext>
            </a:extLst>
          </p:cNvPr>
          <p:cNvSpPr/>
          <p:nvPr/>
        </p:nvSpPr>
        <p:spPr>
          <a:xfrm>
            <a:off x="10203158" y="4698086"/>
            <a:ext cx="3967701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2"/>
              </a:lnSpc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Figure 6: Average Received Bytes by Machine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6E15A-50FD-70A0-0FAB-342C71DD1D5B}"/>
              </a:ext>
            </a:extLst>
          </p:cNvPr>
          <p:cNvSpPr txBox="1"/>
          <p:nvPr/>
        </p:nvSpPr>
        <p:spPr>
          <a:xfrm>
            <a:off x="964019" y="5947887"/>
            <a:ext cx="10831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significant increase in transmitted bytes suggests the machine might be scripted to act as part of a botnet, participating in a Distributed Denial of Service (DDoS) attack.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behavior is typical of infected machines sending large volumes of traffic to overwhelm a target.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3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38732" y="402839"/>
            <a:ext cx="4718297" cy="521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2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Results and Discussion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581394" y="4915853"/>
            <a:ext cx="4654391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418433" y="4622006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24"/>
          <p:cNvSpPr/>
          <p:nvPr/>
        </p:nvSpPr>
        <p:spPr>
          <a:xfrm>
            <a:off x="8418433" y="5439728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8418433" y="6003369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8418433" y="6876574"/>
            <a:ext cx="4146352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8418433" y="8313420"/>
            <a:ext cx="4146352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8418433" y="9131141"/>
            <a:ext cx="4146352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05E962-1849-C982-EA9B-045D0FE37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38642"/>
              </p:ext>
            </p:extLst>
          </p:nvPr>
        </p:nvGraphicFramePr>
        <p:xfrm>
          <a:off x="1842977" y="1577390"/>
          <a:ext cx="9753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694315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164160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925878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952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0.9985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Machines (SVM)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50595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4342896-6846-1122-0C8A-1BC3EFA67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595" y="3895204"/>
            <a:ext cx="3277057" cy="3324689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A2754BA2-2D90-C887-992F-BAB67DA68710}"/>
              </a:ext>
            </a:extLst>
          </p:cNvPr>
          <p:cNvSpPr/>
          <p:nvPr/>
        </p:nvSpPr>
        <p:spPr>
          <a:xfrm>
            <a:off x="4151245" y="6992323"/>
            <a:ext cx="5137063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2"/>
              </a:lnSpc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Figure 7: Predicting on a random unseen row using 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214339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91" y="2474476"/>
            <a:ext cx="4945618" cy="328064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3280" y="769620"/>
            <a:ext cx="7630239" cy="1419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7"/>
              </a:lnSpc>
              <a:buNone/>
            </a:pPr>
            <a:r>
              <a:rPr lang="en-US" sz="4470" b="1" dirty="0">
                <a:solidFill>
                  <a:srgbClr val="272525"/>
                </a:solidFill>
                <a:latin typeface="Segoe UI" panose="020B0502040204020203" pitchFamily="34" charset="0"/>
                <a:ea typeface="Petrona" pitchFamily="34" charset="-122"/>
                <a:cs typeface="Segoe UI" panose="020B0502040204020203" pitchFamily="34" charset="0"/>
              </a:rPr>
              <a:t>Conclusion</a:t>
            </a:r>
            <a:endParaRPr lang="en-US" sz="447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280" y="2513171"/>
            <a:ext cx="1081207" cy="264628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648813" y="2757378"/>
            <a:ext cx="6224707" cy="23108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24"/>
              </a:lnSpc>
              <a:buFont typeface="Arial" panose="020B0604020202020204" pitchFamily="34" charset="0"/>
              <a:buChar char="•"/>
            </a:pPr>
            <a:r>
              <a:rPr lang="en-US" sz="1703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This research developed a machine learning-based framework for detecting cyberattacks in cloud environment. </a:t>
            </a:r>
          </a:p>
          <a:p>
            <a:pPr marL="285750" indent="-285750" algn="l">
              <a:lnSpc>
                <a:spcPts val="2724"/>
              </a:lnSpc>
              <a:buFont typeface="Arial" panose="020B0604020202020204" pitchFamily="34" charset="0"/>
              <a:buChar char="•"/>
            </a:pPr>
            <a:r>
              <a:rPr lang="en-US" sz="1703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The models demonstrated strong potential in identifying security threats based on system metrics and performance logs.</a:t>
            </a:r>
            <a:endParaRPr lang="en-US" sz="1703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280" y="5159454"/>
            <a:ext cx="1081207" cy="230040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648813" y="5443870"/>
            <a:ext cx="6224707" cy="1799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24"/>
              </a:lnSpc>
              <a:buFont typeface="Arial" panose="020B0604020202020204" pitchFamily="34" charset="0"/>
              <a:buChar char="•"/>
            </a:pPr>
            <a:r>
              <a:rPr lang="en-US" sz="1703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Future research could be done to classify the type of attack occurring on the cloud machine.</a:t>
            </a:r>
            <a:endParaRPr lang="en-US" sz="1703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lnSpc>
                <a:spcPts val="2724"/>
              </a:lnSpc>
              <a:buFont typeface="Arial" panose="020B0604020202020204" pitchFamily="34" charset="0"/>
              <a:buChar char="•"/>
            </a:pPr>
            <a:r>
              <a:rPr lang="en-US" sz="1703" dirty="0">
                <a:solidFill>
                  <a:srgbClr val="272525"/>
                </a:solidFill>
                <a:latin typeface="Segoe UI" panose="020B0502040204020203" pitchFamily="34" charset="0"/>
                <a:ea typeface="Inter" pitchFamily="34" charset="-122"/>
                <a:cs typeface="Segoe UI" panose="020B0502040204020203" pitchFamily="34" charset="0"/>
              </a:rPr>
              <a:t>Future work could also explore advanced techniques like deep learning or hybrid models that combine multiple data sources.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570</Words>
  <Application>Microsoft Office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Noor</dc:title>
  <dc:subject>Noor</dc:subject>
  <dc:creator>Noor</dc:creator>
  <cp:lastModifiedBy>Noor Ahmed</cp:lastModifiedBy>
  <cp:revision>16</cp:revision>
  <dcterms:created xsi:type="dcterms:W3CDTF">2024-08-18T08:42:03Z</dcterms:created>
  <dcterms:modified xsi:type="dcterms:W3CDTF">2024-08-18T19:25:31Z</dcterms:modified>
</cp:coreProperties>
</file>