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Shrikhand" panose="020B0604020202020204" charset="0"/>
      <p:regular r:id="rId9"/>
    </p:embeddedFont>
    <p:embeddedFont>
      <p:font typeface="TT Commons Pro" panose="020B0604020202020204" charset="0"/>
      <p:regular r:id="rId10"/>
    </p:embeddedFont>
    <p:embeddedFont>
      <p:font typeface="TT Commons Pr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0981">
            <a:off x="9529090" y="4756371"/>
            <a:ext cx="5352410" cy="1157459"/>
          </a:xfrm>
          <a:custGeom>
            <a:avLst/>
            <a:gdLst/>
            <a:ahLst/>
            <a:cxnLst/>
            <a:rect l="l" t="t" r="r" b="b"/>
            <a:pathLst>
              <a:path w="5352410" h="1157459">
                <a:moveTo>
                  <a:pt x="0" y="0"/>
                </a:moveTo>
                <a:lnTo>
                  <a:pt x="5352410" y="0"/>
                </a:lnTo>
                <a:lnTo>
                  <a:pt x="5352410" y="1157458"/>
                </a:lnTo>
                <a:lnTo>
                  <a:pt x="0" y="1157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484573" y="6228877"/>
            <a:ext cx="5318854" cy="1158475"/>
            <a:chOff x="0" y="0"/>
            <a:chExt cx="1400851" cy="3051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00851" cy="305113"/>
            </a:xfrm>
            <a:custGeom>
              <a:avLst/>
              <a:gdLst/>
              <a:ahLst/>
              <a:cxnLst/>
              <a:rect l="l" t="t" r="r" b="b"/>
              <a:pathLst>
                <a:path w="1400851" h="305113">
                  <a:moveTo>
                    <a:pt x="145556" y="0"/>
                  </a:moveTo>
                  <a:lnTo>
                    <a:pt x="1255294" y="0"/>
                  </a:lnTo>
                  <a:cubicBezTo>
                    <a:pt x="1335683" y="0"/>
                    <a:pt x="1400851" y="65168"/>
                    <a:pt x="1400851" y="145556"/>
                  </a:cubicBezTo>
                  <a:lnTo>
                    <a:pt x="1400851" y="159557"/>
                  </a:lnTo>
                  <a:cubicBezTo>
                    <a:pt x="1400851" y="239945"/>
                    <a:pt x="1335683" y="305113"/>
                    <a:pt x="1255294" y="305113"/>
                  </a:cubicBezTo>
                  <a:lnTo>
                    <a:pt x="145556" y="305113"/>
                  </a:lnTo>
                  <a:cubicBezTo>
                    <a:pt x="106952" y="305113"/>
                    <a:pt x="69929" y="289777"/>
                    <a:pt x="42632" y="262480"/>
                  </a:cubicBezTo>
                  <a:cubicBezTo>
                    <a:pt x="15335" y="235183"/>
                    <a:pt x="0" y="198161"/>
                    <a:pt x="0" y="159557"/>
                  </a:cubicBezTo>
                  <a:lnTo>
                    <a:pt x="0" y="145556"/>
                  </a:lnTo>
                  <a:cubicBezTo>
                    <a:pt x="0" y="65168"/>
                    <a:pt x="65168" y="0"/>
                    <a:pt x="145556" y="0"/>
                  </a:cubicBezTo>
                  <a:close/>
                </a:path>
              </a:pathLst>
            </a:custGeom>
            <a:solidFill>
              <a:srgbClr val="3677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00851" cy="343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16147" y="2921981"/>
            <a:ext cx="11115274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50"/>
              </a:lnSpc>
            </a:pPr>
            <a:r>
              <a:rPr lang="en-US" sz="14292" b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Berlin Airbnb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72926" y="6289001"/>
            <a:ext cx="2542149" cy="89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99"/>
              </a:lnSpc>
              <a:spcBef>
                <a:spcPct val="0"/>
              </a:spcBef>
            </a:pPr>
            <a:r>
              <a:rPr lang="en-US" sz="4999" b="1">
                <a:solidFill>
                  <a:srgbClr val="FFFFF6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Noor Ali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1858" y="1028996"/>
            <a:ext cx="3588577" cy="48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167074" y="1109129"/>
            <a:ext cx="4113285" cy="538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321" b="1" dirty="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Germany</a:t>
            </a:r>
          </a:p>
        </p:txBody>
      </p:sp>
      <p:pic>
        <p:nvPicPr>
          <p:cNvPr id="1026" name="Picture 2" descr="Airbnb · GitHub">
            <a:extLst>
              <a:ext uri="{FF2B5EF4-FFF2-40B4-BE49-F238E27FC236}">
                <a16:creationId xmlns:a16="http://schemas.microsoft.com/office/drawing/2014/main" id="{53AC193D-F24B-AC7A-F2F7-A2458DDF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1" y="689131"/>
            <a:ext cx="1378263" cy="13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42520" y="6447092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04608"/>
              </p:ext>
            </p:extLst>
          </p:nvPr>
        </p:nvGraphicFramePr>
        <p:xfrm>
          <a:off x="1028700" y="2707830"/>
          <a:ext cx="16230600" cy="5926225"/>
        </p:xfrm>
        <a:graphic>
          <a:graphicData uri="http://schemas.openxmlformats.org/drawingml/2006/table">
            <a:tbl>
              <a:tblPr/>
              <a:tblGrid>
                <a:gridCol w="468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7470">
                <a:tc rowSpan="3">
                  <a:txBody>
                    <a:bodyPr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FFFFFF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Where in Berlin to invest . This analysis reveals demand, pricing, and revenue potential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 b="1" dirty="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Where is demand the strongest?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819">
                <a:tc vMerge="1">
                  <a:txBody>
                    <a:bodyPr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FFFFFF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Where in Berlin to invest . This analysis reveals demand, pricing, and revenue potential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 b="1" dirty="0">
                          <a:solidFill>
                            <a:srgbClr val="000000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What are the average nightly prices by room type?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936">
                <a:tc vMerge="1">
                  <a:txBody>
                    <a:bodyPr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FFFFFF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Where in Berlin to invest . This analysis reveals demand, pricing, and revenue potential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7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 b="1" dirty="0">
                          <a:solidFill>
                            <a:srgbClr val="000000"/>
                          </a:solidFill>
                          <a:latin typeface="TT Commons Pro Bold"/>
                          <a:sym typeface="TT Commons Pro Bold"/>
                        </a:rPr>
                        <a:t>Where is the competition highest?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77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478007" y="1242859"/>
            <a:ext cx="11331986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Problems and Questions </a:t>
            </a:r>
          </a:p>
        </p:txBody>
      </p:sp>
      <p:sp>
        <p:nvSpPr>
          <p:cNvPr id="5" name="Freeform 5"/>
          <p:cNvSpPr/>
          <p:nvPr/>
        </p:nvSpPr>
        <p:spPr>
          <a:xfrm rot="-5222381">
            <a:off x="3717327" y="514160"/>
            <a:ext cx="773691" cy="858464"/>
          </a:xfrm>
          <a:custGeom>
            <a:avLst/>
            <a:gdLst/>
            <a:ahLst/>
            <a:cxnLst/>
            <a:rect l="l" t="t" r="r" b="b"/>
            <a:pathLst>
              <a:path w="773691" h="858464">
                <a:moveTo>
                  <a:pt x="0" y="0"/>
                </a:moveTo>
                <a:lnTo>
                  <a:pt x="773690" y="0"/>
                </a:lnTo>
                <a:lnTo>
                  <a:pt x="773690" y="858464"/>
                </a:lnTo>
                <a:lnTo>
                  <a:pt x="0" y="858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2229">
            <a:off x="522184" y="2856180"/>
            <a:ext cx="4241255" cy="917171"/>
          </a:xfrm>
          <a:custGeom>
            <a:avLst/>
            <a:gdLst/>
            <a:ahLst/>
            <a:cxnLst/>
            <a:rect l="l" t="t" r="r" b="b"/>
            <a:pathLst>
              <a:path w="4241255" h="917171">
                <a:moveTo>
                  <a:pt x="0" y="0"/>
                </a:moveTo>
                <a:lnTo>
                  <a:pt x="4241255" y="0"/>
                </a:lnTo>
                <a:lnTo>
                  <a:pt x="4241255" y="917172"/>
                </a:lnTo>
                <a:lnTo>
                  <a:pt x="0" y="9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974242">
            <a:off x="14318083" y="2771541"/>
            <a:ext cx="997565" cy="2017136"/>
          </a:xfrm>
          <a:custGeom>
            <a:avLst/>
            <a:gdLst/>
            <a:ahLst/>
            <a:cxnLst/>
            <a:rect l="l" t="t" r="r" b="b"/>
            <a:pathLst>
              <a:path w="997565" h="2017136">
                <a:moveTo>
                  <a:pt x="0" y="0"/>
                </a:moveTo>
                <a:lnTo>
                  <a:pt x="997565" y="0"/>
                </a:lnTo>
                <a:lnTo>
                  <a:pt x="997565" y="2017136"/>
                </a:lnTo>
                <a:lnTo>
                  <a:pt x="0" y="201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694848" y="4047550"/>
            <a:ext cx="10898305" cy="5410868"/>
          </a:xfrm>
          <a:custGeom>
            <a:avLst/>
            <a:gdLst/>
            <a:ahLst/>
            <a:cxnLst/>
            <a:rect l="l" t="t" r="r" b="b"/>
            <a:pathLst>
              <a:path w="10898305" h="5410868">
                <a:moveTo>
                  <a:pt x="0" y="0"/>
                </a:moveTo>
                <a:lnTo>
                  <a:pt x="10898304" y="0"/>
                </a:lnTo>
                <a:lnTo>
                  <a:pt x="10898304" y="5410868"/>
                </a:lnTo>
                <a:lnTo>
                  <a:pt x="0" y="54108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1" t="-1381" r="-1536" b="-513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315212"/>
            <a:ext cx="811530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Where is demand the strongest?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801112"/>
            <a:ext cx="8561303" cy="2466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183" lvl="1" indent="-328092" algn="l">
              <a:lnSpc>
                <a:spcPts val="3951"/>
              </a:lnSpc>
              <a:buFont typeface="Arial"/>
              <a:buChar char="•"/>
            </a:pPr>
            <a:r>
              <a:rPr lang="en-US" sz="3039" b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Demand is strongest in residential neighborhoods (Allende-Viertel, Altglienicke).</a:t>
            </a:r>
          </a:p>
          <a:p>
            <a:pPr marL="656183" lvl="1" indent="-328092" algn="l">
              <a:lnSpc>
                <a:spcPts val="3951"/>
              </a:lnSpc>
              <a:buFont typeface="Arial"/>
              <a:buChar char="•"/>
            </a:pPr>
            <a:r>
              <a:rPr lang="en-US" sz="3039" b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central Berlin (Alexanderplatz, Südliche Friedrichstadt)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43236">
            <a:off x="12776803" y="1455433"/>
            <a:ext cx="4344222" cy="1341279"/>
          </a:xfrm>
          <a:custGeom>
            <a:avLst/>
            <a:gdLst/>
            <a:ahLst/>
            <a:cxnLst/>
            <a:rect l="l" t="t" r="r" b="b"/>
            <a:pathLst>
              <a:path w="4344222" h="1341279">
                <a:moveTo>
                  <a:pt x="0" y="0"/>
                </a:moveTo>
                <a:lnTo>
                  <a:pt x="4344222" y="0"/>
                </a:lnTo>
                <a:lnTo>
                  <a:pt x="4344222" y="1341278"/>
                </a:lnTo>
                <a:lnTo>
                  <a:pt x="0" y="134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459121">
            <a:off x="16246521" y="8693350"/>
            <a:ext cx="2025558" cy="1076078"/>
          </a:xfrm>
          <a:custGeom>
            <a:avLst/>
            <a:gdLst/>
            <a:ahLst/>
            <a:cxnLst/>
            <a:rect l="l" t="t" r="r" b="b"/>
            <a:pathLst>
              <a:path w="2025558" h="1076078">
                <a:moveTo>
                  <a:pt x="0" y="0"/>
                </a:moveTo>
                <a:lnTo>
                  <a:pt x="2025558" y="0"/>
                </a:lnTo>
                <a:lnTo>
                  <a:pt x="2025558" y="1076077"/>
                </a:lnTo>
                <a:lnTo>
                  <a:pt x="0" y="1076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395459" y="3792196"/>
            <a:ext cx="10863841" cy="5031336"/>
          </a:xfrm>
          <a:custGeom>
            <a:avLst/>
            <a:gdLst/>
            <a:ahLst/>
            <a:cxnLst/>
            <a:rect l="l" t="t" r="r" b="b"/>
            <a:pathLst>
              <a:path w="10863841" h="5031336">
                <a:moveTo>
                  <a:pt x="0" y="0"/>
                </a:moveTo>
                <a:lnTo>
                  <a:pt x="10863841" y="0"/>
                </a:lnTo>
                <a:lnTo>
                  <a:pt x="10863841" y="5031336"/>
                </a:lnTo>
                <a:lnTo>
                  <a:pt x="0" y="50313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89" t="-3894" r="-1937" b="-5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39794" y="887848"/>
            <a:ext cx="1462937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What are the average nightly prices by room type?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9794" y="4565039"/>
            <a:ext cx="5503127" cy="3457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183" lvl="1" indent="-328092" algn="l">
              <a:lnSpc>
                <a:spcPts val="3951"/>
              </a:lnSpc>
              <a:buFont typeface="Arial"/>
              <a:buChar char="•"/>
            </a:pPr>
            <a:r>
              <a:rPr lang="en-US" sz="3039" b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Entire apartments are profitable and balanced category.</a:t>
            </a:r>
          </a:p>
          <a:p>
            <a:pPr marL="656183" lvl="1" indent="-328092" algn="l">
              <a:lnSpc>
                <a:spcPts val="3951"/>
              </a:lnSpc>
              <a:buFont typeface="Arial"/>
              <a:buChar char="•"/>
            </a:pPr>
            <a:r>
              <a:rPr lang="en-US" sz="3039" b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Shared/private rooms target budget travelers</a:t>
            </a:r>
          </a:p>
          <a:p>
            <a:pPr marL="656183" lvl="1" indent="-328092" algn="l">
              <a:lnSpc>
                <a:spcPts val="3951"/>
              </a:lnSpc>
              <a:buFont typeface="Arial"/>
              <a:buChar char="•"/>
            </a:pPr>
            <a:r>
              <a:rPr lang="en-US" sz="3039" b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hotel rooms cater to premium demand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96972" y="2294427"/>
            <a:ext cx="924656" cy="1017121"/>
          </a:xfrm>
          <a:custGeom>
            <a:avLst/>
            <a:gdLst/>
            <a:ahLst/>
            <a:cxnLst/>
            <a:rect l="l" t="t" r="r" b="b"/>
            <a:pathLst>
              <a:path w="924656" h="1017121">
                <a:moveTo>
                  <a:pt x="0" y="0"/>
                </a:moveTo>
                <a:lnTo>
                  <a:pt x="924656" y="0"/>
                </a:lnTo>
                <a:lnTo>
                  <a:pt x="924656" y="1017121"/>
                </a:lnTo>
                <a:lnTo>
                  <a:pt x="0" y="1017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64663"/>
            <a:ext cx="10420231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Where is the competition highest?</a:t>
            </a:r>
          </a:p>
        </p:txBody>
      </p:sp>
      <p:sp>
        <p:nvSpPr>
          <p:cNvPr id="4" name="Freeform 4"/>
          <p:cNvSpPr/>
          <p:nvPr/>
        </p:nvSpPr>
        <p:spPr>
          <a:xfrm>
            <a:off x="5294466" y="1888588"/>
            <a:ext cx="2905184" cy="1368078"/>
          </a:xfrm>
          <a:custGeom>
            <a:avLst/>
            <a:gdLst/>
            <a:ahLst/>
            <a:cxnLst/>
            <a:rect l="l" t="t" r="r" b="b"/>
            <a:pathLst>
              <a:path w="2905184" h="1368078">
                <a:moveTo>
                  <a:pt x="0" y="0"/>
                </a:moveTo>
                <a:lnTo>
                  <a:pt x="2905184" y="0"/>
                </a:lnTo>
                <a:lnTo>
                  <a:pt x="2905184" y="1368077"/>
                </a:lnTo>
                <a:lnTo>
                  <a:pt x="0" y="1368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98222" y="3751789"/>
            <a:ext cx="660955" cy="1115536"/>
          </a:xfrm>
          <a:custGeom>
            <a:avLst/>
            <a:gdLst/>
            <a:ahLst/>
            <a:cxnLst/>
            <a:rect l="l" t="t" r="r" b="b"/>
            <a:pathLst>
              <a:path w="660955" h="1115536">
                <a:moveTo>
                  <a:pt x="0" y="0"/>
                </a:moveTo>
                <a:lnTo>
                  <a:pt x="660956" y="0"/>
                </a:lnTo>
                <a:lnTo>
                  <a:pt x="660956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31675" y="3656729"/>
            <a:ext cx="10799747" cy="5383850"/>
          </a:xfrm>
          <a:custGeom>
            <a:avLst/>
            <a:gdLst/>
            <a:ahLst/>
            <a:cxnLst/>
            <a:rect l="l" t="t" r="r" b="b"/>
            <a:pathLst>
              <a:path w="10799747" h="5383850">
                <a:moveTo>
                  <a:pt x="0" y="0"/>
                </a:moveTo>
                <a:lnTo>
                  <a:pt x="10799747" y="0"/>
                </a:lnTo>
                <a:lnTo>
                  <a:pt x="10799747" y="5383850"/>
                </a:lnTo>
                <a:lnTo>
                  <a:pt x="0" y="53838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668" t="-2509" r="-1975" b="-2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2431422" y="5342581"/>
            <a:ext cx="5460378" cy="197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183" lvl="1" indent="-328092" algn="l">
              <a:lnSpc>
                <a:spcPts val="3951"/>
              </a:lnSpc>
              <a:buFont typeface="Arial"/>
              <a:buChar char="•"/>
            </a:pPr>
            <a:r>
              <a:rPr lang="en-US" sz="3039" b="1" dirty="0" err="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Alexanderplatz</a:t>
            </a:r>
            <a:r>
              <a:rPr lang="en-US" sz="3039" b="1" dirty="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has the highest density, showing strong competition.</a:t>
            </a:r>
          </a:p>
          <a:p>
            <a:pPr algn="l">
              <a:lnSpc>
                <a:spcPts val="3951"/>
              </a:lnSpc>
            </a:pPr>
            <a:endParaRPr lang="en-US" sz="3039" b="1" dirty="0">
              <a:solidFill>
                <a:srgbClr val="000000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 flipV="1">
            <a:off x="8103082" y="4407382"/>
            <a:ext cx="5864794" cy="27042"/>
          </a:xfrm>
          <a:prstGeom prst="line">
            <a:avLst/>
          </a:prstGeom>
          <a:ln w="47625" cap="rnd">
            <a:solidFill>
              <a:srgbClr val="3677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10519">
            <a:off x="10735784" y="1231628"/>
            <a:ext cx="591397" cy="650537"/>
          </a:xfrm>
          <a:custGeom>
            <a:avLst/>
            <a:gdLst/>
            <a:ahLst/>
            <a:cxnLst/>
            <a:rect l="l" t="t" r="r" b="b"/>
            <a:pathLst>
              <a:path w="591397" h="650537">
                <a:moveTo>
                  <a:pt x="0" y="0"/>
                </a:moveTo>
                <a:lnTo>
                  <a:pt x="591397" y="0"/>
                </a:lnTo>
                <a:lnTo>
                  <a:pt x="591397" y="650536"/>
                </a:lnTo>
                <a:lnTo>
                  <a:pt x="0" y="650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11355">
            <a:off x="10735784" y="3369280"/>
            <a:ext cx="591397" cy="650537"/>
          </a:xfrm>
          <a:custGeom>
            <a:avLst/>
            <a:gdLst/>
            <a:ahLst/>
            <a:cxnLst/>
            <a:rect l="l" t="t" r="r" b="b"/>
            <a:pathLst>
              <a:path w="591397" h="650537">
                <a:moveTo>
                  <a:pt x="0" y="0"/>
                </a:moveTo>
                <a:lnTo>
                  <a:pt x="591397" y="0"/>
                </a:lnTo>
                <a:lnTo>
                  <a:pt x="591397" y="650536"/>
                </a:lnTo>
                <a:lnTo>
                  <a:pt x="0" y="650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222804">
            <a:off x="10742626" y="5503638"/>
            <a:ext cx="591397" cy="650537"/>
          </a:xfrm>
          <a:custGeom>
            <a:avLst/>
            <a:gdLst/>
            <a:ahLst/>
            <a:cxnLst/>
            <a:rect l="l" t="t" r="r" b="b"/>
            <a:pathLst>
              <a:path w="591397" h="650537">
                <a:moveTo>
                  <a:pt x="0" y="0"/>
                </a:moveTo>
                <a:lnTo>
                  <a:pt x="591397" y="0"/>
                </a:lnTo>
                <a:lnTo>
                  <a:pt x="591397" y="650537"/>
                </a:lnTo>
                <a:lnTo>
                  <a:pt x="0" y="650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0" y="0"/>
            <a:ext cx="9476337" cy="10287000"/>
          </a:xfrm>
          <a:prstGeom prst="rect">
            <a:avLst/>
          </a:prstGeom>
          <a:solidFill>
            <a:srgbClr val="DDE1FF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4676775"/>
            <a:ext cx="8070756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Recommendations</a:t>
            </a:r>
          </a:p>
        </p:txBody>
      </p:sp>
      <p:sp>
        <p:nvSpPr>
          <p:cNvPr id="9" name="Freeform 9"/>
          <p:cNvSpPr/>
          <p:nvPr/>
        </p:nvSpPr>
        <p:spPr>
          <a:xfrm rot="5400000">
            <a:off x="4239386" y="2360712"/>
            <a:ext cx="997565" cy="2017136"/>
          </a:xfrm>
          <a:custGeom>
            <a:avLst/>
            <a:gdLst/>
            <a:ahLst/>
            <a:cxnLst/>
            <a:rect l="l" t="t" r="r" b="b"/>
            <a:pathLst>
              <a:path w="997565" h="2017136">
                <a:moveTo>
                  <a:pt x="0" y="0"/>
                </a:moveTo>
                <a:lnTo>
                  <a:pt x="997565" y="0"/>
                </a:lnTo>
                <a:lnTo>
                  <a:pt x="997565" y="2017136"/>
                </a:lnTo>
                <a:lnTo>
                  <a:pt x="0" y="201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467804">
            <a:off x="4257488" y="8324016"/>
            <a:ext cx="4462171" cy="2515042"/>
          </a:xfrm>
          <a:custGeom>
            <a:avLst/>
            <a:gdLst/>
            <a:ahLst/>
            <a:cxnLst/>
            <a:rect l="l" t="t" r="r" b="b"/>
            <a:pathLst>
              <a:path w="4462171" h="2515042">
                <a:moveTo>
                  <a:pt x="0" y="0"/>
                </a:moveTo>
                <a:lnTo>
                  <a:pt x="4462171" y="0"/>
                </a:lnTo>
                <a:lnTo>
                  <a:pt x="4462171" y="2515042"/>
                </a:lnTo>
                <a:lnTo>
                  <a:pt x="0" y="2515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1697503" y="1224484"/>
            <a:ext cx="5682212" cy="1713902"/>
            <a:chOff x="0" y="-9525"/>
            <a:chExt cx="7576282" cy="228520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757628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Invest near the city center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27732"/>
              <a:ext cx="7576282" cy="1547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 dirty="0" err="1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Alexanderplatz</a:t>
              </a:r>
              <a:r>
                <a:rPr lang="en-US" sz="2200" dirty="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Regierungsviertel</a:t>
              </a:r>
              <a:r>
                <a:rPr lang="en-US" sz="2200" dirty="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Südliche</a:t>
              </a:r>
              <a:r>
                <a:rPr lang="en-US" sz="2200" dirty="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 Friedrichstadt. These areas combine high demand, strong pricing.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697503" y="3369280"/>
            <a:ext cx="5682212" cy="1299544"/>
            <a:chOff x="0" y="0"/>
            <a:chExt cx="7576282" cy="173272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9525"/>
              <a:ext cx="757628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Choose Entire home/apt listings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27732"/>
              <a:ext cx="7576282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Balanced demand, moderate competition, and good price levels.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97503" y="5485170"/>
            <a:ext cx="5682212" cy="1690069"/>
            <a:chOff x="0" y="0"/>
            <a:chExt cx="7576282" cy="225342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757628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Avoid overly competitive areas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27732"/>
              <a:ext cx="7576282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like Alexanderplatz unless offering unique amenities or pricing strategy, since competition is intense.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4761">
            <a:off x="1363476" y="5950220"/>
            <a:ext cx="6933016" cy="289926"/>
          </a:xfrm>
          <a:custGeom>
            <a:avLst/>
            <a:gdLst/>
            <a:ahLst/>
            <a:cxnLst/>
            <a:rect l="l" t="t" r="r" b="b"/>
            <a:pathLst>
              <a:path w="6933016" h="289926">
                <a:moveTo>
                  <a:pt x="0" y="0"/>
                </a:moveTo>
                <a:lnTo>
                  <a:pt x="6933016" y="0"/>
                </a:lnTo>
                <a:lnTo>
                  <a:pt x="6933016" y="289926"/>
                </a:lnTo>
                <a:lnTo>
                  <a:pt x="0" y="28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0499" y="4462462"/>
            <a:ext cx="16230600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8999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Thank you for your time! </a:t>
            </a:r>
          </a:p>
        </p:txBody>
      </p:sp>
      <p:sp>
        <p:nvSpPr>
          <p:cNvPr id="4" name="Freeform 4"/>
          <p:cNvSpPr/>
          <p:nvPr/>
        </p:nvSpPr>
        <p:spPr>
          <a:xfrm>
            <a:off x="342092" y="2941843"/>
            <a:ext cx="1373216" cy="1293320"/>
          </a:xfrm>
          <a:custGeom>
            <a:avLst/>
            <a:gdLst/>
            <a:ahLst/>
            <a:cxnLst/>
            <a:rect l="l" t="t" r="r" b="b"/>
            <a:pathLst>
              <a:path w="1373216" h="1293320">
                <a:moveTo>
                  <a:pt x="0" y="0"/>
                </a:moveTo>
                <a:lnTo>
                  <a:pt x="1373216" y="0"/>
                </a:lnTo>
                <a:lnTo>
                  <a:pt x="1373216" y="1293319"/>
                </a:lnTo>
                <a:lnTo>
                  <a:pt x="0" y="1293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364048" y="3588502"/>
            <a:ext cx="1227050" cy="1361498"/>
          </a:xfrm>
          <a:custGeom>
            <a:avLst/>
            <a:gdLst/>
            <a:ahLst/>
            <a:cxnLst/>
            <a:rect l="l" t="t" r="r" b="b"/>
            <a:pathLst>
              <a:path w="1227050" h="1361498">
                <a:moveTo>
                  <a:pt x="0" y="0"/>
                </a:moveTo>
                <a:lnTo>
                  <a:pt x="1227051" y="0"/>
                </a:lnTo>
                <a:lnTo>
                  <a:pt x="1227051" y="1361498"/>
                </a:lnTo>
                <a:lnTo>
                  <a:pt x="0" y="1361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182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TT Commons Pro</vt:lpstr>
      <vt:lpstr>TT Commons Pro Bold</vt:lpstr>
      <vt:lpstr>Shrikhand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Airbnb</dc:title>
  <cp:lastModifiedBy>NOOR ALI ISA ALQASAB</cp:lastModifiedBy>
  <cp:revision>8</cp:revision>
  <dcterms:created xsi:type="dcterms:W3CDTF">2006-08-16T00:00:00Z</dcterms:created>
  <dcterms:modified xsi:type="dcterms:W3CDTF">2025-09-11T21:21:51Z</dcterms:modified>
  <dc:identifier>DAGymDgyLmg</dc:identifier>
</cp:coreProperties>
</file>