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DM Sans" pitchFamily="2" charset="0"/>
      <p:regular r:id="rId17"/>
    </p:embeddedFont>
    <p:embeddedFont>
      <p:font typeface="DM Sans Bold" charset="0"/>
      <p:regular r:id="rId18"/>
    </p:embeddedFont>
    <p:embeddedFont>
      <p:font typeface="Libre Baskerville" panose="02000000000000000000" pitchFamily="2" charset="0"/>
      <p:regular r:id="rId19"/>
    </p:embeddedFont>
    <p:embeddedFont>
      <p:font typeface="TAN Pearl" panose="020B0604020202020204" charset="0"/>
      <p:regular r:id="rId20"/>
    </p:embeddedFont>
    <p:embeddedFont>
      <p:font typeface="Tenor Sans" panose="020B0604020202020204" charset="0"/>
      <p:regular r:id="rId21"/>
    </p:embeddedFont>
    <p:embeddedFont>
      <p:font typeface="Tex Gyre Bonum" panose="020B0604020202020204" charset="0"/>
      <p:regular r:id="rId22"/>
    </p:embeddedFont>
    <p:embeddedFont>
      <p:font typeface="Tex Gyre Terme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487763" y="1174432"/>
            <a:ext cx="772158" cy="772158"/>
          </a:xfrm>
          <a:custGeom>
            <a:avLst/>
            <a:gdLst/>
            <a:ahLst/>
            <a:cxnLst/>
            <a:rect l="l" t="t" r="r" b="b"/>
            <a:pathLst>
              <a:path w="772158" h="772158">
                <a:moveTo>
                  <a:pt x="0" y="0"/>
                </a:moveTo>
                <a:lnTo>
                  <a:pt x="772158" y="0"/>
                </a:lnTo>
                <a:lnTo>
                  <a:pt x="772158" y="772158"/>
                </a:lnTo>
                <a:lnTo>
                  <a:pt x="0" y="772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7455" y="3268470"/>
            <a:ext cx="17553090" cy="293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4F275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Breaking USA YouTube Algorithm:</a:t>
            </a:r>
          </a:p>
          <a:p>
            <a:pPr algn="ctr">
              <a:lnSpc>
                <a:spcPts val="7839"/>
              </a:lnSpc>
            </a:pPr>
            <a:endParaRPr lang="en-US" sz="5599">
              <a:solidFill>
                <a:srgbClr val="4F275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4F275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Insights into Trending Videos and Engagement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33419" y="6986503"/>
            <a:ext cx="8621162" cy="256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3661">
                <a:solidFill>
                  <a:srgbClr val="BC8FBC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Done by:</a:t>
            </a:r>
          </a:p>
          <a:p>
            <a:pPr algn="ctr">
              <a:lnSpc>
                <a:spcPts val="5126"/>
              </a:lnSpc>
            </a:pPr>
            <a:r>
              <a:rPr lang="en-US" sz="3661">
                <a:solidFill>
                  <a:srgbClr val="BC8FBC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Noor Ali</a:t>
            </a:r>
          </a:p>
          <a:p>
            <a:pPr algn="ctr">
              <a:lnSpc>
                <a:spcPts val="5126"/>
              </a:lnSpc>
            </a:pPr>
            <a:r>
              <a:rPr lang="en-US" sz="3661">
                <a:solidFill>
                  <a:srgbClr val="BC8FBC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Noor Ahmed</a:t>
            </a:r>
          </a:p>
          <a:p>
            <a:pPr algn="ctr">
              <a:lnSpc>
                <a:spcPts val="5126"/>
              </a:lnSpc>
            </a:pPr>
            <a:r>
              <a:rPr lang="en-US" sz="3661">
                <a:solidFill>
                  <a:srgbClr val="BC8FBC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Duaa Mohamed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13928" y="1228723"/>
            <a:ext cx="587097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E52D27"/>
                </a:solidFill>
                <a:latin typeface="Tenor Sans"/>
                <a:ea typeface="Tenor Sans"/>
                <a:cs typeface="Tenor Sans"/>
                <a:sym typeface="Tenor Sans"/>
              </a:rPr>
              <a:t>YouTube trend video in 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71463" y="461686"/>
            <a:ext cx="9803076" cy="9363628"/>
          </a:xfrm>
          <a:custGeom>
            <a:avLst/>
            <a:gdLst/>
            <a:ahLst/>
            <a:cxnLst/>
            <a:rect l="l" t="t" r="r" b="b"/>
            <a:pathLst>
              <a:path w="9803076" h="9363628">
                <a:moveTo>
                  <a:pt x="0" y="0"/>
                </a:moveTo>
                <a:lnTo>
                  <a:pt x="9803076" y="0"/>
                </a:lnTo>
                <a:lnTo>
                  <a:pt x="9803076" y="9363628"/>
                </a:lnTo>
                <a:lnTo>
                  <a:pt x="0" y="9363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431199" y="1483880"/>
            <a:ext cx="8738799" cy="249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Most Common Tags or Keywords Used Among Trending Videos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E52D27"/>
              </a:solidFill>
              <a:latin typeface="TAN Pearl"/>
              <a:ea typeface="TAN Pearl"/>
              <a:cs typeface="TAN Pearl"/>
              <a:sym typeface="TAN Pear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56839" y="4052260"/>
            <a:ext cx="7736745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Funny and Comedy - most common used tags 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how to , pop and music - second most common used tags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7700" lvl="1" indent="-323850" algn="ctr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interview, vlog and entertainment - least used tags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309246" y="3083820"/>
            <a:ext cx="6373879" cy="5671169"/>
          </a:xfrm>
          <a:custGeom>
            <a:avLst/>
            <a:gdLst/>
            <a:ahLst/>
            <a:cxnLst/>
            <a:rect l="l" t="t" r="r" b="b"/>
            <a:pathLst>
              <a:path w="6373879" h="5671169">
                <a:moveTo>
                  <a:pt x="0" y="0"/>
                </a:moveTo>
                <a:lnTo>
                  <a:pt x="6373879" y="0"/>
                </a:lnTo>
                <a:lnTo>
                  <a:pt x="6373879" y="5671169"/>
                </a:lnTo>
                <a:lnTo>
                  <a:pt x="0" y="5671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836626" y="3083820"/>
            <a:ext cx="6614747" cy="6174480"/>
          </a:xfrm>
          <a:custGeom>
            <a:avLst/>
            <a:gdLst/>
            <a:ahLst/>
            <a:cxnLst/>
            <a:rect l="l" t="t" r="r" b="b"/>
            <a:pathLst>
              <a:path w="6614747" h="6174480">
                <a:moveTo>
                  <a:pt x="0" y="0"/>
                </a:moveTo>
                <a:lnTo>
                  <a:pt x="6614748" y="0"/>
                </a:lnTo>
                <a:lnTo>
                  <a:pt x="6614748" y="6174480"/>
                </a:lnTo>
                <a:lnTo>
                  <a:pt x="0" y="61744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271325" y="2944752"/>
            <a:ext cx="6487117" cy="6313548"/>
          </a:xfrm>
          <a:custGeom>
            <a:avLst/>
            <a:gdLst/>
            <a:ahLst/>
            <a:cxnLst/>
            <a:rect l="l" t="t" r="r" b="b"/>
            <a:pathLst>
              <a:path w="6487117" h="6313548">
                <a:moveTo>
                  <a:pt x="0" y="0"/>
                </a:moveTo>
                <a:lnTo>
                  <a:pt x="6487117" y="0"/>
                </a:lnTo>
                <a:lnTo>
                  <a:pt x="6487117" y="6313548"/>
                </a:lnTo>
                <a:lnTo>
                  <a:pt x="0" y="6313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270553" y="450850"/>
            <a:ext cx="13244331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0"/>
              </a:lnSpc>
            </a:pPr>
            <a:r>
              <a:rPr lang="en-US" sz="5000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The Highest Engagement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8381" y="1795324"/>
            <a:ext cx="3338625" cy="94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2">
                <a:solidFill>
                  <a:srgbClr val="323232"/>
                </a:solidFill>
                <a:latin typeface="DM Sans"/>
                <a:ea typeface="DM Sans"/>
                <a:cs typeface="DM Sans"/>
                <a:sym typeface="DM Sans"/>
              </a:rPr>
              <a:t>likes</a:t>
            </a:r>
            <a:r>
              <a:rPr lang="en-US" sz="5522">
                <a:solidFill>
                  <a:srgbClr val="E52D27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97750" y="1795324"/>
            <a:ext cx="3492500" cy="94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2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comments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16160" y="1795324"/>
            <a:ext cx="1797447" cy="94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2">
                <a:solidFill>
                  <a:srgbClr val="BC8FBC"/>
                </a:solidFill>
                <a:latin typeface="DM Sans"/>
                <a:ea typeface="DM Sans"/>
                <a:cs typeface="DM Sans"/>
                <a:sym typeface="DM Sans"/>
              </a:rPr>
              <a:t>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126690" y="124781"/>
            <a:ext cx="12033697" cy="4778598"/>
          </a:xfrm>
          <a:custGeom>
            <a:avLst/>
            <a:gdLst/>
            <a:ahLst/>
            <a:cxnLst/>
            <a:rect l="l" t="t" r="r" b="b"/>
            <a:pathLst>
              <a:path w="12033697" h="4778598">
                <a:moveTo>
                  <a:pt x="0" y="0"/>
                </a:moveTo>
                <a:lnTo>
                  <a:pt x="12033697" y="0"/>
                </a:lnTo>
                <a:lnTo>
                  <a:pt x="12033697" y="4778598"/>
                </a:lnTo>
                <a:lnTo>
                  <a:pt x="0" y="4778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9" t="-836" r="-20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74439" y="5208179"/>
            <a:ext cx="11504502" cy="4774368"/>
          </a:xfrm>
          <a:custGeom>
            <a:avLst/>
            <a:gdLst/>
            <a:ahLst/>
            <a:cxnLst/>
            <a:rect l="l" t="t" r="r" b="b"/>
            <a:pathLst>
              <a:path w="11504502" h="4774368">
                <a:moveTo>
                  <a:pt x="0" y="0"/>
                </a:moveTo>
                <a:lnTo>
                  <a:pt x="11504502" y="0"/>
                </a:lnTo>
                <a:lnTo>
                  <a:pt x="11504502" y="4774368"/>
                </a:lnTo>
                <a:lnTo>
                  <a:pt x="0" y="47743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623296"/>
            <a:ext cx="4632220" cy="23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6"/>
              </a:lnSpc>
            </a:pPr>
            <a:r>
              <a:rPr lang="en-US" sz="4333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Top trend videos in </a:t>
            </a:r>
          </a:p>
          <a:p>
            <a:pPr algn="ctr">
              <a:lnSpc>
                <a:spcPts val="6066"/>
              </a:lnSpc>
            </a:pPr>
            <a:r>
              <a:rPr lang="en-US" sz="4333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2017, 2018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486163" y="1331730"/>
            <a:ext cx="1167685" cy="1270673"/>
          </a:xfrm>
          <a:custGeom>
            <a:avLst/>
            <a:gdLst/>
            <a:ahLst/>
            <a:cxnLst/>
            <a:rect l="l" t="t" r="r" b="b"/>
            <a:pathLst>
              <a:path w="1167685" h="1270673">
                <a:moveTo>
                  <a:pt x="0" y="0"/>
                </a:moveTo>
                <a:lnTo>
                  <a:pt x="1167685" y="0"/>
                </a:lnTo>
                <a:lnTo>
                  <a:pt x="1167685" y="1270672"/>
                </a:lnTo>
                <a:lnTo>
                  <a:pt x="0" y="1270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480744" y="3919234"/>
            <a:ext cx="15326513" cy="3907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738" lvl="1" indent="-379869" algn="l">
              <a:lnSpc>
                <a:spcPts val="5313"/>
              </a:lnSpc>
              <a:buFont typeface="Arial"/>
              <a:buChar char="•"/>
            </a:pPr>
            <a:r>
              <a:rPr lang="en-US" sz="3518">
                <a:solidFill>
                  <a:srgbClr val="E52D27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5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Now your audience and create content that connects with them.</a:t>
            </a:r>
          </a:p>
          <a:p>
            <a:pPr marL="759738" lvl="1" indent="-379869" algn="l">
              <a:lnSpc>
                <a:spcPts val="5313"/>
              </a:lnSpc>
              <a:buFont typeface="Arial"/>
              <a:buChar char="•"/>
            </a:pPr>
            <a:r>
              <a:rPr lang="en-US" sz="35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eye-catching titles, tags, and thumbnails to increase discoverability.</a:t>
            </a:r>
          </a:p>
          <a:p>
            <a:pPr marL="759738" lvl="1" indent="-379869" algn="l">
              <a:lnSpc>
                <a:spcPts val="5313"/>
              </a:lnSpc>
              <a:buFont typeface="Arial"/>
              <a:buChar char="•"/>
            </a:pPr>
            <a:r>
              <a:rPr lang="en-US" sz="35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Study what works — look at top channels and videos for inspiration.</a:t>
            </a:r>
          </a:p>
          <a:p>
            <a:pPr marL="759738" lvl="1" indent="-379869" algn="l">
              <a:lnSpc>
                <a:spcPts val="5313"/>
              </a:lnSpc>
              <a:buFont typeface="Arial"/>
              <a:buChar char="•"/>
            </a:pPr>
            <a:r>
              <a:rPr lang="en-US" sz="35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Stay consistent, keep learning, and be ready to adapt to new trends.</a:t>
            </a:r>
          </a:p>
          <a:p>
            <a:pPr algn="l">
              <a:lnSpc>
                <a:spcPts val="4709"/>
              </a:lnSpc>
            </a:pPr>
            <a:endParaRPr lang="en-US" sz="35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53848" y="1316452"/>
            <a:ext cx="11884392" cy="12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0"/>
              </a:lnSpc>
            </a:pPr>
            <a:r>
              <a:rPr lang="en-US" sz="7122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75962" y="3674893"/>
            <a:ext cx="13476533" cy="3516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4681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Trending on YouTube depends on more than just views — category, content style, and audience interaction all matter.</a:t>
            </a:r>
          </a:p>
          <a:p>
            <a:pPr marL="669291" lvl="1" indent="-334646" algn="l">
              <a:lnSpc>
                <a:spcPts val="4681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Channels that understand what their audience likes are more likely to trend.</a:t>
            </a:r>
          </a:p>
          <a:p>
            <a:pPr marL="669291" lvl="1" indent="-334646" algn="l">
              <a:lnSpc>
                <a:spcPts val="4681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Trends change, but good content with the right strategy always performs well.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297154" y="1362075"/>
            <a:ext cx="1170343" cy="1170343"/>
          </a:xfrm>
          <a:custGeom>
            <a:avLst/>
            <a:gdLst/>
            <a:ahLst/>
            <a:cxnLst/>
            <a:rect l="l" t="t" r="r" b="b"/>
            <a:pathLst>
              <a:path w="1170343" h="1170343">
                <a:moveTo>
                  <a:pt x="0" y="0"/>
                </a:moveTo>
                <a:lnTo>
                  <a:pt x="1170344" y="0"/>
                </a:lnTo>
                <a:lnTo>
                  <a:pt x="1170344" y="1170343"/>
                </a:lnTo>
                <a:lnTo>
                  <a:pt x="0" y="117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882326" y="1246468"/>
            <a:ext cx="8523348" cy="12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0"/>
              </a:lnSpc>
            </a:pPr>
            <a:r>
              <a:rPr lang="en-US" sz="7122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Conclusion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6530502" y="3489614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3" y="0"/>
                </a:moveTo>
                <a:lnTo>
                  <a:pt x="0" y="0"/>
                </a:lnTo>
                <a:lnTo>
                  <a:pt x="0" y="6797386"/>
                </a:lnTo>
                <a:lnTo>
                  <a:pt x="5944623" y="6797386"/>
                </a:lnTo>
                <a:lnTo>
                  <a:pt x="5944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4146776" y="-835881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3" y="0"/>
                </a:lnTo>
                <a:lnTo>
                  <a:pt x="5944623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121947" y="4011171"/>
            <a:ext cx="10042247" cy="195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37"/>
              </a:lnSpc>
            </a:pPr>
            <a:r>
              <a:rPr lang="en-US" sz="10740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041377" y="5776044"/>
            <a:ext cx="6343406" cy="4797201"/>
          </a:xfrm>
          <a:custGeom>
            <a:avLst/>
            <a:gdLst/>
            <a:ahLst/>
            <a:cxnLst/>
            <a:rect l="l" t="t" r="r" b="b"/>
            <a:pathLst>
              <a:path w="6343406" h="4797201">
                <a:moveTo>
                  <a:pt x="0" y="0"/>
                </a:moveTo>
                <a:lnTo>
                  <a:pt x="6343405" y="0"/>
                </a:lnTo>
                <a:lnTo>
                  <a:pt x="6343405" y="4797201"/>
                </a:lnTo>
                <a:lnTo>
                  <a:pt x="0" y="47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93823" y="2823802"/>
            <a:ext cx="15815815" cy="256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YouTube is the most widely used video platform in the U.S., with over 247 million users. It serves as a hub for entertainment, education, and content crea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n.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Many American crea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r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s 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ar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n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come throu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g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h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ads, sponsorsh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ps, an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m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rchandi</a:t>
            </a:r>
            <a:r>
              <a:rPr lang="en-US" sz="3399" u="none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s</a:t>
            </a:r>
            <a:r>
              <a:rPr lang="en-US" sz="33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e, making YouTube both a cultural and economic force in the country..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39777" y="990600"/>
            <a:ext cx="9209608" cy="1545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30"/>
              </a:lnSpc>
            </a:pPr>
            <a:r>
              <a:rPr lang="en-US" sz="8521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9286" y="9375701"/>
            <a:ext cx="2768600" cy="47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1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(Shewale, 2025)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95090" y="345198"/>
            <a:ext cx="2097820" cy="2400252"/>
          </a:xfrm>
          <a:custGeom>
            <a:avLst/>
            <a:gdLst/>
            <a:ahLst/>
            <a:cxnLst/>
            <a:rect l="l" t="t" r="r" b="b"/>
            <a:pathLst>
              <a:path w="2097820" h="2400252">
                <a:moveTo>
                  <a:pt x="0" y="0"/>
                </a:moveTo>
                <a:lnTo>
                  <a:pt x="2097820" y="0"/>
                </a:lnTo>
                <a:lnTo>
                  <a:pt x="2097820" y="2400252"/>
                </a:lnTo>
                <a:lnTo>
                  <a:pt x="0" y="2400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47112" y="2989307"/>
            <a:ext cx="13748804" cy="1545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30"/>
              </a:lnSpc>
            </a:pPr>
            <a:r>
              <a:rPr lang="en-US" sz="8521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1136" y="5040449"/>
            <a:ext cx="16068629" cy="177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1"/>
              </a:lnSpc>
              <a:spcBef>
                <a:spcPct val="0"/>
              </a:spcBef>
            </a:pPr>
            <a:r>
              <a:rPr lang="en-US" sz="3422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YouTube’s trending algorithm can significantly impact a video’s exposure and audience reach. However, the dynamics of what makes a video trend remain unclear.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368" y="7134751"/>
            <a:ext cx="15988164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Our Aim analyze YouTube trending videos to identify key patterns and factors that impact a video's chances of trending and its engagement, aiming to help creators improve visibility and reach.</a:t>
            </a:r>
          </a:p>
        </p:txBody>
      </p:sp>
      <p:sp>
        <p:nvSpPr>
          <p:cNvPr id="12" name="Freeform 12"/>
          <p:cNvSpPr/>
          <p:nvPr/>
        </p:nvSpPr>
        <p:spPr>
          <a:xfrm>
            <a:off x="910250" y="7191901"/>
            <a:ext cx="721771" cy="721771"/>
          </a:xfrm>
          <a:custGeom>
            <a:avLst/>
            <a:gdLst/>
            <a:ahLst/>
            <a:cxnLst/>
            <a:rect l="l" t="t" r="r" b="b"/>
            <a:pathLst>
              <a:path w="721771" h="721771">
                <a:moveTo>
                  <a:pt x="0" y="0"/>
                </a:moveTo>
                <a:lnTo>
                  <a:pt x="721772" y="0"/>
                </a:lnTo>
                <a:lnTo>
                  <a:pt x="721772" y="721771"/>
                </a:lnTo>
                <a:lnTo>
                  <a:pt x="0" y="721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130987" y="2739994"/>
            <a:ext cx="8026026" cy="785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500">
                <a:solidFill>
                  <a:srgbClr val="E52D27"/>
                </a:solidFill>
                <a:latin typeface="DM Sans"/>
                <a:ea typeface="DM Sans"/>
                <a:cs typeface="DM Sans"/>
                <a:sym typeface="DM Sans"/>
              </a:rPr>
              <a:t>           </a:t>
            </a:r>
            <a:r>
              <a:rPr lang="en-US" sz="3500" b="1">
                <a:solidFill>
                  <a:srgbClr val="802A7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  <a:p>
            <a:pPr algn="l">
              <a:lnSpc>
                <a:spcPts val="4105"/>
              </a:lnSpc>
            </a:pPr>
            <a:endParaRPr lang="en-US" sz="3500" b="1">
              <a:solidFill>
                <a:srgbClr val="802A7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Identify top trending video categories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Measure engagement across categories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Analyze effect of publish day and time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Examine traits of frequently trending channels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 common tags and keywords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Determine average time to trend</a:t>
            </a:r>
          </a:p>
          <a:p>
            <a:pPr marL="651790" lvl="1" indent="-325895" algn="l">
              <a:lnSpc>
                <a:spcPts val="4558"/>
              </a:lnSpc>
              <a:buFont typeface="Arial"/>
              <a:buChar char="•"/>
            </a:pPr>
            <a:r>
              <a:rPr lang="en-US" sz="30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Evaluate consistency in engagement by category</a:t>
            </a:r>
          </a:p>
          <a:p>
            <a:pPr algn="l">
              <a:lnSpc>
                <a:spcPts val="4105"/>
              </a:lnSpc>
            </a:pPr>
            <a:endParaRPr lang="en-US" sz="30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105"/>
              </a:lnSpc>
            </a:pPr>
            <a:endParaRPr lang="en-US" sz="30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105"/>
              </a:lnSpc>
            </a:pPr>
            <a:endParaRPr lang="en-US" sz="30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5483195" y="2844769"/>
            <a:ext cx="824927" cy="727435"/>
          </a:xfrm>
          <a:custGeom>
            <a:avLst/>
            <a:gdLst/>
            <a:ahLst/>
            <a:cxnLst/>
            <a:rect l="l" t="t" r="r" b="b"/>
            <a:pathLst>
              <a:path w="824927" h="727435">
                <a:moveTo>
                  <a:pt x="0" y="0"/>
                </a:moveTo>
                <a:lnTo>
                  <a:pt x="824927" y="0"/>
                </a:lnTo>
                <a:lnTo>
                  <a:pt x="824927" y="727436"/>
                </a:lnTo>
                <a:lnTo>
                  <a:pt x="0" y="727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886208" y="800100"/>
            <a:ext cx="14515584" cy="140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0"/>
              </a:lnSpc>
            </a:pPr>
            <a:r>
              <a:rPr lang="en-US" sz="7722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Project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190835" y="1213586"/>
            <a:ext cx="9148929" cy="9073414"/>
          </a:xfrm>
          <a:custGeom>
            <a:avLst/>
            <a:gdLst/>
            <a:ahLst/>
            <a:cxnLst/>
            <a:rect l="l" t="t" r="r" b="b"/>
            <a:pathLst>
              <a:path w="9148929" h="9073414">
                <a:moveTo>
                  <a:pt x="0" y="0"/>
                </a:moveTo>
                <a:lnTo>
                  <a:pt x="9148930" y="0"/>
                </a:lnTo>
                <a:lnTo>
                  <a:pt x="9148930" y="9073414"/>
                </a:lnTo>
                <a:lnTo>
                  <a:pt x="0" y="9073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348698" y="3876675"/>
            <a:ext cx="9209608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37209" y="1655279"/>
            <a:ext cx="9384965" cy="8401918"/>
          </a:xfrm>
          <a:custGeom>
            <a:avLst/>
            <a:gdLst/>
            <a:ahLst/>
            <a:cxnLst/>
            <a:rect l="l" t="t" r="r" b="b"/>
            <a:pathLst>
              <a:path w="9384965" h="8401918">
                <a:moveTo>
                  <a:pt x="0" y="0"/>
                </a:moveTo>
                <a:lnTo>
                  <a:pt x="9384965" y="0"/>
                </a:lnTo>
                <a:lnTo>
                  <a:pt x="9384965" y="8401918"/>
                </a:lnTo>
                <a:lnTo>
                  <a:pt x="0" y="840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75" b="-17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330175" y="7836140"/>
            <a:ext cx="2957825" cy="2221057"/>
          </a:xfrm>
          <a:custGeom>
            <a:avLst/>
            <a:gdLst/>
            <a:ahLst/>
            <a:cxnLst/>
            <a:rect l="l" t="t" r="r" b="b"/>
            <a:pathLst>
              <a:path w="2957825" h="2221057">
                <a:moveTo>
                  <a:pt x="0" y="0"/>
                </a:moveTo>
                <a:lnTo>
                  <a:pt x="2957825" y="0"/>
                </a:lnTo>
                <a:lnTo>
                  <a:pt x="2957825" y="2221057"/>
                </a:lnTo>
                <a:lnTo>
                  <a:pt x="0" y="2221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946501" y="738939"/>
            <a:ext cx="7937232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Average Days to Trend by Publishing Day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27916" y="2999303"/>
            <a:ext cx="7406106" cy="5354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4924" lvl="1" indent="-362462" algn="ctr">
              <a:lnSpc>
                <a:spcPts val="4700"/>
              </a:lnSpc>
              <a:buFont typeface="Arial"/>
              <a:buChar char="•"/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Wednesday - most probably to be trend faster </a:t>
            </a:r>
          </a:p>
          <a:p>
            <a:pPr algn="ctr">
              <a:lnSpc>
                <a:spcPts val="4700"/>
              </a:lnSpc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24924" lvl="1" indent="-362462" algn="ctr">
              <a:lnSpc>
                <a:spcPts val="4700"/>
              </a:lnSpc>
              <a:buFont typeface="Arial"/>
              <a:buChar char="•"/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Thursday , Friday and Monday - second faster days to trend</a:t>
            </a:r>
          </a:p>
          <a:p>
            <a:pPr algn="ctr">
              <a:lnSpc>
                <a:spcPts val="4700"/>
              </a:lnSpc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700"/>
              </a:lnSpc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24924" lvl="1" indent="-362462" algn="ctr">
              <a:lnSpc>
                <a:spcPts val="4700"/>
              </a:lnSpc>
              <a:spcBef>
                <a:spcPct val="0"/>
              </a:spcBef>
              <a:buFont typeface="Arial"/>
              <a:buChar char="•"/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Sunday and Saturday - take longer to be trend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44391" y="1631814"/>
            <a:ext cx="10613662" cy="8649568"/>
          </a:xfrm>
          <a:custGeom>
            <a:avLst/>
            <a:gdLst/>
            <a:ahLst/>
            <a:cxnLst/>
            <a:rect l="l" t="t" r="r" b="b"/>
            <a:pathLst>
              <a:path w="10613662" h="8649568">
                <a:moveTo>
                  <a:pt x="0" y="0"/>
                </a:moveTo>
                <a:lnTo>
                  <a:pt x="10613662" y="0"/>
                </a:lnTo>
                <a:lnTo>
                  <a:pt x="10613662" y="8649568"/>
                </a:lnTo>
                <a:lnTo>
                  <a:pt x="0" y="864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204137" y="7085620"/>
            <a:ext cx="2742545" cy="3195762"/>
          </a:xfrm>
          <a:custGeom>
            <a:avLst/>
            <a:gdLst/>
            <a:ahLst/>
            <a:cxnLst/>
            <a:rect l="l" t="t" r="r" b="b"/>
            <a:pathLst>
              <a:path w="2742545" h="3195762">
                <a:moveTo>
                  <a:pt x="0" y="0"/>
                </a:moveTo>
                <a:lnTo>
                  <a:pt x="2742545" y="0"/>
                </a:lnTo>
                <a:lnTo>
                  <a:pt x="2742545" y="3195762"/>
                </a:lnTo>
                <a:lnTo>
                  <a:pt x="0" y="3195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619193" y="1319452"/>
            <a:ext cx="7912432" cy="287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Average Days to Trend by Hour</a:t>
            </a:r>
          </a:p>
          <a:p>
            <a:pPr algn="ctr">
              <a:lnSpc>
                <a:spcPts val="11930"/>
              </a:lnSpc>
            </a:pPr>
            <a:endParaRPr lang="en-US" sz="3999">
              <a:solidFill>
                <a:srgbClr val="E52D27"/>
              </a:solidFill>
              <a:latin typeface="TAN Pearl"/>
              <a:ea typeface="TAN Pearl"/>
              <a:cs typeface="TAN Pearl"/>
              <a:sym typeface="TAN Pear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058053" y="3790876"/>
            <a:ext cx="6938571" cy="475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4924" lvl="1" indent="-362462" algn="ctr">
              <a:lnSpc>
                <a:spcPts val="4700"/>
              </a:lnSpc>
              <a:buFont typeface="Arial"/>
              <a:buChar char="•"/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Publishing at 03:00 am has higher potential to be trend </a:t>
            </a:r>
          </a:p>
          <a:p>
            <a:pPr algn="ctr">
              <a:lnSpc>
                <a:spcPts val="4700"/>
              </a:lnSpc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724924" lvl="1" indent="-362462" algn="ctr">
              <a:lnSpc>
                <a:spcPts val="4700"/>
              </a:lnSpc>
              <a:buFont typeface="Arial"/>
              <a:buChar char="•"/>
            </a:pPr>
            <a:r>
              <a:rPr lang="en-US" sz="3357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Publishing at 11:00 pm has the least potential to be trend</a:t>
            </a:r>
          </a:p>
          <a:p>
            <a:pPr algn="ctr">
              <a:lnSpc>
                <a:spcPts val="4700"/>
              </a:lnSpc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700"/>
              </a:lnSpc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700"/>
              </a:lnSpc>
              <a:spcBef>
                <a:spcPct val="0"/>
              </a:spcBef>
            </a:pPr>
            <a:endParaRPr lang="en-US" sz="3357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32050" y="876300"/>
            <a:ext cx="16763810" cy="179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Count of trending videos by day</a:t>
            </a:r>
          </a:p>
          <a:p>
            <a:pPr algn="ctr">
              <a:lnSpc>
                <a:spcPts val="7000"/>
              </a:lnSpc>
            </a:pPr>
            <a:endParaRPr lang="en-US" sz="5000">
              <a:solidFill>
                <a:srgbClr val="E52D27"/>
              </a:solidFill>
              <a:latin typeface="TAN Pearl"/>
              <a:ea typeface="TAN Pearl"/>
              <a:cs typeface="TAN Pearl"/>
              <a:sym typeface="TAN Pearl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32050" y="2161339"/>
            <a:ext cx="8672178" cy="7790008"/>
          </a:xfrm>
          <a:custGeom>
            <a:avLst/>
            <a:gdLst/>
            <a:ahLst/>
            <a:cxnLst/>
            <a:rect l="l" t="t" r="r" b="b"/>
            <a:pathLst>
              <a:path w="8672178" h="7790008">
                <a:moveTo>
                  <a:pt x="0" y="0"/>
                </a:moveTo>
                <a:lnTo>
                  <a:pt x="8672177" y="0"/>
                </a:lnTo>
                <a:lnTo>
                  <a:pt x="8672177" y="7790008"/>
                </a:lnTo>
                <a:lnTo>
                  <a:pt x="0" y="77900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144000" y="7466400"/>
            <a:ext cx="2823803" cy="2484946"/>
          </a:xfrm>
          <a:custGeom>
            <a:avLst/>
            <a:gdLst/>
            <a:ahLst/>
            <a:cxnLst/>
            <a:rect l="l" t="t" r="r" b="b"/>
            <a:pathLst>
              <a:path w="2823803" h="2484946">
                <a:moveTo>
                  <a:pt x="0" y="0"/>
                </a:moveTo>
                <a:lnTo>
                  <a:pt x="2823803" y="0"/>
                </a:lnTo>
                <a:lnTo>
                  <a:pt x="2823803" y="2484947"/>
                </a:lnTo>
                <a:lnTo>
                  <a:pt x="0" y="24849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904227" y="3051894"/>
            <a:ext cx="8598139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Saturdays and Sundays - least Number of trending videos 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Wednesdays and Tuesdays - Second highest Number of trending Videos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7700" lvl="1" indent="-323850" algn="ctr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Thursdays and Fridays - highest trending video numbers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943611" y="-576868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6"/>
                </a:lnTo>
                <a:lnTo>
                  <a:pt x="0" y="679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14286989" y="9258300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00598" y="-393276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17339765" y="4903379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5944622" y="6797386"/>
                </a:moveTo>
                <a:lnTo>
                  <a:pt x="0" y="6797386"/>
                </a:lnTo>
                <a:lnTo>
                  <a:pt x="0" y="0"/>
                </a:lnTo>
                <a:lnTo>
                  <a:pt x="5944622" y="0"/>
                </a:lnTo>
                <a:lnTo>
                  <a:pt x="5944622" y="67973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-5134167" y="-1316616"/>
            <a:ext cx="5944623" cy="6797386"/>
          </a:xfrm>
          <a:custGeom>
            <a:avLst/>
            <a:gdLst/>
            <a:ahLst/>
            <a:cxnLst/>
            <a:rect l="l" t="t" r="r" b="b"/>
            <a:pathLst>
              <a:path w="5944623" h="6797386">
                <a:moveTo>
                  <a:pt x="0" y="0"/>
                </a:moveTo>
                <a:lnTo>
                  <a:pt x="5944622" y="0"/>
                </a:lnTo>
                <a:lnTo>
                  <a:pt x="5944622" y="6797385"/>
                </a:lnTo>
                <a:lnTo>
                  <a:pt x="0" y="6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-621828" y="5480769"/>
            <a:ext cx="5109230" cy="5109230"/>
          </a:xfrm>
          <a:custGeom>
            <a:avLst/>
            <a:gdLst/>
            <a:ahLst/>
            <a:cxnLst/>
            <a:rect l="l" t="t" r="r" b="b"/>
            <a:pathLst>
              <a:path w="5109230" h="5109230">
                <a:moveTo>
                  <a:pt x="0" y="0"/>
                </a:moveTo>
                <a:lnTo>
                  <a:pt x="5109230" y="0"/>
                </a:lnTo>
                <a:lnTo>
                  <a:pt x="5109230" y="5109230"/>
                </a:lnTo>
                <a:lnTo>
                  <a:pt x="0" y="51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61801" y="2082077"/>
            <a:ext cx="11641153" cy="7549426"/>
          </a:xfrm>
          <a:custGeom>
            <a:avLst/>
            <a:gdLst/>
            <a:ahLst/>
            <a:cxnLst/>
            <a:rect l="l" t="t" r="r" b="b"/>
            <a:pathLst>
              <a:path w="11641153" h="7549426">
                <a:moveTo>
                  <a:pt x="0" y="0"/>
                </a:moveTo>
                <a:lnTo>
                  <a:pt x="11641153" y="0"/>
                </a:lnTo>
                <a:lnTo>
                  <a:pt x="11641153" y="7549426"/>
                </a:lnTo>
                <a:lnTo>
                  <a:pt x="0" y="75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77" r="-59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261938" y="7468157"/>
            <a:ext cx="2818843" cy="2818843"/>
          </a:xfrm>
          <a:custGeom>
            <a:avLst/>
            <a:gdLst/>
            <a:ahLst/>
            <a:cxnLst/>
            <a:rect l="l" t="t" r="r" b="b"/>
            <a:pathLst>
              <a:path w="2818843" h="2818843">
                <a:moveTo>
                  <a:pt x="0" y="0"/>
                </a:moveTo>
                <a:lnTo>
                  <a:pt x="2818843" y="0"/>
                </a:lnTo>
                <a:lnTo>
                  <a:pt x="2818843" y="2818843"/>
                </a:lnTo>
                <a:lnTo>
                  <a:pt x="0" y="28188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739748" y="351595"/>
            <a:ext cx="13615465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9"/>
              </a:lnSpc>
            </a:pPr>
            <a:r>
              <a:rPr lang="en-US" sz="3999">
                <a:solidFill>
                  <a:srgbClr val="E52D27"/>
                </a:solidFill>
                <a:latin typeface="TAN Pearl"/>
                <a:ea typeface="TAN Pearl"/>
                <a:cs typeface="TAN Pearl"/>
                <a:sym typeface="TAN Pearl"/>
              </a:rPr>
              <a:t>The Most Frequently Trending Video Categories on YouTube </a:t>
            </a:r>
          </a:p>
          <a:p>
            <a:pPr algn="l">
              <a:lnSpc>
                <a:spcPts val="6039"/>
              </a:lnSpc>
            </a:pPr>
            <a:endParaRPr lang="en-US" sz="3999">
              <a:solidFill>
                <a:srgbClr val="E52D27"/>
              </a:solidFill>
              <a:latin typeface="TAN Pearl"/>
              <a:ea typeface="TAN Pearl"/>
              <a:cs typeface="TAN Pearl"/>
              <a:sym typeface="TAN Pear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746580" y="2181454"/>
            <a:ext cx="6285046" cy="500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2782" lvl="1" indent="-381391" algn="ctr">
              <a:lnSpc>
                <a:spcPts val="4946"/>
              </a:lnSpc>
              <a:buFont typeface="Arial"/>
              <a:buChar char="•"/>
            </a:pPr>
            <a:r>
              <a:rPr lang="en-US" sz="3533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Entertainment - most frequently trend category</a:t>
            </a:r>
          </a:p>
          <a:p>
            <a:pPr algn="ctr">
              <a:lnSpc>
                <a:spcPts val="4946"/>
              </a:lnSpc>
            </a:pPr>
            <a:endParaRPr lang="en-US" sz="3533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62782" lvl="1" indent="-381391" algn="ctr">
              <a:lnSpc>
                <a:spcPts val="4946"/>
              </a:lnSpc>
              <a:buFont typeface="Arial"/>
              <a:buChar char="•"/>
            </a:pPr>
            <a:r>
              <a:rPr lang="en-US" sz="3533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Music - second most frequently trend category</a:t>
            </a:r>
          </a:p>
          <a:p>
            <a:pPr algn="ctr">
              <a:lnSpc>
                <a:spcPts val="4946"/>
              </a:lnSpc>
            </a:pPr>
            <a:endParaRPr lang="en-US" sz="3533">
              <a:solidFill>
                <a:srgbClr val="802A7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62782" lvl="1" indent="-381391" algn="ctr">
              <a:lnSpc>
                <a:spcPts val="4946"/>
              </a:lnSpc>
              <a:spcBef>
                <a:spcPct val="0"/>
              </a:spcBef>
              <a:buFont typeface="Arial"/>
              <a:buChar char="•"/>
            </a:pPr>
            <a:r>
              <a:rPr lang="en-US" sz="3533">
                <a:solidFill>
                  <a:srgbClr val="802A7F"/>
                </a:solidFill>
                <a:latin typeface="DM Sans"/>
                <a:ea typeface="DM Sans"/>
                <a:cs typeface="DM Sans"/>
                <a:sym typeface="DM Sans"/>
              </a:rPr>
              <a:t>Shows and Nonprofits &amp; Activism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470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TAN Pearl</vt:lpstr>
      <vt:lpstr>Tenor Sans</vt:lpstr>
      <vt:lpstr>Libre Baskerville</vt:lpstr>
      <vt:lpstr>DM Sans Bold</vt:lpstr>
      <vt:lpstr>DM Sans</vt:lpstr>
      <vt:lpstr>Calibri</vt:lpstr>
      <vt:lpstr>Tex Gyre Bonum</vt:lpstr>
      <vt:lpstr>Arial</vt:lpstr>
      <vt:lpstr>Tex Gyre Termes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output</dc:title>
  <dc:creator>noor assiri</dc:creator>
  <cp:lastModifiedBy>Noor Ahmed Husain Abdulla Ebrahim</cp:lastModifiedBy>
  <cp:revision>1</cp:revision>
  <dcterms:created xsi:type="dcterms:W3CDTF">2006-08-16T00:00:00Z</dcterms:created>
  <dcterms:modified xsi:type="dcterms:W3CDTF">2025-08-07T08:57:56Z</dcterms:modified>
  <dc:identifier>DAGvRtmpnD0</dc:identifier>
</cp:coreProperties>
</file>