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sldIdLst>
    <p:sldId id="256" r:id="rId3"/>
    <p:sldId id="257" r:id="rId4"/>
    <p:sldId id="258" r:id="rId5"/>
    <p:sldId id="262" r:id="rId6"/>
    <p:sldId id="259" r:id="rId7"/>
    <p:sldId id="265" r:id="rId8"/>
    <p:sldId id="260" r:id="rId9"/>
    <p:sldId id="264" r:id="rId10"/>
    <p:sldId id="261" r:id="rId11"/>
    <p:sldId id="275" r:id="rId12"/>
    <p:sldId id="277" r:id="rId13"/>
    <p:sldId id="276" r:id="rId14"/>
    <p:sldId id="278" r:id="rId15"/>
    <p:sldId id="279" r:id="rId16"/>
    <p:sldId id="280" r:id="rId17"/>
    <p:sldId id="281" r:id="rId18"/>
    <p:sldId id="284" r:id="rId19"/>
    <p:sldId id="282" r:id="rId20"/>
    <p:sldId id="266" r:id="rId21"/>
    <p:sldId id="272" r:id="rId22"/>
    <p:sldId id="268" r:id="rId23"/>
    <p:sldId id="267" r:id="rId24"/>
    <p:sldId id="273" r:id="rId25"/>
    <p:sldId id="269" r:id="rId26"/>
    <p:sldId id="270" r:id="rId27"/>
    <p:sldId id="274" r:id="rId28"/>
    <p:sldId id="271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2A53ADB-DB91-4642-BEB6-CB4D00350ABD}">
          <p14:sldIdLst>
            <p14:sldId id="256"/>
            <p14:sldId id="257"/>
            <p14:sldId id="258"/>
          </p14:sldIdLst>
        </p14:section>
        <p14:section name="1. Problem statement" id="{7E18BA55-BE3F-40A6-A921-3480E23E5996}">
          <p14:sldIdLst>
            <p14:sldId id="262"/>
            <p14:sldId id="259"/>
          </p14:sldIdLst>
        </p14:section>
        <p14:section name="2. Architecture" id="{48E3AD2D-921A-4A93-8700-86B2AB75AE57}">
          <p14:sldIdLst>
            <p14:sldId id="265"/>
            <p14:sldId id="260"/>
          </p14:sldIdLst>
        </p14:section>
        <p14:section name="3. Data description" id="{861BD341-7F2D-44E5-9ABF-78BFC15C59C1}">
          <p14:sldIdLst>
            <p14:sldId id="264"/>
            <p14:sldId id="261"/>
            <p14:sldId id="275"/>
            <p14:sldId id="277"/>
            <p14:sldId id="276"/>
            <p14:sldId id="278"/>
            <p14:sldId id="279"/>
            <p14:sldId id="280"/>
            <p14:sldId id="281"/>
            <p14:sldId id="284"/>
            <p14:sldId id="282"/>
          </p14:sldIdLst>
        </p14:section>
        <p14:section name="4. DSA" id="{AA0E3E56-BEC5-4432-B2A7-8DAE7B018FAB}">
          <p14:sldIdLst>
            <p14:sldId id="266"/>
            <p14:sldId id="272"/>
            <p14:sldId id="268"/>
          </p14:sldIdLst>
        </p14:section>
        <p14:section name="5. Modules" id="{BD3D51A0-6547-4555-A0D3-050417BB47C7}">
          <p14:sldIdLst>
            <p14:sldId id="267"/>
            <p14:sldId id="273"/>
            <p14:sldId id="269"/>
          </p14:sldIdLst>
        </p14:section>
        <p14:section name="6. Model Performance" id="{FC442EAE-D44A-4AD0-AFB7-7F17D0D6D142}">
          <p14:sldIdLst>
            <p14:sldId id="270"/>
            <p14:sldId id="274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home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00884" y="4066649"/>
            <a:ext cx="5028000" cy="5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41033" y="0"/>
            <a:ext cx="950800" cy="47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61067" y="1307004"/>
            <a:ext cx="4960000" cy="29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Font typeface="Sarala"/>
              <a:buNone/>
              <a:defRPr sz="6933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67" y="5418633"/>
            <a:ext cx="2900800" cy="9648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950967" y="0"/>
            <a:ext cx="5571200" cy="4752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11241033" y="0"/>
            <a:ext cx="950800" cy="4752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9138400" y="6382800"/>
            <a:ext cx="3054000" cy="4752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0842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2595787" y="2366523"/>
            <a:ext cx="8826400" cy="1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11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2534433" y="4141056"/>
            <a:ext cx="8826400" cy="5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algn="ctr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algn="ctr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algn="ctr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algn="ctr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algn="ctr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Google Shape;65;p11"/>
          <p:cNvSpPr/>
          <p:nvPr/>
        </p:nvSpPr>
        <p:spPr>
          <a:xfrm>
            <a:off x="6096000" y="-14133"/>
            <a:ext cx="6096000" cy="97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11"/>
          <p:cNvSpPr/>
          <p:nvPr/>
        </p:nvSpPr>
        <p:spPr>
          <a:xfrm>
            <a:off x="6096000" y="5887100"/>
            <a:ext cx="6096000" cy="97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1"/>
          <p:cNvSpPr/>
          <p:nvPr/>
        </p:nvSpPr>
        <p:spPr>
          <a:xfrm>
            <a:off x="9138400" y="6409733"/>
            <a:ext cx="3053600" cy="47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036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904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0" y="2342033"/>
            <a:ext cx="12192000" cy="44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881667" y="3431365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881667" y="3863957"/>
            <a:ext cx="3200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2" hasCustomPrompt="1"/>
          </p:nvPr>
        </p:nvSpPr>
        <p:spPr>
          <a:xfrm>
            <a:off x="1294467" y="2985832"/>
            <a:ext cx="2375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3"/>
          </p:nvPr>
        </p:nvSpPr>
        <p:spPr>
          <a:xfrm>
            <a:off x="4495600" y="3431365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4"/>
          </p:nvPr>
        </p:nvSpPr>
        <p:spPr>
          <a:xfrm>
            <a:off x="4495600" y="3863957"/>
            <a:ext cx="3200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5" hasCustomPrompt="1"/>
          </p:nvPr>
        </p:nvSpPr>
        <p:spPr>
          <a:xfrm>
            <a:off x="4908400" y="2985832"/>
            <a:ext cx="2375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6"/>
          </p:nvPr>
        </p:nvSpPr>
        <p:spPr>
          <a:xfrm>
            <a:off x="8109533" y="3431365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7"/>
          </p:nvPr>
        </p:nvSpPr>
        <p:spPr>
          <a:xfrm>
            <a:off x="8109533" y="3863957"/>
            <a:ext cx="3200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8" hasCustomPrompt="1"/>
          </p:nvPr>
        </p:nvSpPr>
        <p:spPr>
          <a:xfrm>
            <a:off x="8522333" y="2985832"/>
            <a:ext cx="2375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9"/>
          </p:nvPr>
        </p:nvSpPr>
        <p:spPr>
          <a:xfrm>
            <a:off x="881667" y="5115949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3"/>
          </p:nvPr>
        </p:nvSpPr>
        <p:spPr>
          <a:xfrm>
            <a:off x="881667" y="5548552"/>
            <a:ext cx="3200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4" hasCustomPrompt="1"/>
          </p:nvPr>
        </p:nvSpPr>
        <p:spPr>
          <a:xfrm>
            <a:off x="1294467" y="4670416"/>
            <a:ext cx="2375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5"/>
          </p:nvPr>
        </p:nvSpPr>
        <p:spPr>
          <a:xfrm>
            <a:off x="4495600" y="5115949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6"/>
          </p:nvPr>
        </p:nvSpPr>
        <p:spPr>
          <a:xfrm>
            <a:off x="4495600" y="5548552"/>
            <a:ext cx="3200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7" hasCustomPrompt="1"/>
          </p:nvPr>
        </p:nvSpPr>
        <p:spPr>
          <a:xfrm>
            <a:off x="4908400" y="4670416"/>
            <a:ext cx="2375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8"/>
          </p:nvPr>
        </p:nvSpPr>
        <p:spPr>
          <a:xfrm>
            <a:off x="8109533" y="5115949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9"/>
          </p:nvPr>
        </p:nvSpPr>
        <p:spPr>
          <a:xfrm>
            <a:off x="8109533" y="5548552"/>
            <a:ext cx="3200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20" hasCustomPrompt="1"/>
          </p:nvPr>
        </p:nvSpPr>
        <p:spPr>
          <a:xfrm>
            <a:off x="8522333" y="4670416"/>
            <a:ext cx="2375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21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11712867" y="0"/>
            <a:ext cx="478800" cy="4752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3"/>
          <p:cNvSpPr/>
          <p:nvPr/>
        </p:nvSpPr>
        <p:spPr>
          <a:xfrm>
            <a:off x="0" y="2138133"/>
            <a:ext cx="950800" cy="4752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21872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1084867" y="3948173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1084867" y="4373721"/>
            <a:ext cx="32008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 idx="2"/>
          </p:nvPr>
        </p:nvSpPr>
        <p:spPr>
          <a:xfrm>
            <a:off x="4495600" y="3948173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3"/>
          </p:nvPr>
        </p:nvSpPr>
        <p:spPr>
          <a:xfrm>
            <a:off x="4495600" y="4373721"/>
            <a:ext cx="32008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4"/>
          </p:nvPr>
        </p:nvSpPr>
        <p:spPr>
          <a:xfrm>
            <a:off x="7906333" y="3948173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5"/>
          </p:nvPr>
        </p:nvSpPr>
        <p:spPr>
          <a:xfrm>
            <a:off x="7906333" y="4373721"/>
            <a:ext cx="32008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0" y="5893200"/>
            <a:ext cx="12192000" cy="96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6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241033" y="0"/>
            <a:ext cx="950800" cy="4752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36412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949567" y="4069300"/>
            <a:ext cx="10307200" cy="47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5"/>
          <p:cNvSpPr/>
          <p:nvPr/>
        </p:nvSpPr>
        <p:spPr>
          <a:xfrm>
            <a:off x="7067" y="0"/>
            <a:ext cx="12192000" cy="95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15"/>
          <p:cNvSpPr/>
          <p:nvPr/>
        </p:nvSpPr>
        <p:spPr>
          <a:xfrm>
            <a:off x="7067" y="5889167"/>
            <a:ext cx="12192000" cy="10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4369400" y="4009912"/>
            <a:ext cx="34532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>
            <a:off x="2069300" y="2251300"/>
            <a:ext cx="8053600" cy="1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10122900" y="6367600"/>
            <a:ext cx="2076000" cy="49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15"/>
          <p:cNvSpPr/>
          <p:nvPr/>
        </p:nvSpPr>
        <p:spPr>
          <a:xfrm>
            <a:off x="7067" y="721533"/>
            <a:ext cx="942400" cy="47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41037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of text 1">
  <p:cSld name="One column of text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5960700" y="4935200"/>
            <a:ext cx="6231200" cy="125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16"/>
          <p:cNvSpPr/>
          <p:nvPr/>
        </p:nvSpPr>
        <p:spPr>
          <a:xfrm>
            <a:off x="6815833" y="0"/>
            <a:ext cx="5376000" cy="56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7283700" y="1775200"/>
            <a:ext cx="3094400" cy="16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>
            <a:off x="7266233" y="3399600"/>
            <a:ext cx="3129200" cy="16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0" y="0"/>
            <a:ext cx="950800" cy="95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6"/>
          <p:cNvSpPr/>
          <p:nvPr/>
        </p:nvSpPr>
        <p:spPr>
          <a:xfrm>
            <a:off x="0" y="6382000"/>
            <a:ext cx="1989200" cy="4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53641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of text 2">
  <p:cSld name="One column of text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 flipH="1">
            <a:off x="0" y="4935200"/>
            <a:ext cx="6024800" cy="125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17"/>
          <p:cNvSpPr/>
          <p:nvPr/>
        </p:nvSpPr>
        <p:spPr>
          <a:xfrm flipH="1">
            <a:off x="67" y="0"/>
            <a:ext cx="5376000" cy="56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17"/>
          <p:cNvSpPr/>
          <p:nvPr/>
        </p:nvSpPr>
        <p:spPr>
          <a:xfrm flipH="1">
            <a:off x="11241100" y="0"/>
            <a:ext cx="950800" cy="95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17"/>
          <p:cNvSpPr/>
          <p:nvPr/>
        </p:nvSpPr>
        <p:spPr>
          <a:xfrm flipH="1">
            <a:off x="10202700" y="6382000"/>
            <a:ext cx="1989200" cy="4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1749533" y="1775333"/>
            <a:ext cx="3223200" cy="16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"/>
          </p:nvPr>
        </p:nvSpPr>
        <p:spPr>
          <a:xfrm>
            <a:off x="1776400" y="3399484"/>
            <a:ext cx="3169200" cy="16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0073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Title + Four Columns 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1231400" y="2805417"/>
            <a:ext cx="2921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1231400" y="3300181"/>
            <a:ext cx="29212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title" idx="2"/>
          </p:nvPr>
        </p:nvSpPr>
        <p:spPr>
          <a:xfrm>
            <a:off x="1231400" y="4675121"/>
            <a:ext cx="2921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1231400" y="5169884"/>
            <a:ext cx="29212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title" idx="4"/>
          </p:nvPr>
        </p:nvSpPr>
        <p:spPr>
          <a:xfrm>
            <a:off x="8039500" y="2805417"/>
            <a:ext cx="2921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8039500" y="3300183"/>
            <a:ext cx="29212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 idx="6"/>
          </p:nvPr>
        </p:nvSpPr>
        <p:spPr>
          <a:xfrm>
            <a:off x="8039500" y="4675124"/>
            <a:ext cx="2921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7"/>
          </p:nvPr>
        </p:nvSpPr>
        <p:spPr>
          <a:xfrm>
            <a:off x="8039500" y="5169885"/>
            <a:ext cx="29212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title" idx="8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7433" y="-6833"/>
            <a:ext cx="943600" cy="193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9"/>
          <p:cNvSpPr/>
          <p:nvPr/>
        </p:nvSpPr>
        <p:spPr>
          <a:xfrm>
            <a:off x="11247567" y="959133"/>
            <a:ext cx="943600" cy="193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19"/>
          <p:cNvSpPr/>
          <p:nvPr/>
        </p:nvSpPr>
        <p:spPr>
          <a:xfrm>
            <a:off x="7433" y="6378000"/>
            <a:ext cx="943600" cy="4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02078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Only Title 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0" y="6369133"/>
            <a:ext cx="12192000" cy="48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196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ly Title 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0" y="959133"/>
            <a:ext cx="950800" cy="58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21"/>
          <p:cNvSpPr/>
          <p:nvPr/>
        </p:nvSpPr>
        <p:spPr>
          <a:xfrm>
            <a:off x="11241033" y="3429000"/>
            <a:ext cx="950800" cy="342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21"/>
          <p:cNvSpPr/>
          <p:nvPr/>
        </p:nvSpPr>
        <p:spPr>
          <a:xfrm>
            <a:off x="11241033" y="-2133"/>
            <a:ext cx="950800" cy="96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204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6098567" y="467"/>
            <a:ext cx="6093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6448333" y="3909200"/>
            <a:ext cx="5380400" cy="8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5733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7714833" y="1275597"/>
            <a:ext cx="2847200" cy="26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7036567" y="4792000"/>
            <a:ext cx="4203600" cy="7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14467" y="-6833"/>
            <a:ext cx="965600" cy="96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3"/>
          <p:cNvSpPr/>
          <p:nvPr/>
        </p:nvSpPr>
        <p:spPr>
          <a:xfrm>
            <a:off x="9138400" y="6369133"/>
            <a:ext cx="3067200" cy="4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3"/>
          <p:cNvSpPr/>
          <p:nvPr/>
        </p:nvSpPr>
        <p:spPr>
          <a:xfrm>
            <a:off x="-14467" y="6369133"/>
            <a:ext cx="965600" cy="4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43157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 + Six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/>
          <p:nvPr/>
        </p:nvSpPr>
        <p:spPr>
          <a:xfrm>
            <a:off x="7067" y="2883427"/>
            <a:ext cx="12178000" cy="5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22"/>
          <p:cNvSpPr/>
          <p:nvPr/>
        </p:nvSpPr>
        <p:spPr>
          <a:xfrm>
            <a:off x="7067" y="4669593"/>
            <a:ext cx="12178000" cy="59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2"/>
          <p:cNvSpPr/>
          <p:nvPr/>
        </p:nvSpPr>
        <p:spPr>
          <a:xfrm>
            <a:off x="7067" y="0"/>
            <a:ext cx="12178000" cy="233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1315067" y="2883427"/>
            <a:ext cx="2740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1"/>
          </p:nvPr>
        </p:nvSpPr>
        <p:spPr>
          <a:xfrm>
            <a:off x="1084867" y="3479791"/>
            <a:ext cx="32008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 idx="2"/>
          </p:nvPr>
        </p:nvSpPr>
        <p:spPr>
          <a:xfrm>
            <a:off x="4725800" y="2883427"/>
            <a:ext cx="2740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3"/>
          </p:nvPr>
        </p:nvSpPr>
        <p:spPr>
          <a:xfrm>
            <a:off x="4495600" y="3479791"/>
            <a:ext cx="32008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title" idx="4"/>
          </p:nvPr>
        </p:nvSpPr>
        <p:spPr>
          <a:xfrm>
            <a:off x="8136533" y="2883427"/>
            <a:ext cx="2740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5"/>
          </p:nvPr>
        </p:nvSpPr>
        <p:spPr>
          <a:xfrm>
            <a:off x="7906333" y="3479791"/>
            <a:ext cx="32008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 idx="6"/>
          </p:nvPr>
        </p:nvSpPr>
        <p:spPr>
          <a:xfrm>
            <a:off x="1315067" y="4669593"/>
            <a:ext cx="2740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7"/>
          </p:nvPr>
        </p:nvSpPr>
        <p:spPr>
          <a:xfrm>
            <a:off x="1084867" y="5265975"/>
            <a:ext cx="32008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title" idx="8"/>
          </p:nvPr>
        </p:nvSpPr>
        <p:spPr>
          <a:xfrm>
            <a:off x="4725800" y="4669593"/>
            <a:ext cx="2740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9"/>
          </p:nvPr>
        </p:nvSpPr>
        <p:spPr>
          <a:xfrm>
            <a:off x="4495600" y="5265975"/>
            <a:ext cx="32008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title" idx="13"/>
          </p:nvPr>
        </p:nvSpPr>
        <p:spPr>
          <a:xfrm>
            <a:off x="8136533" y="4669593"/>
            <a:ext cx="2740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ubTitle" idx="14"/>
          </p:nvPr>
        </p:nvSpPr>
        <p:spPr>
          <a:xfrm>
            <a:off x="7906333" y="5265975"/>
            <a:ext cx="32008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title" idx="15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10568233" y="0"/>
            <a:ext cx="1623600" cy="48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22"/>
          <p:cNvSpPr/>
          <p:nvPr/>
        </p:nvSpPr>
        <p:spPr>
          <a:xfrm>
            <a:off x="0" y="1371600"/>
            <a:ext cx="950800" cy="48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98944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/>
          <p:nvPr/>
        </p:nvSpPr>
        <p:spPr>
          <a:xfrm>
            <a:off x="0" y="0"/>
            <a:ext cx="5183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23"/>
          <p:cNvSpPr txBox="1">
            <a:spLocks noGrp="1"/>
          </p:cNvSpPr>
          <p:nvPr>
            <p:ph type="ctrTitle"/>
          </p:nvPr>
        </p:nvSpPr>
        <p:spPr>
          <a:xfrm>
            <a:off x="789900" y="792533"/>
            <a:ext cx="3588400" cy="18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Work Sans Regular"/>
              <a:buNone/>
              <a:defRPr sz="6667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1"/>
          </p:nvPr>
        </p:nvSpPr>
        <p:spPr>
          <a:xfrm>
            <a:off x="789897" y="2544300"/>
            <a:ext cx="3588400" cy="13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802900" y="4710467"/>
            <a:ext cx="3588400" cy="8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3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13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0" name="Google Shape;180;p23"/>
          <p:cNvGrpSpPr/>
          <p:nvPr/>
        </p:nvGrpSpPr>
        <p:grpSpPr>
          <a:xfrm>
            <a:off x="1" y="0"/>
            <a:ext cx="12191967" cy="6858000"/>
            <a:chOff x="0" y="0"/>
            <a:chExt cx="9143975" cy="5143500"/>
          </a:xfrm>
        </p:grpSpPr>
        <p:sp>
          <p:nvSpPr>
            <p:cNvPr id="181" name="Google Shape;181;p23"/>
            <p:cNvSpPr/>
            <p:nvPr/>
          </p:nvSpPr>
          <p:spPr>
            <a:xfrm>
              <a:off x="3538075" y="0"/>
              <a:ext cx="3315900" cy="71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8430775" y="0"/>
              <a:ext cx="713100" cy="35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0" y="4787100"/>
              <a:ext cx="713100" cy="35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7791875" y="4787100"/>
              <a:ext cx="1352100" cy="35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3887725" y="1075800"/>
              <a:ext cx="2293200" cy="35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86399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186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15033" y="1897373"/>
            <a:ext cx="10562000" cy="42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●"/>
              <a:defRPr sz="14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555555"/>
              </a:buClr>
              <a:buSzPts val="1400"/>
              <a:buFont typeface="Lato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4"/>
          <p:cNvSpPr/>
          <p:nvPr/>
        </p:nvSpPr>
        <p:spPr>
          <a:xfrm>
            <a:off x="0" y="0"/>
            <a:ext cx="950800" cy="9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/>
          <p:nvPr/>
        </p:nvSpPr>
        <p:spPr>
          <a:xfrm>
            <a:off x="0" y="6409733"/>
            <a:ext cx="12192000" cy="47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11241200" y="959133"/>
            <a:ext cx="950800" cy="9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8778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08633" y="3057859"/>
            <a:ext cx="4487200" cy="30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896200" y="2676611"/>
            <a:ext cx="4487200" cy="33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0"/>
            <a:ext cx="950800" cy="47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5"/>
          <p:cNvSpPr/>
          <p:nvPr/>
        </p:nvSpPr>
        <p:spPr>
          <a:xfrm>
            <a:off x="11241000" y="5893200"/>
            <a:ext cx="950800" cy="96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3770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7433" y="6361833"/>
            <a:ext cx="12192000" cy="4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6"/>
          <p:cNvSpPr/>
          <p:nvPr/>
        </p:nvSpPr>
        <p:spPr>
          <a:xfrm>
            <a:off x="7433" y="-6833"/>
            <a:ext cx="943600" cy="4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6"/>
          <p:cNvSpPr/>
          <p:nvPr/>
        </p:nvSpPr>
        <p:spPr>
          <a:xfrm>
            <a:off x="11247533" y="-6833"/>
            <a:ext cx="943600" cy="96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699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9138400" y="0"/>
            <a:ext cx="3053600" cy="96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813263" y="752276"/>
            <a:ext cx="3280000" cy="1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813277" y="2212000"/>
            <a:ext cx="3053600" cy="24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950967" y="6369133"/>
            <a:ext cx="8187600" cy="4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7"/>
          <p:cNvSpPr/>
          <p:nvPr/>
        </p:nvSpPr>
        <p:spPr>
          <a:xfrm>
            <a:off x="0" y="5400633"/>
            <a:ext cx="950800" cy="48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0697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7139000" y="711831"/>
            <a:ext cx="3998800" cy="295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0" y="0"/>
            <a:ext cx="950800" cy="9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8"/>
          <p:cNvSpPr/>
          <p:nvPr/>
        </p:nvSpPr>
        <p:spPr>
          <a:xfrm>
            <a:off x="9138400" y="4928400"/>
            <a:ext cx="3053600" cy="9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7655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653333" y="2636796"/>
            <a:ext cx="3582000" cy="2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marL="1219170" lvl="1" indent="-423323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798667" y="737667"/>
            <a:ext cx="3644400" cy="1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14733" y="5898733"/>
            <a:ext cx="3039200" cy="95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9"/>
          <p:cNvSpPr/>
          <p:nvPr/>
        </p:nvSpPr>
        <p:spPr>
          <a:xfrm>
            <a:off x="11241033" y="5893200"/>
            <a:ext cx="950800" cy="95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8814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" name="Google Shape;59;p10"/>
          <p:cNvSpPr/>
          <p:nvPr/>
        </p:nvSpPr>
        <p:spPr>
          <a:xfrm>
            <a:off x="3053800" y="2949600"/>
            <a:ext cx="6084800" cy="95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10"/>
          <p:cNvSpPr/>
          <p:nvPr/>
        </p:nvSpPr>
        <p:spPr>
          <a:xfrm>
            <a:off x="-11233" y="2949600"/>
            <a:ext cx="962000" cy="95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10"/>
          <p:cNvSpPr/>
          <p:nvPr/>
        </p:nvSpPr>
        <p:spPr>
          <a:xfrm>
            <a:off x="11237433" y="2949600"/>
            <a:ext cx="962000" cy="95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6430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rala"/>
              <a:buNone/>
              <a:defRPr sz="35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53480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79" r:id="rId18"/>
    <p:sldLayoutId id="2147483680" r:id="rId19"/>
    <p:sldLayoutId id="2147483681" r:id="rId20"/>
    <p:sldLayoutId id="2147483682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27901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outh+German+Credit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outh+German+Credit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outh+German+Credit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outh+German+Credit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outh+German+Credit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outh+German+Credit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outh+German+Credit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outh+German+Credit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outh+German+Credit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outh+German+Credit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CEA7B6-94B5-81A1-849F-D98F11BBC1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PROJECT – PREDICT BANK CREDIT RISK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35A2F-B8AC-3656-55F7-B4ECED756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HIGH</a:t>
            </a:r>
            <a:br>
              <a:rPr lang="en-IN" dirty="0"/>
            </a:br>
            <a:r>
              <a:rPr lang="en-IN" dirty="0">
                <a:solidFill>
                  <a:schemeClr val="bg1"/>
                </a:solidFill>
              </a:rPr>
              <a:t>LEVEL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1300111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0;p30">
            <a:extLst>
              <a:ext uri="{FF2B5EF4-FFF2-40B4-BE49-F238E27FC236}">
                <a16:creationId xmlns:a16="http://schemas.microsoft.com/office/drawing/2014/main" id="{D3B37192-7073-A87E-C099-25DF5B6C2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5338" y="0"/>
            <a:ext cx="10601325" cy="5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FEATURE </a:t>
            </a:r>
            <a:r>
              <a:rPr lang="en" dirty="0">
                <a:solidFill>
                  <a:schemeClr val="accent1"/>
                </a:solidFill>
              </a:rPr>
              <a:t>DESCRIPTION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CB0A2A-FB63-4404-9744-E29BD2DAC28C}"/>
              </a:ext>
            </a:extLst>
          </p:cNvPr>
          <p:cNvSpPr/>
          <p:nvPr/>
        </p:nvSpPr>
        <p:spPr>
          <a:xfrm>
            <a:off x="1084865" y="707847"/>
            <a:ext cx="10022268" cy="4939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Sarala"/>
              </a:rPr>
              <a:t>FEATURE NAME: STATUS  |  TYPE: CATEGORICAL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95FCB-52F4-E14C-7BD2-B1913A7FA8EC}"/>
              </a:ext>
            </a:extLst>
          </p:cNvPr>
          <p:cNvSpPr/>
          <p:nvPr/>
        </p:nvSpPr>
        <p:spPr>
          <a:xfrm>
            <a:off x="8492359" y="6364014"/>
            <a:ext cx="3699641" cy="493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Sarala"/>
                <a:hlinkClick r:id="rId2"/>
              </a:rPr>
              <a:t>DATASET SOURCE LINK</a:t>
            </a:r>
            <a:endParaRPr lang="en-IN" sz="1800" b="1" i="1" dirty="0">
              <a:solidFill>
                <a:schemeClr val="tx2">
                  <a:lumMod val="75000"/>
                  <a:lumOff val="25000"/>
                </a:schemeClr>
              </a:solidFill>
              <a:latin typeface="Sarala"/>
            </a:endParaRPr>
          </a:p>
        </p:txBody>
      </p:sp>
      <p:sp>
        <p:nvSpPr>
          <p:cNvPr id="4" name="Subtitle 24">
            <a:extLst>
              <a:ext uri="{FF2B5EF4-FFF2-40B4-BE49-F238E27FC236}">
                <a16:creationId xmlns:a16="http://schemas.microsoft.com/office/drawing/2014/main" id="{EC22387D-F74E-570C-28D3-25D01171FCDF}"/>
              </a:ext>
            </a:extLst>
          </p:cNvPr>
          <p:cNvSpPr txBox="1">
            <a:spLocks/>
          </p:cNvSpPr>
          <p:nvPr/>
        </p:nvSpPr>
        <p:spPr>
          <a:xfrm>
            <a:off x="1084865" y="1201834"/>
            <a:ext cx="10022266" cy="131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rPr>
              <a:t>status of the debtor's checking account with the bank</a:t>
            </a:r>
          </a:p>
          <a:p>
            <a:endParaRPr lang="en-US" b="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Montserrat" panose="00000500000000000000" pitchFamily="2" charset="0"/>
            </a:endParaRP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1 : no checking account                        2 : ... &lt; 0 DM                               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3 : 0&lt;= ... &lt; 200 DM                                  4 : ... &gt;= 200 DM / salary for at least 1 year</a:t>
            </a:r>
            <a:endParaRPr lang="en-IN" dirty="0">
              <a:solidFill>
                <a:schemeClr val="tx2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223CC-6E9A-2AE0-0BB1-0D83F73162C9}"/>
              </a:ext>
            </a:extLst>
          </p:cNvPr>
          <p:cNvSpPr/>
          <p:nvPr/>
        </p:nvSpPr>
        <p:spPr>
          <a:xfrm>
            <a:off x="1084865" y="2511972"/>
            <a:ext cx="10022268" cy="4939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Sarala"/>
              </a:rPr>
              <a:t>FEATURE NAME: DURATION  |  TYPE: QUANTITATIVE </a:t>
            </a:r>
          </a:p>
        </p:txBody>
      </p:sp>
      <p:sp>
        <p:nvSpPr>
          <p:cNvPr id="12" name="Subtitle 24">
            <a:extLst>
              <a:ext uri="{FF2B5EF4-FFF2-40B4-BE49-F238E27FC236}">
                <a16:creationId xmlns:a16="http://schemas.microsoft.com/office/drawing/2014/main" id="{C42638D4-59F5-ABEC-99E3-8FD8F088355D}"/>
              </a:ext>
            </a:extLst>
          </p:cNvPr>
          <p:cNvSpPr txBox="1">
            <a:spLocks/>
          </p:cNvSpPr>
          <p:nvPr/>
        </p:nvSpPr>
        <p:spPr>
          <a:xfrm>
            <a:off x="1084865" y="3016469"/>
            <a:ext cx="10022266" cy="493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credit duration in months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749005-27E4-EE8A-920B-8D2269C2F00A}"/>
              </a:ext>
            </a:extLst>
          </p:cNvPr>
          <p:cNvSpPr/>
          <p:nvPr/>
        </p:nvSpPr>
        <p:spPr>
          <a:xfrm>
            <a:off x="1084865" y="3531475"/>
            <a:ext cx="10022268" cy="4939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Sarala"/>
              </a:rPr>
              <a:t>FEATURE NAME: CREDIT HISTORY  |  TYPE: CATEGORICAL </a:t>
            </a:r>
          </a:p>
        </p:txBody>
      </p:sp>
      <p:sp>
        <p:nvSpPr>
          <p:cNvPr id="14" name="Subtitle 24">
            <a:extLst>
              <a:ext uri="{FF2B5EF4-FFF2-40B4-BE49-F238E27FC236}">
                <a16:creationId xmlns:a16="http://schemas.microsoft.com/office/drawing/2014/main" id="{830318E0-F37D-4B5E-3CF0-2A949035A977}"/>
              </a:ext>
            </a:extLst>
          </p:cNvPr>
          <p:cNvSpPr txBox="1">
            <a:spLocks/>
          </p:cNvSpPr>
          <p:nvPr/>
        </p:nvSpPr>
        <p:spPr>
          <a:xfrm>
            <a:off x="1084865" y="4035972"/>
            <a:ext cx="10022266" cy="493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history of compliance with previous or concurrent credit contracts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0 : delay in paying off in the past           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1 : critical account/other credits elsewhere  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2 : no credits taken/all credits paid back duly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3 : existing credits paid back duly till now  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4 : all credits at this bank paid back duly</a:t>
            </a:r>
            <a:endParaRPr lang="en-IN" dirty="0">
              <a:solidFill>
                <a:schemeClr val="tx2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8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0;p30">
            <a:extLst>
              <a:ext uri="{FF2B5EF4-FFF2-40B4-BE49-F238E27FC236}">
                <a16:creationId xmlns:a16="http://schemas.microsoft.com/office/drawing/2014/main" id="{D3B37192-7073-A87E-C099-25DF5B6C2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5338" y="0"/>
            <a:ext cx="10601325" cy="5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FEATURE </a:t>
            </a:r>
            <a:r>
              <a:rPr lang="en" dirty="0">
                <a:solidFill>
                  <a:schemeClr val="accent1"/>
                </a:solidFill>
              </a:rPr>
              <a:t>DESCRIPTION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CB0A2A-FB63-4404-9744-E29BD2DAC28C}"/>
              </a:ext>
            </a:extLst>
          </p:cNvPr>
          <p:cNvSpPr/>
          <p:nvPr/>
        </p:nvSpPr>
        <p:spPr>
          <a:xfrm>
            <a:off x="1084865" y="707847"/>
            <a:ext cx="10022268" cy="4939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Sarala"/>
              </a:rPr>
              <a:t>FEATURE NAME: PURPOSE  |  TYPE: CATEGORICAL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95FCB-52F4-E14C-7BD2-B1913A7FA8EC}"/>
              </a:ext>
            </a:extLst>
          </p:cNvPr>
          <p:cNvSpPr/>
          <p:nvPr/>
        </p:nvSpPr>
        <p:spPr>
          <a:xfrm>
            <a:off x="8492359" y="6364014"/>
            <a:ext cx="3699641" cy="493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Sarala"/>
                <a:hlinkClick r:id="rId2"/>
              </a:rPr>
              <a:t>DATASET SOURCE LINK</a:t>
            </a:r>
            <a:endParaRPr lang="en-IN" sz="1800" b="1" i="1" dirty="0">
              <a:solidFill>
                <a:schemeClr val="tx2">
                  <a:lumMod val="75000"/>
                  <a:lumOff val="25000"/>
                </a:schemeClr>
              </a:solidFill>
              <a:latin typeface="Sarala"/>
            </a:endParaRPr>
          </a:p>
        </p:txBody>
      </p:sp>
      <p:sp>
        <p:nvSpPr>
          <p:cNvPr id="4" name="Subtitle 24">
            <a:extLst>
              <a:ext uri="{FF2B5EF4-FFF2-40B4-BE49-F238E27FC236}">
                <a16:creationId xmlns:a16="http://schemas.microsoft.com/office/drawing/2014/main" id="{EC22387D-F74E-570C-28D3-25D01171FCDF}"/>
              </a:ext>
            </a:extLst>
          </p:cNvPr>
          <p:cNvSpPr txBox="1">
            <a:spLocks/>
          </p:cNvSpPr>
          <p:nvPr/>
        </p:nvSpPr>
        <p:spPr>
          <a:xfrm>
            <a:off x="1084865" y="1201834"/>
            <a:ext cx="10022266" cy="3853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purpose for which the credit is needed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0 : others            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1 : car (new)         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2 : car (used)        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3 : furniture/equipment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4 : radio/television  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5 : domestic appliances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6 : repairs           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7 : education         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8 : vacation          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9 : retraining        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10 : business</a:t>
            </a:r>
            <a:endParaRPr lang="en-IN" dirty="0">
              <a:solidFill>
                <a:schemeClr val="tx2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72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0;p30">
            <a:extLst>
              <a:ext uri="{FF2B5EF4-FFF2-40B4-BE49-F238E27FC236}">
                <a16:creationId xmlns:a16="http://schemas.microsoft.com/office/drawing/2014/main" id="{D3B37192-7073-A87E-C099-25DF5B6C2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5338" y="0"/>
            <a:ext cx="10601325" cy="5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FEATURE </a:t>
            </a:r>
            <a:r>
              <a:rPr lang="en" dirty="0">
                <a:solidFill>
                  <a:schemeClr val="accent1"/>
                </a:solidFill>
              </a:rPr>
              <a:t>DESCRIPTION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CB0A2A-FB63-4404-9744-E29BD2DAC28C}"/>
              </a:ext>
            </a:extLst>
          </p:cNvPr>
          <p:cNvSpPr/>
          <p:nvPr/>
        </p:nvSpPr>
        <p:spPr>
          <a:xfrm>
            <a:off x="1084865" y="707847"/>
            <a:ext cx="10022268" cy="4939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Sarala"/>
              </a:rPr>
              <a:t>FEATURE NAME: AMOUNT  |  TYPE: QUANTITATIVE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95FCB-52F4-E14C-7BD2-B1913A7FA8EC}"/>
              </a:ext>
            </a:extLst>
          </p:cNvPr>
          <p:cNvSpPr/>
          <p:nvPr/>
        </p:nvSpPr>
        <p:spPr>
          <a:xfrm>
            <a:off x="8492359" y="6364014"/>
            <a:ext cx="3699641" cy="493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Sarala"/>
                <a:hlinkClick r:id="rId2"/>
              </a:rPr>
              <a:t>DATASET SOURCE LINK</a:t>
            </a:r>
            <a:endParaRPr lang="en-IN" sz="1800" b="1" i="1" dirty="0">
              <a:solidFill>
                <a:schemeClr val="tx2">
                  <a:lumMod val="75000"/>
                  <a:lumOff val="25000"/>
                </a:schemeClr>
              </a:solidFill>
              <a:latin typeface="Sarala"/>
            </a:endParaRPr>
          </a:p>
        </p:txBody>
      </p:sp>
      <p:sp>
        <p:nvSpPr>
          <p:cNvPr id="4" name="Subtitle 24">
            <a:extLst>
              <a:ext uri="{FF2B5EF4-FFF2-40B4-BE49-F238E27FC236}">
                <a16:creationId xmlns:a16="http://schemas.microsoft.com/office/drawing/2014/main" id="{EC22387D-F74E-570C-28D3-25D01171FCDF}"/>
              </a:ext>
            </a:extLst>
          </p:cNvPr>
          <p:cNvSpPr txBox="1">
            <a:spLocks/>
          </p:cNvSpPr>
          <p:nvPr/>
        </p:nvSpPr>
        <p:spPr>
          <a:xfrm>
            <a:off x="1084865" y="1201834"/>
            <a:ext cx="10022266" cy="493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credit amount in DM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223CC-6E9A-2AE0-0BB1-0D83F73162C9}"/>
              </a:ext>
            </a:extLst>
          </p:cNvPr>
          <p:cNvSpPr/>
          <p:nvPr/>
        </p:nvSpPr>
        <p:spPr>
          <a:xfrm>
            <a:off x="1084865" y="1667355"/>
            <a:ext cx="10022268" cy="4939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Sarala"/>
              </a:rPr>
              <a:t>FEATURE NAME: SAVINGS |  TYPE: CATEGORICAL </a:t>
            </a:r>
          </a:p>
        </p:txBody>
      </p:sp>
      <p:sp>
        <p:nvSpPr>
          <p:cNvPr id="12" name="Subtitle 24">
            <a:extLst>
              <a:ext uri="{FF2B5EF4-FFF2-40B4-BE49-F238E27FC236}">
                <a16:creationId xmlns:a16="http://schemas.microsoft.com/office/drawing/2014/main" id="{C42638D4-59F5-ABEC-99E3-8FD8F088355D}"/>
              </a:ext>
            </a:extLst>
          </p:cNvPr>
          <p:cNvSpPr txBox="1">
            <a:spLocks/>
          </p:cNvSpPr>
          <p:nvPr/>
        </p:nvSpPr>
        <p:spPr>
          <a:xfrm>
            <a:off x="1084865" y="2171852"/>
            <a:ext cx="10022266" cy="135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debtor's savings</a:t>
            </a:r>
          </a:p>
          <a:p>
            <a:pPr algn="l"/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1 : unknown/no savings account		2 : ... &lt;  100 DM             </a:t>
            </a:r>
          </a:p>
          <a:p>
            <a:pPr algn="l"/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3 : 100 &lt;= ... &lt;  500 DM      			4 : 500 &lt;= ... &lt; 1000 DM      </a:t>
            </a:r>
          </a:p>
          <a:p>
            <a:pPr algn="l"/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5 : ... &gt;= 1000 DM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749005-27E4-EE8A-920B-8D2269C2F00A}"/>
              </a:ext>
            </a:extLst>
          </p:cNvPr>
          <p:cNvSpPr/>
          <p:nvPr/>
        </p:nvSpPr>
        <p:spPr>
          <a:xfrm>
            <a:off x="1084865" y="3540385"/>
            <a:ext cx="10022268" cy="4939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Sarala"/>
              </a:rPr>
              <a:t>FEATURE NAME: EMPLOYMENT DURATION |  TYPE: CATEGORICAL (ORDINAL) </a:t>
            </a:r>
          </a:p>
        </p:txBody>
      </p:sp>
      <p:sp>
        <p:nvSpPr>
          <p:cNvPr id="14" name="Subtitle 24">
            <a:extLst>
              <a:ext uri="{FF2B5EF4-FFF2-40B4-BE49-F238E27FC236}">
                <a16:creationId xmlns:a16="http://schemas.microsoft.com/office/drawing/2014/main" id="{830318E0-F37D-4B5E-3CF0-2A949035A977}"/>
              </a:ext>
            </a:extLst>
          </p:cNvPr>
          <p:cNvSpPr txBox="1">
            <a:spLocks/>
          </p:cNvSpPr>
          <p:nvPr/>
        </p:nvSpPr>
        <p:spPr>
          <a:xfrm>
            <a:off x="1084865" y="4044881"/>
            <a:ext cx="10022266" cy="1853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duration of debtor's employment with current employer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1 : unemployed     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2 : &lt; 1 yr         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3 : 1 &lt;= ... &lt; 4 yrs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4 : 4 &lt;= ... &lt; 7 yrs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5 : &gt;= 7 yrs</a:t>
            </a:r>
            <a:endParaRPr lang="en-IN" dirty="0">
              <a:solidFill>
                <a:schemeClr val="tx2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37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0;p30">
            <a:extLst>
              <a:ext uri="{FF2B5EF4-FFF2-40B4-BE49-F238E27FC236}">
                <a16:creationId xmlns:a16="http://schemas.microsoft.com/office/drawing/2014/main" id="{D3B37192-7073-A87E-C099-25DF5B6C2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5338" y="0"/>
            <a:ext cx="10601325" cy="5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FEATURE </a:t>
            </a:r>
            <a:r>
              <a:rPr lang="en" dirty="0">
                <a:solidFill>
                  <a:schemeClr val="accent1"/>
                </a:solidFill>
              </a:rPr>
              <a:t>DESCRIPTION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CB0A2A-FB63-4404-9744-E29BD2DAC28C}"/>
              </a:ext>
            </a:extLst>
          </p:cNvPr>
          <p:cNvSpPr/>
          <p:nvPr/>
        </p:nvSpPr>
        <p:spPr>
          <a:xfrm>
            <a:off x="1084865" y="707847"/>
            <a:ext cx="10022268" cy="4939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Sarala"/>
              </a:rPr>
              <a:t>FEATURE NAME: INSTALLMENT RATE  |  TYPE: CATEGORICAL (ORDINAL)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95FCB-52F4-E14C-7BD2-B1913A7FA8EC}"/>
              </a:ext>
            </a:extLst>
          </p:cNvPr>
          <p:cNvSpPr/>
          <p:nvPr/>
        </p:nvSpPr>
        <p:spPr>
          <a:xfrm>
            <a:off x="8492359" y="6364014"/>
            <a:ext cx="3699641" cy="493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Sarala"/>
                <a:hlinkClick r:id="rId2"/>
              </a:rPr>
              <a:t>DATASET SOURCE LINK</a:t>
            </a:r>
            <a:endParaRPr lang="en-IN" sz="1800" b="1" i="1" dirty="0">
              <a:solidFill>
                <a:schemeClr val="tx2">
                  <a:lumMod val="75000"/>
                  <a:lumOff val="25000"/>
                </a:schemeClr>
              </a:solidFill>
              <a:latin typeface="Sarala"/>
            </a:endParaRPr>
          </a:p>
        </p:txBody>
      </p:sp>
      <p:sp>
        <p:nvSpPr>
          <p:cNvPr id="4" name="Subtitle 24">
            <a:extLst>
              <a:ext uri="{FF2B5EF4-FFF2-40B4-BE49-F238E27FC236}">
                <a16:creationId xmlns:a16="http://schemas.microsoft.com/office/drawing/2014/main" id="{EC22387D-F74E-570C-28D3-25D01171FCDF}"/>
              </a:ext>
            </a:extLst>
          </p:cNvPr>
          <p:cNvSpPr txBox="1">
            <a:spLocks/>
          </p:cNvSpPr>
          <p:nvPr/>
        </p:nvSpPr>
        <p:spPr>
          <a:xfrm>
            <a:off x="1084865" y="1201834"/>
            <a:ext cx="10022266" cy="1980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credit installments as a percentage of debtor's disposable income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1 : &gt;= 35        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2 : 25 &lt;= ... &lt; 35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3 : 20 &lt;= ... &lt; 25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4 : &lt; 20</a:t>
            </a:r>
            <a:endParaRPr lang="en-IN" dirty="0">
              <a:solidFill>
                <a:schemeClr val="tx2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96EA32-F7B8-4F90-3370-41F69601132F}"/>
              </a:ext>
            </a:extLst>
          </p:cNvPr>
          <p:cNvSpPr/>
          <p:nvPr/>
        </p:nvSpPr>
        <p:spPr>
          <a:xfrm>
            <a:off x="1084865" y="3182007"/>
            <a:ext cx="10022268" cy="4939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Sarala"/>
              </a:rPr>
              <a:t>FEATURE NAME: PERSONAL STATUS SEX |  TYPE: CATEGORICAL</a:t>
            </a:r>
          </a:p>
        </p:txBody>
      </p:sp>
      <p:sp>
        <p:nvSpPr>
          <p:cNvPr id="5" name="Subtitle 24">
            <a:extLst>
              <a:ext uri="{FF2B5EF4-FFF2-40B4-BE49-F238E27FC236}">
                <a16:creationId xmlns:a16="http://schemas.microsoft.com/office/drawing/2014/main" id="{A0CE76FF-A655-82B7-C768-A75DFE3C4F88}"/>
              </a:ext>
            </a:extLst>
          </p:cNvPr>
          <p:cNvSpPr txBox="1">
            <a:spLocks/>
          </p:cNvSpPr>
          <p:nvPr/>
        </p:nvSpPr>
        <p:spPr>
          <a:xfrm>
            <a:off x="1084865" y="3675993"/>
            <a:ext cx="10022266" cy="1980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combined information on sex and marital status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1 : male : divorced/separated          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2 : female : non-single or male : single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3 : male : married/widowed             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4 : female : single </a:t>
            </a:r>
            <a:endParaRPr lang="en-IN" dirty="0">
              <a:solidFill>
                <a:schemeClr val="tx2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39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0;p30">
            <a:extLst>
              <a:ext uri="{FF2B5EF4-FFF2-40B4-BE49-F238E27FC236}">
                <a16:creationId xmlns:a16="http://schemas.microsoft.com/office/drawing/2014/main" id="{D3B37192-7073-A87E-C099-25DF5B6C2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5338" y="0"/>
            <a:ext cx="10601325" cy="5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FEATURE </a:t>
            </a:r>
            <a:r>
              <a:rPr lang="en" dirty="0">
                <a:solidFill>
                  <a:schemeClr val="accent1"/>
                </a:solidFill>
              </a:rPr>
              <a:t>DESCRIPTION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CB0A2A-FB63-4404-9744-E29BD2DAC28C}"/>
              </a:ext>
            </a:extLst>
          </p:cNvPr>
          <p:cNvSpPr/>
          <p:nvPr/>
        </p:nvSpPr>
        <p:spPr>
          <a:xfrm>
            <a:off x="1084865" y="707847"/>
            <a:ext cx="10022268" cy="4939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Sarala"/>
              </a:rPr>
              <a:t>FEATURE NAME: OTHER DEBTORS |  TYPE: CATEGORICAL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95FCB-52F4-E14C-7BD2-B1913A7FA8EC}"/>
              </a:ext>
            </a:extLst>
          </p:cNvPr>
          <p:cNvSpPr/>
          <p:nvPr/>
        </p:nvSpPr>
        <p:spPr>
          <a:xfrm>
            <a:off x="8492359" y="6364014"/>
            <a:ext cx="3699641" cy="493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Sarala"/>
                <a:hlinkClick r:id="rId2"/>
              </a:rPr>
              <a:t>DATASET SOURCE LINK</a:t>
            </a:r>
            <a:endParaRPr lang="en-IN" sz="1800" b="1" i="1" dirty="0">
              <a:solidFill>
                <a:schemeClr val="tx2">
                  <a:lumMod val="75000"/>
                  <a:lumOff val="25000"/>
                </a:schemeClr>
              </a:solidFill>
              <a:latin typeface="Sarala"/>
            </a:endParaRPr>
          </a:p>
        </p:txBody>
      </p:sp>
      <p:sp>
        <p:nvSpPr>
          <p:cNvPr id="4" name="Subtitle 24">
            <a:extLst>
              <a:ext uri="{FF2B5EF4-FFF2-40B4-BE49-F238E27FC236}">
                <a16:creationId xmlns:a16="http://schemas.microsoft.com/office/drawing/2014/main" id="{EC22387D-F74E-570C-28D3-25D01171FCDF}"/>
              </a:ext>
            </a:extLst>
          </p:cNvPr>
          <p:cNvSpPr txBox="1">
            <a:spLocks/>
          </p:cNvSpPr>
          <p:nvPr/>
        </p:nvSpPr>
        <p:spPr>
          <a:xfrm>
            <a:off x="1084865" y="1201835"/>
            <a:ext cx="10022266" cy="137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 Is there another debtor or a guarantor for the credit ? </a:t>
            </a:r>
          </a:p>
          <a:p>
            <a:pPr algn="l"/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1 : none        </a:t>
            </a:r>
          </a:p>
          <a:p>
            <a:pPr algn="l"/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2 : co-applicant</a:t>
            </a:r>
          </a:p>
          <a:p>
            <a:pPr algn="l"/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3 : guarantor </a:t>
            </a:r>
            <a:endParaRPr lang="en-IN" dirty="0">
              <a:solidFill>
                <a:schemeClr val="tx2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96EA32-F7B8-4F90-3370-41F69601132F}"/>
              </a:ext>
            </a:extLst>
          </p:cNvPr>
          <p:cNvSpPr/>
          <p:nvPr/>
        </p:nvSpPr>
        <p:spPr>
          <a:xfrm>
            <a:off x="1084865" y="2690649"/>
            <a:ext cx="10022268" cy="4939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Sarala"/>
              </a:rPr>
              <a:t>FEATURE NAME: PRESENT RESIDENCE |  TYPE: CATEGORICAL (ORDINAL)</a:t>
            </a:r>
          </a:p>
        </p:txBody>
      </p:sp>
      <p:sp>
        <p:nvSpPr>
          <p:cNvPr id="5" name="Subtitle 24">
            <a:extLst>
              <a:ext uri="{FF2B5EF4-FFF2-40B4-BE49-F238E27FC236}">
                <a16:creationId xmlns:a16="http://schemas.microsoft.com/office/drawing/2014/main" id="{A0CE76FF-A655-82B7-C768-A75DFE3C4F88}"/>
              </a:ext>
            </a:extLst>
          </p:cNvPr>
          <p:cNvSpPr txBox="1">
            <a:spLocks/>
          </p:cNvSpPr>
          <p:nvPr/>
        </p:nvSpPr>
        <p:spPr>
          <a:xfrm>
            <a:off x="1084865" y="3184635"/>
            <a:ext cx="10022266" cy="1980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length of time (in years) the debtor lives in the present residence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nn-NO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1 : &lt; 1 yr          </a:t>
            </a:r>
          </a:p>
          <a:p>
            <a:pPr algn="l"/>
            <a:r>
              <a:rPr lang="nn-NO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2 : 1 &lt;= ... &lt; 4 yrs</a:t>
            </a:r>
          </a:p>
          <a:p>
            <a:pPr algn="l"/>
            <a:r>
              <a:rPr lang="nn-NO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3 : 4 &lt;= ... &lt; 7 yrs</a:t>
            </a:r>
          </a:p>
          <a:p>
            <a:pPr algn="l"/>
            <a:r>
              <a:rPr lang="nn-NO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4 : &gt;= 7 yrs </a:t>
            </a:r>
            <a:endParaRPr lang="en-IN" dirty="0">
              <a:solidFill>
                <a:schemeClr val="tx2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35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0;p30">
            <a:extLst>
              <a:ext uri="{FF2B5EF4-FFF2-40B4-BE49-F238E27FC236}">
                <a16:creationId xmlns:a16="http://schemas.microsoft.com/office/drawing/2014/main" id="{D3B37192-7073-A87E-C099-25DF5B6C2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5338" y="0"/>
            <a:ext cx="10601325" cy="5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FEATURE </a:t>
            </a:r>
            <a:r>
              <a:rPr lang="en" dirty="0">
                <a:solidFill>
                  <a:schemeClr val="accent1"/>
                </a:solidFill>
              </a:rPr>
              <a:t>DESCRIPTION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CB0A2A-FB63-4404-9744-E29BD2DAC28C}"/>
              </a:ext>
            </a:extLst>
          </p:cNvPr>
          <p:cNvSpPr/>
          <p:nvPr/>
        </p:nvSpPr>
        <p:spPr>
          <a:xfrm>
            <a:off x="1084865" y="707847"/>
            <a:ext cx="10022268" cy="4939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Sarala"/>
              </a:rPr>
              <a:t>FEATURE NAME: PROPERTY |  TYPE: CATEGORICAL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95FCB-52F4-E14C-7BD2-B1913A7FA8EC}"/>
              </a:ext>
            </a:extLst>
          </p:cNvPr>
          <p:cNvSpPr/>
          <p:nvPr/>
        </p:nvSpPr>
        <p:spPr>
          <a:xfrm>
            <a:off x="8492359" y="6364014"/>
            <a:ext cx="3699641" cy="493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Sarala"/>
                <a:hlinkClick r:id="rId2"/>
              </a:rPr>
              <a:t>DATASET SOURCE LINK</a:t>
            </a:r>
            <a:endParaRPr lang="en-IN" sz="1800" b="1" i="1" dirty="0">
              <a:solidFill>
                <a:schemeClr val="tx2">
                  <a:lumMod val="75000"/>
                  <a:lumOff val="25000"/>
                </a:schemeClr>
              </a:solidFill>
              <a:latin typeface="Sarala"/>
            </a:endParaRPr>
          </a:p>
        </p:txBody>
      </p:sp>
      <p:sp>
        <p:nvSpPr>
          <p:cNvPr id="4" name="Subtitle 24">
            <a:extLst>
              <a:ext uri="{FF2B5EF4-FFF2-40B4-BE49-F238E27FC236}">
                <a16:creationId xmlns:a16="http://schemas.microsoft.com/office/drawing/2014/main" id="{EC22387D-F74E-570C-28D3-25D01171FCDF}"/>
              </a:ext>
            </a:extLst>
          </p:cNvPr>
          <p:cNvSpPr txBox="1">
            <a:spLocks/>
          </p:cNvSpPr>
          <p:nvPr/>
        </p:nvSpPr>
        <p:spPr>
          <a:xfrm>
            <a:off x="1084865" y="1201834"/>
            <a:ext cx="10022266" cy="208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 </a:t>
            </a: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the debtor's most valuable property,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1 : unknown / no property                   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2 : car or other                            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3 : building soc. savings agr./life insurance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4 : real estate </a:t>
            </a:r>
            <a:endParaRPr lang="en-IN" dirty="0">
              <a:solidFill>
                <a:schemeClr val="tx2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96EA32-F7B8-4F90-3370-41F69601132F}"/>
              </a:ext>
            </a:extLst>
          </p:cNvPr>
          <p:cNvSpPr/>
          <p:nvPr/>
        </p:nvSpPr>
        <p:spPr>
          <a:xfrm>
            <a:off x="1084865" y="2790935"/>
            <a:ext cx="10022268" cy="4939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Sarala"/>
              </a:rPr>
              <a:t>FEATURE NAME: AGE |  TYPE: QUANTITATIVE</a:t>
            </a:r>
          </a:p>
        </p:txBody>
      </p:sp>
      <p:sp>
        <p:nvSpPr>
          <p:cNvPr id="5" name="Subtitle 24">
            <a:extLst>
              <a:ext uri="{FF2B5EF4-FFF2-40B4-BE49-F238E27FC236}">
                <a16:creationId xmlns:a16="http://schemas.microsoft.com/office/drawing/2014/main" id="{A0CE76FF-A655-82B7-C768-A75DFE3C4F88}"/>
              </a:ext>
            </a:extLst>
          </p:cNvPr>
          <p:cNvSpPr txBox="1">
            <a:spLocks/>
          </p:cNvSpPr>
          <p:nvPr/>
        </p:nvSpPr>
        <p:spPr>
          <a:xfrm>
            <a:off x="1084865" y="3284922"/>
            <a:ext cx="10022266" cy="50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age in years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6DF08F-EB36-5BEB-0DB6-5EFFBE718C85}"/>
              </a:ext>
            </a:extLst>
          </p:cNvPr>
          <p:cNvSpPr/>
          <p:nvPr/>
        </p:nvSpPr>
        <p:spPr>
          <a:xfrm>
            <a:off x="1084865" y="3786939"/>
            <a:ext cx="10022268" cy="4939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Sarala"/>
              </a:rPr>
              <a:t>FEATURE NAME: OTHER INSTALLMENT PLANS |  TYPE: CATEGORICAL</a:t>
            </a:r>
          </a:p>
        </p:txBody>
      </p:sp>
      <p:sp>
        <p:nvSpPr>
          <p:cNvPr id="9" name="Subtitle 24">
            <a:extLst>
              <a:ext uri="{FF2B5EF4-FFF2-40B4-BE49-F238E27FC236}">
                <a16:creationId xmlns:a16="http://schemas.microsoft.com/office/drawing/2014/main" id="{DB8AF230-3830-033A-D161-8166FE2FE4CF}"/>
              </a:ext>
            </a:extLst>
          </p:cNvPr>
          <p:cNvSpPr txBox="1">
            <a:spLocks/>
          </p:cNvSpPr>
          <p:nvPr/>
        </p:nvSpPr>
        <p:spPr>
          <a:xfrm>
            <a:off x="1084865" y="4280925"/>
            <a:ext cx="10022266" cy="1478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   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installment plans from providers other than the credit-giving bank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1 : bank 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2 : stores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3 : none</a:t>
            </a:r>
          </a:p>
        </p:txBody>
      </p:sp>
    </p:spTree>
    <p:extLst>
      <p:ext uri="{BB962C8B-B14F-4D97-AF65-F5344CB8AC3E}">
        <p14:creationId xmlns:p14="http://schemas.microsoft.com/office/powerpoint/2010/main" val="2453874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0;p30">
            <a:extLst>
              <a:ext uri="{FF2B5EF4-FFF2-40B4-BE49-F238E27FC236}">
                <a16:creationId xmlns:a16="http://schemas.microsoft.com/office/drawing/2014/main" id="{D3B37192-7073-A87E-C099-25DF5B6C2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5338" y="0"/>
            <a:ext cx="10601325" cy="5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FEATURE </a:t>
            </a:r>
            <a:r>
              <a:rPr lang="en" dirty="0">
                <a:solidFill>
                  <a:schemeClr val="accent1"/>
                </a:solidFill>
              </a:rPr>
              <a:t>DESCRIPTION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CB0A2A-FB63-4404-9744-E29BD2DAC28C}"/>
              </a:ext>
            </a:extLst>
          </p:cNvPr>
          <p:cNvSpPr/>
          <p:nvPr/>
        </p:nvSpPr>
        <p:spPr>
          <a:xfrm>
            <a:off x="1084865" y="707847"/>
            <a:ext cx="10022268" cy="4939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Sarala"/>
              </a:rPr>
              <a:t>FEATURE NAME: HOUSING |  TYPE: CATEGORICAL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95FCB-52F4-E14C-7BD2-B1913A7FA8EC}"/>
              </a:ext>
            </a:extLst>
          </p:cNvPr>
          <p:cNvSpPr/>
          <p:nvPr/>
        </p:nvSpPr>
        <p:spPr>
          <a:xfrm>
            <a:off x="8492359" y="6364014"/>
            <a:ext cx="3699641" cy="493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Sarala"/>
                <a:hlinkClick r:id="rId2"/>
              </a:rPr>
              <a:t>DATASET SOURCE LINK</a:t>
            </a:r>
            <a:endParaRPr lang="en-IN" sz="1800" b="1" i="1" dirty="0">
              <a:solidFill>
                <a:schemeClr val="tx2">
                  <a:lumMod val="75000"/>
                  <a:lumOff val="25000"/>
                </a:schemeClr>
              </a:solidFill>
              <a:latin typeface="Sarala"/>
            </a:endParaRPr>
          </a:p>
        </p:txBody>
      </p:sp>
      <p:sp>
        <p:nvSpPr>
          <p:cNvPr id="4" name="Subtitle 24">
            <a:extLst>
              <a:ext uri="{FF2B5EF4-FFF2-40B4-BE49-F238E27FC236}">
                <a16:creationId xmlns:a16="http://schemas.microsoft.com/office/drawing/2014/main" id="{EC22387D-F74E-570C-28D3-25D01171FCDF}"/>
              </a:ext>
            </a:extLst>
          </p:cNvPr>
          <p:cNvSpPr txBox="1">
            <a:spLocks/>
          </p:cNvSpPr>
          <p:nvPr/>
        </p:nvSpPr>
        <p:spPr>
          <a:xfrm>
            <a:off x="1084865" y="1201834"/>
            <a:ext cx="10022266" cy="125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 </a:t>
            </a: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type of housing the debtor lives in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1 : for free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2 : rent   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3 : own </a:t>
            </a:r>
            <a:endParaRPr lang="en-IN" dirty="0">
              <a:solidFill>
                <a:schemeClr val="tx2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6DF08F-EB36-5BEB-0DB6-5EFFBE718C85}"/>
              </a:ext>
            </a:extLst>
          </p:cNvPr>
          <p:cNvSpPr/>
          <p:nvPr/>
        </p:nvSpPr>
        <p:spPr>
          <a:xfrm>
            <a:off x="1084865" y="2661745"/>
            <a:ext cx="10022268" cy="4939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Sarala"/>
              </a:rPr>
              <a:t>FEATURE NAME: NUMBER CREDITS |  TYPE: CATEGORICAL (ORDINAL)</a:t>
            </a:r>
          </a:p>
        </p:txBody>
      </p:sp>
      <p:sp>
        <p:nvSpPr>
          <p:cNvPr id="9" name="Subtitle 24">
            <a:extLst>
              <a:ext uri="{FF2B5EF4-FFF2-40B4-BE49-F238E27FC236}">
                <a16:creationId xmlns:a16="http://schemas.microsoft.com/office/drawing/2014/main" id="{DB8AF230-3830-033A-D161-8166FE2FE4CF}"/>
              </a:ext>
            </a:extLst>
          </p:cNvPr>
          <p:cNvSpPr txBox="1">
            <a:spLocks/>
          </p:cNvSpPr>
          <p:nvPr/>
        </p:nvSpPr>
        <p:spPr>
          <a:xfrm>
            <a:off x="1084865" y="3155731"/>
            <a:ext cx="10022266" cy="2017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  number of credits including the current one the debtor has (or had) at this bank 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1 : 1  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2 : 2-3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3 : 4-5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4 : &gt;= 6</a:t>
            </a:r>
          </a:p>
        </p:txBody>
      </p:sp>
    </p:spTree>
    <p:extLst>
      <p:ext uri="{BB962C8B-B14F-4D97-AF65-F5344CB8AC3E}">
        <p14:creationId xmlns:p14="http://schemas.microsoft.com/office/powerpoint/2010/main" val="488981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0;p30">
            <a:extLst>
              <a:ext uri="{FF2B5EF4-FFF2-40B4-BE49-F238E27FC236}">
                <a16:creationId xmlns:a16="http://schemas.microsoft.com/office/drawing/2014/main" id="{D3B37192-7073-A87E-C099-25DF5B6C2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5338" y="0"/>
            <a:ext cx="10601325" cy="5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FEATURE </a:t>
            </a:r>
            <a:r>
              <a:rPr lang="en" dirty="0">
                <a:solidFill>
                  <a:schemeClr val="accent1"/>
                </a:solidFill>
              </a:rPr>
              <a:t>DESCRIPTION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95FCB-52F4-E14C-7BD2-B1913A7FA8EC}"/>
              </a:ext>
            </a:extLst>
          </p:cNvPr>
          <p:cNvSpPr/>
          <p:nvPr/>
        </p:nvSpPr>
        <p:spPr>
          <a:xfrm>
            <a:off x="8492359" y="6364014"/>
            <a:ext cx="3699641" cy="493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Sarala"/>
                <a:hlinkClick r:id="rId2"/>
              </a:rPr>
              <a:t>DATASET SOURCE LINK</a:t>
            </a:r>
            <a:endParaRPr lang="en-IN" sz="1800" b="1" i="1" dirty="0">
              <a:solidFill>
                <a:schemeClr val="tx2">
                  <a:lumMod val="75000"/>
                  <a:lumOff val="25000"/>
                </a:schemeClr>
              </a:solidFill>
              <a:latin typeface="Saral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6DF08F-EB36-5BEB-0DB6-5EFFBE718C85}"/>
              </a:ext>
            </a:extLst>
          </p:cNvPr>
          <p:cNvSpPr/>
          <p:nvPr/>
        </p:nvSpPr>
        <p:spPr>
          <a:xfrm>
            <a:off x="1084865" y="832945"/>
            <a:ext cx="10022268" cy="4939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Sarala"/>
              </a:rPr>
              <a:t>FEATURE NAME: JOB |  TYPE: CATEGORICAL (ORDINAL)</a:t>
            </a:r>
          </a:p>
        </p:txBody>
      </p:sp>
      <p:sp>
        <p:nvSpPr>
          <p:cNvPr id="9" name="Subtitle 24">
            <a:extLst>
              <a:ext uri="{FF2B5EF4-FFF2-40B4-BE49-F238E27FC236}">
                <a16:creationId xmlns:a16="http://schemas.microsoft.com/office/drawing/2014/main" id="{DB8AF230-3830-033A-D161-8166FE2FE4CF}"/>
              </a:ext>
            </a:extLst>
          </p:cNvPr>
          <p:cNvSpPr txBox="1">
            <a:spLocks/>
          </p:cNvSpPr>
          <p:nvPr/>
        </p:nvSpPr>
        <p:spPr>
          <a:xfrm>
            <a:off x="1084865" y="1326931"/>
            <a:ext cx="10022266" cy="2017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quality of debtor's job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1 : unemployed/unskilled - non-resident      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2 : unskilled - resident                     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3 : skilled employee/official                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4 : manager/self-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empl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. /highly qualif. employee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ECBF31-250F-EA90-025A-7E2F6808691B}"/>
              </a:ext>
            </a:extLst>
          </p:cNvPr>
          <p:cNvSpPr/>
          <p:nvPr/>
        </p:nvSpPr>
        <p:spPr>
          <a:xfrm>
            <a:off x="1084865" y="3344917"/>
            <a:ext cx="10022268" cy="4939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Sarala"/>
              </a:rPr>
              <a:t>FEATURE NAME: PEOPLE LIABLE |  TYPE: CATEGORICAL (ORDINAL)</a:t>
            </a:r>
          </a:p>
        </p:txBody>
      </p:sp>
      <p:sp>
        <p:nvSpPr>
          <p:cNvPr id="5" name="Subtitle 24">
            <a:extLst>
              <a:ext uri="{FF2B5EF4-FFF2-40B4-BE49-F238E27FC236}">
                <a16:creationId xmlns:a16="http://schemas.microsoft.com/office/drawing/2014/main" id="{AE11CA52-958A-86BD-EA35-DD969939842E}"/>
              </a:ext>
            </a:extLst>
          </p:cNvPr>
          <p:cNvSpPr txBox="1">
            <a:spLocks/>
          </p:cNvSpPr>
          <p:nvPr/>
        </p:nvSpPr>
        <p:spPr>
          <a:xfrm>
            <a:off x="1084865" y="3838904"/>
            <a:ext cx="10022266" cy="125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 </a:t>
            </a: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   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number of persons who financially depend on the debtor (i.e., are entitled to maintenance)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1 : 3 or more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2 : 0 to 2</a:t>
            </a:r>
            <a:endParaRPr lang="en-IN" dirty="0">
              <a:solidFill>
                <a:schemeClr val="tx2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292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0;p30">
            <a:extLst>
              <a:ext uri="{FF2B5EF4-FFF2-40B4-BE49-F238E27FC236}">
                <a16:creationId xmlns:a16="http://schemas.microsoft.com/office/drawing/2014/main" id="{D3B37192-7073-A87E-C099-25DF5B6C2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5338" y="0"/>
            <a:ext cx="10601325" cy="5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FEATURE </a:t>
            </a:r>
            <a:r>
              <a:rPr lang="en" dirty="0">
                <a:solidFill>
                  <a:schemeClr val="accent1"/>
                </a:solidFill>
              </a:rPr>
              <a:t>DESCRIPTION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95FCB-52F4-E14C-7BD2-B1913A7FA8EC}"/>
              </a:ext>
            </a:extLst>
          </p:cNvPr>
          <p:cNvSpPr/>
          <p:nvPr/>
        </p:nvSpPr>
        <p:spPr>
          <a:xfrm>
            <a:off x="8492359" y="6364014"/>
            <a:ext cx="3699641" cy="493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Sarala"/>
                <a:hlinkClick r:id="rId2"/>
              </a:rPr>
              <a:t>DATASET SOURCE LINK</a:t>
            </a:r>
            <a:endParaRPr lang="en-IN" sz="1800" b="1" i="1" dirty="0">
              <a:solidFill>
                <a:schemeClr val="tx2">
                  <a:lumMod val="75000"/>
                  <a:lumOff val="25000"/>
                </a:schemeClr>
              </a:solidFill>
              <a:latin typeface="Saral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6DF08F-EB36-5BEB-0DB6-5EFFBE718C85}"/>
              </a:ext>
            </a:extLst>
          </p:cNvPr>
          <p:cNvSpPr/>
          <p:nvPr/>
        </p:nvSpPr>
        <p:spPr>
          <a:xfrm>
            <a:off x="1084865" y="700765"/>
            <a:ext cx="10022268" cy="4939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Sarala"/>
              </a:rPr>
              <a:t>FEATURE NAME: TELEPHONE |  TYPE: CATEGORICAL</a:t>
            </a:r>
          </a:p>
        </p:txBody>
      </p:sp>
      <p:sp>
        <p:nvSpPr>
          <p:cNvPr id="9" name="Subtitle 24">
            <a:extLst>
              <a:ext uri="{FF2B5EF4-FFF2-40B4-BE49-F238E27FC236}">
                <a16:creationId xmlns:a16="http://schemas.microsoft.com/office/drawing/2014/main" id="{DB8AF230-3830-033A-D161-8166FE2FE4CF}"/>
              </a:ext>
            </a:extLst>
          </p:cNvPr>
          <p:cNvSpPr txBox="1">
            <a:spLocks/>
          </p:cNvSpPr>
          <p:nvPr/>
        </p:nvSpPr>
        <p:spPr>
          <a:xfrm>
            <a:off x="1084865" y="1194751"/>
            <a:ext cx="10022266" cy="1191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Is there a telephone landline registered on the debtor's name?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1 : no                      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2 : yes (under customer name)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BABAF9-B0A0-9FC3-FF92-7B60B4276614}"/>
              </a:ext>
            </a:extLst>
          </p:cNvPr>
          <p:cNvSpPr/>
          <p:nvPr/>
        </p:nvSpPr>
        <p:spPr>
          <a:xfrm>
            <a:off x="1084865" y="2385848"/>
            <a:ext cx="10022268" cy="4939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Sarala"/>
              </a:rPr>
              <a:t>FEATURE NAME: FOREIGN WORKER |  TYPE: CATEGORICAL</a:t>
            </a:r>
          </a:p>
        </p:txBody>
      </p:sp>
      <p:sp>
        <p:nvSpPr>
          <p:cNvPr id="5" name="Subtitle 24">
            <a:extLst>
              <a:ext uri="{FF2B5EF4-FFF2-40B4-BE49-F238E27FC236}">
                <a16:creationId xmlns:a16="http://schemas.microsoft.com/office/drawing/2014/main" id="{D774B0BE-64FD-CC7A-1374-6E7426741200}"/>
              </a:ext>
            </a:extLst>
          </p:cNvPr>
          <p:cNvSpPr txBox="1">
            <a:spLocks/>
          </p:cNvSpPr>
          <p:nvPr/>
        </p:nvSpPr>
        <p:spPr>
          <a:xfrm>
            <a:off x="1084865" y="2879834"/>
            <a:ext cx="10022266" cy="1191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Is the debtor a foreign worker?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1 : yes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2 : no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AA5B30-AE35-0B21-C299-0FE2C86267A9}"/>
              </a:ext>
            </a:extLst>
          </p:cNvPr>
          <p:cNvSpPr/>
          <p:nvPr/>
        </p:nvSpPr>
        <p:spPr>
          <a:xfrm>
            <a:off x="1084865" y="3978167"/>
            <a:ext cx="10022268" cy="4939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Sarala"/>
              </a:rPr>
              <a:t>FEATURE NAME: CREDIT RISK |  TYPE: CATEGORICAL</a:t>
            </a:r>
          </a:p>
        </p:txBody>
      </p:sp>
      <p:sp>
        <p:nvSpPr>
          <p:cNvPr id="11" name="Subtitle 24">
            <a:extLst>
              <a:ext uri="{FF2B5EF4-FFF2-40B4-BE49-F238E27FC236}">
                <a16:creationId xmlns:a16="http://schemas.microsoft.com/office/drawing/2014/main" id="{86C0E78A-9010-802C-4537-017F5A250E8A}"/>
              </a:ext>
            </a:extLst>
          </p:cNvPr>
          <p:cNvSpPr txBox="1">
            <a:spLocks/>
          </p:cNvSpPr>
          <p:nvPr/>
        </p:nvSpPr>
        <p:spPr>
          <a:xfrm>
            <a:off x="1084865" y="4472153"/>
            <a:ext cx="10022266" cy="1191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Has the credit contract been complied with (good) or not (bad) ?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0 : bad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1 : good</a:t>
            </a:r>
          </a:p>
        </p:txBody>
      </p:sp>
    </p:spTree>
    <p:extLst>
      <p:ext uri="{BB962C8B-B14F-4D97-AF65-F5344CB8AC3E}">
        <p14:creationId xmlns:p14="http://schemas.microsoft.com/office/powerpoint/2010/main" val="1480332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E480958-16FC-B4D4-5CDE-67E9F5D7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DSA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E1CB9DD-07FE-0344-12D0-EAA39EEBBF8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N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91744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6F6CC5-1E1B-EEDF-AC65-F94195967F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Architecture</a:t>
            </a:r>
          </a:p>
          <a:p>
            <a:r>
              <a:rPr lang="en-IN" dirty="0"/>
              <a:t>Data description</a:t>
            </a:r>
          </a:p>
          <a:p>
            <a:r>
              <a:rPr lang="en-IN" dirty="0"/>
              <a:t>Data sharing agreement (DSA)</a:t>
            </a:r>
          </a:p>
          <a:p>
            <a:r>
              <a:rPr lang="en-IN" dirty="0"/>
              <a:t>Code module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dirty="0"/>
              <a:t>Data validation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dirty="0"/>
              <a:t>Data insertion in database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dirty="0"/>
              <a:t>Pre-processing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dirty="0"/>
              <a:t>Model training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dirty="0"/>
              <a:t>Prediction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dirty="0"/>
              <a:t>Deployment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dirty="0"/>
              <a:t>Logging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dirty="0"/>
              <a:t>File operations</a:t>
            </a:r>
          </a:p>
          <a:p>
            <a:r>
              <a:rPr lang="en-IN" dirty="0"/>
              <a:t>Model performance</a:t>
            </a:r>
          </a:p>
          <a:p>
            <a:pPr lvl="1"/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C96164-0928-5EF2-40F2-FD6F71F6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lt2"/>
                </a:solidFill>
              </a:rPr>
              <a:t>CONTENTS</a:t>
            </a:r>
            <a:r>
              <a:rPr lang="en" dirty="0"/>
              <a:t> OF </a:t>
            </a:r>
            <a:r>
              <a:rPr lang="en" dirty="0">
                <a:solidFill>
                  <a:schemeClr val="accent1"/>
                </a:solidFill>
              </a:rPr>
              <a:t>HLD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710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78026A5C-8B3E-8254-AF12-FDD46259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F6556996-678E-45F9-99FB-52E4C4266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67048896-B22B-B181-DE67-C30F0902D64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ubtitle 26">
            <a:extLst>
              <a:ext uri="{FF2B5EF4-FFF2-40B4-BE49-F238E27FC236}">
                <a16:creationId xmlns:a16="http://schemas.microsoft.com/office/drawing/2014/main" id="{5882457E-889A-FBC1-F2F7-B1D9471AE46E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FD51F1D4-B378-5F3C-489C-7368291442BA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3CDD316A-F7AB-F850-3124-97A6700E067F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Google Shape;240;p30">
            <a:extLst>
              <a:ext uri="{FF2B5EF4-FFF2-40B4-BE49-F238E27FC236}">
                <a16:creationId xmlns:a16="http://schemas.microsoft.com/office/drawing/2014/main" id="{D3B37192-7073-A87E-C099-25DF5B6C224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95338" y="0"/>
            <a:ext cx="10601325" cy="5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WHAT WE ARE</a:t>
            </a:r>
            <a:r>
              <a:rPr lang="en" dirty="0"/>
              <a:t> </a:t>
            </a:r>
            <a:r>
              <a:rPr lang="en" dirty="0">
                <a:solidFill>
                  <a:schemeClr val="accent1"/>
                </a:solidFill>
              </a:rPr>
              <a:t>WORKING ON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87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215E-EA2B-7043-751B-F095DB53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68F63-E12A-C054-991C-5088B4AEA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5B6281-7A62-EE45-7EA4-4F0F9B8903A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FB072A0-8B11-B3D8-9FFC-3B3E109E9B7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CB92373-94D3-863B-57F3-FC36D083947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06482B1-8FD1-0653-0107-3572C3A89EC4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BD0CC9-AC18-F307-D3DF-9139A2E7609A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663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E480958-16FC-B4D4-5CDE-67E9F5D7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E1CB9DD-07FE-0344-12D0-EAA39EEBBF8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N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465412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78026A5C-8B3E-8254-AF12-FDD46259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F6556996-678E-45F9-99FB-52E4C4266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67048896-B22B-B181-DE67-C30F0902D64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ubtitle 26">
            <a:extLst>
              <a:ext uri="{FF2B5EF4-FFF2-40B4-BE49-F238E27FC236}">
                <a16:creationId xmlns:a16="http://schemas.microsoft.com/office/drawing/2014/main" id="{5882457E-889A-FBC1-F2F7-B1D9471AE46E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FD51F1D4-B378-5F3C-489C-7368291442BA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3CDD316A-F7AB-F850-3124-97A6700E067F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Google Shape;240;p30">
            <a:extLst>
              <a:ext uri="{FF2B5EF4-FFF2-40B4-BE49-F238E27FC236}">
                <a16:creationId xmlns:a16="http://schemas.microsoft.com/office/drawing/2014/main" id="{D3B37192-7073-A87E-C099-25DF5B6C224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95338" y="0"/>
            <a:ext cx="10601325" cy="5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WHAT WE ARE</a:t>
            </a:r>
            <a:r>
              <a:rPr lang="en" dirty="0"/>
              <a:t> </a:t>
            </a:r>
            <a:r>
              <a:rPr lang="en" dirty="0">
                <a:solidFill>
                  <a:schemeClr val="accent1"/>
                </a:solidFill>
              </a:rPr>
              <a:t>WORKING ON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849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215E-EA2B-7043-751B-F095DB53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68F63-E12A-C054-991C-5088B4AEA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5B6281-7A62-EE45-7EA4-4F0F9B8903A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FB072A0-8B11-B3D8-9FFC-3B3E109E9B7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CB92373-94D3-863B-57F3-FC36D083947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06482B1-8FD1-0653-0107-3572C3A89EC4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BD0CC9-AC18-F307-D3DF-9139A2E7609A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965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E480958-16FC-B4D4-5CDE-67E9F5D7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Performance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E1CB9DD-07FE-0344-12D0-EAA39EEBBF8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N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905498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78026A5C-8B3E-8254-AF12-FDD46259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F6556996-678E-45F9-99FB-52E4C4266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67048896-B22B-B181-DE67-C30F0902D64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ubtitle 26">
            <a:extLst>
              <a:ext uri="{FF2B5EF4-FFF2-40B4-BE49-F238E27FC236}">
                <a16:creationId xmlns:a16="http://schemas.microsoft.com/office/drawing/2014/main" id="{5882457E-889A-FBC1-F2F7-B1D9471AE46E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FD51F1D4-B378-5F3C-489C-7368291442BA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3CDD316A-F7AB-F850-3124-97A6700E067F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Google Shape;240;p30">
            <a:extLst>
              <a:ext uri="{FF2B5EF4-FFF2-40B4-BE49-F238E27FC236}">
                <a16:creationId xmlns:a16="http://schemas.microsoft.com/office/drawing/2014/main" id="{D3B37192-7073-A87E-C099-25DF5B6C224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95338" y="0"/>
            <a:ext cx="10601325" cy="5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WHAT WE ARE</a:t>
            </a:r>
            <a:r>
              <a:rPr lang="en" dirty="0"/>
              <a:t> </a:t>
            </a:r>
            <a:r>
              <a:rPr lang="en" dirty="0">
                <a:solidFill>
                  <a:schemeClr val="accent1"/>
                </a:solidFill>
              </a:rPr>
              <a:t>WORKING ON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980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215E-EA2B-7043-751B-F095DB53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68F63-E12A-C054-991C-5088B4AEA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5B6281-7A62-EE45-7EA4-4F0F9B8903A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FB072A0-8B11-B3D8-9FFC-3B3E109E9B7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CB92373-94D3-863B-57F3-FC36D083947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06482B1-8FD1-0653-0107-3572C3A89EC4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BD0CC9-AC18-F307-D3DF-9139A2E7609A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37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D1E8B-C84C-AA25-AD38-E4E4206A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12CDF7B-AEF2-F018-51D3-48341D3A3DE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N" dirty="0"/>
              <a:t>01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5B14A71-B109-BFF5-078C-CC2425148F6F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5E68EBC-B16F-6D0F-94D6-2223867176A8}"/>
              </a:ext>
            </a:extLst>
          </p:cNvPr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en-IN" dirty="0"/>
              <a:t>02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D215B26-F4A6-AAAC-980F-F9869D156CCE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98AFEFD-B412-7AD1-A7D9-145FD6BC0412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IN" dirty="0"/>
              <a:t>03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79C870EF-C14C-EFEE-28FF-79A28A88CEB8}"/>
              </a:ext>
            </a:extLst>
          </p:cNvPr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r>
              <a:rPr lang="en-IN" dirty="0"/>
              <a:t>DSA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9D5BADA2-4242-64FD-5814-CB8E919C96F6}"/>
              </a:ext>
            </a:extLst>
          </p:cNvPr>
          <p:cNvSpPr>
            <a:spLocks noGrp="1"/>
          </p:cNvSpPr>
          <p:nvPr>
            <p:ph type="title" idx="14"/>
          </p:nvPr>
        </p:nvSpPr>
        <p:spPr/>
        <p:txBody>
          <a:bodyPr/>
          <a:lstStyle/>
          <a:p>
            <a:r>
              <a:rPr lang="en-IN" dirty="0"/>
              <a:t>04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99B0695-9FA1-D03A-40E3-090C83ED60B5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IN" dirty="0"/>
              <a:t>CODE MODULES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269D7722-B886-5AF1-F039-693517D36B8B}"/>
              </a:ext>
            </a:extLst>
          </p:cNvPr>
          <p:cNvSpPr>
            <a:spLocks noGrp="1"/>
          </p:cNvSpPr>
          <p:nvPr>
            <p:ph type="title" idx="17"/>
          </p:nvPr>
        </p:nvSpPr>
        <p:spPr/>
        <p:txBody>
          <a:bodyPr/>
          <a:lstStyle/>
          <a:p>
            <a:r>
              <a:rPr lang="en-IN" dirty="0"/>
              <a:t>05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0C20634C-EC1F-3BE0-79E6-C35C2BF9F7DE}"/>
              </a:ext>
            </a:extLst>
          </p:cNvPr>
          <p:cNvSpPr>
            <a:spLocks noGrp="1"/>
          </p:cNvSpPr>
          <p:nvPr>
            <p:ph type="title" idx="18"/>
          </p:nvPr>
        </p:nvSpPr>
        <p:spPr/>
        <p:txBody>
          <a:bodyPr/>
          <a:lstStyle/>
          <a:p>
            <a:r>
              <a:rPr lang="en-IN" dirty="0"/>
              <a:t>MODEL PERFORMANCE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BE1CBAD-1161-7ADC-91A7-31A734B3E217}"/>
              </a:ext>
            </a:extLst>
          </p:cNvPr>
          <p:cNvSpPr>
            <a:spLocks noGrp="1"/>
          </p:cNvSpPr>
          <p:nvPr>
            <p:ph type="title" idx="20"/>
          </p:nvPr>
        </p:nvSpPr>
        <p:spPr/>
        <p:txBody>
          <a:bodyPr/>
          <a:lstStyle/>
          <a:p>
            <a:r>
              <a:rPr lang="en-IN" dirty="0"/>
              <a:t>06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58255F12-8D15-0969-AC8A-BADD03A3D76B}"/>
              </a:ext>
            </a:extLst>
          </p:cNvPr>
          <p:cNvSpPr>
            <a:spLocks noGrp="1"/>
          </p:cNvSpPr>
          <p:nvPr>
            <p:ph type="title" idx="21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/>
                </a:solidFill>
              </a:rPr>
              <a:t>TABLE </a:t>
            </a:r>
            <a:r>
              <a:rPr lang="en-IN" dirty="0">
                <a:solidFill>
                  <a:schemeClr val="lt2"/>
                </a:solidFill>
              </a:rPr>
              <a:t>OF </a:t>
            </a:r>
            <a:r>
              <a:rPr lang="en-IN" dirty="0">
                <a:solidFill>
                  <a:schemeClr val="accent1"/>
                </a:solidFill>
              </a:rPr>
              <a:t>CONTENTS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1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E480958-16FC-B4D4-5CDE-67E9F5D7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E1CB9DD-07FE-0344-12D0-EAA39EEBBF8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N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435921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8BB6E4EC-7929-33A3-9A39-72909DB1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CREDIT RISK PREDICTION</a:t>
            </a:r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5ED87A3A-49D4-8388-2E73-40B8DFE08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993" y="2251300"/>
            <a:ext cx="9564214" cy="1921200"/>
          </a:xfrm>
        </p:spPr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Microsoft Sans Serif" panose="020B0604020202020204" pitchFamily="34" charset="0"/>
            </a:endParaRPr>
          </a:p>
          <a:p>
            <a:r>
              <a:rPr lang="en-US" sz="3200" b="1" i="0" u="none" strike="noStrike" baseline="0" dirty="0">
                <a:solidFill>
                  <a:srgbClr val="000000"/>
                </a:solidFill>
                <a:latin typeface="Microsoft Sans Serif" panose="020B0604020202020204" pitchFamily="34" charset="0"/>
              </a:rPr>
              <a:t> </a:t>
            </a:r>
            <a:r>
              <a:rPr lang="en-US" sz="2500" b="1" i="0" u="none" strike="noStrike" baseline="0" dirty="0">
                <a:solidFill>
                  <a:srgbClr val="000000"/>
                </a:solidFill>
                <a:latin typeface="Montserrat" panose="00000500000000000000" pitchFamily="2" charset="0"/>
              </a:rPr>
              <a:t>“</a:t>
            </a:r>
            <a:r>
              <a:rPr lang="en-US" sz="3200" b="1" i="0" u="none" strike="noStrike" baseline="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Montserrat" panose="00000500000000000000" pitchFamily="2" charset="0"/>
              </a:rPr>
              <a:t>The goal of this project, you have to build a model to predict whether the person, described by the attributes of the dataset,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Montserrat" panose="00000500000000000000" pitchFamily="2" charset="0"/>
              </a:rPr>
              <a:t>is a good (1) or a bad (0) credit risk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Montserrat" panose="00000500000000000000" pitchFamily="2" charset="0"/>
              </a:rPr>
              <a:t>. </a:t>
            </a:r>
            <a:r>
              <a:rPr lang="en-US" sz="2500" i="0" u="none" strike="noStrike" baseline="0" dirty="0">
                <a:solidFill>
                  <a:srgbClr val="000000"/>
                </a:solidFill>
                <a:latin typeface="Montserrat" panose="00000500000000000000" pitchFamily="2" charset="0"/>
              </a:rPr>
              <a:t>”</a:t>
            </a:r>
            <a:endParaRPr lang="en-IN" sz="2500" dirty="0">
              <a:latin typeface="Montserrat" panose="00000500000000000000" pitchFamily="2" charset="0"/>
            </a:endParaRPr>
          </a:p>
        </p:txBody>
      </p:sp>
      <p:sp>
        <p:nvSpPr>
          <p:cNvPr id="35" name="Google Shape;240;p30">
            <a:extLst>
              <a:ext uri="{FF2B5EF4-FFF2-40B4-BE49-F238E27FC236}">
                <a16:creationId xmlns:a16="http://schemas.microsoft.com/office/drawing/2014/main" id="{901FA999-63A9-1A6F-FDD1-8557F746F2B4}"/>
              </a:ext>
            </a:extLst>
          </p:cNvPr>
          <p:cNvSpPr txBox="1">
            <a:spLocks/>
          </p:cNvSpPr>
          <p:nvPr/>
        </p:nvSpPr>
        <p:spPr>
          <a:xfrm>
            <a:off x="795338" y="1220188"/>
            <a:ext cx="10601325" cy="5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500" b="1" dirty="0">
                <a:solidFill>
                  <a:schemeClr val="lt2"/>
                </a:solidFill>
                <a:latin typeface="Sarala"/>
              </a:rPr>
              <a:t>WHAT ARE WE </a:t>
            </a:r>
            <a:r>
              <a:rPr lang="en-US" sz="3500" b="1" dirty="0">
                <a:solidFill>
                  <a:schemeClr val="accent1"/>
                </a:solidFill>
                <a:latin typeface="Sarala"/>
              </a:rPr>
              <a:t>WORKING ON ?</a:t>
            </a:r>
          </a:p>
        </p:txBody>
      </p:sp>
    </p:spTree>
    <p:extLst>
      <p:ext uri="{BB962C8B-B14F-4D97-AF65-F5344CB8AC3E}">
        <p14:creationId xmlns:p14="http://schemas.microsoft.com/office/powerpoint/2010/main" val="240240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E480958-16FC-B4D4-5CDE-67E9F5D7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E1CB9DD-07FE-0344-12D0-EAA39EEBBF8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N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31031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0;p30">
            <a:extLst>
              <a:ext uri="{FF2B5EF4-FFF2-40B4-BE49-F238E27FC236}">
                <a16:creationId xmlns:a16="http://schemas.microsoft.com/office/drawing/2014/main" id="{D3B37192-7073-A87E-C099-25DF5B6C2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5338" y="0"/>
            <a:ext cx="10601325" cy="5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ARCHITECTURE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A51816-1577-A26B-418C-A864E0249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04" y="725214"/>
            <a:ext cx="8745592" cy="50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01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E480958-16FC-B4D4-5CDE-67E9F5D7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E1CB9DD-07FE-0344-12D0-EAA39EEBBF8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N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58969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0;p30">
            <a:extLst>
              <a:ext uri="{FF2B5EF4-FFF2-40B4-BE49-F238E27FC236}">
                <a16:creationId xmlns:a16="http://schemas.microsoft.com/office/drawing/2014/main" id="{D3B37192-7073-A87E-C099-25DF5B6C2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5338" y="0"/>
            <a:ext cx="10601325" cy="5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DATA </a:t>
            </a:r>
            <a:r>
              <a:rPr lang="en" dirty="0">
                <a:solidFill>
                  <a:schemeClr val="accent1"/>
                </a:solidFill>
              </a:rPr>
              <a:t>OVERVIEW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F6556996-678E-45F9-99FB-52E4C4266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867" y="2458124"/>
            <a:ext cx="4370002" cy="3300957"/>
          </a:xfrm>
        </p:spPr>
        <p:txBody>
          <a:bodyPr/>
          <a:lstStyle/>
          <a:p>
            <a:pPr marL="482600" indent="-342900" algn="l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/>
              <a:t>Status</a:t>
            </a:r>
          </a:p>
          <a:p>
            <a:pPr marL="482600" indent="-342900" algn="l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/>
              <a:t>Duration</a:t>
            </a:r>
          </a:p>
          <a:p>
            <a:pPr marL="482600" indent="-342900" algn="l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/>
              <a:t>Credit history</a:t>
            </a:r>
          </a:p>
          <a:p>
            <a:pPr marL="482600" indent="-342900" algn="l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/>
              <a:t>Purpose</a:t>
            </a:r>
          </a:p>
          <a:p>
            <a:pPr marL="482600" indent="-342900" algn="l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/>
              <a:t>Amount</a:t>
            </a:r>
          </a:p>
          <a:p>
            <a:pPr marL="482600" indent="-342900" algn="l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/>
              <a:t>Savings</a:t>
            </a:r>
          </a:p>
          <a:p>
            <a:pPr marL="482600" indent="-342900" algn="l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/>
              <a:t>Employment duration</a:t>
            </a:r>
          </a:p>
          <a:p>
            <a:pPr marL="482600" indent="-342900" algn="l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/>
              <a:t>Installment rate</a:t>
            </a:r>
          </a:p>
          <a:p>
            <a:pPr marL="482600" indent="-342900" algn="l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/>
              <a:t>Personal status and sex</a:t>
            </a:r>
          </a:p>
          <a:p>
            <a:pPr marL="482600" indent="-342900" algn="l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/>
              <a:t>Other debtors</a:t>
            </a:r>
          </a:p>
          <a:p>
            <a:pPr marL="482600" indent="-342900" algn="l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/>
              <a:t>Present residence</a:t>
            </a:r>
          </a:p>
          <a:p>
            <a:pPr marL="482600" indent="-342900" algn="l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endParaRPr lang="en-IN" dirty="0"/>
          </a:p>
          <a:p>
            <a:pPr marL="482600" indent="-342900" algn="l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endParaRPr lang="en-IN" dirty="0"/>
          </a:p>
          <a:p>
            <a:pPr marL="482600" indent="-342900" algn="l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Subtitle 24">
            <a:extLst>
              <a:ext uri="{FF2B5EF4-FFF2-40B4-BE49-F238E27FC236}">
                <a16:creationId xmlns:a16="http://schemas.microsoft.com/office/drawing/2014/main" id="{599D4C6F-8DD2-F520-27CE-F87D75151EA8}"/>
              </a:ext>
            </a:extLst>
          </p:cNvPr>
          <p:cNvSpPr txBox="1">
            <a:spLocks/>
          </p:cNvSpPr>
          <p:nvPr/>
        </p:nvSpPr>
        <p:spPr>
          <a:xfrm>
            <a:off x="1084867" y="801203"/>
            <a:ext cx="10022266" cy="101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dirty="0"/>
              <a:t>The client will send data in multiple batch files stored at a given location.</a:t>
            </a:r>
          </a:p>
          <a:p>
            <a:r>
              <a:rPr lang="en-IN" dirty="0"/>
              <a:t>Data will contain </a:t>
            </a:r>
            <a:r>
              <a:rPr lang="en-IN" b="1" i="1" dirty="0"/>
              <a:t>20 independent features</a:t>
            </a:r>
            <a:r>
              <a:rPr lang="en-IN" dirty="0"/>
              <a:t> and one  column will have </a:t>
            </a:r>
          </a:p>
          <a:p>
            <a:r>
              <a:rPr lang="en-IN" dirty="0"/>
              <a:t>“0” or “1” for credit score</a:t>
            </a:r>
          </a:p>
        </p:txBody>
      </p:sp>
      <p:sp>
        <p:nvSpPr>
          <p:cNvPr id="5" name="Subtitle 24">
            <a:extLst>
              <a:ext uri="{FF2B5EF4-FFF2-40B4-BE49-F238E27FC236}">
                <a16:creationId xmlns:a16="http://schemas.microsoft.com/office/drawing/2014/main" id="{3AD5780D-35C7-BC61-B7C4-4A4B3E1FB5B6}"/>
              </a:ext>
            </a:extLst>
          </p:cNvPr>
          <p:cNvSpPr txBox="1">
            <a:spLocks/>
          </p:cNvSpPr>
          <p:nvPr/>
        </p:nvSpPr>
        <p:spPr>
          <a:xfrm>
            <a:off x="6737133" y="2458124"/>
            <a:ext cx="4370002" cy="3300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482600" indent="-342900" algn="l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/>
              <a:t>Property</a:t>
            </a:r>
          </a:p>
          <a:p>
            <a:pPr marL="482600" indent="-342900" algn="l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/>
              <a:t>Age</a:t>
            </a:r>
          </a:p>
          <a:p>
            <a:pPr marL="482600" indent="-342900" algn="l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/>
              <a:t>Other installment plans</a:t>
            </a:r>
          </a:p>
          <a:p>
            <a:pPr marL="482600" indent="-342900" algn="l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/>
              <a:t>Housing</a:t>
            </a:r>
          </a:p>
          <a:p>
            <a:pPr marL="482600" indent="-342900" algn="l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/>
              <a:t>Number credits</a:t>
            </a:r>
          </a:p>
          <a:p>
            <a:pPr marL="482600" indent="-342900" algn="l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/>
              <a:t>Job</a:t>
            </a:r>
          </a:p>
          <a:p>
            <a:pPr marL="482600" indent="-342900" algn="l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/>
              <a:t>People liable</a:t>
            </a:r>
          </a:p>
          <a:p>
            <a:pPr marL="482600" indent="-342900" algn="l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/>
              <a:t>Telephone</a:t>
            </a:r>
          </a:p>
          <a:p>
            <a:pPr marL="482600" indent="-342900" algn="l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/>
              <a:t>Foreign worker</a:t>
            </a:r>
          </a:p>
          <a:p>
            <a:pPr marL="482600" indent="-342900" algn="l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/>
              <a:t>Credit risk</a:t>
            </a:r>
          </a:p>
          <a:p>
            <a:pPr marL="482600" indent="-342900" algn="l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endParaRPr lang="en-IN" dirty="0"/>
          </a:p>
          <a:p>
            <a:pPr marL="482600" indent="-342900" algn="l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endParaRPr lang="en-IN" dirty="0"/>
          </a:p>
          <a:p>
            <a:pPr marL="482600" indent="-342900" algn="l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endParaRPr lang="en-IN" dirty="0"/>
          </a:p>
          <a:p>
            <a:pPr marL="482600" indent="-342900" algn="l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CB0A2A-FB63-4404-9744-E29BD2DAC28C}"/>
              </a:ext>
            </a:extLst>
          </p:cNvPr>
          <p:cNvSpPr/>
          <p:nvPr/>
        </p:nvSpPr>
        <p:spPr>
          <a:xfrm>
            <a:off x="1084865" y="1964138"/>
            <a:ext cx="10022268" cy="4939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Sarala"/>
              </a:rPr>
              <a:t>FEATURE NAMES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95FCB-52F4-E14C-7BD2-B1913A7FA8EC}"/>
              </a:ext>
            </a:extLst>
          </p:cNvPr>
          <p:cNvSpPr/>
          <p:nvPr/>
        </p:nvSpPr>
        <p:spPr>
          <a:xfrm>
            <a:off x="8492359" y="6364014"/>
            <a:ext cx="3699641" cy="493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Sarala"/>
                <a:hlinkClick r:id="rId2"/>
              </a:rPr>
              <a:t>DATASET SOURCE LINK</a:t>
            </a:r>
            <a:endParaRPr lang="en-IN" sz="1800" b="1" i="1" dirty="0">
              <a:solidFill>
                <a:schemeClr val="tx2">
                  <a:lumMod val="75000"/>
                  <a:lumOff val="25000"/>
                </a:schemeClr>
              </a:solidFill>
              <a:latin typeface="Sarala"/>
            </a:endParaRPr>
          </a:p>
        </p:txBody>
      </p:sp>
    </p:spTree>
    <p:extLst>
      <p:ext uri="{BB962C8B-B14F-4D97-AF65-F5344CB8AC3E}">
        <p14:creationId xmlns:p14="http://schemas.microsoft.com/office/powerpoint/2010/main" val="794657672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-red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-red" id="{17909695-C4C2-4255-AA39-324F8070C0FC}" vid="{4E24F987-38CE-4F79-85A5-B85BCC51CD06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Project-red</Template>
  <TotalTime>331</TotalTime>
  <Words>1119</Words>
  <Application>Microsoft Office PowerPoint</Application>
  <PresentationFormat>Widescreen</PresentationFormat>
  <Paragraphs>212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Lato</vt:lpstr>
      <vt:lpstr>Microsoft Sans Serif</vt:lpstr>
      <vt:lpstr>Montserrat</vt:lpstr>
      <vt:lpstr>Proxima Nova</vt:lpstr>
      <vt:lpstr>Proxima Nova Semibold</vt:lpstr>
      <vt:lpstr>Sarala</vt:lpstr>
      <vt:lpstr>Wingdings</vt:lpstr>
      <vt:lpstr>Work Sans Regular</vt:lpstr>
      <vt:lpstr>Project-red</vt:lpstr>
      <vt:lpstr>Slidesgo Final Pages</vt:lpstr>
      <vt:lpstr>HIGH LEVEL DOCUMENT</vt:lpstr>
      <vt:lpstr>CONTENTS OF HLD</vt:lpstr>
      <vt:lpstr>PROBLEM STATEMENT</vt:lpstr>
      <vt:lpstr>Problem Statement</vt:lpstr>
      <vt:lpstr>CREDIT RISK PREDICTION</vt:lpstr>
      <vt:lpstr>Architecture</vt:lpstr>
      <vt:lpstr>ARCHITECTURE</vt:lpstr>
      <vt:lpstr>Data Description</vt:lpstr>
      <vt:lpstr>DATA OVERVIEW</vt:lpstr>
      <vt:lpstr>FEATURE DESCRIPTION</vt:lpstr>
      <vt:lpstr>FEATURE DESCRIPTION</vt:lpstr>
      <vt:lpstr>FEATURE DESCRIPTION</vt:lpstr>
      <vt:lpstr>FEATURE DESCRIPTION</vt:lpstr>
      <vt:lpstr>FEATURE DESCRIPTION</vt:lpstr>
      <vt:lpstr>FEATURE DESCRIPTION</vt:lpstr>
      <vt:lpstr>FEATURE DESCRIPTION</vt:lpstr>
      <vt:lpstr>FEATURE DESCRIPTION</vt:lpstr>
      <vt:lpstr>FEATURE DESCRIPTION</vt:lpstr>
      <vt:lpstr>DSA</vt:lpstr>
      <vt:lpstr>PowerPoint Presentation</vt:lpstr>
      <vt:lpstr>PowerPoint Presentation</vt:lpstr>
      <vt:lpstr>Modules</vt:lpstr>
      <vt:lpstr>PowerPoint Presentation</vt:lpstr>
      <vt:lpstr>PowerPoint Presentation</vt:lpstr>
      <vt:lpstr>Model Performance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LEVEL DOCUMENT</dc:title>
  <dc:creator>MAHAMMAD NOOR</dc:creator>
  <cp:lastModifiedBy>MAHAMMAD NOOR</cp:lastModifiedBy>
  <cp:revision>68</cp:revision>
  <dcterms:created xsi:type="dcterms:W3CDTF">2022-10-08T16:15:30Z</dcterms:created>
  <dcterms:modified xsi:type="dcterms:W3CDTF">2022-10-09T16:18:44Z</dcterms:modified>
</cp:coreProperties>
</file>