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034" autoAdjust="0"/>
  </p:normalViewPr>
  <p:slideViewPr>
    <p:cSldViewPr snapToGrid="0" snapToObjects="1">
      <p:cViewPr varScale="1">
        <p:scale>
          <a:sx n="69" d="100"/>
          <a:sy n="69" d="100"/>
        </p:scale>
        <p:origin x="1886"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46754-76BD-45D5-9016-C5EA0995D435}" type="datetimeFigureOut">
              <a:rPr lang="en-US" smtClean="0"/>
              <a:t>6/26/2025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D7F0B-203D-41DE-80A5-77C46D42D260}" type="slidenum">
              <a:rPr lang="en-US" smtClean="0"/>
              <a:t>‹#›</a:t>
            </a:fld>
            <a:endParaRPr lang="en-US"/>
          </a:p>
        </p:txBody>
      </p:sp>
    </p:spTree>
    <p:extLst>
      <p:ext uri="{BB962C8B-B14F-4D97-AF65-F5344CB8AC3E}">
        <p14:creationId xmlns:p14="http://schemas.microsoft.com/office/powerpoint/2010/main" val="216012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When is it useful?</a:t>
            </a:r>
          </a:p>
          <a:p>
            <a:pPr>
              <a:buFont typeface="Arial" panose="020B0604020202020204" pitchFamily="34" charset="0"/>
              <a:buChar char="•"/>
            </a:pPr>
            <a:r>
              <a:rPr lang="en-US" dirty="0"/>
              <a:t>When you want to quickly see the </a:t>
            </a:r>
            <a:r>
              <a:rPr lang="en-US" b="1" dirty="0"/>
              <a:t>shape</a:t>
            </a:r>
            <a:r>
              <a:rPr lang="en-US" dirty="0"/>
              <a:t> (like skewness or symmetry) of small datasets.</a:t>
            </a:r>
          </a:p>
          <a:p>
            <a:pPr>
              <a:buFont typeface="Arial" panose="020B0604020202020204" pitchFamily="34" charset="0"/>
              <a:buChar char="•"/>
            </a:pPr>
            <a:r>
              <a:rPr lang="en-US" dirty="0"/>
              <a:t>When you want a </a:t>
            </a:r>
            <a:r>
              <a:rPr lang="en-US" b="1" dirty="0"/>
              <a:t>histogram-like view</a:t>
            </a:r>
            <a:r>
              <a:rPr lang="en-US" dirty="0"/>
              <a:t> without losing exact values.</a:t>
            </a:r>
          </a:p>
          <a:p>
            <a:endParaRPr lang="en-US" dirty="0"/>
          </a:p>
        </p:txBody>
      </p:sp>
      <p:sp>
        <p:nvSpPr>
          <p:cNvPr id="4" name="Slide Number Placeholder 3"/>
          <p:cNvSpPr>
            <a:spLocks noGrp="1"/>
          </p:cNvSpPr>
          <p:nvPr>
            <p:ph type="sldNum" sz="quarter" idx="5"/>
          </p:nvPr>
        </p:nvSpPr>
        <p:spPr/>
        <p:txBody>
          <a:bodyPr/>
          <a:lstStyle/>
          <a:p>
            <a:fld id="{8A5D7F0B-203D-41DE-80A5-77C46D42D260}" type="slidenum">
              <a:rPr lang="en-US" smtClean="0"/>
              <a:t>6</a:t>
            </a:fld>
            <a:endParaRPr lang="en-US"/>
          </a:p>
        </p:txBody>
      </p:sp>
    </p:spTree>
    <p:extLst>
      <p:ext uri="{BB962C8B-B14F-4D97-AF65-F5344CB8AC3E}">
        <p14:creationId xmlns:p14="http://schemas.microsoft.com/office/powerpoint/2010/main" val="236925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solidFill>
                  <a:srgbClr val="353535"/>
                </a:solidFill>
                <a:effectLst/>
                <a:latin typeface="Open Sans" panose="020B0606030504020204" pitchFamily="34" charset="0"/>
              </a:rPr>
              <a:t>Thus far, we have assumed an additive relationship between the effects (factors). But this additive model may not be the best fit for our data. A good way to test this is by generating a </a:t>
            </a:r>
            <a:r>
              <a:rPr lang="en-US" b="1" i="0" dirty="0">
                <a:solidFill>
                  <a:srgbClr val="353535"/>
                </a:solidFill>
                <a:effectLst/>
                <a:latin typeface="Open Sans" panose="020B0606030504020204" pitchFamily="34" charset="0"/>
              </a:rPr>
              <a:t>Tukey Additivity Plot</a:t>
            </a:r>
            <a:r>
              <a:rPr lang="en-US" b="0" i="0" dirty="0">
                <a:solidFill>
                  <a:srgbClr val="353535"/>
                </a:solidFill>
                <a:effectLst/>
                <a:latin typeface="Open Sans" panose="020B0606030504020204" pitchFamily="34" charset="0"/>
              </a:rPr>
              <a:t> where we plot residuals vs. the </a:t>
            </a:r>
            <a:r>
              <a:rPr lang="en-US" b="1" i="0" dirty="0">
                <a:solidFill>
                  <a:srgbClr val="353535"/>
                </a:solidFill>
                <a:effectLst/>
                <a:latin typeface="Open Sans" panose="020B0606030504020204" pitchFamily="34" charset="0"/>
              </a:rPr>
              <a:t>comparison value</a:t>
            </a:r>
            <a:r>
              <a:rPr lang="en-US" b="0" i="0" dirty="0">
                <a:solidFill>
                  <a:srgbClr val="353535"/>
                </a:solidFill>
                <a:effectLst/>
                <a:latin typeface="Open Sans" panose="020B0606030504020204" pitchFamily="34" charset="0"/>
              </a:rPr>
              <a:t>, </a:t>
            </a:r>
            <a:r>
              <a:rPr lang="en-US" b="0" i="0" dirty="0" err="1">
                <a:solidFill>
                  <a:srgbClr val="353535"/>
                </a:solidFill>
                <a:effectLst/>
                <a:latin typeface="Open Sans" panose="020B0606030504020204" pitchFamily="34" charset="0"/>
              </a:rPr>
              <a:t>cvij</a:t>
            </a:r>
            <a:r>
              <a:rPr lang="en-US" b="0" i="0" dirty="0">
                <a:solidFill>
                  <a:srgbClr val="353535"/>
                </a:solidFill>
                <a:effectLst/>
                <a:latin typeface="Open Sans" panose="020B0606030504020204" pitchFamily="34" charset="0"/>
              </a:rPr>
              <a:t>, defined as αiβj/μ. If the plot is devoid of any obvious trend or pattern we can conclude that our dataset is consistent with an additive model. Such seems to be the case with our working example as shown in the following plot.</a:t>
            </a:r>
          </a:p>
          <a:p>
            <a:pPr>
              <a:buNone/>
            </a:pPr>
            <a:br>
              <a:rPr lang="en-US" b="0" i="0" dirty="0">
                <a:solidFill>
                  <a:srgbClr val="353535"/>
                </a:solidFill>
                <a:effectLst/>
                <a:latin typeface="Open Sans" panose="020B0606030504020204" pitchFamily="34" charset="0"/>
              </a:rPr>
            </a:br>
            <a:endParaRPr lang="en-US" dirty="0"/>
          </a:p>
        </p:txBody>
      </p:sp>
      <p:sp>
        <p:nvSpPr>
          <p:cNvPr id="4" name="Slide Number Placeholder 3"/>
          <p:cNvSpPr>
            <a:spLocks noGrp="1"/>
          </p:cNvSpPr>
          <p:nvPr>
            <p:ph type="sldNum" sz="quarter" idx="5"/>
          </p:nvPr>
        </p:nvSpPr>
        <p:spPr/>
        <p:txBody>
          <a:bodyPr/>
          <a:lstStyle/>
          <a:p>
            <a:fld id="{8A5D7F0B-203D-41DE-80A5-77C46D42D260}" type="slidenum">
              <a:rPr lang="en-US" smtClean="0"/>
              <a:t>10</a:t>
            </a:fld>
            <a:endParaRPr lang="en-US"/>
          </a:p>
        </p:txBody>
      </p:sp>
    </p:spTree>
    <p:extLst>
      <p:ext uri="{BB962C8B-B14F-4D97-AF65-F5344CB8AC3E}">
        <p14:creationId xmlns:p14="http://schemas.microsoft.com/office/powerpoint/2010/main" val="3516358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gives an overview of what we will cover in this presentation. It introduces the clustering concept, dives into K-means, and outlines the process and practical uses.</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Clustering is </a:t>
            </a:r>
            <a:r>
              <a:t>an machine </a:t>
            </a:r>
            <a:r>
              <a:rPr dirty="0"/>
              <a:t>learning technique used to group data based on inherent similarities. This slide introduces the main types of clustering algorithms.</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K-means aims to minimize the within-cluster variance. It’s popular due to its simplicity and efficiency, especially for large datasets.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None/>
            </a:pPr>
            <a:r>
              <a:rPr lang="en-US" b="1" dirty="0"/>
              <a:t>1. Choose K (number of clusters)</a:t>
            </a:r>
          </a:p>
          <a:p>
            <a:pPr>
              <a:buFont typeface="Arial" panose="020B0604020202020204" pitchFamily="34" charset="0"/>
              <a:buChar char="•"/>
            </a:pPr>
            <a:r>
              <a:rPr lang="en-US" b="1" dirty="0"/>
              <a:t>Goal</a:t>
            </a:r>
            <a:r>
              <a:rPr lang="en-US" dirty="0"/>
              <a:t>: Decide how many clusters you want to find in the data.</a:t>
            </a:r>
          </a:p>
          <a:p>
            <a:pPr>
              <a:buFont typeface="Arial" panose="020B0604020202020204" pitchFamily="34" charset="0"/>
              <a:buChar char="•"/>
            </a:pPr>
            <a:r>
              <a:rPr lang="en-US" dirty="0"/>
              <a:t>This is a </a:t>
            </a:r>
            <a:r>
              <a:rPr lang="en-US" b="1" dirty="0"/>
              <a:t>hyperparameter</a:t>
            </a:r>
            <a:r>
              <a:rPr lang="en-US" dirty="0"/>
              <a:t> you set beforehand.</a:t>
            </a:r>
          </a:p>
          <a:p>
            <a:pPr>
              <a:buFont typeface="Arial" panose="020B0604020202020204" pitchFamily="34" charset="0"/>
              <a:buChar char="•"/>
            </a:pPr>
            <a:r>
              <a:rPr lang="en-US" dirty="0"/>
              <a:t>It determines how many centroids (cluster centers) will be initialized.</a:t>
            </a:r>
          </a:p>
          <a:p>
            <a:pPr>
              <a:buFont typeface="Arial" panose="020B0604020202020204" pitchFamily="34" charset="0"/>
              <a:buChar char="•"/>
            </a:pPr>
            <a:r>
              <a:rPr lang="en-US" dirty="0"/>
              <a:t>🔍 </a:t>
            </a:r>
            <a:r>
              <a:rPr lang="en-US" b="1" dirty="0"/>
              <a:t>Tip</a:t>
            </a:r>
            <a:r>
              <a:rPr lang="en-US" dirty="0"/>
              <a:t>: Use methods like:</a:t>
            </a:r>
          </a:p>
          <a:p>
            <a:pPr marL="742950" lvl="1" indent="-285750">
              <a:buFont typeface="Arial" panose="020B0604020202020204" pitchFamily="34" charset="0"/>
              <a:buChar char="•"/>
            </a:pPr>
            <a:r>
              <a:rPr lang="en-US" b="1" dirty="0"/>
              <a:t>Elbow method</a:t>
            </a:r>
            <a:r>
              <a:rPr lang="en-US" dirty="0"/>
              <a:t>: Look for a point where adding more clusters doesn’t reduce within-cluster variance significantly.</a:t>
            </a:r>
          </a:p>
          <a:p>
            <a:pPr marL="742950" lvl="1" indent="-285750">
              <a:buFont typeface="Arial" panose="020B0604020202020204" pitchFamily="34" charset="0"/>
              <a:buChar char="•"/>
            </a:pPr>
            <a:r>
              <a:rPr lang="en-US" b="1" dirty="0"/>
              <a:t>Silhouette score</a:t>
            </a:r>
            <a:r>
              <a:rPr lang="en-US" dirty="0"/>
              <a:t>: Measures how similar a point is to its own cluster vs. others.</a:t>
            </a:r>
          </a:p>
          <a:p>
            <a:pPr marL="742950" lvl="1" indent="-285750">
              <a:buFont typeface="Arial" panose="020B0604020202020204" pitchFamily="34" charset="0"/>
              <a:buChar char="•"/>
            </a:pPr>
            <a:r>
              <a:rPr lang="en-US" b="1" dirty="0"/>
              <a:t>Gap statistic</a:t>
            </a:r>
            <a:r>
              <a:rPr lang="en-US" dirty="0"/>
              <a:t>: Compares the performance of clustering on real vs. random data.</a:t>
            </a:r>
          </a:p>
          <a:p>
            <a:pPr>
              <a:buNone/>
            </a:pPr>
            <a:r>
              <a:rPr lang="en-US" b="1" dirty="0"/>
              <a:t>2. Initialize K Centroids</a:t>
            </a:r>
          </a:p>
          <a:p>
            <a:pPr>
              <a:buFont typeface="Arial" panose="020B0604020202020204" pitchFamily="34" charset="0"/>
              <a:buChar char="•"/>
            </a:pPr>
            <a:r>
              <a:rPr lang="en-US" b="1" dirty="0"/>
              <a:t>Randomly</a:t>
            </a:r>
            <a:r>
              <a:rPr lang="en-US" dirty="0"/>
              <a:t> select K data points as initial centroids.</a:t>
            </a:r>
          </a:p>
          <a:p>
            <a:pPr>
              <a:buFont typeface="Arial" panose="020B0604020202020204" pitchFamily="34" charset="0"/>
              <a:buChar char="•"/>
            </a:pPr>
            <a:r>
              <a:rPr lang="en-US" dirty="0"/>
              <a:t>Each centroid represents the center of a potential cluster.</a:t>
            </a:r>
          </a:p>
          <a:p>
            <a:pPr>
              <a:buFont typeface="Arial" panose="020B0604020202020204" pitchFamily="34" charset="0"/>
              <a:buChar char="•"/>
            </a:pPr>
            <a:r>
              <a:rPr lang="en-US" dirty="0"/>
              <a:t>Poor initialization can lead to </a:t>
            </a:r>
            <a:r>
              <a:rPr lang="en-US" b="1" dirty="0"/>
              <a:t>bad convergence</a:t>
            </a:r>
            <a:r>
              <a:rPr lang="en-US" dirty="0"/>
              <a:t> or </a:t>
            </a:r>
            <a:r>
              <a:rPr lang="en-US" b="1" dirty="0"/>
              <a:t>suboptimal clusters</a:t>
            </a:r>
            <a:r>
              <a:rPr lang="en-US" dirty="0"/>
              <a:t>.</a:t>
            </a:r>
          </a:p>
          <a:p>
            <a:pPr>
              <a:buFont typeface="Arial" panose="020B0604020202020204" pitchFamily="34" charset="0"/>
              <a:buChar char="•"/>
            </a:pPr>
            <a:r>
              <a:rPr lang="en-US" dirty="0"/>
              <a:t>🔧 Alternative: Use </a:t>
            </a:r>
            <a:r>
              <a:rPr lang="en-US" b="1" dirty="0" err="1"/>
              <a:t>KMeans</a:t>
            </a:r>
            <a:r>
              <a:rPr lang="en-US" b="1" dirty="0"/>
              <a:t>++</a:t>
            </a:r>
            <a:r>
              <a:rPr lang="en-US" dirty="0"/>
              <a:t>, which spreads out the initial centroids to improve results.</a:t>
            </a:r>
          </a:p>
          <a:p>
            <a:pPr>
              <a:buNone/>
            </a:pPr>
            <a:r>
              <a:rPr lang="en-US" b="1" dirty="0"/>
              <a:t>3. Assign Points to Nearest Centroid</a:t>
            </a:r>
          </a:p>
          <a:p>
            <a:pPr>
              <a:buFont typeface="Arial" panose="020B0604020202020204" pitchFamily="34" charset="0"/>
              <a:buChar char="•"/>
            </a:pPr>
            <a:r>
              <a:rPr lang="en-US" dirty="0"/>
              <a:t>For each data point:</a:t>
            </a:r>
          </a:p>
          <a:p>
            <a:pPr marL="742950" lvl="1" indent="-285750">
              <a:buFont typeface="Arial" panose="020B0604020202020204" pitchFamily="34" charset="0"/>
              <a:buChar char="•"/>
            </a:pPr>
            <a:r>
              <a:rPr lang="en-US" dirty="0"/>
              <a:t>Compute the </a:t>
            </a:r>
            <a:r>
              <a:rPr lang="en-US" b="1" dirty="0"/>
              <a:t>distance</a:t>
            </a:r>
            <a:r>
              <a:rPr lang="en-US" dirty="0"/>
              <a:t> to each centroid (usually Euclidean distance).</a:t>
            </a:r>
          </a:p>
          <a:p>
            <a:pPr marL="742950" lvl="1" indent="-285750">
              <a:buFont typeface="Arial" panose="020B0604020202020204" pitchFamily="34" charset="0"/>
              <a:buChar char="•"/>
            </a:pPr>
            <a:r>
              <a:rPr lang="en-US" dirty="0"/>
              <a:t>Assign the point to the </a:t>
            </a:r>
            <a:r>
              <a:rPr lang="en-US" b="1" dirty="0"/>
              <a:t>closest</a:t>
            </a:r>
            <a:r>
              <a:rPr lang="en-US" dirty="0"/>
              <a:t> centroid.</a:t>
            </a:r>
          </a:p>
          <a:p>
            <a:pPr>
              <a:buFont typeface="Arial" panose="020B0604020202020204" pitchFamily="34" charset="0"/>
              <a:buChar char="•"/>
            </a:pPr>
            <a:r>
              <a:rPr lang="en-US" dirty="0"/>
              <a:t>This step forms </a:t>
            </a:r>
            <a:r>
              <a:rPr lang="en-US" b="1" dirty="0"/>
              <a:t>K clusters</a:t>
            </a:r>
            <a:r>
              <a:rPr lang="en-US" dirty="0"/>
              <a:t>, where each cluster contains points nearest to its centroid.</a:t>
            </a:r>
          </a:p>
          <a:p>
            <a:pPr>
              <a:buNone/>
            </a:pPr>
            <a:r>
              <a:rPr lang="en-US" b="1" dirty="0"/>
              <a:t>4. Recompute Centroids</a:t>
            </a:r>
          </a:p>
          <a:p>
            <a:pPr>
              <a:buFont typeface="Arial" panose="020B0604020202020204" pitchFamily="34" charset="0"/>
              <a:buChar char="•"/>
            </a:pPr>
            <a:r>
              <a:rPr lang="en-US" dirty="0"/>
              <a:t>For each of the K clusters:</a:t>
            </a:r>
          </a:p>
          <a:p>
            <a:pPr marL="742950" lvl="1" indent="-285750">
              <a:buFont typeface="Arial" panose="020B0604020202020204" pitchFamily="34" charset="0"/>
              <a:buChar char="•"/>
            </a:pPr>
            <a:r>
              <a:rPr lang="en-US" dirty="0"/>
              <a:t>Compute the </a:t>
            </a:r>
            <a:r>
              <a:rPr lang="en-US" b="1" dirty="0"/>
              <a:t>mean (average)</a:t>
            </a:r>
            <a:r>
              <a:rPr lang="en-US" dirty="0"/>
              <a:t> of all points assigned to that cluster.</a:t>
            </a:r>
          </a:p>
          <a:p>
            <a:pPr marL="742950" lvl="1" indent="-285750">
              <a:buFont typeface="Arial" panose="020B0604020202020204" pitchFamily="34" charset="0"/>
              <a:buChar char="•"/>
            </a:pPr>
            <a:r>
              <a:rPr lang="en-US" dirty="0"/>
              <a:t>This new mean becomes the </a:t>
            </a:r>
            <a:r>
              <a:rPr lang="en-US" b="1" dirty="0"/>
              <a:t>updated centroid</a:t>
            </a:r>
            <a:r>
              <a:rPr lang="en-US" dirty="0"/>
              <a:t>.</a:t>
            </a:r>
          </a:p>
          <a:p>
            <a:pPr>
              <a:buFont typeface="Arial" panose="020B0604020202020204" pitchFamily="34" charset="0"/>
              <a:buChar char="•"/>
            </a:pPr>
            <a:r>
              <a:rPr lang="en-US" dirty="0"/>
              <a:t>Intuition: The centroid moves to the "center of mass" of its current cluster.</a:t>
            </a:r>
          </a:p>
          <a:p>
            <a:pPr>
              <a:buNone/>
            </a:pPr>
            <a:r>
              <a:rPr lang="en-US" b="1" dirty="0"/>
              <a:t>5. Repeat Until Convergence</a:t>
            </a:r>
          </a:p>
          <a:p>
            <a:pPr>
              <a:buFont typeface="Arial" panose="020B0604020202020204" pitchFamily="34" charset="0"/>
              <a:buChar char="•"/>
            </a:pPr>
            <a:r>
              <a:rPr lang="en-US" dirty="0"/>
              <a:t>Go back to </a:t>
            </a:r>
            <a:r>
              <a:rPr lang="en-US" b="1" dirty="0"/>
              <a:t>Step 3</a:t>
            </a:r>
            <a:r>
              <a:rPr lang="en-US" dirty="0"/>
              <a:t> and repeat the process with the updated centroids.</a:t>
            </a:r>
          </a:p>
          <a:p>
            <a:pPr>
              <a:buFont typeface="Arial" panose="020B0604020202020204" pitchFamily="34" charset="0"/>
              <a:buChar char="•"/>
            </a:pPr>
            <a:r>
              <a:rPr lang="en-US" b="1" dirty="0"/>
              <a:t>Convergence criteria</a:t>
            </a:r>
            <a:r>
              <a:rPr lang="en-US" dirty="0"/>
              <a:t>:</a:t>
            </a:r>
          </a:p>
          <a:p>
            <a:pPr marL="742950" lvl="1" indent="-285750">
              <a:buFont typeface="Arial" panose="020B0604020202020204" pitchFamily="34" charset="0"/>
              <a:buChar char="•"/>
            </a:pPr>
            <a:r>
              <a:rPr lang="en-US" dirty="0"/>
              <a:t>Cluster assignments don’t change anymore, or</a:t>
            </a:r>
          </a:p>
          <a:p>
            <a:pPr marL="742950" lvl="1" indent="-285750">
              <a:buFont typeface="Arial" panose="020B0604020202020204" pitchFamily="34" charset="0"/>
              <a:buChar char="•"/>
            </a:pPr>
            <a:r>
              <a:rPr lang="en-US" dirty="0"/>
              <a:t>Centroids stop moving significantly, or</a:t>
            </a:r>
          </a:p>
          <a:p>
            <a:pPr marL="742950" lvl="1" indent="-285750">
              <a:buFont typeface="Arial" panose="020B0604020202020204" pitchFamily="34" charset="0"/>
              <a:buChar char="•"/>
            </a:pPr>
            <a:r>
              <a:rPr lang="en-US" dirty="0"/>
              <a:t>A maximum number of iterations is reached.</a:t>
            </a:r>
          </a:p>
          <a:p>
            <a:pPr>
              <a:buFont typeface="Arial" panose="020B0604020202020204" pitchFamily="34" charset="0"/>
              <a:buChar char="•"/>
            </a:pPr>
            <a:r>
              <a:rPr lang="en-US" dirty="0"/>
              <a:t>At this point, the algorithm terminates and returns:</a:t>
            </a:r>
          </a:p>
          <a:p>
            <a:pPr marL="742950" lvl="1" indent="-285750">
              <a:buFont typeface="Arial" panose="020B0604020202020204" pitchFamily="34" charset="0"/>
              <a:buChar char="•"/>
            </a:pPr>
            <a:r>
              <a:rPr lang="en-US" dirty="0"/>
              <a:t>Final centroids,</a:t>
            </a:r>
          </a:p>
          <a:p>
            <a:pPr marL="742950" lvl="1" indent="-285750">
              <a:buFont typeface="Arial" panose="020B0604020202020204" pitchFamily="34" charset="0"/>
              <a:buChar char="•"/>
            </a:pPr>
            <a:r>
              <a:rPr lang="en-US" dirty="0"/>
              <a:t>Cluster assignments for each point.</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would benefit from a visual showing how points are clustered step-by-step. Highlight initial centroids, assignments, and updates over iterations.</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These real-world applications show the versatility of K-means in both structured and unstructured data analysis.</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Week 11: Exploratory Data Analysis (EDA)</a:t>
            </a:r>
          </a:p>
        </p:txBody>
      </p:sp>
      <p:sp>
        <p:nvSpPr>
          <p:cNvPr id="3" name="Content Placeholder 2"/>
          <p:cNvSpPr>
            <a:spLocks noGrp="1"/>
          </p:cNvSpPr>
          <p:nvPr>
            <p:ph idx="1"/>
          </p:nvPr>
        </p:nvSpPr>
        <p:spPr/>
        <p:txBody>
          <a:bodyPr/>
          <a:lstStyle/>
          <a:p>
            <a:endParaRPr dirty="0"/>
          </a:p>
          <a:p>
            <a:r>
              <a:rPr dirty="0"/>
              <a:t>Course: Business Data Analysis (MGT-174)</a:t>
            </a:r>
          </a:p>
          <a:p>
            <a:r>
              <a:rPr dirty="0"/>
              <a:t>Week 11 | Exploratory Data Analysis</a:t>
            </a:r>
          </a:p>
          <a:p>
            <a:r>
              <a:rPr dirty="0"/>
              <a:t>Instructor: Dr. Muhammad Usman Bhutta</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Median polish</a:t>
            </a:r>
            <a:endParaRPr dirty="0"/>
          </a:p>
        </p:txBody>
      </p:sp>
      <p:sp>
        <p:nvSpPr>
          <p:cNvPr id="3" name="Content Placeholder 2"/>
          <p:cNvSpPr>
            <a:spLocks noGrp="1"/>
          </p:cNvSpPr>
          <p:nvPr>
            <p:ph idx="1"/>
          </p:nvPr>
        </p:nvSpPr>
        <p:spPr/>
        <p:txBody>
          <a:bodyPr/>
          <a:lstStyle/>
          <a:p>
            <a:endParaRPr dirty="0"/>
          </a:p>
          <a:p>
            <a:r>
              <a:rPr lang="en-US" dirty="0"/>
              <a:t>Extract :</a:t>
            </a:r>
          </a:p>
          <a:p>
            <a:pPr lvl="1"/>
            <a:r>
              <a:rPr lang="en-US" dirty="0"/>
              <a:t>Overall median</a:t>
            </a:r>
          </a:p>
          <a:p>
            <a:pPr lvl="1"/>
            <a:r>
              <a:rPr lang="en-US" dirty="0"/>
              <a:t>Row median</a:t>
            </a:r>
          </a:p>
          <a:p>
            <a:pPr lvl="1"/>
            <a:r>
              <a:rPr lang="en-US" dirty="0"/>
              <a:t>Column median</a:t>
            </a:r>
          </a:p>
          <a:p>
            <a:r>
              <a:rPr lang="en-US" dirty="0"/>
              <a:t>Continue until residuals stabilize-close </a:t>
            </a:r>
            <a:r>
              <a:rPr lang="en-US"/>
              <a:t>to zero</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Multivariate Analysis – Correlation</a:t>
            </a:r>
          </a:p>
        </p:txBody>
      </p:sp>
      <p:sp>
        <p:nvSpPr>
          <p:cNvPr id="3" name="Content Placeholder 2"/>
          <p:cNvSpPr>
            <a:spLocks noGrp="1"/>
          </p:cNvSpPr>
          <p:nvPr>
            <p:ph idx="1"/>
          </p:nvPr>
        </p:nvSpPr>
        <p:spPr/>
        <p:txBody>
          <a:bodyPr/>
          <a:lstStyle/>
          <a:p>
            <a:endParaRPr/>
          </a:p>
          <a:p>
            <a:r>
              <a:t>Correlation measures linear relationships between numeric variables.</a:t>
            </a:r>
          </a:p>
          <a:p>
            <a:r>
              <a:t>Use df.corr() or sns.heatmap() to visualize correlation matrix.</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K-mean clustering</a:t>
            </a:r>
            <a:endParaRPr dirty="0"/>
          </a:p>
        </p:txBody>
      </p:sp>
      <p:sp>
        <p:nvSpPr>
          <p:cNvPr id="3" name="Content Placeholder 2"/>
          <p:cNvSpPr>
            <a:spLocks noGrp="1"/>
          </p:cNvSpPr>
          <p:nvPr>
            <p:ph idx="1"/>
          </p:nvPr>
        </p:nvSpPr>
        <p:spPr/>
        <p:txBody>
          <a:bodyPr/>
          <a:lstStyle/>
          <a:p>
            <a:r>
              <a:rPr dirty="0"/>
              <a:t>- What is Clustering?</a:t>
            </a:r>
          </a:p>
          <a:p>
            <a:r>
              <a:rPr dirty="0"/>
              <a:t>- Introduction to K-Means</a:t>
            </a:r>
          </a:p>
          <a:p>
            <a:r>
              <a:rPr dirty="0"/>
              <a:t>- Algorithm Steps</a:t>
            </a:r>
          </a:p>
          <a:p>
            <a:r>
              <a:rPr dirty="0"/>
              <a:t>- Example Use Cases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Clustering?</a:t>
            </a:r>
          </a:p>
        </p:txBody>
      </p:sp>
      <p:sp>
        <p:nvSpPr>
          <p:cNvPr id="3" name="Content Placeholder 2"/>
          <p:cNvSpPr>
            <a:spLocks noGrp="1"/>
          </p:cNvSpPr>
          <p:nvPr>
            <p:ph idx="1"/>
          </p:nvPr>
        </p:nvSpPr>
        <p:spPr/>
        <p:txBody>
          <a:bodyPr/>
          <a:lstStyle/>
          <a:p>
            <a:r>
              <a:rPr dirty="0"/>
              <a:t>- Grouping data points based on similarity</a:t>
            </a:r>
            <a:endParaRPr lang="en-US" dirty="0"/>
          </a:p>
          <a:p>
            <a:pPr lvl="1"/>
            <a:r>
              <a:rPr lang="en-US" dirty="0"/>
              <a:t>KMEANS clustering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K-Means Clustering</a:t>
            </a:r>
          </a:p>
        </p:txBody>
      </p:sp>
      <p:sp>
        <p:nvSpPr>
          <p:cNvPr id="3" name="Content Placeholder 2"/>
          <p:cNvSpPr>
            <a:spLocks noGrp="1"/>
          </p:cNvSpPr>
          <p:nvPr>
            <p:ph idx="1"/>
          </p:nvPr>
        </p:nvSpPr>
        <p:spPr/>
        <p:txBody>
          <a:bodyPr/>
          <a:lstStyle/>
          <a:p>
            <a:r>
              <a:t>- Partitional clustering technique</a:t>
            </a:r>
          </a:p>
          <a:p>
            <a:r>
              <a:t>- Divides data into K non-overlapping clusters</a:t>
            </a:r>
          </a:p>
          <a:p>
            <a:r>
              <a:t>- Each point belongs to the nearest centroid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K-Means Works</a:t>
            </a:r>
          </a:p>
        </p:txBody>
      </p:sp>
      <p:sp>
        <p:nvSpPr>
          <p:cNvPr id="3" name="Content Placeholder 2"/>
          <p:cNvSpPr>
            <a:spLocks noGrp="1"/>
          </p:cNvSpPr>
          <p:nvPr>
            <p:ph idx="1"/>
          </p:nvPr>
        </p:nvSpPr>
        <p:spPr/>
        <p:txBody>
          <a:bodyPr/>
          <a:lstStyle/>
          <a:p>
            <a:r>
              <a:t>1. Choose K</a:t>
            </a:r>
          </a:p>
          <a:p>
            <a:r>
              <a:t>2. Initialize centroids</a:t>
            </a:r>
          </a:p>
          <a:p>
            <a:r>
              <a:t>3. Assign points to nearest centroid</a:t>
            </a:r>
          </a:p>
          <a:p>
            <a:r>
              <a:t>4. Recompute centroids</a:t>
            </a:r>
          </a:p>
          <a:p>
            <a:r>
              <a:t>5. Repeat until convergence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Visual Example</a:t>
            </a:r>
          </a:p>
        </p:txBody>
      </p:sp>
      <p:sp>
        <p:nvSpPr>
          <p:cNvPr id="3" name="Content Placeholder 2"/>
          <p:cNvSpPr>
            <a:spLocks noGrp="1"/>
          </p:cNvSpPr>
          <p:nvPr>
            <p:ph idx="1"/>
          </p:nvPr>
        </p:nvSpPr>
        <p:spPr/>
        <p:txBody>
          <a:bodyPr/>
          <a:lstStyle/>
          <a:p>
            <a:r>
              <a:rPr dirty="0"/>
              <a:t>[Add diagram showing K-Means clustering in 3 iterations]</a:t>
            </a:r>
          </a:p>
        </p:txBody>
      </p:sp>
      <p:pic>
        <p:nvPicPr>
          <p:cNvPr id="5" name="Picture 4" descr="A group of colorful dots">
            <a:extLst>
              <a:ext uri="{FF2B5EF4-FFF2-40B4-BE49-F238E27FC236}">
                <a16:creationId xmlns:a16="http://schemas.microsoft.com/office/drawing/2014/main" id="{3DF76545-9E24-DEA2-BBE8-966DA4E2C77B}"/>
              </a:ext>
            </a:extLst>
          </p:cNvPr>
          <p:cNvPicPr>
            <a:picLocks noChangeAspect="1"/>
          </p:cNvPicPr>
          <p:nvPr/>
        </p:nvPicPr>
        <p:blipFill>
          <a:blip r:embed="rId3"/>
          <a:stretch>
            <a:fillRect/>
          </a:stretch>
        </p:blipFill>
        <p:spPr>
          <a:xfrm>
            <a:off x="0" y="1417639"/>
            <a:ext cx="9144000" cy="442145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Use Cases</a:t>
            </a:r>
          </a:p>
        </p:txBody>
      </p:sp>
      <p:sp>
        <p:nvSpPr>
          <p:cNvPr id="3" name="Content Placeholder 2"/>
          <p:cNvSpPr>
            <a:spLocks noGrp="1"/>
          </p:cNvSpPr>
          <p:nvPr>
            <p:ph idx="1"/>
          </p:nvPr>
        </p:nvSpPr>
        <p:spPr/>
        <p:txBody>
          <a:bodyPr/>
          <a:lstStyle/>
          <a:p>
            <a:r>
              <a:rPr dirty="0"/>
              <a:t>- Customer segmentation</a:t>
            </a:r>
          </a:p>
          <a:p>
            <a:r>
              <a:rPr dirty="0"/>
              <a:t>- Image compression</a:t>
            </a:r>
          </a:p>
          <a:p>
            <a:r>
              <a:rPr dirty="0"/>
              <a:t>- Market basket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a:t>
            </a:r>
            <a:endParaRPr dirty="0"/>
          </a:p>
        </p:txBody>
      </p:sp>
      <p:sp>
        <p:nvSpPr>
          <p:cNvPr id="3" name="Content Placeholder 2"/>
          <p:cNvSpPr>
            <a:spLocks noGrp="1"/>
          </p:cNvSpPr>
          <p:nvPr>
            <p:ph idx="1"/>
          </p:nvPr>
        </p:nvSpPr>
        <p:spPr/>
        <p:txBody>
          <a:bodyPr>
            <a:normAutofit fontScale="92500"/>
          </a:bodyPr>
          <a:lstStyle/>
          <a:p>
            <a:pPr marL="0" indent="0" algn="just">
              <a:buNone/>
            </a:pPr>
            <a:r>
              <a:rPr lang="en-US" dirty="0"/>
              <a:t>Exploratory data analysis (EDA) is used by data scientists to analyze and investigate data sets and summarize their main characteristics, often employing data visualization methods.</a:t>
            </a:r>
          </a:p>
          <a:p>
            <a:pPr marL="0" indent="0" algn="just">
              <a:buNone/>
            </a:pPr>
            <a:endParaRPr lang="en-US" dirty="0"/>
          </a:p>
          <a:p>
            <a:pPr marL="0" indent="0" algn="just">
              <a:buNone/>
            </a:pPr>
            <a:r>
              <a:rPr lang="en-US" dirty="0"/>
              <a:t>EDA helps determine how best to manipulate data sources to get the answers you need, making it easier for data scientists to discover patterns, spot anomalies, test a hypothesis, or check assumptions.</a:t>
            </a:r>
          </a:p>
          <a:p>
            <a:pPr marL="0" indent="0" algn="just">
              <a:buNone/>
            </a:pPr>
            <a:endParaRPr lang="en-US" dirty="0"/>
          </a:p>
          <a:p>
            <a:pPr marL="0" indent="0" algn="jus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EDA?</a:t>
            </a:r>
          </a:p>
        </p:txBody>
      </p:sp>
      <p:sp>
        <p:nvSpPr>
          <p:cNvPr id="3" name="Content Placeholder 2"/>
          <p:cNvSpPr>
            <a:spLocks noGrp="1"/>
          </p:cNvSpPr>
          <p:nvPr>
            <p:ph idx="1"/>
          </p:nvPr>
        </p:nvSpPr>
        <p:spPr/>
        <p:txBody>
          <a:bodyPr>
            <a:normAutofit/>
          </a:bodyPr>
          <a:lstStyle/>
          <a:p>
            <a:pPr marL="0" indent="0" algn="just">
              <a:buNone/>
            </a:pPr>
            <a:r>
              <a:rPr lang="en-US" dirty="0"/>
              <a:t>EDA is primarily used to see what data can reveal beyond the formal hypothesis testing task and provides a provides a better understanding of data set variables and the relationships between them. </a:t>
            </a:r>
          </a:p>
          <a:p>
            <a:pPr marL="0" indent="0" algn="just">
              <a:buNone/>
            </a:pPr>
            <a:r>
              <a:rPr lang="en-US" dirty="0"/>
              <a:t>It can help determine if the statistical techniques you are considering for data analysis are appropriate.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EDA in Business Context</a:t>
            </a:r>
          </a:p>
        </p:txBody>
      </p:sp>
      <p:sp>
        <p:nvSpPr>
          <p:cNvPr id="3" name="Content Placeholder 2"/>
          <p:cNvSpPr>
            <a:spLocks noGrp="1"/>
          </p:cNvSpPr>
          <p:nvPr>
            <p:ph idx="1"/>
          </p:nvPr>
        </p:nvSpPr>
        <p:spPr/>
        <p:txBody>
          <a:bodyPr/>
          <a:lstStyle/>
          <a:p>
            <a:endParaRPr dirty="0"/>
          </a:p>
          <a:p>
            <a:r>
              <a:rPr dirty="0"/>
              <a:t>Business decisions depend heavily on data insights.</a:t>
            </a:r>
          </a:p>
          <a:p>
            <a:r>
              <a:rPr dirty="0"/>
              <a:t>EDA allows managers to understand trends, outliers, and customer behavior from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Core Objectives of EDA</a:t>
            </a:r>
          </a:p>
        </p:txBody>
      </p:sp>
      <p:sp>
        <p:nvSpPr>
          <p:cNvPr id="3" name="Content Placeholder 2"/>
          <p:cNvSpPr>
            <a:spLocks noGrp="1"/>
          </p:cNvSpPr>
          <p:nvPr>
            <p:ph idx="1"/>
          </p:nvPr>
        </p:nvSpPr>
        <p:spPr/>
        <p:txBody>
          <a:bodyPr/>
          <a:lstStyle/>
          <a:p>
            <a:endParaRPr dirty="0"/>
          </a:p>
          <a:p>
            <a:r>
              <a:rPr dirty="0"/>
              <a:t>Understand data structure and distribution.</a:t>
            </a:r>
          </a:p>
          <a:p>
            <a:r>
              <a:rPr dirty="0"/>
              <a:t>Detect anomalies and outliers.</a:t>
            </a:r>
          </a:p>
          <a:p>
            <a:r>
              <a:rPr dirty="0"/>
              <a:t>Test assumptions and generate hypotheses.</a:t>
            </a:r>
          </a:p>
          <a:p>
            <a:r>
              <a:rPr dirty="0"/>
              <a:t>Select features for modeling.</a:t>
            </a:r>
            <a:endParaRPr lang="en-US" dirty="0"/>
          </a:p>
          <a:p>
            <a:pPr lvl="1"/>
            <a:r>
              <a:rPr lang="en-US" dirty="0"/>
              <a:t>Using correlations analysis, variance, missing values.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Types of EDA</a:t>
            </a:r>
          </a:p>
        </p:txBody>
      </p:sp>
      <p:sp>
        <p:nvSpPr>
          <p:cNvPr id="3" name="Content Placeholder 2"/>
          <p:cNvSpPr>
            <a:spLocks noGrp="1"/>
          </p:cNvSpPr>
          <p:nvPr>
            <p:ph idx="1"/>
          </p:nvPr>
        </p:nvSpPr>
        <p:spPr/>
        <p:txBody>
          <a:bodyPr/>
          <a:lstStyle/>
          <a:p>
            <a:endParaRPr/>
          </a:p>
          <a:p>
            <a:r>
              <a:t>Univariate Analysis: Examines single variables.</a:t>
            </a:r>
          </a:p>
          <a:p>
            <a:r>
              <a:t>Bivariate Analysis: Examines relationships between two variables.</a:t>
            </a:r>
          </a:p>
          <a:p>
            <a:r>
              <a:t>Multivariate Analysis: Examines complex relationships between more than two variables.</a:t>
            </a:r>
          </a:p>
        </p:txBody>
      </p:sp>
      <p:pic>
        <p:nvPicPr>
          <p:cNvPr id="1026" name="Picture 2" descr="Generated image">
            <a:extLst>
              <a:ext uri="{FF2B5EF4-FFF2-40B4-BE49-F238E27FC236}">
                <a16:creationId xmlns:a16="http://schemas.microsoft.com/office/drawing/2014/main" id="{65B6C957-E1E6-585B-26DF-37539D274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84" y="0"/>
            <a:ext cx="8920716"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93B6358-1A93-828B-4F1A-A6FDAD38629A}"/>
              </a:ext>
            </a:extLst>
          </p:cNvPr>
          <p:cNvSpPr txBox="1"/>
          <p:nvPr/>
        </p:nvSpPr>
        <p:spPr>
          <a:xfrm>
            <a:off x="2470068" y="605642"/>
            <a:ext cx="3179012" cy="646331"/>
          </a:xfrm>
          <a:prstGeom prst="rect">
            <a:avLst/>
          </a:prstGeom>
          <a:noFill/>
        </p:spPr>
        <p:txBody>
          <a:bodyPr wrap="none" rtlCol="0">
            <a:spAutoFit/>
          </a:bodyPr>
          <a:lstStyle/>
          <a:p>
            <a:r>
              <a:rPr lang="en-US" sz="3600" dirty="0"/>
              <a:t>Multi-Vari Chart</a:t>
            </a:r>
          </a:p>
        </p:txBody>
      </p:sp>
      <p:pic>
        <p:nvPicPr>
          <p:cNvPr id="2058" name="Picture 10">
            <a:extLst>
              <a:ext uri="{FF2B5EF4-FFF2-40B4-BE49-F238E27FC236}">
                <a16:creationId xmlns:a16="http://schemas.microsoft.com/office/drawing/2014/main" id="{C0066649-993E-1365-04FF-32E784F9B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1481138"/>
            <a:ext cx="7981950" cy="4527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45"/>
            <a:ext cx="8229600" cy="1143000"/>
          </a:xfrm>
        </p:spPr>
        <p:txBody>
          <a:bodyPr/>
          <a:lstStyle/>
          <a:p>
            <a:r>
              <a:rPr lang="en-US" dirty="0"/>
              <a:t>Heatmaps</a:t>
            </a:r>
            <a:endParaRPr dirty="0"/>
          </a:p>
        </p:txBody>
      </p:sp>
      <p:sp>
        <p:nvSpPr>
          <p:cNvPr id="3" name="Content Placeholder 2"/>
          <p:cNvSpPr>
            <a:spLocks noGrp="1"/>
          </p:cNvSpPr>
          <p:nvPr>
            <p:ph idx="1"/>
          </p:nvPr>
        </p:nvSpPr>
        <p:spPr/>
        <p:txBody>
          <a:bodyPr/>
          <a:lstStyle/>
          <a:p>
            <a:endParaRPr dirty="0"/>
          </a:p>
          <a:p>
            <a:r>
              <a:rPr dirty="0"/>
              <a:t>Histograms show the frequency distribution of continuous variables.</a:t>
            </a:r>
          </a:p>
          <a:p>
            <a:r>
              <a:rPr dirty="0"/>
              <a:t>They help detect skewness and </a:t>
            </a:r>
            <a:r>
              <a:rPr lang="en-US" dirty="0"/>
              <a:t>kurtosis</a:t>
            </a:r>
            <a:r>
              <a:rPr dirty="0"/>
              <a:t>.</a:t>
            </a:r>
          </a:p>
        </p:txBody>
      </p:sp>
      <p:pic>
        <p:nvPicPr>
          <p:cNvPr id="5" name="Picture 4">
            <a:extLst>
              <a:ext uri="{FF2B5EF4-FFF2-40B4-BE49-F238E27FC236}">
                <a16:creationId xmlns:a16="http://schemas.microsoft.com/office/drawing/2014/main" id="{C9D114E6-9E3A-48F2-FA26-AE1208B097B2}"/>
              </a:ext>
            </a:extLst>
          </p:cNvPr>
          <p:cNvPicPr>
            <a:picLocks noChangeAspect="1"/>
          </p:cNvPicPr>
          <p:nvPr/>
        </p:nvPicPr>
        <p:blipFill>
          <a:blip r:embed="rId2"/>
          <a:stretch>
            <a:fillRect/>
          </a:stretch>
        </p:blipFill>
        <p:spPr>
          <a:xfrm>
            <a:off x="0" y="973777"/>
            <a:ext cx="9144000" cy="58668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a:t>
            </a:r>
            <a:endParaRPr dirty="0"/>
          </a:p>
        </p:txBody>
      </p:sp>
      <p:sp>
        <p:nvSpPr>
          <p:cNvPr id="3" name="Content Placeholder 2"/>
          <p:cNvSpPr>
            <a:spLocks noGrp="1"/>
          </p:cNvSpPr>
          <p:nvPr>
            <p:ph idx="1"/>
          </p:nvPr>
        </p:nvSpPr>
        <p:spPr/>
        <p:txBody>
          <a:bodyPr/>
          <a:lstStyle/>
          <a:p>
            <a:endParaRPr dirty="0"/>
          </a:p>
          <a:p>
            <a:r>
              <a:rPr dirty="0"/>
              <a:t>Boxplots summarize five-number statistics: min, Q1, median, Q3, max.</a:t>
            </a:r>
          </a:p>
          <a:p>
            <a:r>
              <a:rPr dirty="0"/>
              <a:t>Useful for spotting outliers and spread.</a:t>
            </a:r>
          </a:p>
        </p:txBody>
      </p:sp>
      <p:pic>
        <p:nvPicPr>
          <p:cNvPr id="3076" name="Picture 4">
            <a:extLst>
              <a:ext uri="{FF2B5EF4-FFF2-40B4-BE49-F238E27FC236}">
                <a16:creationId xmlns:a16="http://schemas.microsoft.com/office/drawing/2014/main" id="{57875506-FC4F-64AC-DF6D-3B913E7C1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54" y="1199408"/>
            <a:ext cx="8977745" cy="57595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2035</TotalTime>
  <Words>1001</Words>
  <Application>Microsoft Office PowerPoint</Application>
  <PresentationFormat>On-screen Show (4:3)</PresentationFormat>
  <Paragraphs>116</Paragraphs>
  <Slides>17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Calibri</vt:lpstr>
      <vt:lpstr>Open Sans</vt:lpstr>
      <vt:lpstr>Office Theme</vt:lpstr>
      <vt:lpstr>Week 11: Exploratory Data Analysis (EDA)</vt:lpstr>
      <vt:lpstr>EDA?</vt:lpstr>
      <vt:lpstr>EDA?</vt:lpstr>
      <vt:lpstr>EDA in Business Context</vt:lpstr>
      <vt:lpstr>Core Objectives of EDA</vt:lpstr>
      <vt:lpstr>Types of EDA</vt:lpstr>
      <vt:lpstr>PowerPoint Presentation</vt:lpstr>
      <vt:lpstr>Heatmaps</vt:lpstr>
      <vt:lpstr>PCA</vt:lpstr>
      <vt:lpstr>Median polish</vt:lpstr>
      <vt:lpstr>Multivariate Analysis – Correlation</vt:lpstr>
      <vt:lpstr>K-mean clustering</vt:lpstr>
      <vt:lpstr>What is Clustering?</vt:lpstr>
      <vt:lpstr>K-Means Clustering</vt:lpstr>
      <vt:lpstr>How K-Means Works</vt:lpstr>
      <vt:lpstr>Visual Example</vt:lpstr>
      <vt:lpstr>Example Use Cases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Buzz Tech</dc:creator>
  <cp:keywords/>
  <dc:description>generated using python-pptx</dc:description>
  <cp:lastModifiedBy>Noor Official</cp:lastModifiedBy>
  <cp:revision>5</cp:revision>
  <dcterms:created xsi:type="dcterms:W3CDTF">2013-01-27T09:14:16Z</dcterms:created>
  <dcterms:modified xsi:type="dcterms:W3CDTF">2025-06-26T16:33:00Z</dcterms:modified>
  <cp:category/>
</cp:coreProperties>
</file>