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308" r:id="rId3"/>
    <p:sldId id="309" r:id="rId4"/>
    <p:sldId id="313" r:id="rId5"/>
    <p:sldId id="314" r:id="rId6"/>
    <p:sldId id="315" r:id="rId7"/>
    <p:sldId id="316" r:id="rId8"/>
    <p:sldId id="317" r:id="rId9"/>
    <p:sldId id="318" r:id="rId10"/>
    <p:sldId id="257" r:id="rId11"/>
    <p:sldId id="258" r:id="rId12"/>
    <p:sldId id="259" r:id="rId13"/>
    <p:sldId id="260" r:id="rId14"/>
    <p:sldId id="261" r:id="rId15"/>
    <p:sldId id="262" r:id="rId16"/>
    <p:sldId id="263" r:id="rId17"/>
    <p:sldId id="264" r:id="rId18"/>
    <p:sldId id="265" r:id="rId19"/>
    <p:sldId id="310" r:id="rId20"/>
    <p:sldId id="266" r:id="rId21"/>
    <p:sldId id="311"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312" r:id="rId41"/>
    <p:sldId id="285" r:id="rId42"/>
    <p:sldId id="286" r:id="rId43"/>
    <p:sldId id="287"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57" autoAdjust="0"/>
  </p:normalViewPr>
  <p:slideViewPr>
    <p:cSldViewPr snapToGrid="0" snapToObjects="1">
      <p:cViewPr varScale="1">
        <p:scale>
          <a:sx n="77" d="100"/>
          <a:sy n="77" d="100"/>
        </p:scale>
        <p:origin x="161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DB4DD4-1BD0-4CAC-9507-882E936AF31B}" type="datetimeFigureOut">
              <a:rPr lang="en-US" smtClean="0"/>
              <a:t>6/26/2025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EC55C-C054-481F-B48D-3974A0243F54}" type="slidenum">
              <a:rPr lang="en-US" smtClean="0"/>
              <a:t>‹#›</a:t>
            </a:fld>
            <a:endParaRPr lang="en-US"/>
          </a:p>
        </p:txBody>
      </p:sp>
    </p:spTree>
    <p:extLst>
      <p:ext uri="{BB962C8B-B14F-4D97-AF65-F5344CB8AC3E}">
        <p14:creationId xmlns:p14="http://schemas.microsoft.com/office/powerpoint/2010/main" val="3550873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Normalization</a:t>
            </a:r>
            <a:r>
              <a:rPr lang="en-US" dirty="0"/>
              <a:t> is a process in relational databases that </a:t>
            </a:r>
            <a:r>
              <a:rPr lang="en-US" b="1" dirty="0"/>
              <a:t>organizes data efficiently</a:t>
            </a:r>
            <a:r>
              <a:rPr lang="en-US" dirty="0"/>
              <a:t> to minimize redundancy and improve integrity. It ensures that data is stored across multiple </a:t>
            </a:r>
            <a:r>
              <a:rPr lang="en-US" b="1" dirty="0"/>
              <a:t>related tables</a:t>
            </a:r>
            <a:r>
              <a:rPr lang="en-US" dirty="0"/>
              <a:t> rather than being duplicated within a single large table.</a:t>
            </a:r>
          </a:p>
          <a:p>
            <a:endParaRPr lang="en-US" dirty="0"/>
          </a:p>
        </p:txBody>
      </p:sp>
      <p:sp>
        <p:nvSpPr>
          <p:cNvPr id="4" name="Slide Number Placeholder 3"/>
          <p:cNvSpPr>
            <a:spLocks noGrp="1"/>
          </p:cNvSpPr>
          <p:nvPr>
            <p:ph type="sldNum" sz="quarter" idx="5"/>
          </p:nvPr>
        </p:nvSpPr>
        <p:spPr/>
        <p:txBody>
          <a:bodyPr/>
          <a:lstStyle/>
          <a:p>
            <a:fld id="{8393F804-DA26-43D1-88F2-1198FC9DE2E4}" type="slidenum">
              <a:rPr lang="en-US" smtClean="0"/>
              <a:t>3</a:t>
            </a:fld>
            <a:endParaRPr lang="en-US"/>
          </a:p>
        </p:txBody>
      </p:sp>
    </p:spTree>
    <p:extLst>
      <p:ext uri="{BB962C8B-B14F-4D97-AF65-F5344CB8AC3E}">
        <p14:creationId xmlns:p14="http://schemas.microsoft.com/office/powerpoint/2010/main" val="3296494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SQL Basics &amp; Joins - Detailed Lecture</a:t>
            </a:r>
          </a:p>
        </p:txBody>
      </p:sp>
      <p:sp>
        <p:nvSpPr>
          <p:cNvPr id="3" name="Subtitle 2"/>
          <p:cNvSpPr>
            <a:spLocks noGrp="1"/>
          </p:cNvSpPr>
          <p:nvPr>
            <p:ph type="subTitle" idx="1"/>
          </p:nvPr>
        </p:nvSpPr>
        <p:spPr/>
        <p:txBody>
          <a:bodyPr/>
          <a:lstStyle/>
          <a:p>
            <a:r>
              <a:rPr lang="en-US" dirty="0"/>
              <a:t>Week 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SQL?</a:t>
            </a:r>
          </a:p>
        </p:txBody>
      </p:sp>
      <p:sp>
        <p:nvSpPr>
          <p:cNvPr id="3" name="Content Placeholder 2"/>
          <p:cNvSpPr>
            <a:spLocks noGrp="1"/>
          </p:cNvSpPr>
          <p:nvPr>
            <p:ph idx="1"/>
          </p:nvPr>
        </p:nvSpPr>
        <p:spPr/>
        <p:txBody>
          <a:bodyPr/>
          <a:lstStyle/>
          <a:p>
            <a:r>
              <a:rPr dirty="0"/>
              <a:t>SQL stands for Structured Query Language.</a:t>
            </a:r>
          </a:p>
          <a:p>
            <a:r>
              <a:rPr dirty="0"/>
              <a:t>It is used for storing, manipulating, and retrieving data in relational databases.</a:t>
            </a:r>
          </a:p>
          <a:p>
            <a:r>
              <a:rPr dirty="0"/>
              <a:t>SQL is a standard language supported by most RDBMS such as MySQL, SQL Server, and SQLite.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Applications of SQL</a:t>
            </a:r>
          </a:p>
        </p:txBody>
      </p:sp>
      <p:sp>
        <p:nvSpPr>
          <p:cNvPr id="3" name="Content Placeholder 2"/>
          <p:cNvSpPr>
            <a:spLocks noGrp="1"/>
          </p:cNvSpPr>
          <p:nvPr>
            <p:ph idx="1"/>
          </p:nvPr>
        </p:nvSpPr>
        <p:spPr/>
        <p:txBody>
          <a:bodyPr/>
          <a:lstStyle/>
          <a:p>
            <a:r>
              <a:rPr dirty="0"/>
              <a:t>Data analysis and reporting</a:t>
            </a:r>
          </a:p>
          <a:p>
            <a:r>
              <a:rPr dirty="0"/>
              <a:t>Data warehousing</a:t>
            </a:r>
          </a:p>
          <a:p>
            <a:r>
              <a:rPr dirty="0"/>
              <a:t>Backend for web and mobile apps</a:t>
            </a:r>
          </a:p>
          <a:p>
            <a:r>
              <a:rPr dirty="0"/>
              <a:t>Data integration in Big Data systems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RDBMS Overview</a:t>
            </a:r>
          </a:p>
        </p:txBody>
      </p:sp>
      <p:sp>
        <p:nvSpPr>
          <p:cNvPr id="3" name="Content Placeholder 2"/>
          <p:cNvSpPr>
            <a:spLocks noGrp="1"/>
          </p:cNvSpPr>
          <p:nvPr>
            <p:ph idx="1"/>
          </p:nvPr>
        </p:nvSpPr>
        <p:spPr/>
        <p:txBody>
          <a:bodyPr/>
          <a:lstStyle/>
          <a:p>
            <a:r>
              <a:rPr dirty="0"/>
              <a:t>Relational Database Management Systems store data in tables.</a:t>
            </a:r>
          </a:p>
          <a:p>
            <a:r>
              <a:rPr dirty="0"/>
              <a:t>Each table consists of rows and columns.</a:t>
            </a:r>
          </a:p>
          <a:p>
            <a:r>
              <a:rPr dirty="0"/>
              <a:t>Tables can be linked using relationships.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Basic SQL Syntax</a:t>
            </a:r>
          </a:p>
        </p:txBody>
      </p:sp>
      <p:sp>
        <p:nvSpPr>
          <p:cNvPr id="3" name="Content Placeholder 2"/>
          <p:cNvSpPr>
            <a:spLocks noGrp="1"/>
          </p:cNvSpPr>
          <p:nvPr>
            <p:ph idx="1"/>
          </p:nvPr>
        </p:nvSpPr>
        <p:spPr/>
        <p:txBody>
          <a:bodyPr/>
          <a:lstStyle/>
          <a:p>
            <a:r>
              <a:rPr dirty="0"/>
              <a:t>SQL statements are case-insensitive but typically written in uppercase.</a:t>
            </a:r>
          </a:p>
          <a:p>
            <a:r>
              <a:rPr dirty="0"/>
              <a:t>Statements end with a semicolon ';'.</a:t>
            </a:r>
          </a:p>
          <a:p>
            <a:r>
              <a:rPr dirty="0"/>
              <a:t>Keywords: </a:t>
            </a:r>
            <a:r>
              <a:rPr b="1" dirty="0"/>
              <a:t>SELECT, FROM, WHERE, GROUP BY, ORDER BY, JOIN</a:t>
            </a:r>
            <a:r>
              <a:rPr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SELECT Statement - Basic</a:t>
            </a:r>
          </a:p>
        </p:txBody>
      </p:sp>
      <p:sp>
        <p:nvSpPr>
          <p:cNvPr id="3" name="Content Placeholder 2"/>
          <p:cNvSpPr>
            <a:spLocks noGrp="1"/>
          </p:cNvSpPr>
          <p:nvPr>
            <p:ph idx="1"/>
          </p:nvPr>
        </p:nvSpPr>
        <p:spPr/>
        <p:txBody>
          <a:bodyPr/>
          <a:lstStyle/>
          <a:p>
            <a:r>
              <a:rPr b="1" dirty="0"/>
              <a:t>SELECT</a:t>
            </a:r>
            <a:r>
              <a:rPr dirty="0"/>
              <a:t> is used to fetch data from a database.</a:t>
            </a:r>
          </a:p>
          <a:p>
            <a:r>
              <a:rPr dirty="0"/>
              <a:t>Syntax: </a:t>
            </a:r>
            <a:r>
              <a:rPr b="1" dirty="0"/>
              <a:t>SELECT</a:t>
            </a:r>
            <a:r>
              <a:rPr dirty="0"/>
              <a:t> column1, column2 </a:t>
            </a:r>
            <a:r>
              <a:rPr b="1" dirty="0"/>
              <a:t>FROM</a:t>
            </a:r>
            <a:r>
              <a:rPr dirty="0"/>
              <a:t> </a:t>
            </a:r>
            <a:r>
              <a:rPr dirty="0" err="1"/>
              <a:t>table_name</a:t>
            </a:r>
            <a:r>
              <a:rPr dirty="0"/>
              <a:t>;</a:t>
            </a:r>
          </a:p>
          <a:p>
            <a:r>
              <a:rPr dirty="0"/>
              <a:t>Use '</a:t>
            </a:r>
            <a:r>
              <a:rPr b="1" dirty="0"/>
              <a:t>*</a:t>
            </a:r>
            <a:r>
              <a:rPr dirty="0"/>
              <a:t>' to select all columns: </a:t>
            </a:r>
            <a:r>
              <a:rPr b="1" dirty="0"/>
              <a:t>SELECT</a:t>
            </a:r>
            <a:r>
              <a:rPr dirty="0"/>
              <a:t> </a:t>
            </a:r>
            <a:r>
              <a:rPr b="1" dirty="0"/>
              <a:t>* FROM </a:t>
            </a:r>
            <a:r>
              <a:rPr dirty="0" err="1"/>
              <a:t>table_name</a:t>
            </a:r>
            <a:r>
              <a:rPr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SELECT Statement - Practice</a:t>
            </a:r>
          </a:p>
        </p:txBody>
      </p:sp>
      <p:sp>
        <p:nvSpPr>
          <p:cNvPr id="3" name="Content Placeholder 2"/>
          <p:cNvSpPr>
            <a:spLocks noGrp="1"/>
          </p:cNvSpPr>
          <p:nvPr>
            <p:ph idx="1"/>
          </p:nvPr>
        </p:nvSpPr>
        <p:spPr>
          <a:xfrm>
            <a:off x="457200" y="1600201"/>
            <a:ext cx="8229600" cy="3429000"/>
          </a:xfrm>
        </p:spPr>
        <p:txBody>
          <a:bodyPr/>
          <a:lstStyle/>
          <a:p>
            <a:endParaRPr lang="en-US" dirty="0"/>
          </a:p>
          <a:p>
            <a:r>
              <a:rPr dirty="0"/>
              <a:t>Given a table 'students':</a:t>
            </a:r>
          </a:p>
          <a:p>
            <a:r>
              <a:rPr b="1" dirty="0"/>
              <a:t>SELECT</a:t>
            </a:r>
            <a:r>
              <a:rPr dirty="0"/>
              <a:t> name, age FROM students;</a:t>
            </a:r>
          </a:p>
          <a:p>
            <a:r>
              <a:rPr b="1" dirty="0"/>
              <a:t>SELECT * FROM </a:t>
            </a:r>
            <a:r>
              <a:rPr dirty="0"/>
              <a:t>students </a:t>
            </a:r>
            <a:r>
              <a:rPr b="1" dirty="0"/>
              <a:t>WHERE</a:t>
            </a:r>
            <a:r>
              <a:rPr dirty="0"/>
              <a:t> age &gt; 18;</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WHERE Clause - Basics</a:t>
            </a:r>
          </a:p>
        </p:txBody>
      </p:sp>
      <p:sp>
        <p:nvSpPr>
          <p:cNvPr id="3" name="Content Placeholder 2"/>
          <p:cNvSpPr>
            <a:spLocks noGrp="1"/>
          </p:cNvSpPr>
          <p:nvPr>
            <p:ph idx="1"/>
          </p:nvPr>
        </p:nvSpPr>
        <p:spPr/>
        <p:txBody>
          <a:bodyPr/>
          <a:lstStyle/>
          <a:p>
            <a:r>
              <a:rPr dirty="0"/>
              <a:t>Used to filter records based on specific conditions.</a:t>
            </a:r>
          </a:p>
          <a:p>
            <a:r>
              <a:rPr dirty="0"/>
              <a:t>Operators: =, &lt;&gt;, &gt;, &lt;, &gt;=, &lt;=, </a:t>
            </a:r>
            <a:r>
              <a:rPr b="1" dirty="0"/>
              <a:t>BETWEEN, LIKE, IN</a:t>
            </a:r>
          </a:p>
          <a:p>
            <a:r>
              <a:rPr dirty="0"/>
              <a:t>Example: </a:t>
            </a:r>
            <a:r>
              <a:rPr b="1" dirty="0"/>
              <a:t>SELECT</a:t>
            </a:r>
            <a:r>
              <a:rPr dirty="0"/>
              <a:t> * FROM employees </a:t>
            </a:r>
            <a:r>
              <a:rPr b="1" dirty="0"/>
              <a:t>WHERE</a:t>
            </a:r>
            <a:r>
              <a:rPr dirty="0"/>
              <a:t> department = 'Sales';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WHERE Clause - Logical Operators</a:t>
            </a:r>
          </a:p>
        </p:txBody>
      </p:sp>
      <p:sp>
        <p:nvSpPr>
          <p:cNvPr id="3" name="Content Placeholder 2"/>
          <p:cNvSpPr>
            <a:spLocks noGrp="1"/>
          </p:cNvSpPr>
          <p:nvPr>
            <p:ph idx="1"/>
          </p:nvPr>
        </p:nvSpPr>
        <p:spPr/>
        <p:txBody>
          <a:bodyPr/>
          <a:lstStyle/>
          <a:p>
            <a:r>
              <a:rPr b="1" dirty="0"/>
              <a:t>AND</a:t>
            </a:r>
            <a:r>
              <a:rPr dirty="0"/>
              <a:t>: Combines conditions that must both be true.</a:t>
            </a:r>
          </a:p>
          <a:p>
            <a:r>
              <a:rPr b="1" dirty="0"/>
              <a:t>OR</a:t>
            </a:r>
            <a:r>
              <a:rPr dirty="0"/>
              <a:t>: Either condition can be true.</a:t>
            </a:r>
          </a:p>
          <a:p>
            <a:r>
              <a:rPr b="1" dirty="0"/>
              <a:t>NOT</a:t>
            </a:r>
            <a:r>
              <a:rPr dirty="0"/>
              <a:t>: Negates a condition.</a:t>
            </a:r>
          </a:p>
          <a:p>
            <a:r>
              <a:rPr dirty="0"/>
              <a:t>Example: </a:t>
            </a:r>
            <a:r>
              <a:rPr b="1" dirty="0"/>
              <a:t>SELECT * FROM </a:t>
            </a:r>
            <a:r>
              <a:rPr dirty="0"/>
              <a:t>employees </a:t>
            </a:r>
            <a:r>
              <a:rPr b="1" dirty="0"/>
              <a:t>WHERE</a:t>
            </a:r>
            <a:r>
              <a:rPr dirty="0"/>
              <a:t> age &gt; 30 </a:t>
            </a:r>
            <a:r>
              <a:rPr b="1" dirty="0"/>
              <a:t>AND</a:t>
            </a:r>
            <a:r>
              <a:rPr dirty="0"/>
              <a:t> department = 'HR';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WHERE with BETWEEN, LIKE, IN</a:t>
            </a:r>
          </a:p>
        </p:txBody>
      </p:sp>
      <p:sp>
        <p:nvSpPr>
          <p:cNvPr id="3" name="Content Placeholder 2"/>
          <p:cNvSpPr>
            <a:spLocks noGrp="1"/>
          </p:cNvSpPr>
          <p:nvPr>
            <p:ph idx="1"/>
          </p:nvPr>
        </p:nvSpPr>
        <p:spPr/>
        <p:txBody>
          <a:bodyPr>
            <a:normAutofit/>
          </a:bodyPr>
          <a:lstStyle/>
          <a:p>
            <a:r>
              <a:rPr b="1" dirty="0"/>
              <a:t>BETWEEN: SELECT * FROM </a:t>
            </a:r>
            <a:r>
              <a:rPr dirty="0"/>
              <a:t>employees </a:t>
            </a:r>
            <a:r>
              <a:rPr b="1" dirty="0"/>
              <a:t>WHERE</a:t>
            </a:r>
            <a:r>
              <a:rPr dirty="0"/>
              <a:t> age </a:t>
            </a:r>
            <a:r>
              <a:rPr b="1" dirty="0"/>
              <a:t>BETWEEN</a:t>
            </a:r>
            <a:r>
              <a:rPr dirty="0"/>
              <a:t> 25 </a:t>
            </a:r>
            <a:r>
              <a:rPr b="1" dirty="0"/>
              <a:t>AND</a:t>
            </a:r>
            <a:r>
              <a:rPr dirty="0"/>
              <a:t> 35;</a:t>
            </a:r>
          </a:p>
          <a:p>
            <a:r>
              <a:rPr b="1" dirty="0"/>
              <a:t>LIKE: SELECT * FROM </a:t>
            </a:r>
            <a:r>
              <a:rPr dirty="0"/>
              <a:t>employees </a:t>
            </a:r>
            <a:r>
              <a:rPr b="1" dirty="0"/>
              <a:t>WHERE</a:t>
            </a:r>
            <a:r>
              <a:rPr dirty="0"/>
              <a:t> name </a:t>
            </a:r>
            <a:r>
              <a:rPr b="1" dirty="0"/>
              <a:t>LIKE</a:t>
            </a:r>
            <a:r>
              <a:rPr dirty="0"/>
              <a:t> 'A%’;</a:t>
            </a:r>
            <a:endParaRPr lang="en-US" dirty="0"/>
          </a:p>
          <a:p>
            <a:r>
              <a:rPr kumimoji="0" lang="en-US" altLang="en-US" sz="2800" i="0" u="none" strike="noStrike" cap="none" normalizeH="0" baseline="0" dirty="0">
                <a:ln>
                  <a:noFill/>
                </a:ln>
                <a:solidFill>
                  <a:schemeClr val="tx1"/>
                </a:solidFill>
                <a:effectLst/>
                <a:latin typeface="Arial Unicode MS"/>
              </a:rPr>
              <a:t>%</a:t>
            </a:r>
            <a:r>
              <a:rPr kumimoji="0" lang="en-US" altLang="en-US" sz="2800" i="0" u="none" strike="noStrike" cap="none" normalizeH="0" baseline="0" dirty="0">
                <a:ln>
                  <a:noFill/>
                </a:ln>
                <a:solidFill>
                  <a:schemeClr val="tx1"/>
                </a:solidFill>
                <a:effectLst/>
              </a:rPr>
              <a:t> means </a:t>
            </a:r>
            <a:r>
              <a:rPr kumimoji="0" lang="en-US" altLang="en-US" sz="2800" i="0" u="none" strike="noStrike" cap="none" normalizeH="0" baseline="0" dirty="0">
                <a:ln>
                  <a:noFill/>
                </a:ln>
                <a:solidFill>
                  <a:schemeClr val="tx1"/>
                </a:solidFill>
                <a:effectLst/>
                <a:latin typeface="Arial" panose="020B0604020202020204" pitchFamily="34" charset="0"/>
              </a:rPr>
              <a:t>any number of characters (including zero).</a:t>
            </a:r>
          </a:p>
          <a:p>
            <a:endParaRPr lang="en-US" dirty="0"/>
          </a:p>
          <a:p>
            <a:endParaRPr lang="en-US" dirty="0"/>
          </a:p>
          <a:p>
            <a:endParaRPr lang="en-US" dirty="0"/>
          </a:p>
          <a:p>
            <a:endParaRPr lang="en-US" dirty="0"/>
          </a:p>
          <a:p>
            <a:endParaRPr dirty="0"/>
          </a:p>
          <a:p>
            <a:endParaRPr lang="en-US" b="1" dirty="0"/>
          </a:p>
        </p:txBody>
      </p:sp>
      <p:graphicFrame>
        <p:nvGraphicFramePr>
          <p:cNvPr id="4" name="Table 3">
            <a:extLst>
              <a:ext uri="{FF2B5EF4-FFF2-40B4-BE49-F238E27FC236}">
                <a16:creationId xmlns:a16="http://schemas.microsoft.com/office/drawing/2014/main" id="{2DC5DD0F-4B33-156A-9B91-FE61B6D7F6FB}"/>
              </a:ext>
            </a:extLst>
          </p:cNvPr>
          <p:cNvGraphicFramePr>
            <a:graphicFrameLocks noGrp="1"/>
          </p:cNvGraphicFramePr>
          <p:nvPr>
            <p:extLst>
              <p:ext uri="{D42A27DB-BD31-4B8C-83A1-F6EECF244321}">
                <p14:modId xmlns:p14="http://schemas.microsoft.com/office/powerpoint/2010/main" val="3150573767"/>
              </p:ext>
            </p:extLst>
          </p:nvPr>
        </p:nvGraphicFramePr>
        <p:xfrm>
          <a:off x="489098" y="4870570"/>
          <a:ext cx="8229600" cy="1463040"/>
        </p:xfrm>
        <a:graphic>
          <a:graphicData uri="http://schemas.openxmlformats.org/drawingml/2006/table">
            <a:tbl>
              <a:tblPr>
                <a:tableStyleId>{3C2FFA5D-87B4-456A-9821-1D502468CF0F}</a:tableStyleId>
              </a:tblPr>
              <a:tblGrid>
                <a:gridCol w="2057400">
                  <a:extLst>
                    <a:ext uri="{9D8B030D-6E8A-4147-A177-3AD203B41FA5}">
                      <a16:colId xmlns:a16="http://schemas.microsoft.com/office/drawing/2014/main" val="1466386201"/>
                    </a:ext>
                  </a:extLst>
                </a:gridCol>
                <a:gridCol w="2057400">
                  <a:extLst>
                    <a:ext uri="{9D8B030D-6E8A-4147-A177-3AD203B41FA5}">
                      <a16:colId xmlns:a16="http://schemas.microsoft.com/office/drawing/2014/main" val="578715945"/>
                    </a:ext>
                  </a:extLst>
                </a:gridCol>
                <a:gridCol w="2057400">
                  <a:extLst>
                    <a:ext uri="{9D8B030D-6E8A-4147-A177-3AD203B41FA5}">
                      <a16:colId xmlns:a16="http://schemas.microsoft.com/office/drawing/2014/main" val="1593207718"/>
                    </a:ext>
                  </a:extLst>
                </a:gridCol>
                <a:gridCol w="2057400">
                  <a:extLst>
                    <a:ext uri="{9D8B030D-6E8A-4147-A177-3AD203B41FA5}">
                      <a16:colId xmlns:a16="http://schemas.microsoft.com/office/drawing/2014/main" val="4069558950"/>
                    </a:ext>
                  </a:extLst>
                </a:gridCol>
              </a:tblGrid>
              <a:tr h="0">
                <a:tc>
                  <a:txBody>
                    <a:bodyPr/>
                    <a:lstStyle/>
                    <a:p>
                      <a:r>
                        <a:rPr lang="en-US" dirty="0"/>
                        <a:t>id</a:t>
                      </a:r>
                    </a:p>
                  </a:txBody>
                  <a:tcPr anchor="ctr"/>
                </a:tc>
                <a:tc>
                  <a:txBody>
                    <a:bodyPr/>
                    <a:lstStyle/>
                    <a:p>
                      <a:r>
                        <a:rPr lang="en-US" dirty="0"/>
                        <a:t>Name</a:t>
                      </a:r>
                    </a:p>
                  </a:txBody>
                  <a:tcPr anchor="ctr"/>
                </a:tc>
                <a:tc>
                  <a:txBody>
                    <a:bodyPr/>
                    <a:lstStyle/>
                    <a:p>
                      <a:r>
                        <a:rPr lang="en-US" dirty="0"/>
                        <a:t>Department</a:t>
                      </a:r>
                    </a:p>
                  </a:txBody>
                  <a:tcPr anchor="ctr"/>
                </a:tc>
                <a:tc>
                  <a:txBody>
                    <a:bodyPr/>
                    <a:lstStyle/>
                    <a:p>
                      <a:r>
                        <a:rPr lang="en-US" dirty="0"/>
                        <a:t>Salary</a:t>
                      </a:r>
                    </a:p>
                  </a:txBody>
                  <a:tcPr anchor="ctr"/>
                </a:tc>
                <a:extLst>
                  <a:ext uri="{0D108BD9-81ED-4DB2-BD59-A6C34878D82A}">
                    <a16:rowId xmlns:a16="http://schemas.microsoft.com/office/drawing/2014/main" val="2434103110"/>
                  </a:ext>
                </a:extLst>
              </a:tr>
              <a:tr h="0">
                <a:tc>
                  <a:txBody>
                    <a:bodyPr/>
                    <a:lstStyle/>
                    <a:p>
                      <a:r>
                        <a:rPr lang="en-US" dirty="0"/>
                        <a:t>1</a:t>
                      </a:r>
                    </a:p>
                  </a:txBody>
                  <a:tcPr anchor="ctr"/>
                </a:tc>
                <a:tc>
                  <a:txBody>
                    <a:bodyPr/>
                    <a:lstStyle/>
                    <a:p>
                      <a:r>
                        <a:rPr lang="en-US" dirty="0"/>
                        <a:t>Alice</a:t>
                      </a:r>
                    </a:p>
                  </a:txBody>
                  <a:tcPr anchor="ctr"/>
                </a:tc>
                <a:tc>
                  <a:txBody>
                    <a:bodyPr/>
                    <a:lstStyle/>
                    <a:p>
                      <a:r>
                        <a:rPr lang="en-US" dirty="0"/>
                        <a:t>HR</a:t>
                      </a:r>
                    </a:p>
                  </a:txBody>
                  <a:tcPr anchor="ctr"/>
                </a:tc>
                <a:tc>
                  <a:txBody>
                    <a:bodyPr/>
                    <a:lstStyle/>
                    <a:p>
                      <a:r>
                        <a:rPr lang="en-US" dirty="0"/>
                        <a:t>60000</a:t>
                      </a:r>
                    </a:p>
                  </a:txBody>
                  <a:tcPr anchor="ctr"/>
                </a:tc>
                <a:extLst>
                  <a:ext uri="{0D108BD9-81ED-4DB2-BD59-A6C34878D82A}">
                    <a16:rowId xmlns:a16="http://schemas.microsoft.com/office/drawing/2014/main" val="1127592613"/>
                  </a:ext>
                </a:extLst>
              </a:tr>
              <a:tr h="0">
                <a:tc>
                  <a:txBody>
                    <a:bodyPr/>
                    <a:lstStyle/>
                    <a:p>
                      <a:r>
                        <a:rPr lang="en-US" dirty="0"/>
                        <a:t>2</a:t>
                      </a:r>
                    </a:p>
                  </a:txBody>
                  <a:tcPr anchor="ctr"/>
                </a:tc>
                <a:tc>
                  <a:txBody>
                    <a:bodyPr/>
                    <a:lstStyle/>
                    <a:p>
                      <a:r>
                        <a:rPr lang="en-US" dirty="0"/>
                        <a:t>Andrew</a:t>
                      </a:r>
                    </a:p>
                  </a:txBody>
                  <a:tcPr anchor="ctr"/>
                </a:tc>
                <a:tc>
                  <a:txBody>
                    <a:bodyPr/>
                    <a:lstStyle/>
                    <a:p>
                      <a:r>
                        <a:rPr lang="en-US" dirty="0"/>
                        <a:t>IT</a:t>
                      </a:r>
                    </a:p>
                  </a:txBody>
                  <a:tcPr anchor="ctr"/>
                </a:tc>
                <a:tc>
                  <a:txBody>
                    <a:bodyPr/>
                    <a:lstStyle/>
                    <a:p>
                      <a:r>
                        <a:rPr lang="en-US" dirty="0"/>
                        <a:t>75000</a:t>
                      </a:r>
                    </a:p>
                  </a:txBody>
                  <a:tcPr anchor="ctr"/>
                </a:tc>
                <a:extLst>
                  <a:ext uri="{0D108BD9-81ED-4DB2-BD59-A6C34878D82A}">
                    <a16:rowId xmlns:a16="http://schemas.microsoft.com/office/drawing/2014/main" val="3791684493"/>
                  </a:ext>
                </a:extLst>
              </a:tr>
              <a:tr h="0">
                <a:tc>
                  <a:txBody>
                    <a:bodyPr/>
                    <a:lstStyle/>
                    <a:p>
                      <a:r>
                        <a:rPr lang="en-US" dirty="0"/>
                        <a:t>3</a:t>
                      </a:r>
                    </a:p>
                  </a:txBody>
                  <a:tcPr anchor="ctr"/>
                </a:tc>
                <a:tc>
                  <a:txBody>
                    <a:bodyPr/>
                    <a:lstStyle/>
                    <a:p>
                      <a:r>
                        <a:rPr lang="en-US" dirty="0"/>
                        <a:t>Amanda</a:t>
                      </a:r>
                    </a:p>
                  </a:txBody>
                  <a:tcPr anchor="ctr"/>
                </a:tc>
                <a:tc>
                  <a:txBody>
                    <a:bodyPr/>
                    <a:lstStyle/>
                    <a:p>
                      <a:r>
                        <a:rPr lang="en-US" dirty="0"/>
                        <a:t>Sales</a:t>
                      </a:r>
                    </a:p>
                  </a:txBody>
                  <a:tcPr anchor="ctr"/>
                </a:tc>
                <a:tc>
                  <a:txBody>
                    <a:bodyPr/>
                    <a:lstStyle/>
                    <a:p>
                      <a:r>
                        <a:rPr lang="en-US" dirty="0"/>
                        <a:t>52000</a:t>
                      </a:r>
                    </a:p>
                  </a:txBody>
                  <a:tcPr anchor="ctr"/>
                </a:tc>
                <a:extLst>
                  <a:ext uri="{0D108BD9-81ED-4DB2-BD59-A6C34878D82A}">
                    <a16:rowId xmlns:a16="http://schemas.microsoft.com/office/drawing/2014/main" val="3267840711"/>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9301C0-99F1-5736-24A1-6C8534D83F81}"/>
              </a:ext>
            </a:extLst>
          </p:cNvPr>
          <p:cNvSpPr>
            <a:spLocks noGrp="1"/>
          </p:cNvSpPr>
          <p:nvPr>
            <p:ph type="title"/>
          </p:nvPr>
        </p:nvSpPr>
        <p:spPr>
          <a:xfrm>
            <a:off x="852297" y="502020"/>
            <a:ext cx="3992787" cy="1642970"/>
          </a:xfrm>
        </p:spPr>
        <p:txBody>
          <a:bodyPr anchor="b">
            <a:normAutofit/>
          </a:bodyPr>
          <a:lstStyle/>
          <a:p>
            <a:r>
              <a:rPr lang="en-US" sz="4800" b="1" dirty="0"/>
              <a:t>IN</a:t>
            </a:r>
          </a:p>
        </p:txBody>
      </p:sp>
      <p:sp>
        <p:nvSpPr>
          <p:cNvPr id="3" name="Content Placeholder 2">
            <a:extLst>
              <a:ext uri="{FF2B5EF4-FFF2-40B4-BE49-F238E27FC236}">
                <a16:creationId xmlns:a16="http://schemas.microsoft.com/office/drawing/2014/main" id="{881FC90F-D750-87D5-BB5E-A2A68D96FA86}"/>
              </a:ext>
            </a:extLst>
          </p:cNvPr>
          <p:cNvSpPr>
            <a:spLocks noGrp="1"/>
          </p:cNvSpPr>
          <p:nvPr>
            <p:ph idx="1"/>
          </p:nvPr>
        </p:nvSpPr>
        <p:spPr>
          <a:xfrm>
            <a:off x="858692" y="2405894"/>
            <a:ext cx="3986392" cy="3535083"/>
          </a:xfrm>
        </p:spPr>
        <p:txBody>
          <a:bodyPr anchor="t">
            <a:normAutofit/>
          </a:bodyPr>
          <a:lstStyle/>
          <a:p>
            <a:r>
              <a:rPr lang="en-US" sz="2400" b="1" dirty="0"/>
              <a:t>SELECT * FROM </a:t>
            </a:r>
            <a:r>
              <a:rPr lang="en-US" sz="2400" dirty="0"/>
              <a:t>employees </a:t>
            </a:r>
            <a:r>
              <a:rPr lang="en-US" sz="2400" b="1" dirty="0"/>
              <a:t>WHERE </a:t>
            </a:r>
            <a:r>
              <a:rPr lang="en-US" sz="2400" dirty="0"/>
              <a:t>department </a:t>
            </a:r>
            <a:r>
              <a:rPr lang="en-US" sz="2400" b="1" dirty="0"/>
              <a:t>IN</a:t>
            </a:r>
            <a:r>
              <a:rPr lang="en-US" sz="2400" dirty="0"/>
              <a:t> ('HR', 'Sales');</a:t>
            </a:r>
          </a:p>
          <a:p>
            <a:r>
              <a:rPr lang="en-US" sz="2400" b="1" dirty="0"/>
              <a:t>IN</a:t>
            </a:r>
            <a:r>
              <a:rPr lang="en-US" sz="2400" dirty="0"/>
              <a:t> is a cleaner alternative to multiple </a:t>
            </a:r>
            <a:r>
              <a:rPr lang="en-US" sz="2400" b="1" dirty="0"/>
              <a:t>OR</a:t>
            </a:r>
            <a:r>
              <a:rPr lang="en-US" sz="2400" dirty="0"/>
              <a:t> conditions, Equivalent to:</a:t>
            </a:r>
          </a:p>
          <a:p>
            <a:r>
              <a:rPr lang="en-US" sz="2400" dirty="0"/>
              <a:t>department = 'HR' </a:t>
            </a:r>
            <a:r>
              <a:rPr lang="en-US" sz="2400" b="1" dirty="0"/>
              <a:t>OR</a:t>
            </a:r>
            <a:r>
              <a:rPr lang="en-US" sz="2400" dirty="0"/>
              <a:t> department = 'Sales’</a:t>
            </a:r>
          </a:p>
          <a:p>
            <a:endParaRPr lang="en-US" sz="2400" dirty="0"/>
          </a:p>
        </p:txBody>
      </p:sp>
      <p:sp>
        <p:nvSpPr>
          <p:cNvPr id="12" name="Rectangle 1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5"/>
            <a:ext cx="306939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2"/>
            <a:ext cx="306939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22"/>
            <a:ext cx="3051501"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10"/>
            <a:ext cx="2708601"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Table 4">
            <a:extLst>
              <a:ext uri="{FF2B5EF4-FFF2-40B4-BE49-F238E27FC236}">
                <a16:creationId xmlns:a16="http://schemas.microsoft.com/office/drawing/2014/main" id="{F99B03B0-A393-14CE-BE20-4883929D9327}"/>
              </a:ext>
            </a:extLst>
          </p:cNvPr>
          <p:cNvGraphicFramePr>
            <a:graphicFrameLocks noGrp="1"/>
          </p:cNvGraphicFramePr>
          <p:nvPr>
            <p:extLst>
              <p:ext uri="{D42A27DB-BD31-4B8C-83A1-F6EECF244321}">
                <p14:modId xmlns:p14="http://schemas.microsoft.com/office/powerpoint/2010/main" val="2163509046"/>
              </p:ext>
            </p:extLst>
          </p:nvPr>
        </p:nvGraphicFramePr>
        <p:xfrm>
          <a:off x="5306975" y="2827937"/>
          <a:ext cx="3127899" cy="1234020"/>
        </p:xfrm>
        <a:graphic>
          <a:graphicData uri="http://schemas.openxmlformats.org/drawingml/2006/table">
            <a:tbl>
              <a:tblPr firstRow="1" bandRow="1">
                <a:tableStyleId>{5C22544A-7EE6-4342-B048-85BDC9FD1C3A}</a:tableStyleId>
              </a:tblPr>
              <a:tblGrid>
                <a:gridCol w="377841">
                  <a:extLst>
                    <a:ext uri="{9D8B030D-6E8A-4147-A177-3AD203B41FA5}">
                      <a16:colId xmlns:a16="http://schemas.microsoft.com/office/drawing/2014/main" val="459143465"/>
                    </a:ext>
                  </a:extLst>
                </a:gridCol>
                <a:gridCol w="893964">
                  <a:extLst>
                    <a:ext uri="{9D8B030D-6E8A-4147-A177-3AD203B41FA5}">
                      <a16:colId xmlns:a16="http://schemas.microsoft.com/office/drawing/2014/main" val="4290664394"/>
                    </a:ext>
                  </a:extLst>
                </a:gridCol>
                <a:gridCol w="1127679">
                  <a:extLst>
                    <a:ext uri="{9D8B030D-6E8A-4147-A177-3AD203B41FA5}">
                      <a16:colId xmlns:a16="http://schemas.microsoft.com/office/drawing/2014/main" val="2415361273"/>
                    </a:ext>
                  </a:extLst>
                </a:gridCol>
                <a:gridCol w="728415">
                  <a:extLst>
                    <a:ext uri="{9D8B030D-6E8A-4147-A177-3AD203B41FA5}">
                      <a16:colId xmlns:a16="http://schemas.microsoft.com/office/drawing/2014/main" val="180751344"/>
                    </a:ext>
                  </a:extLst>
                </a:gridCol>
              </a:tblGrid>
              <a:tr h="308505">
                <a:tc>
                  <a:txBody>
                    <a:bodyPr/>
                    <a:lstStyle/>
                    <a:p>
                      <a:r>
                        <a:rPr lang="en-US" sz="1400"/>
                        <a:t>id</a:t>
                      </a:r>
                    </a:p>
                  </a:txBody>
                  <a:tcPr marL="70115" marR="70115" marT="35057" marB="35057" anchor="ctr"/>
                </a:tc>
                <a:tc>
                  <a:txBody>
                    <a:bodyPr/>
                    <a:lstStyle/>
                    <a:p>
                      <a:r>
                        <a:rPr lang="en-US" sz="1400"/>
                        <a:t>name</a:t>
                      </a:r>
                    </a:p>
                  </a:txBody>
                  <a:tcPr marL="70115" marR="70115" marT="35057" marB="35057" anchor="ctr"/>
                </a:tc>
                <a:tc>
                  <a:txBody>
                    <a:bodyPr/>
                    <a:lstStyle/>
                    <a:p>
                      <a:r>
                        <a:rPr lang="en-US" sz="1400"/>
                        <a:t>department</a:t>
                      </a:r>
                    </a:p>
                  </a:txBody>
                  <a:tcPr marL="70115" marR="70115" marT="35057" marB="35057" anchor="ctr"/>
                </a:tc>
                <a:tc>
                  <a:txBody>
                    <a:bodyPr/>
                    <a:lstStyle/>
                    <a:p>
                      <a:r>
                        <a:rPr lang="en-US" sz="1400"/>
                        <a:t>salary</a:t>
                      </a:r>
                    </a:p>
                  </a:txBody>
                  <a:tcPr marL="70115" marR="70115" marT="35057" marB="35057" anchor="ctr"/>
                </a:tc>
                <a:extLst>
                  <a:ext uri="{0D108BD9-81ED-4DB2-BD59-A6C34878D82A}">
                    <a16:rowId xmlns:a16="http://schemas.microsoft.com/office/drawing/2014/main" val="3545053384"/>
                  </a:ext>
                </a:extLst>
              </a:tr>
              <a:tr h="308505">
                <a:tc>
                  <a:txBody>
                    <a:bodyPr/>
                    <a:lstStyle/>
                    <a:p>
                      <a:r>
                        <a:rPr lang="en-US" sz="1400"/>
                        <a:t>1</a:t>
                      </a:r>
                    </a:p>
                  </a:txBody>
                  <a:tcPr marL="70115" marR="70115" marT="35057" marB="35057" anchor="ctr"/>
                </a:tc>
                <a:tc>
                  <a:txBody>
                    <a:bodyPr/>
                    <a:lstStyle/>
                    <a:p>
                      <a:r>
                        <a:rPr lang="en-US" sz="1400"/>
                        <a:t>Alice</a:t>
                      </a:r>
                    </a:p>
                  </a:txBody>
                  <a:tcPr marL="70115" marR="70115" marT="35057" marB="35057" anchor="ctr"/>
                </a:tc>
                <a:tc>
                  <a:txBody>
                    <a:bodyPr/>
                    <a:lstStyle/>
                    <a:p>
                      <a:r>
                        <a:rPr lang="en-US" sz="1400"/>
                        <a:t>HR</a:t>
                      </a:r>
                    </a:p>
                  </a:txBody>
                  <a:tcPr marL="70115" marR="70115" marT="35057" marB="35057" anchor="ctr"/>
                </a:tc>
                <a:tc>
                  <a:txBody>
                    <a:bodyPr/>
                    <a:lstStyle/>
                    <a:p>
                      <a:r>
                        <a:rPr lang="en-US" sz="1400"/>
                        <a:t>60000</a:t>
                      </a:r>
                    </a:p>
                  </a:txBody>
                  <a:tcPr marL="70115" marR="70115" marT="35057" marB="35057" anchor="ctr"/>
                </a:tc>
                <a:extLst>
                  <a:ext uri="{0D108BD9-81ED-4DB2-BD59-A6C34878D82A}">
                    <a16:rowId xmlns:a16="http://schemas.microsoft.com/office/drawing/2014/main" val="3032243221"/>
                  </a:ext>
                </a:extLst>
              </a:tr>
              <a:tr h="308505">
                <a:tc>
                  <a:txBody>
                    <a:bodyPr/>
                    <a:lstStyle/>
                    <a:p>
                      <a:r>
                        <a:rPr lang="en-US" sz="1400"/>
                        <a:t>3</a:t>
                      </a:r>
                    </a:p>
                  </a:txBody>
                  <a:tcPr marL="70115" marR="70115" marT="35057" marB="35057" anchor="ctr"/>
                </a:tc>
                <a:tc>
                  <a:txBody>
                    <a:bodyPr/>
                    <a:lstStyle/>
                    <a:p>
                      <a:r>
                        <a:rPr lang="en-US" sz="1400"/>
                        <a:t>Amanda</a:t>
                      </a:r>
                    </a:p>
                  </a:txBody>
                  <a:tcPr marL="70115" marR="70115" marT="35057" marB="35057" anchor="ctr"/>
                </a:tc>
                <a:tc>
                  <a:txBody>
                    <a:bodyPr/>
                    <a:lstStyle/>
                    <a:p>
                      <a:r>
                        <a:rPr lang="en-US" sz="1400"/>
                        <a:t>Sales</a:t>
                      </a:r>
                    </a:p>
                  </a:txBody>
                  <a:tcPr marL="70115" marR="70115" marT="35057" marB="35057" anchor="ctr"/>
                </a:tc>
                <a:tc>
                  <a:txBody>
                    <a:bodyPr/>
                    <a:lstStyle/>
                    <a:p>
                      <a:r>
                        <a:rPr lang="en-US" sz="1400"/>
                        <a:t>52000</a:t>
                      </a:r>
                    </a:p>
                  </a:txBody>
                  <a:tcPr marL="70115" marR="70115" marT="35057" marB="35057" anchor="ctr"/>
                </a:tc>
                <a:extLst>
                  <a:ext uri="{0D108BD9-81ED-4DB2-BD59-A6C34878D82A}">
                    <a16:rowId xmlns:a16="http://schemas.microsoft.com/office/drawing/2014/main" val="2453320249"/>
                  </a:ext>
                </a:extLst>
              </a:tr>
              <a:tr h="308505">
                <a:tc>
                  <a:txBody>
                    <a:bodyPr/>
                    <a:lstStyle/>
                    <a:p>
                      <a:r>
                        <a:rPr lang="en-US" sz="1400"/>
                        <a:t>5</a:t>
                      </a:r>
                    </a:p>
                  </a:txBody>
                  <a:tcPr marL="70115" marR="70115" marT="35057" marB="35057" anchor="ctr"/>
                </a:tc>
                <a:tc>
                  <a:txBody>
                    <a:bodyPr/>
                    <a:lstStyle/>
                    <a:p>
                      <a:r>
                        <a:rPr lang="en-US" sz="1400"/>
                        <a:t>Brian</a:t>
                      </a:r>
                    </a:p>
                  </a:txBody>
                  <a:tcPr marL="70115" marR="70115" marT="35057" marB="35057" anchor="ctr"/>
                </a:tc>
                <a:tc>
                  <a:txBody>
                    <a:bodyPr/>
                    <a:lstStyle/>
                    <a:p>
                      <a:r>
                        <a:rPr lang="en-US" sz="1400"/>
                        <a:t>HR</a:t>
                      </a:r>
                    </a:p>
                  </a:txBody>
                  <a:tcPr marL="70115" marR="70115" marT="35057" marB="35057" anchor="ctr"/>
                </a:tc>
                <a:tc>
                  <a:txBody>
                    <a:bodyPr/>
                    <a:lstStyle/>
                    <a:p>
                      <a:r>
                        <a:rPr lang="en-US" sz="1400"/>
                        <a:t>58000</a:t>
                      </a:r>
                    </a:p>
                  </a:txBody>
                  <a:tcPr marL="70115" marR="70115" marT="35057" marB="35057" anchor="ctr"/>
                </a:tc>
                <a:extLst>
                  <a:ext uri="{0D108BD9-81ED-4DB2-BD59-A6C34878D82A}">
                    <a16:rowId xmlns:a16="http://schemas.microsoft.com/office/drawing/2014/main" val="3542660663"/>
                  </a:ext>
                </a:extLst>
              </a:tr>
            </a:tbl>
          </a:graphicData>
        </a:graphic>
      </p:graphicFrame>
    </p:spTree>
    <p:extLst>
      <p:ext uri="{BB962C8B-B14F-4D97-AF65-F5344CB8AC3E}">
        <p14:creationId xmlns:p14="http://schemas.microsoft.com/office/powerpoint/2010/main" val="466056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61B8C-425A-B8DB-69A8-3A9208F77C9F}"/>
              </a:ext>
            </a:extLst>
          </p:cNvPr>
          <p:cNvSpPr>
            <a:spLocks noGrp="1"/>
          </p:cNvSpPr>
          <p:nvPr>
            <p:ph type="title"/>
          </p:nvPr>
        </p:nvSpPr>
        <p:spPr/>
        <p:txBody>
          <a:bodyPr/>
          <a:lstStyle/>
          <a:p>
            <a:r>
              <a:rPr lang="en-US" b="1" dirty="0"/>
              <a:t>Database</a:t>
            </a:r>
          </a:p>
        </p:txBody>
      </p:sp>
      <p:sp>
        <p:nvSpPr>
          <p:cNvPr id="3" name="Content Placeholder 2">
            <a:extLst>
              <a:ext uri="{FF2B5EF4-FFF2-40B4-BE49-F238E27FC236}">
                <a16:creationId xmlns:a16="http://schemas.microsoft.com/office/drawing/2014/main" id="{7423EA4F-D6AA-45C9-030A-53FB99DB7B69}"/>
              </a:ext>
            </a:extLst>
          </p:cNvPr>
          <p:cNvSpPr>
            <a:spLocks noGrp="1"/>
          </p:cNvSpPr>
          <p:nvPr>
            <p:ph idx="1"/>
          </p:nvPr>
        </p:nvSpPr>
        <p:spPr/>
        <p:txBody>
          <a:bodyPr>
            <a:normAutofit fontScale="85000" lnSpcReduction="20000"/>
          </a:bodyPr>
          <a:lstStyle/>
          <a:p>
            <a:r>
              <a:rPr lang="en-US" dirty="0"/>
              <a:t>A </a:t>
            </a:r>
            <a:r>
              <a:rPr lang="en-US" b="1" dirty="0"/>
              <a:t>database</a:t>
            </a:r>
            <a:r>
              <a:rPr lang="en-US" dirty="0"/>
              <a:t> is an organized collection of data that allows users to store, retrieve, and manage information efficiently. Databases can be structured (like relational databases) or unstructured (like NoSQL databases). They serve various purposes, from tracking business transactions to storing user data for applications.</a:t>
            </a:r>
          </a:p>
          <a:p>
            <a:r>
              <a:rPr lang="en-US" dirty="0"/>
              <a:t>A </a:t>
            </a:r>
            <a:r>
              <a:rPr lang="en-US" b="1" dirty="0"/>
              <a:t>relational database</a:t>
            </a:r>
            <a:r>
              <a:rPr lang="en-US" dirty="0"/>
              <a:t> is a type of structured database that organizes data into tables (relations) with predefined columns and rows. It uses </a:t>
            </a:r>
            <a:r>
              <a:rPr lang="en-US" b="1" dirty="0"/>
              <a:t>relationships</a:t>
            </a:r>
            <a:r>
              <a:rPr lang="en-US" dirty="0"/>
              <a:t> between tables to efficiently link and retrieve data. Relational databases follow the principles of </a:t>
            </a:r>
            <a:r>
              <a:rPr lang="en-US" b="1" dirty="0"/>
              <a:t>Structured Query Language (SQL)</a:t>
            </a:r>
            <a:r>
              <a:rPr lang="en-US" dirty="0"/>
              <a:t> for querying and manipulating data.</a:t>
            </a:r>
          </a:p>
          <a:p>
            <a:endParaRPr lang="en-US" dirty="0"/>
          </a:p>
        </p:txBody>
      </p:sp>
    </p:spTree>
    <p:extLst>
      <p:ext uri="{BB962C8B-B14F-4D97-AF65-F5344CB8AC3E}">
        <p14:creationId xmlns:p14="http://schemas.microsoft.com/office/powerpoint/2010/main" val="3605899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GROUP BY - Basics</a:t>
            </a:r>
          </a:p>
        </p:txBody>
      </p:sp>
      <p:sp>
        <p:nvSpPr>
          <p:cNvPr id="3" name="Content Placeholder 2"/>
          <p:cNvSpPr>
            <a:spLocks noGrp="1"/>
          </p:cNvSpPr>
          <p:nvPr>
            <p:ph idx="1"/>
          </p:nvPr>
        </p:nvSpPr>
        <p:spPr/>
        <p:txBody>
          <a:bodyPr/>
          <a:lstStyle/>
          <a:p>
            <a:r>
              <a:rPr b="1" dirty="0"/>
              <a:t>GROUP BY </a:t>
            </a:r>
            <a:r>
              <a:rPr dirty="0"/>
              <a:t>groups rows that have the same values in specified columns.</a:t>
            </a:r>
          </a:p>
          <a:p>
            <a:r>
              <a:rPr dirty="0"/>
              <a:t>Often used with aggregation functions: </a:t>
            </a:r>
            <a:r>
              <a:rPr b="1" dirty="0"/>
              <a:t>COUNT, SUM, AVG, MAX, MIN</a:t>
            </a:r>
          </a:p>
          <a:p>
            <a:r>
              <a:rPr dirty="0"/>
              <a:t>Example: </a:t>
            </a:r>
            <a:r>
              <a:rPr b="1" dirty="0"/>
              <a:t>SELECT</a:t>
            </a:r>
            <a:r>
              <a:rPr dirty="0"/>
              <a:t> department, </a:t>
            </a:r>
            <a:r>
              <a:rPr b="1" dirty="0"/>
              <a:t>COUNT(*) FROM</a:t>
            </a:r>
            <a:r>
              <a:rPr dirty="0"/>
              <a:t> employees </a:t>
            </a:r>
            <a:r>
              <a:rPr b="1" dirty="0"/>
              <a:t>GROUP BY </a:t>
            </a:r>
            <a:r>
              <a:rPr dirty="0"/>
              <a:t>department;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b="1">
                <a:solidFill>
                  <a:srgbClr val="FFFFFF"/>
                </a:solidFill>
              </a:rPr>
              <a:t>GROUP BY with COUNT Example</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1700" b="1" dirty="0"/>
              <a:t>SELECT</a:t>
            </a:r>
            <a:r>
              <a:rPr lang="en-US" sz="1700" dirty="0"/>
              <a:t> department, </a:t>
            </a:r>
            <a:r>
              <a:rPr lang="en-US" sz="1700" b="1" dirty="0"/>
              <a:t>COUNT(*) FROM </a:t>
            </a:r>
            <a:r>
              <a:rPr lang="en-US" sz="1700" dirty="0"/>
              <a:t>employees </a:t>
            </a:r>
            <a:r>
              <a:rPr lang="en-US" sz="1700" b="1" dirty="0"/>
              <a:t>GROUP BY </a:t>
            </a:r>
            <a:r>
              <a:rPr lang="en-US" sz="1700" dirty="0"/>
              <a:t>department;</a:t>
            </a:r>
          </a:p>
          <a:p>
            <a:r>
              <a:rPr lang="en-US" sz="1700" dirty="0"/>
              <a:t>This query counts how many employees are in each department.</a:t>
            </a:r>
          </a:p>
          <a:p>
            <a:endParaRPr lang="en-US" sz="1700" dirty="0"/>
          </a:p>
          <a:p>
            <a:r>
              <a:rPr lang="en-US" sz="1700" dirty="0"/>
              <a:t>Example Output:</a:t>
            </a:r>
          </a:p>
          <a:p>
            <a:r>
              <a:rPr lang="en-US" sz="1700" dirty="0"/>
              <a:t>HR       → 3 employees</a:t>
            </a:r>
          </a:p>
          <a:p>
            <a:r>
              <a:rPr lang="en-US" sz="1700" dirty="0"/>
              <a:t>Sales    → 5 employees</a:t>
            </a:r>
          </a:p>
          <a:p>
            <a:r>
              <a:rPr lang="en-US" sz="1700" dirty="0"/>
              <a:t>IT       → 4 employees</a:t>
            </a:r>
          </a:p>
          <a:p>
            <a:endParaRPr lang="en-US" sz="1700" dirty="0"/>
          </a:p>
          <a:p>
            <a:r>
              <a:rPr lang="en-US" sz="1700" dirty="0"/>
              <a:t>Useful for reports and summaries where aggregated data is needed.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b="1">
                <a:solidFill>
                  <a:srgbClr val="FFFFFF"/>
                </a:solidFill>
              </a:rPr>
              <a:t>GROUP BY </a:t>
            </a:r>
            <a:r>
              <a:rPr lang="en-US" sz="3500">
                <a:solidFill>
                  <a:srgbClr val="FFFFFF"/>
                </a:solidFill>
              </a:rPr>
              <a:t>- </a:t>
            </a:r>
            <a:r>
              <a:rPr lang="en-US" sz="3500" b="1">
                <a:solidFill>
                  <a:srgbClr val="FFFFFF"/>
                </a:solidFill>
              </a:rPr>
              <a:t>Practice</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2400" b="1" dirty="0"/>
              <a:t>SELECT</a:t>
            </a:r>
            <a:r>
              <a:rPr lang="en-US" sz="2400" dirty="0"/>
              <a:t> age, </a:t>
            </a:r>
            <a:r>
              <a:rPr lang="en-US" sz="2400" b="1" dirty="0"/>
              <a:t>COUNT(*) FROM</a:t>
            </a:r>
            <a:r>
              <a:rPr lang="en-US" sz="2400" dirty="0"/>
              <a:t> students </a:t>
            </a:r>
            <a:r>
              <a:rPr lang="en-US" sz="2400" b="1" dirty="0"/>
              <a:t>GROUP</a:t>
            </a:r>
            <a:r>
              <a:rPr lang="en-US" sz="2400" dirty="0"/>
              <a:t> </a:t>
            </a:r>
            <a:r>
              <a:rPr lang="en-US" sz="2400" b="1" dirty="0"/>
              <a:t>BY</a:t>
            </a:r>
            <a:r>
              <a:rPr lang="en-US" sz="2400" dirty="0"/>
              <a:t> age;</a:t>
            </a:r>
          </a:p>
          <a:p>
            <a:r>
              <a:rPr lang="en-US" sz="2400" b="1" dirty="0"/>
              <a:t>SELECT</a:t>
            </a:r>
            <a:r>
              <a:rPr lang="en-US" sz="2400" dirty="0"/>
              <a:t> department, </a:t>
            </a:r>
            <a:r>
              <a:rPr lang="en-US" sz="2400" b="1" dirty="0"/>
              <a:t>AVG</a:t>
            </a:r>
            <a:r>
              <a:rPr lang="en-US" sz="2400" dirty="0"/>
              <a:t>(salary) </a:t>
            </a:r>
            <a:r>
              <a:rPr lang="en-US" sz="2400" b="1" dirty="0"/>
              <a:t>FROM</a:t>
            </a:r>
            <a:r>
              <a:rPr lang="en-US" sz="2400" dirty="0"/>
              <a:t> employees </a:t>
            </a:r>
            <a:r>
              <a:rPr lang="en-US" sz="2400" b="1" dirty="0"/>
              <a:t>GROUP BY department</a:t>
            </a:r>
            <a:r>
              <a:rPr lang="en-US" sz="1700"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b="1">
                <a:solidFill>
                  <a:srgbClr val="FFFFFF"/>
                </a:solidFill>
              </a:rPr>
              <a:t>ORDER BY - Basics</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2400" b="1" dirty="0"/>
              <a:t>ORDER BY </a:t>
            </a:r>
            <a:r>
              <a:rPr lang="en-US" sz="2400" dirty="0"/>
              <a:t>sorts the results returned by the query.</a:t>
            </a:r>
          </a:p>
          <a:p>
            <a:r>
              <a:rPr lang="en-US" sz="2400" dirty="0"/>
              <a:t>Default order is ascending (ASC), use DESC for descending.</a:t>
            </a:r>
          </a:p>
          <a:p>
            <a:r>
              <a:rPr lang="en-US" sz="2400" dirty="0"/>
              <a:t>Example: </a:t>
            </a:r>
            <a:r>
              <a:rPr lang="en-US" sz="2400" b="1" dirty="0"/>
              <a:t>SELECT</a:t>
            </a:r>
            <a:r>
              <a:rPr lang="en-US" sz="2400" dirty="0"/>
              <a:t> name, age </a:t>
            </a:r>
            <a:r>
              <a:rPr lang="en-US" sz="2400" b="1" dirty="0"/>
              <a:t>FROM</a:t>
            </a:r>
            <a:r>
              <a:rPr lang="en-US" sz="2400" dirty="0"/>
              <a:t> employees </a:t>
            </a:r>
            <a:r>
              <a:rPr lang="en-US" sz="2400" b="1" dirty="0"/>
              <a:t>ORDER</a:t>
            </a:r>
            <a:r>
              <a:rPr lang="en-US" sz="2400" dirty="0"/>
              <a:t> </a:t>
            </a:r>
            <a:r>
              <a:rPr lang="en-US" sz="2400" b="1" dirty="0"/>
              <a:t>BY </a:t>
            </a:r>
            <a:r>
              <a:rPr lang="en-US" sz="2400" dirty="0"/>
              <a:t>age </a:t>
            </a:r>
            <a:r>
              <a:rPr lang="en-US" sz="2400" b="1" dirty="0"/>
              <a:t>DESC</a:t>
            </a:r>
            <a:r>
              <a:rPr lang="en-US" sz="2400"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b="1">
                <a:solidFill>
                  <a:srgbClr val="FFFFFF"/>
                </a:solidFill>
              </a:rPr>
              <a:t>ORDER BY - Multiple Columns</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2400" b="1" dirty="0"/>
              <a:t>ORDER BY</a:t>
            </a:r>
            <a:r>
              <a:rPr lang="en-US" sz="2400" dirty="0"/>
              <a:t> can sort by multiple columns.</a:t>
            </a:r>
          </a:p>
          <a:p>
            <a:r>
              <a:rPr lang="en-US" sz="2400" dirty="0"/>
              <a:t>Example: </a:t>
            </a:r>
            <a:r>
              <a:rPr lang="en-US" sz="2400" b="1" dirty="0"/>
              <a:t>SELECT</a:t>
            </a:r>
            <a:r>
              <a:rPr lang="en-US" sz="2400" dirty="0"/>
              <a:t> name, department </a:t>
            </a:r>
            <a:r>
              <a:rPr lang="en-US" sz="2400" b="1" dirty="0"/>
              <a:t>FROM</a:t>
            </a:r>
            <a:r>
              <a:rPr lang="en-US" sz="2400" dirty="0"/>
              <a:t> employees </a:t>
            </a:r>
            <a:r>
              <a:rPr lang="en-US" sz="2400" b="1" dirty="0"/>
              <a:t>ORDER</a:t>
            </a:r>
            <a:r>
              <a:rPr lang="en-US" sz="2400" dirty="0"/>
              <a:t> </a:t>
            </a:r>
            <a:r>
              <a:rPr lang="en-US" sz="2400" b="1" dirty="0"/>
              <a:t>BY</a:t>
            </a:r>
            <a:r>
              <a:rPr lang="en-US" sz="2400" dirty="0"/>
              <a:t> department, name </a:t>
            </a:r>
            <a:r>
              <a:rPr lang="en-US" sz="2400" b="1" dirty="0"/>
              <a:t>ASC</a:t>
            </a:r>
            <a:r>
              <a:rPr lang="en-US" sz="2400"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pPr>
              <a:lnSpc>
                <a:spcPct val="90000"/>
              </a:lnSpc>
            </a:pPr>
            <a:r>
              <a:rPr lang="en-US" sz="3200" dirty="0">
                <a:solidFill>
                  <a:srgbClr val="FFFFFF"/>
                </a:solidFill>
              </a:rPr>
              <a:t>Combining </a:t>
            </a:r>
            <a:r>
              <a:rPr lang="en-US" sz="3200" b="1" dirty="0">
                <a:solidFill>
                  <a:srgbClr val="FFFFFF"/>
                </a:solidFill>
              </a:rPr>
              <a:t>SELECT</a:t>
            </a:r>
            <a:r>
              <a:rPr lang="en-US" sz="3200" dirty="0">
                <a:solidFill>
                  <a:srgbClr val="FFFFFF"/>
                </a:solidFill>
              </a:rPr>
              <a:t>, </a:t>
            </a:r>
            <a:r>
              <a:rPr lang="en-US" sz="3200" b="1" dirty="0">
                <a:solidFill>
                  <a:srgbClr val="FFFFFF"/>
                </a:solidFill>
              </a:rPr>
              <a:t>WHERE</a:t>
            </a:r>
            <a:r>
              <a:rPr lang="en-US" sz="3200" dirty="0">
                <a:solidFill>
                  <a:srgbClr val="FFFFFF"/>
                </a:solidFill>
              </a:rPr>
              <a:t>, </a:t>
            </a:r>
            <a:r>
              <a:rPr lang="en-US" sz="3200" b="1" dirty="0">
                <a:solidFill>
                  <a:srgbClr val="FFFFFF"/>
                </a:solidFill>
              </a:rPr>
              <a:t>GROUP</a:t>
            </a:r>
            <a:r>
              <a:rPr lang="en-US" sz="3200" dirty="0">
                <a:solidFill>
                  <a:srgbClr val="FFFFFF"/>
                </a:solidFill>
              </a:rPr>
              <a:t> </a:t>
            </a:r>
            <a:r>
              <a:rPr lang="en-US" sz="3200" b="1" dirty="0">
                <a:solidFill>
                  <a:srgbClr val="FFFFFF"/>
                </a:solidFill>
              </a:rPr>
              <a:t>BY</a:t>
            </a:r>
            <a:r>
              <a:rPr lang="en-US" sz="3200" dirty="0">
                <a:solidFill>
                  <a:srgbClr val="FFFFFF"/>
                </a:solidFill>
              </a:rPr>
              <a:t>, </a:t>
            </a:r>
            <a:r>
              <a:rPr lang="en-US" sz="3200" b="1" dirty="0">
                <a:solidFill>
                  <a:srgbClr val="FFFFFF"/>
                </a:solidFill>
              </a:rPr>
              <a:t>ORDER</a:t>
            </a:r>
            <a:r>
              <a:rPr lang="en-US" sz="3200" dirty="0">
                <a:solidFill>
                  <a:srgbClr val="FFFFFF"/>
                </a:solidFill>
              </a:rPr>
              <a:t> </a:t>
            </a:r>
            <a:r>
              <a:rPr lang="en-US" sz="3200" b="1" dirty="0">
                <a:solidFill>
                  <a:srgbClr val="FFFFFF"/>
                </a:solidFill>
              </a:rPr>
              <a:t>BY</a:t>
            </a:r>
          </a:p>
        </p:txBody>
      </p:sp>
      <p:sp>
        <p:nvSpPr>
          <p:cNvPr id="3" name="Content Placeholder 2"/>
          <p:cNvSpPr>
            <a:spLocks noGrp="1"/>
          </p:cNvSpPr>
          <p:nvPr>
            <p:ph idx="1"/>
          </p:nvPr>
        </p:nvSpPr>
        <p:spPr>
          <a:xfrm>
            <a:off x="1028699" y="2318197"/>
            <a:ext cx="7293023" cy="3683358"/>
          </a:xfrm>
        </p:spPr>
        <p:txBody>
          <a:bodyPr anchor="ctr">
            <a:noAutofit/>
          </a:bodyPr>
          <a:lstStyle/>
          <a:p>
            <a:r>
              <a:rPr lang="en-US" sz="3600" dirty="0"/>
              <a:t>Example:</a:t>
            </a:r>
          </a:p>
          <a:p>
            <a:r>
              <a:rPr lang="en-US" sz="3600" b="1" dirty="0"/>
              <a:t>SELECT</a:t>
            </a:r>
            <a:r>
              <a:rPr lang="en-US" sz="3600" dirty="0"/>
              <a:t> department, </a:t>
            </a:r>
            <a:r>
              <a:rPr lang="en-US" sz="3600" b="1" dirty="0"/>
              <a:t>COUNT(*) FROM</a:t>
            </a:r>
            <a:r>
              <a:rPr lang="en-US" sz="3600" dirty="0"/>
              <a:t> employees </a:t>
            </a:r>
            <a:r>
              <a:rPr lang="en-US" sz="3600" b="1" dirty="0"/>
              <a:t>WHERE</a:t>
            </a:r>
            <a:r>
              <a:rPr lang="en-US" sz="3600" dirty="0"/>
              <a:t> salary &gt; 50000 </a:t>
            </a:r>
            <a:r>
              <a:rPr lang="en-US" sz="3600" b="1" dirty="0"/>
              <a:t>GROUP BY </a:t>
            </a:r>
            <a:r>
              <a:rPr lang="en-US" sz="3600" dirty="0"/>
              <a:t>department </a:t>
            </a:r>
            <a:r>
              <a:rPr lang="en-US" sz="3600" b="1" dirty="0"/>
              <a:t>ORDER BY COUNT(*) DESC</a:t>
            </a:r>
            <a:r>
              <a:rPr lang="en-US" sz="3600"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b="1">
                <a:solidFill>
                  <a:srgbClr val="FFFFFF"/>
                </a:solidFill>
              </a:rPr>
              <a:t>Common Errors and Tips</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3600" dirty="0"/>
              <a:t>Check column names and table names for typos.</a:t>
            </a:r>
          </a:p>
          <a:p>
            <a:r>
              <a:rPr lang="en-US" sz="3600" dirty="0"/>
              <a:t>Use semicolons to terminate statements.</a:t>
            </a:r>
          </a:p>
          <a:p>
            <a:r>
              <a:rPr lang="en-US" sz="3600" dirty="0"/>
              <a:t>Test queries step-by-step.</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b="1" dirty="0">
                <a:solidFill>
                  <a:srgbClr val="FFFFFF"/>
                </a:solidFill>
              </a:rPr>
              <a:t>Introduction to Joins</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3600" dirty="0"/>
              <a:t>Joins are used to retrieve data from multiple related tables.</a:t>
            </a:r>
          </a:p>
          <a:p>
            <a:r>
              <a:rPr lang="en-US" sz="3600" dirty="0"/>
              <a:t>Types: INNER JOIN, LEFT JOIN, RIGHT JOIN, FULL JOIN</a:t>
            </a:r>
          </a:p>
          <a:p>
            <a:r>
              <a:rPr lang="en-US" sz="3600" dirty="0"/>
              <a:t>Each join type defines how unmatched rows are handled.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INNER JOIN - Basics</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3600" dirty="0"/>
              <a:t>Returns rows with matching values in both tables.</a:t>
            </a:r>
          </a:p>
          <a:p>
            <a:r>
              <a:rPr lang="en-US" sz="3600" dirty="0"/>
              <a:t>Syntax: </a:t>
            </a:r>
            <a:r>
              <a:rPr lang="en-US" sz="3600" b="1" dirty="0"/>
              <a:t>SELECT</a:t>
            </a:r>
            <a:r>
              <a:rPr lang="en-US" sz="3600" dirty="0"/>
              <a:t> columns </a:t>
            </a:r>
            <a:r>
              <a:rPr lang="en-US" sz="3600" b="1" dirty="0"/>
              <a:t>FROM</a:t>
            </a:r>
            <a:r>
              <a:rPr lang="en-US" sz="3600" dirty="0"/>
              <a:t> table1 </a:t>
            </a:r>
            <a:r>
              <a:rPr lang="en-US" sz="3600" b="1" dirty="0"/>
              <a:t>INNER JOIN </a:t>
            </a:r>
            <a:r>
              <a:rPr lang="en-US" sz="3600" dirty="0"/>
              <a:t>table2 </a:t>
            </a:r>
            <a:r>
              <a:rPr lang="en-US" sz="3600" b="1" dirty="0"/>
              <a:t>ON</a:t>
            </a:r>
            <a:r>
              <a:rPr lang="en-US" sz="3600" dirty="0"/>
              <a:t> table1.column = table2.column;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INNER JOIN - Example</a:t>
            </a:r>
          </a:p>
        </p:txBody>
      </p:sp>
      <p:sp>
        <p:nvSpPr>
          <p:cNvPr id="3" name="Content Placeholder 2"/>
          <p:cNvSpPr>
            <a:spLocks noGrp="1"/>
          </p:cNvSpPr>
          <p:nvPr>
            <p:ph idx="1"/>
          </p:nvPr>
        </p:nvSpPr>
        <p:spPr>
          <a:xfrm>
            <a:off x="563527" y="2318197"/>
            <a:ext cx="7758196" cy="3683358"/>
          </a:xfrm>
        </p:spPr>
        <p:txBody>
          <a:bodyPr anchor="ctr">
            <a:normAutofit/>
          </a:bodyPr>
          <a:lstStyle/>
          <a:p>
            <a:r>
              <a:rPr lang="en-US" sz="3600" b="1" dirty="0"/>
              <a:t>SELECT</a:t>
            </a:r>
            <a:r>
              <a:rPr lang="en-US" sz="3600" dirty="0"/>
              <a:t> employees.name, departments.name </a:t>
            </a:r>
            <a:r>
              <a:rPr lang="en-US" sz="3600" b="1" dirty="0"/>
              <a:t>FROM</a:t>
            </a:r>
            <a:r>
              <a:rPr lang="en-US" sz="3600" dirty="0"/>
              <a:t> employees </a:t>
            </a:r>
            <a:r>
              <a:rPr lang="en-US" sz="3600" b="1" dirty="0"/>
              <a:t>INNER JOIN </a:t>
            </a:r>
            <a:r>
              <a:rPr lang="en-US" sz="3600" dirty="0"/>
              <a:t>departments </a:t>
            </a:r>
            <a:r>
              <a:rPr lang="en-US" sz="3600" b="1" dirty="0"/>
              <a:t>ON</a:t>
            </a:r>
            <a:r>
              <a:rPr lang="en-US" sz="3600" dirty="0"/>
              <a:t> </a:t>
            </a:r>
            <a:r>
              <a:rPr lang="en-US" sz="3600" dirty="0" err="1"/>
              <a:t>employees.dept_id</a:t>
            </a:r>
            <a:r>
              <a:rPr lang="en-US" sz="3600" dirty="0"/>
              <a:t> = departments.id;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DFFD7-62C2-C9CE-61C0-EC6CB001056A}"/>
              </a:ext>
            </a:extLst>
          </p:cNvPr>
          <p:cNvSpPr>
            <a:spLocks noGrp="1"/>
          </p:cNvSpPr>
          <p:nvPr>
            <p:ph type="title"/>
          </p:nvPr>
        </p:nvSpPr>
        <p:spPr/>
        <p:txBody>
          <a:bodyPr/>
          <a:lstStyle/>
          <a:p>
            <a:r>
              <a:rPr lang="en-US" b="1" dirty="0"/>
              <a:t>Relational databases</a:t>
            </a:r>
          </a:p>
        </p:txBody>
      </p:sp>
      <p:sp>
        <p:nvSpPr>
          <p:cNvPr id="3" name="Content Placeholder 2">
            <a:extLst>
              <a:ext uri="{FF2B5EF4-FFF2-40B4-BE49-F238E27FC236}">
                <a16:creationId xmlns:a16="http://schemas.microsoft.com/office/drawing/2014/main" id="{A70DEDA1-FF0C-F2D3-CFDC-5DADAA3A3394}"/>
              </a:ext>
            </a:extLst>
          </p:cNvPr>
          <p:cNvSpPr>
            <a:spLocks noGrp="1"/>
          </p:cNvSpPr>
          <p:nvPr>
            <p:ph idx="1"/>
          </p:nvPr>
        </p:nvSpPr>
        <p:spPr/>
        <p:txBody>
          <a:bodyPr>
            <a:normAutofit fontScale="92500" lnSpcReduction="20000"/>
          </a:bodyPr>
          <a:lstStyle/>
          <a:p>
            <a:r>
              <a:rPr lang="en-US" dirty="0"/>
              <a:t>Key characteristics of relational databases:</a:t>
            </a:r>
          </a:p>
          <a:p>
            <a:r>
              <a:rPr lang="en-US" b="1" dirty="0"/>
              <a:t>Tables:</a:t>
            </a:r>
            <a:r>
              <a:rPr lang="en-US" dirty="0"/>
              <a:t> Store data in structured rows and columns.</a:t>
            </a:r>
          </a:p>
          <a:p>
            <a:r>
              <a:rPr lang="en-US" b="1" dirty="0"/>
              <a:t>Keys: </a:t>
            </a:r>
            <a:r>
              <a:rPr lang="en-US" dirty="0"/>
              <a:t>Primary keys uniquely identify each row, while foreign keys establish relationships between tables.</a:t>
            </a:r>
          </a:p>
          <a:p>
            <a:r>
              <a:rPr lang="en-US" b="1" dirty="0"/>
              <a:t>Normalization: </a:t>
            </a:r>
            <a:r>
              <a:rPr lang="en-US" dirty="0"/>
              <a:t>Reduces redundancy and ensures data integrity by structuring information across multiple tables.</a:t>
            </a:r>
          </a:p>
          <a:p>
            <a:r>
              <a:rPr lang="en-US" b="1" dirty="0"/>
              <a:t>SQL Usage: </a:t>
            </a:r>
            <a:r>
              <a:rPr lang="en-US" dirty="0"/>
              <a:t>Queries like SELECT, JOIN, GROUP BY, and ORDER BY help retrieve meaningful insights.</a:t>
            </a:r>
          </a:p>
        </p:txBody>
      </p:sp>
    </p:spTree>
    <p:extLst>
      <p:ext uri="{BB962C8B-B14F-4D97-AF65-F5344CB8AC3E}">
        <p14:creationId xmlns:p14="http://schemas.microsoft.com/office/powerpoint/2010/main" val="3905003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dirty="0">
                <a:solidFill>
                  <a:srgbClr val="FFFFFF"/>
                </a:solidFill>
              </a:rPr>
              <a:t>LEFT JOIN - Basics</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3600" dirty="0"/>
              <a:t>Returns all records from the left table and matched records from the right table.</a:t>
            </a:r>
          </a:p>
          <a:p>
            <a:r>
              <a:rPr lang="en-US" sz="3600" dirty="0"/>
              <a:t>Unmatched rows from the right table return NULL.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LEFT JOIN - Example</a:t>
            </a:r>
          </a:p>
        </p:txBody>
      </p:sp>
      <p:sp>
        <p:nvSpPr>
          <p:cNvPr id="3" name="Content Placeholder 2"/>
          <p:cNvSpPr>
            <a:spLocks noGrp="1"/>
          </p:cNvSpPr>
          <p:nvPr>
            <p:ph idx="1"/>
          </p:nvPr>
        </p:nvSpPr>
        <p:spPr>
          <a:xfrm>
            <a:off x="627321" y="2318197"/>
            <a:ext cx="7694401" cy="3683358"/>
          </a:xfrm>
        </p:spPr>
        <p:txBody>
          <a:bodyPr anchor="ctr">
            <a:normAutofit/>
          </a:bodyPr>
          <a:lstStyle/>
          <a:p>
            <a:r>
              <a:rPr lang="en-US" sz="3600" b="1" dirty="0"/>
              <a:t>SELECT</a:t>
            </a:r>
            <a:r>
              <a:rPr lang="en-US" sz="3600" dirty="0"/>
              <a:t> employees.name, departments.name </a:t>
            </a:r>
            <a:r>
              <a:rPr lang="en-US" sz="3600" b="1" dirty="0"/>
              <a:t>FROM</a:t>
            </a:r>
            <a:r>
              <a:rPr lang="en-US" sz="3600" dirty="0"/>
              <a:t> employees </a:t>
            </a:r>
            <a:r>
              <a:rPr lang="en-US" sz="3600" b="1" dirty="0"/>
              <a:t>LEFT JOIN </a:t>
            </a:r>
            <a:r>
              <a:rPr lang="en-US" sz="3600" dirty="0"/>
              <a:t>departments </a:t>
            </a:r>
            <a:r>
              <a:rPr lang="en-US" sz="3600" b="1" dirty="0"/>
              <a:t>ON</a:t>
            </a:r>
            <a:r>
              <a:rPr lang="en-US" sz="3600" dirty="0"/>
              <a:t> </a:t>
            </a:r>
            <a:r>
              <a:rPr lang="en-US" sz="3600" dirty="0" err="1"/>
              <a:t>employees.dept_id</a:t>
            </a:r>
            <a:r>
              <a:rPr lang="en-US" sz="3600" dirty="0"/>
              <a:t> = departments.id;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RIGHT JOIN - Basics</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3600" dirty="0"/>
              <a:t>Returns all records from the right table and matched records from the left table.</a:t>
            </a:r>
          </a:p>
          <a:p>
            <a:r>
              <a:rPr lang="en-US" sz="3600" dirty="0"/>
              <a:t>Unmatched rows from the left table return NULL.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FULL JOIN - Basics</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3600" dirty="0"/>
              <a:t>Combines results of both LEFT and RIGHT JOIN.</a:t>
            </a:r>
          </a:p>
          <a:p>
            <a:r>
              <a:rPr lang="en-US" sz="3600" dirty="0"/>
              <a:t>Returns all records when there is a match in either left or right table.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FULL JOIN - Example</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3600" dirty="0"/>
              <a:t>SELECT e.name, d.name FROM employees e FULL JOIN departments d ON </a:t>
            </a:r>
            <a:r>
              <a:rPr lang="en-US" sz="3600" dirty="0" err="1"/>
              <a:t>e.dept_id</a:t>
            </a:r>
            <a:r>
              <a:rPr lang="en-US" sz="3600" dirty="0"/>
              <a:t> = d.id;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b="1" dirty="0">
                <a:solidFill>
                  <a:srgbClr val="FFFFFF"/>
                </a:solidFill>
              </a:rPr>
              <a:t>CROSS JOIN - Basics</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dirty="0"/>
              <a:t>Returns Cartesian product of two tables.</a:t>
            </a:r>
          </a:p>
          <a:p>
            <a:r>
              <a:rPr lang="en-US" dirty="0"/>
              <a:t>Every row of the first table is joined to every row of the second table.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dirty="0">
                <a:solidFill>
                  <a:srgbClr val="FFFFFF"/>
                </a:solidFill>
              </a:rPr>
              <a:t>CROSS JOIN - Example</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3600" dirty="0"/>
              <a:t>SELECT * FROM employees CROSS JOIN departments;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dirty="0">
                <a:solidFill>
                  <a:srgbClr val="FFFFFF"/>
                </a:solidFill>
              </a:rPr>
              <a:t>Using Aliases in Joins</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3600" dirty="0"/>
              <a:t>Shorten query and improve readability.</a:t>
            </a:r>
          </a:p>
          <a:p>
            <a:r>
              <a:rPr lang="en-US" sz="3600" dirty="0"/>
              <a:t>Example: SELECT e.name, d.name FROM employees AS e JOIN departments AS d ON </a:t>
            </a:r>
            <a:r>
              <a:rPr lang="en-US" sz="3600" dirty="0" err="1"/>
              <a:t>e.dept_id</a:t>
            </a:r>
            <a:r>
              <a:rPr lang="en-US" sz="3600" dirty="0"/>
              <a:t> = d.id;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Nesting Joins</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3600" dirty="0"/>
              <a:t>Multiple joins can be chained.</a:t>
            </a:r>
          </a:p>
          <a:p>
            <a:r>
              <a:rPr lang="en-US" sz="3600" dirty="0"/>
              <a:t>Example: </a:t>
            </a:r>
            <a:r>
              <a:rPr lang="en-US" sz="3600" b="1" dirty="0"/>
              <a:t>SELECT</a:t>
            </a:r>
            <a:r>
              <a:rPr lang="en-US" sz="3600" dirty="0"/>
              <a:t> e.name, d.name, </a:t>
            </a:r>
            <a:r>
              <a:rPr lang="en-US" sz="3600" dirty="0" err="1"/>
              <a:t>l.city</a:t>
            </a:r>
            <a:r>
              <a:rPr lang="en-US" sz="3600" dirty="0"/>
              <a:t> </a:t>
            </a:r>
            <a:r>
              <a:rPr lang="en-US" sz="3600" b="1" dirty="0"/>
              <a:t>FROM</a:t>
            </a:r>
            <a:r>
              <a:rPr lang="en-US" sz="3600" dirty="0"/>
              <a:t> employees e </a:t>
            </a:r>
            <a:r>
              <a:rPr lang="en-US" sz="3600" b="1" dirty="0"/>
              <a:t>JOIN</a:t>
            </a:r>
            <a:r>
              <a:rPr lang="en-US" sz="3600" dirty="0"/>
              <a:t> departments d </a:t>
            </a:r>
            <a:r>
              <a:rPr lang="en-US" sz="3600" b="1" dirty="0"/>
              <a:t>ON</a:t>
            </a:r>
            <a:r>
              <a:rPr lang="en-US" sz="3600" dirty="0"/>
              <a:t> </a:t>
            </a:r>
            <a:r>
              <a:rPr lang="en-US" sz="3600" dirty="0" err="1"/>
              <a:t>e.dept_id</a:t>
            </a:r>
            <a:r>
              <a:rPr lang="en-US" sz="3600" dirty="0"/>
              <a:t> = d.id </a:t>
            </a:r>
            <a:r>
              <a:rPr lang="en-US" sz="3600" b="1" dirty="0"/>
              <a:t>JOIN</a:t>
            </a:r>
            <a:r>
              <a:rPr lang="en-US" sz="3600" dirty="0"/>
              <a:t> locations l </a:t>
            </a:r>
            <a:r>
              <a:rPr lang="en-US" sz="3600" b="1" dirty="0"/>
              <a:t>ON</a:t>
            </a:r>
            <a:r>
              <a:rPr lang="en-US" sz="3600" dirty="0"/>
              <a:t> </a:t>
            </a:r>
            <a:r>
              <a:rPr lang="en-US" sz="3600" dirty="0" err="1"/>
              <a:t>d.loc_id</a:t>
            </a:r>
            <a:r>
              <a:rPr lang="en-US" sz="3600" dirty="0"/>
              <a:t> = l.id;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r>
              <a:rPr lang="en-US" sz="3500">
                <a:solidFill>
                  <a:srgbClr val="FFFFFF"/>
                </a:solidFill>
              </a:rPr>
              <a:t>Join Practice - 1</a:t>
            </a:r>
          </a:p>
        </p:txBody>
      </p:sp>
      <p:sp>
        <p:nvSpPr>
          <p:cNvPr id="3" name="Content Placeholder 2"/>
          <p:cNvSpPr>
            <a:spLocks noGrp="1"/>
          </p:cNvSpPr>
          <p:nvPr>
            <p:ph idx="1"/>
          </p:nvPr>
        </p:nvSpPr>
        <p:spPr>
          <a:xfrm>
            <a:off x="3607694" y="649480"/>
            <a:ext cx="4916510" cy="5546047"/>
          </a:xfrm>
        </p:spPr>
        <p:txBody>
          <a:bodyPr anchor="ctr">
            <a:normAutofit/>
          </a:bodyPr>
          <a:lstStyle/>
          <a:p>
            <a:r>
              <a:rPr lang="en-US" sz="1700" dirty="0"/>
              <a:t>Use INNER JOIN to fetch employee names with their department names.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1D498-A117-2ED6-C481-52D5D580B6D3}"/>
              </a:ext>
            </a:extLst>
          </p:cNvPr>
          <p:cNvSpPr>
            <a:spLocks noGrp="1"/>
          </p:cNvSpPr>
          <p:nvPr>
            <p:ph type="title"/>
          </p:nvPr>
        </p:nvSpPr>
        <p:spPr/>
        <p:txBody>
          <a:bodyPr/>
          <a:lstStyle/>
          <a:p>
            <a:r>
              <a:rPr lang="en-US" dirty="0"/>
              <a:t>Primary </a:t>
            </a:r>
          </a:p>
        </p:txBody>
      </p:sp>
      <p:pic>
        <p:nvPicPr>
          <p:cNvPr id="1026" name="Picture 2" descr="Difference between Primary Key and Foreign Key">
            <a:extLst>
              <a:ext uri="{FF2B5EF4-FFF2-40B4-BE49-F238E27FC236}">
                <a16:creationId xmlns:a16="http://schemas.microsoft.com/office/drawing/2014/main" id="{ED3FB559-9D14-3923-E1DB-C618FF65A2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3647" y="1600200"/>
            <a:ext cx="6896705"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4284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1BA3E5-5F7C-FAC5-11F7-86B1A9948D0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F8C7A60-1D5B-9654-CDFF-1C2462CE5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2FD1F21-6263-7D41-623B-F2EE59CED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C3F68D1-86C7-3681-6E8B-7D54D6998C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47BFED7-AF0D-50C7-5CA8-5E5AA89AE5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CBD7248-7110-8A59-ED13-5083CA052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9827AE00-CB0B-67F5-B22B-3A9A6097B4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6F3C105-9980-6026-3B61-E33DCA67E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0797AA-B394-1CAD-D544-4E76A1F578BD}"/>
              </a:ext>
            </a:extLst>
          </p:cNvPr>
          <p:cNvSpPr>
            <a:spLocks noGrp="1"/>
          </p:cNvSpPr>
          <p:nvPr>
            <p:ph type="title"/>
          </p:nvPr>
        </p:nvSpPr>
        <p:spPr>
          <a:xfrm>
            <a:off x="350041" y="586855"/>
            <a:ext cx="2401025" cy="3387497"/>
          </a:xfrm>
        </p:spPr>
        <p:txBody>
          <a:bodyPr anchor="b">
            <a:normAutofit/>
          </a:bodyPr>
          <a:lstStyle/>
          <a:p>
            <a:pPr algn="r"/>
            <a:r>
              <a:rPr lang="en-US" sz="3500">
                <a:solidFill>
                  <a:srgbClr val="FFFFFF"/>
                </a:solidFill>
              </a:rPr>
              <a:t>Join Practice - 1</a:t>
            </a:r>
          </a:p>
        </p:txBody>
      </p:sp>
      <p:sp>
        <p:nvSpPr>
          <p:cNvPr id="3" name="Content Placeholder 2">
            <a:extLst>
              <a:ext uri="{FF2B5EF4-FFF2-40B4-BE49-F238E27FC236}">
                <a16:creationId xmlns:a16="http://schemas.microsoft.com/office/drawing/2014/main" id="{DC6F319A-FD97-3F17-6390-C8373F69625A}"/>
              </a:ext>
            </a:extLst>
          </p:cNvPr>
          <p:cNvSpPr>
            <a:spLocks noGrp="1"/>
          </p:cNvSpPr>
          <p:nvPr>
            <p:ph idx="1"/>
          </p:nvPr>
        </p:nvSpPr>
        <p:spPr>
          <a:xfrm>
            <a:off x="3607694" y="649480"/>
            <a:ext cx="4916510" cy="5546047"/>
          </a:xfrm>
        </p:spPr>
        <p:txBody>
          <a:bodyPr anchor="ctr">
            <a:normAutofit/>
          </a:bodyPr>
          <a:lstStyle/>
          <a:p>
            <a:endParaRPr lang="en-US" sz="1700" dirty="0"/>
          </a:p>
          <a:p>
            <a:endParaRPr lang="en-US" sz="1700" dirty="0"/>
          </a:p>
          <a:p>
            <a:endParaRPr lang="en-US" sz="1700" dirty="0"/>
          </a:p>
          <a:p>
            <a:endParaRPr lang="en-US" sz="1700" dirty="0"/>
          </a:p>
          <a:p>
            <a:r>
              <a:rPr lang="en-US" sz="1700" dirty="0"/>
              <a:t>Use </a:t>
            </a:r>
            <a:r>
              <a:rPr lang="en-US" sz="1700" b="1" dirty="0"/>
              <a:t>INNER JOIN </a:t>
            </a:r>
            <a:r>
              <a:rPr lang="en-US" sz="1700" dirty="0"/>
              <a:t>to fetch employee names with their department names.</a:t>
            </a:r>
          </a:p>
          <a:p>
            <a:endParaRPr lang="en-US" sz="1700" dirty="0"/>
          </a:p>
          <a:p>
            <a:r>
              <a:rPr lang="en-US" sz="1700" b="1" dirty="0"/>
              <a:t>SELECT</a:t>
            </a:r>
            <a:r>
              <a:rPr lang="en-US" sz="1700" dirty="0"/>
              <a:t> e.name </a:t>
            </a:r>
            <a:r>
              <a:rPr lang="en-US" sz="1700" b="1" dirty="0"/>
              <a:t>AS</a:t>
            </a:r>
            <a:r>
              <a:rPr lang="en-US" sz="1700" dirty="0"/>
              <a:t> </a:t>
            </a:r>
            <a:r>
              <a:rPr lang="en-US" sz="1700" dirty="0" err="1"/>
              <a:t>employee_name</a:t>
            </a:r>
            <a:r>
              <a:rPr lang="en-US" sz="1700" dirty="0"/>
              <a:t>, d.name </a:t>
            </a:r>
            <a:r>
              <a:rPr lang="en-US" sz="1700" b="1" dirty="0"/>
              <a:t>AS</a:t>
            </a:r>
            <a:r>
              <a:rPr lang="en-US" sz="1700" dirty="0"/>
              <a:t> </a:t>
            </a:r>
            <a:r>
              <a:rPr lang="en-US" sz="1700" dirty="0" err="1"/>
              <a:t>department_name</a:t>
            </a:r>
            <a:r>
              <a:rPr lang="en-US" sz="1700" dirty="0"/>
              <a:t> </a:t>
            </a:r>
            <a:r>
              <a:rPr lang="en-US" sz="1700" b="1" dirty="0"/>
              <a:t>FROM</a:t>
            </a:r>
            <a:r>
              <a:rPr lang="en-US" sz="1700" dirty="0"/>
              <a:t> employees e</a:t>
            </a:r>
          </a:p>
          <a:p>
            <a:r>
              <a:rPr lang="en-US" sz="1700" b="1" dirty="0"/>
              <a:t>INNER JOIN </a:t>
            </a:r>
            <a:r>
              <a:rPr lang="en-US" sz="1700" dirty="0"/>
              <a:t>departments d </a:t>
            </a:r>
            <a:r>
              <a:rPr lang="en-US" sz="1700" b="1" dirty="0"/>
              <a:t>ON</a:t>
            </a:r>
            <a:r>
              <a:rPr lang="en-US" sz="1700" dirty="0"/>
              <a:t> </a:t>
            </a:r>
            <a:r>
              <a:rPr lang="en-US" sz="1700" dirty="0" err="1"/>
              <a:t>e.dept_id</a:t>
            </a:r>
            <a:r>
              <a:rPr lang="en-US" sz="1700" dirty="0"/>
              <a:t> = d.id;</a:t>
            </a:r>
          </a:p>
        </p:txBody>
      </p:sp>
    </p:spTree>
    <p:extLst>
      <p:ext uri="{BB962C8B-B14F-4D97-AF65-F5344CB8AC3E}">
        <p14:creationId xmlns:p14="http://schemas.microsoft.com/office/powerpoint/2010/main" val="35399102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r>
              <a:rPr lang="en-US" sz="3500">
                <a:solidFill>
                  <a:srgbClr val="FFFFFF"/>
                </a:solidFill>
              </a:rPr>
              <a:t>Join Practice - 2</a:t>
            </a:r>
          </a:p>
        </p:txBody>
      </p:sp>
      <p:sp>
        <p:nvSpPr>
          <p:cNvPr id="3" name="Content Placeholder 2"/>
          <p:cNvSpPr>
            <a:spLocks noGrp="1"/>
          </p:cNvSpPr>
          <p:nvPr>
            <p:ph idx="1"/>
          </p:nvPr>
        </p:nvSpPr>
        <p:spPr>
          <a:xfrm>
            <a:off x="3607694" y="649480"/>
            <a:ext cx="4916510" cy="5546047"/>
          </a:xfrm>
        </p:spPr>
        <p:txBody>
          <a:bodyPr anchor="ctr">
            <a:normAutofit/>
          </a:bodyPr>
          <a:lstStyle/>
          <a:p>
            <a:r>
              <a:rPr lang="en-US" sz="3600" dirty="0"/>
              <a:t>Use LEFT JOIN to list all employees and their departments, even if the department is missing</a:t>
            </a:r>
            <a:r>
              <a:rPr lang="en-US" sz="17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b="1">
                <a:solidFill>
                  <a:srgbClr val="FFFFFF"/>
                </a:solidFill>
              </a:rPr>
              <a:t>Join Practice - 3</a:t>
            </a:r>
          </a:p>
        </p:txBody>
      </p:sp>
      <p:sp>
        <p:nvSpPr>
          <p:cNvPr id="3" name="Content Placeholder 2"/>
          <p:cNvSpPr>
            <a:spLocks noGrp="1"/>
          </p:cNvSpPr>
          <p:nvPr>
            <p:ph idx="1"/>
          </p:nvPr>
        </p:nvSpPr>
        <p:spPr>
          <a:xfrm>
            <a:off x="1028699" y="2318197"/>
            <a:ext cx="7293023" cy="3683358"/>
          </a:xfrm>
        </p:spPr>
        <p:txBody>
          <a:bodyPr anchor="ctr">
            <a:noAutofit/>
          </a:bodyPr>
          <a:lstStyle/>
          <a:p>
            <a:r>
              <a:rPr lang="en-US" sz="3600" dirty="0"/>
              <a:t>Combine </a:t>
            </a:r>
            <a:r>
              <a:rPr lang="en-US" sz="3600" b="1" dirty="0"/>
              <a:t>JOIN</a:t>
            </a:r>
            <a:r>
              <a:rPr lang="en-US" sz="3600" dirty="0"/>
              <a:t> with </a:t>
            </a:r>
            <a:r>
              <a:rPr lang="en-US" sz="3600" b="1" dirty="0"/>
              <a:t>WHERE</a:t>
            </a:r>
            <a:r>
              <a:rPr lang="en-US" sz="3600" dirty="0"/>
              <a:t> and </a:t>
            </a:r>
            <a:r>
              <a:rPr lang="en-US" sz="3600" b="1" dirty="0"/>
              <a:t>ORDER BY</a:t>
            </a:r>
            <a:r>
              <a:rPr lang="en-US" sz="3600" dirty="0"/>
              <a:t>.</a:t>
            </a:r>
          </a:p>
          <a:p>
            <a:r>
              <a:rPr lang="en-US" sz="3600" dirty="0"/>
              <a:t>Example: SELECT e.name, d.name FROM employees e JOIN departments d ON </a:t>
            </a:r>
            <a:r>
              <a:rPr lang="en-US" sz="3600" dirty="0" err="1"/>
              <a:t>e.dept_id</a:t>
            </a:r>
            <a:r>
              <a:rPr lang="en-US" sz="3600" dirty="0"/>
              <a:t> = d.id WHERE d.name = 'Sales' ORDER BY e.name;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dirty="0">
                <a:solidFill>
                  <a:srgbClr val="FFFFFF"/>
                </a:solidFill>
              </a:rPr>
              <a:t>Join class Questions</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dirty="0"/>
              <a:t>1. What's the result of an INNER JOIN with no matching keys?</a:t>
            </a:r>
          </a:p>
          <a:p>
            <a:r>
              <a:rPr lang="en-US" dirty="0"/>
              <a:t>2. How does a LEFT JOIN differ from a FULL JOIN?</a:t>
            </a:r>
          </a:p>
          <a:p>
            <a:r>
              <a:rPr lang="en-US" dirty="0"/>
              <a:t>3. Write a query that shows departments without employees</a:t>
            </a:r>
            <a:r>
              <a:rPr lang="en-US" sz="17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6FC0C4-FA1C-E9E6-2CCC-C40B391B4096}"/>
              </a:ext>
            </a:extLst>
          </p:cNvPr>
          <p:cNvSpPr>
            <a:spLocks noGrp="1"/>
          </p:cNvSpPr>
          <p:nvPr>
            <p:ph type="title"/>
          </p:nvPr>
        </p:nvSpPr>
        <p:spPr>
          <a:xfrm>
            <a:off x="1225353" y="934327"/>
            <a:ext cx="6693294" cy="1058275"/>
          </a:xfrm>
        </p:spPr>
        <p:txBody>
          <a:bodyPr>
            <a:normAutofit/>
          </a:bodyPr>
          <a:lstStyle/>
          <a:p>
            <a:r>
              <a:rPr lang="en-US" dirty="0"/>
              <a:t>Normalization</a:t>
            </a:r>
          </a:p>
        </p:txBody>
      </p:sp>
      <p:sp>
        <p:nvSpPr>
          <p:cNvPr id="14" name="Freeform: Shape 13">
            <a:extLst>
              <a:ext uri="{FF2B5EF4-FFF2-40B4-BE49-F238E27FC236}">
                <a16:creationId xmlns:a16="http://schemas.microsoft.com/office/drawing/2014/main" id="{6295B176-FA0E-4B6A-A190-5E2E82BEA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0359" y="2337807"/>
            <a:ext cx="7203281"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6">
            <a:extLst>
              <a:ext uri="{FF2B5EF4-FFF2-40B4-BE49-F238E27FC236}">
                <a16:creationId xmlns:a16="http://schemas.microsoft.com/office/drawing/2014/main" id="{48F779DE-4744-42D6-9C74-33EC9446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6295" y="2190741"/>
            <a:ext cx="1011410"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8">
            <a:extLst>
              <a:ext uri="{FF2B5EF4-FFF2-40B4-BE49-F238E27FC236}">
                <a16:creationId xmlns:a16="http://schemas.microsoft.com/office/drawing/2014/main" id="{CB0192C7-6504-0ACE-054F-A303FCE28479}"/>
              </a:ext>
            </a:extLst>
          </p:cNvPr>
          <p:cNvSpPr>
            <a:spLocks noGrp="1"/>
          </p:cNvSpPr>
          <p:nvPr>
            <p:ph idx="1"/>
          </p:nvPr>
        </p:nvSpPr>
        <p:spPr>
          <a:xfrm>
            <a:off x="457200" y="1770321"/>
            <a:ext cx="8229600" cy="4525963"/>
          </a:xfrm>
        </p:spPr>
        <p:txBody>
          <a:bodyPr>
            <a:normAutofit fontScale="92500" lnSpcReduction="10000"/>
          </a:bodyPr>
          <a:lstStyle/>
          <a:p>
            <a:pPr algn="l" fontAlgn="base">
              <a:buNone/>
            </a:pPr>
            <a:r>
              <a:rPr lang="en-US" b="1" i="0" dirty="0">
                <a:solidFill>
                  <a:srgbClr val="1B1B32"/>
                </a:solidFill>
                <a:effectLst/>
                <a:latin typeface="-apple-system"/>
              </a:rPr>
              <a:t>The First Normal Form – 1NF</a:t>
            </a:r>
          </a:p>
          <a:p>
            <a:pPr algn="l" fontAlgn="base">
              <a:buNone/>
            </a:pPr>
            <a:r>
              <a:rPr lang="en-US" b="0" i="0" dirty="0">
                <a:solidFill>
                  <a:srgbClr val="0A0A23"/>
                </a:solidFill>
                <a:effectLst/>
                <a:latin typeface="Lato" panose="020F0502020204030203" pitchFamily="34" charset="0"/>
              </a:rPr>
              <a:t>For a table to be in the first normal form, it must meet the following criteria:</a:t>
            </a:r>
          </a:p>
          <a:p>
            <a:pPr algn="l" fontAlgn="base">
              <a:buFont typeface="Arial" panose="020B0604020202020204" pitchFamily="34" charset="0"/>
              <a:buChar char="•"/>
            </a:pPr>
            <a:r>
              <a:rPr lang="en-US" b="0" i="0" dirty="0">
                <a:solidFill>
                  <a:srgbClr val="0A0A23"/>
                </a:solidFill>
                <a:effectLst/>
                <a:latin typeface="inherit"/>
              </a:rPr>
              <a:t>a single cell must not hold more than one value (atomicity)</a:t>
            </a:r>
          </a:p>
          <a:p>
            <a:pPr algn="l" fontAlgn="base">
              <a:buFont typeface="Arial" panose="020B0604020202020204" pitchFamily="34" charset="0"/>
              <a:buChar char="•"/>
            </a:pPr>
            <a:r>
              <a:rPr lang="en-US" b="0" i="0" dirty="0">
                <a:solidFill>
                  <a:srgbClr val="0A0A23"/>
                </a:solidFill>
                <a:effectLst/>
                <a:latin typeface="inherit"/>
              </a:rPr>
              <a:t>there must be a primary key for identification</a:t>
            </a:r>
          </a:p>
          <a:p>
            <a:pPr algn="l" fontAlgn="base">
              <a:buFont typeface="Arial" panose="020B0604020202020204" pitchFamily="34" charset="0"/>
              <a:buChar char="•"/>
            </a:pPr>
            <a:r>
              <a:rPr lang="en-US" b="0" i="0" dirty="0">
                <a:solidFill>
                  <a:srgbClr val="0A0A23"/>
                </a:solidFill>
                <a:effectLst/>
                <a:latin typeface="inherit"/>
              </a:rPr>
              <a:t>no duplicated rows or columns</a:t>
            </a:r>
          </a:p>
          <a:p>
            <a:pPr algn="l" fontAlgn="base">
              <a:buFont typeface="Arial" panose="020B0604020202020204" pitchFamily="34" charset="0"/>
              <a:buChar char="•"/>
            </a:pPr>
            <a:r>
              <a:rPr lang="en-US" b="0" i="0" dirty="0">
                <a:solidFill>
                  <a:srgbClr val="0A0A23"/>
                </a:solidFill>
                <a:effectLst/>
                <a:latin typeface="inherit"/>
              </a:rPr>
              <a:t>each column must have only one value for each row in the table</a:t>
            </a:r>
          </a:p>
          <a:p>
            <a:pPr>
              <a:buNone/>
            </a:pPr>
            <a:endParaRPr lang="en-US" dirty="0"/>
          </a:p>
        </p:txBody>
      </p:sp>
    </p:spTree>
    <p:extLst>
      <p:ext uri="{BB962C8B-B14F-4D97-AF65-F5344CB8AC3E}">
        <p14:creationId xmlns:p14="http://schemas.microsoft.com/office/powerpoint/2010/main" val="2631497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B8276C-5305-CCCE-60BE-C2A10F1EB4F3}"/>
              </a:ext>
            </a:extLst>
          </p:cNvPr>
          <p:cNvSpPr>
            <a:spLocks noGrp="1"/>
          </p:cNvSpPr>
          <p:nvPr>
            <p:ph idx="1"/>
          </p:nvPr>
        </p:nvSpPr>
        <p:spPr>
          <a:xfrm>
            <a:off x="457200" y="552894"/>
            <a:ext cx="8229600" cy="5573270"/>
          </a:xfrm>
        </p:spPr>
        <p:txBody>
          <a:bodyPr>
            <a:normAutofit fontScale="55000" lnSpcReduction="20000"/>
          </a:bodyPr>
          <a:lstStyle/>
          <a:p>
            <a:pPr algn="l" fontAlgn="base">
              <a:buNone/>
            </a:pPr>
            <a:r>
              <a:rPr lang="en-US" sz="3800" b="1" i="0" dirty="0">
                <a:solidFill>
                  <a:srgbClr val="1B1B32"/>
                </a:solidFill>
                <a:effectLst/>
                <a:latin typeface="-apple-system"/>
              </a:rPr>
              <a:t>The Second Normal Form – 2NF</a:t>
            </a:r>
          </a:p>
          <a:p>
            <a:pPr algn="l" fontAlgn="base">
              <a:buNone/>
            </a:pPr>
            <a:r>
              <a:rPr lang="en-US" sz="3800" b="0" i="0" dirty="0">
                <a:solidFill>
                  <a:srgbClr val="0A0A23"/>
                </a:solidFill>
                <a:effectLst/>
                <a:latin typeface="Lato" panose="020F0502020204030203" pitchFamily="34" charset="0"/>
              </a:rPr>
              <a:t>The 1NF only eliminates repeating groups, not redundancy. That’s why there is 2NF.</a:t>
            </a:r>
          </a:p>
          <a:p>
            <a:pPr algn="l" fontAlgn="base">
              <a:buNone/>
            </a:pPr>
            <a:r>
              <a:rPr lang="en-US" sz="3800" b="0" i="0" dirty="0">
                <a:solidFill>
                  <a:srgbClr val="0A0A23"/>
                </a:solidFill>
                <a:effectLst/>
                <a:latin typeface="Lato" panose="020F0502020204030203" pitchFamily="34" charset="0"/>
              </a:rPr>
              <a:t>A table is said to be in 2NF if it meets the following criteria:</a:t>
            </a:r>
          </a:p>
          <a:p>
            <a:pPr algn="l" fontAlgn="base">
              <a:buFont typeface="Arial" panose="020B0604020202020204" pitchFamily="34" charset="0"/>
              <a:buChar char="•"/>
            </a:pPr>
            <a:r>
              <a:rPr lang="en-US" sz="3800" b="0" i="0" dirty="0">
                <a:solidFill>
                  <a:srgbClr val="0A0A23"/>
                </a:solidFill>
                <a:effectLst/>
                <a:latin typeface="inherit"/>
              </a:rPr>
              <a:t>it’s already in 1NF</a:t>
            </a:r>
          </a:p>
          <a:p>
            <a:pPr algn="l" fontAlgn="base">
              <a:buFont typeface="Arial" panose="020B0604020202020204" pitchFamily="34" charset="0"/>
              <a:buChar char="•"/>
            </a:pPr>
            <a:r>
              <a:rPr lang="en-US" sz="3800" b="0" i="0" dirty="0">
                <a:solidFill>
                  <a:srgbClr val="0A0A23"/>
                </a:solidFill>
                <a:effectLst/>
                <a:latin typeface="inherit"/>
              </a:rPr>
              <a:t>has no partial dependency. That is, all non-key attributes are fully dependent on a primary key.</a:t>
            </a:r>
          </a:p>
          <a:p>
            <a:pPr algn="l" fontAlgn="base">
              <a:buFont typeface="Arial" panose="020B0604020202020204" pitchFamily="34" charset="0"/>
              <a:buChar char="•"/>
            </a:pPr>
            <a:endParaRPr lang="en-US" sz="3800" b="0" i="0" dirty="0">
              <a:solidFill>
                <a:srgbClr val="0A0A23"/>
              </a:solidFill>
              <a:effectLst/>
              <a:latin typeface="inherit"/>
            </a:endParaRPr>
          </a:p>
          <a:p>
            <a:pPr algn="l" fontAlgn="base">
              <a:buNone/>
            </a:pPr>
            <a:r>
              <a:rPr lang="en-US" sz="3800" b="1" i="0" dirty="0">
                <a:solidFill>
                  <a:srgbClr val="1B1B32"/>
                </a:solidFill>
                <a:effectLst/>
                <a:latin typeface="-apple-system"/>
              </a:rPr>
              <a:t>The Third Normal Form – 3NF</a:t>
            </a:r>
          </a:p>
          <a:p>
            <a:pPr algn="l" fontAlgn="base">
              <a:buNone/>
            </a:pPr>
            <a:r>
              <a:rPr lang="en-US" sz="3800" b="0" i="0" dirty="0">
                <a:solidFill>
                  <a:srgbClr val="0A0A23"/>
                </a:solidFill>
                <a:effectLst/>
                <a:latin typeface="Lato" panose="020F0502020204030203" pitchFamily="34" charset="0"/>
              </a:rPr>
              <a:t>When a table is in 2NF, it eliminates repeating groups and redundancy, but it does not eliminate transitive partial dependency.</a:t>
            </a:r>
          </a:p>
          <a:p>
            <a:pPr algn="l" fontAlgn="base">
              <a:buNone/>
            </a:pPr>
            <a:r>
              <a:rPr lang="en-US" sz="3800" b="0" i="0" dirty="0">
                <a:solidFill>
                  <a:srgbClr val="0A0A23"/>
                </a:solidFill>
                <a:effectLst/>
                <a:latin typeface="Lato" panose="020F0502020204030203" pitchFamily="34" charset="0"/>
              </a:rPr>
              <a:t>This means a non-prime attribute (an attribute that is not part of the candidate’s key) is dependent on another non-prime attribute. This is what the third normal form (3NF) eliminates.</a:t>
            </a:r>
          </a:p>
          <a:p>
            <a:pPr algn="l" fontAlgn="base">
              <a:buNone/>
            </a:pPr>
            <a:r>
              <a:rPr lang="en-US" sz="3800" b="0" i="0" dirty="0">
                <a:solidFill>
                  <a:srgbClr val="0A0A23"/>
                </a:solidFill>
                <a:effectLst/>
                <a:latin typeface="Lato" panose="020F0502020204030203" pitchFamily="34" charset="0"/>
              </a:rPr>
              <a:t>So, for a table to be in 3NF, it must:</a:t>
            </a:r>
          </a:p>
          <a:p>
            <a:pPr algn="l" fontAlgn="base">
              <a:buFont typeface="Arial" panose="020B0604020202020204" pitchFamily="34" charset="0"/>
              <a:buChar char="•"/>
            </a:pPr>
            <a:r>
              <a:rPr lang="en-US" sz="3800" b="0" i="0" dirty="0">
                <a:solidFill>
                  <a:srgbClr val="0A0A23"/>
                </a:solidFill>
                <a:effectLst/>
                <a:latin typeface="inherit"/>
              </a:rPr>
              <a:t>be in 2NF</a:t>
            </a:r>
          </a:p>
          <a:p>
            <a:pPr algn="l" fontAlgn="base">
              <a:buFont typeface="Arial" panose="020B0604020202020204" pitchFamily="34" charset="0"/>
              <a:buChar char="•"/>
            </a:pPr>
            <a:r>
              <a:rPr lang="en-US" sz="3800" b="0" i="0" dirty="0">
                <a:solidFill>
                  <a:srgbClr val="0A0A23"/>
                </a:solidFill>
                <a:effectLst/>
                <a:latin typeface="inherit"/>
              </a:rPr>
              <a:t>have no transitive partial dependency.</a:t>
            </a:r>
            <a:endParaRPr lang="en-US" sz="3800" b="1" i="0" dirty="0">
              <a:solidFill>
                <a:srgbClr val="1B1B32"/>
              </a:solidFill>
              <a:effectLst/>
              <a:latin typeface="-apple-system"/>
            </a:endParaRPr>
          </a:p>
          <a:p>
            <a:pPr algn="l" fontAlgn="base">
              <a:buFont typeface="Arial" panose="020B0604020202020204" pitchFamily="34" charset="0"/>
              <a:buChar char="•"/>
            </a:pPr>
            <a:endParaRPr lang="en-US" dirty="0">
              <a:solidFill>
                <a:srgbClr val="0A0A23"/>
              </a:solidFill>
              <a:latin typeface="inherit"/>
            </a:endParaRPr>
          </a:p>
        </p:txBody>
      </p:sp>
    </p:spTree>
    <p:extLst>
      <p:ext uri="{BB962C8B-B14F-4D97-AF65-F5344CB8AC3E}">
        <p14:creationId xmlns:p14="http://schemas.microsoft.com/office/powerpoint/2010/main" val="3710295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4631B-45F9-7B80-D3AF-D7CEA025E6B3}"/>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CE8893DD-9CA2-17CF-5CFB-C85E2993C402}"/>
              </a:ext>
            </a:extLst>
          </p:cNvPr>
          <p:cNvGraphicFramePr>
            <a:graphicFrameLocks noGrp="1"/>
          </p:cNvGraphicFramePr>
          <p:nvPr>
            <p:ph idx="1"/>
            <p:extLst>
              <p:ext uri="{D42A27DB-BD31-4B8C-83A1-F6EECF244321}">
                <p14:modId xmlns:p14="http://schemas.microsoft.com/office/powerpoint/2010/main" val="2323173374"/>
              </p:ext>
            </p:extLst>
          </p:nvPr>
        </p:nvGraphicFramePr>
        <p:xfrm>
          <a:off x="457200" y="1592063"/>
          <a:ext cx="8229600" cy="1097280"/>
        </p:xfrm>
        <a:graphic>
          <a:graphicData uri="http://schemas.openxmlformats.org/drawingml/2006/table">
            <a:tbl>
              <a:tblPr/>
              <a:tblGrid>
                <a:gridCol w="2743200">
                  <a:extLst>
                    <a:ext uri="{9D8B030D-6E8A-4147-A177-3AD203B41FA5}">
                      <a16:colId xmlns:a16="http://schemas.microsoft.com/office/drawing/2014/main" val="1349349515"/>
                    </a:ext>
                  </a:extLst>
                </a:gridCol>
                <a:gridCol w="2743200">
                  <a:extLst>
                    <a:ext uri="{9D8B030D-6E8A-4147-A177-3AD203B41FA5}">
                      <a16:colId xmlns:a16="http://schemas.microsoft.com/office/drawing/2014/main" val="2762731861"/>
                    </a:ext>
                  </a:extLst>
                </a:gridCol>
                <a:gridCol w="2743200">
                  <a:extLst>
                    <a:ext uri="{9D8B030D-6E8A-4147-A177-3AD203B41FA5}">
                      <a16:colId xmlns:a16="http://schemas.microsoft.com/office/drawing/2014/main" val="4046415384"/>
                    </a:ext>
                  </a:extLst>
                </a:gridCol>
              </a:tblGrid>
              <a:tr h="0">
                <a:tc>
                  <a:txBody>
                    <a:bodyPr/>
                    <a:lstStyle/>
                    <a:p>
                      <a:r>
                        <a:rPr lang="en-US"/>
                        <a:t>Student ID</a:t>
                      </a:r>
                    </a:p>
                  </a:txBody>
                  <a:tcPr anchor="ctr">
                    <a:lnL>
                      <a:noFill/>
                    </a:lnL>
                    <a:lnR>
                      <a:noFill/>
                    </a:lnR>
                    <a:lnT>
                      <a:noFill/>
                    </a:lnT>
                    <a:lnB>
                      <a:noFill/>
                    </a:lnB>
                    <a:noFill/>
                  </a:tcPr>
                </a:tc>
                <a:tc>
                  <a:txBody>
                    <a:bodyPr/>
                    <a:lstStyle/>
                    <a:p>
                      <a:r>
                        <a:rPr lang="en-US"/>
                        <a:t>Name</a:t>
                      </a:r>
                    </a:p>
                  </a:txBody>
                  <a:tcPr anchor="ctr">
                    <a:lnL>
                      <a:noFill/>
                    </a:lnL>
                    <a:lnR>
                      <a:noFill/>
                    </a:lnR>
                    <a:lnT>
                      <a:noFill/>
                    </a:lnT>
                    <a:lnB>
                      <a:noFill/>
                    </a:lnB>
                    <a:noFill/>
                  </a:tcPr>
                </a:tc>
                <a:tc>
                  <a:txBody>
                    <a:bodyPr/>
                    <a:lstStyle/>
                    <a:p>
                      <a:r>
                        <a:rPr lang="en-US"/>
                        <a:t>Subjects</a:t>
                      </a:r>
                    </a:p>
                  </a:txBody>
                  <a:tcPr anchor="ctr">
                    <a:lnL>
                      <a:noFill/>
                    </a:lnL>
                    <a:lnR>
                      <a:noFill/>
                    </a:lnR>
                    <a:lnT>
                      <a:noFill/>
                    </a:lnT>
                    <a:lnB>
                      <a:noFill/>
                    </a:lnB>
                    <a:noFill/>
                  </a:tcPr>
                </a:tc>
                <a:extLst>
                  <a:ext uri="{0D108BD9-81ED-4DB2-BD59-A6C34878D82A}">
                    <a16:rowId xmlns:a16="http://schemas.microsoft.com/office/drawing/2014/main" val="2433026229"/>
                  </a:ext>
                </a:extLst>
              </a:tr>
              <a:tr h="0">
                <a:tc>
                  <a:txBody>
                    <a:bodyPr/>
                    <a:lstStyle/>
                    <a:p>
                      <a:r>
                        <a:rPr lang="en-US"/>
                        <a:t>1</a:t>
                      </a:r>
                    </a:p>
                  </a:txBody>
                  <a:tcPr anchor="ctr">
                    <a:lnL>
                      <a:noFill/>
                    </a:lnL>
                    <a:lnR>
                      <a:noFill/>
                    </a:lnR>
                    <a:lnT>
                      <a:noFill/>
                    </a:lnT>
                    <a:lnB>
                      <a:noFill/>
                    </a:lnB>
                    <a:noFill/>
                  </a:tcPr>
                </a:tc>
                <a:tc>
                  <a:txBody>
                    <a:bodyPr/>
                    <a:lstStyle/>
                    <a:p>
                      <a:r>
                        <a:rPr lang="en-US"/>
                        <a:t>Alice</a:t>
                      </a:r>
                    </a:p>
                  </a:txBody>
                  <a:tcPr anchor="ctr">
                    <a:lnL>
                      <a:noFill/>
                    </a:lnL>
                    <a:lnR>
                      <a:noFill/>
                    </a:lnR>
                    <a:lnT>
                      <a:noFill/>
                    </a:lnT>
                    <a:lnB>
                      <a:noFill/>
                    </a:lnB>
                    <a:noFill/>
                  </a:tcPr>
                </a:tc>
                <a:tc>
                  <a:txBody>
                    <a:bodyPr/>
                    <a:lstStyle/>
                    <a:p>
                      <a:r>
                        <a:rPr lang="en-US"/>
                        <a:t>Physics, Math</a:t>
                      </a:r>
                    </a:p>
                  </a:txBody>
                  <a:tcPr anchor="ctr">
                    <a:lnL>
                      <a:noFill/>
                    </a:lnL>
                    <a:lnR>
                      <a:noFill/>
                    </a:lnR>
                    <a:lnT>
                      <a:noFill/>
                    </a:lnT>
                    <a:lnB>
                      <a:noFill/>
                    </a:lnB>
                    <a:noFill/>
                  </a:tcPr>
                </a:tc>
                <a:extLst>
                  <a:ext uri="{0D108BD9-81ED-4DB2-BD59-A6C34878D82A}">
                    <a16:rowId xmlns:a16="http://schemas.microsoft.com/office/drawing/2014/main" val="3102384299"/>
                  </a:ext>
                </a:extLst>
              </a:tr>
              <a:tr h="0">
                <a:tc>
                  <a:txBody>
                    <a:bodyPr/>
                    <a:lstStyle/>
                    <a:p>
                      <a:r>
                        <a:rPr lang="en-US"/>
                        <a:t>2</a:t>
                      </a:r>
                    </a:p>
                  </a:txBody>
                  <a:tcPr anchor="ctr">
                    <a:lnL>
                      <a:noFill/>
                    </a:lnL>
                    <a:lnR>
                      <a:noFill/>
                    </a:lnR>
                    <a:lnT>
                      <a:noFill/>
                    </a:lnT>
                    <a:lnB>
                      <a:noFill/>
                    </a:lnB>
                    <a:noFill/>
                  </a:tcPr>
                </a:tc>
                <a:tc>
                  <a:txBody>
                    <a:bodyPr/>
                    <a:lstStyle/>
                    <a:p>
                      <a:r>
                        <a:rPr lang="en-US"/>
                        <a:t>Bob</a:t>
                      </a:r>
                    </a:p>
                  </a:txBody>
                  <a:tcPr anchor="ctr">
                    <a:lnL>
                      <a:noFill/>
                    </a:lnL>
                    <a:lnR>
                      <a:noFill/>
                    </a:lnR>
                    <a:lnT>
                      <a:noFill/>
                    </a:lnT>
                    <a:lnB>
                      <a:noFill/>
                    </a:lnB>
                    <a:noFill/>
                  </a:tcPr>
                </a:tc>
                <a:tc>
                  <a:txBody>
                    <a:bodyPr/>
                    <a:lstStyle/>
                    <a:p>
                      <a:r>
                        <a:rPr lang="en-US" dirty="0"/>
                        <a:t>Chemistry, Biology</a:t>
                      </a:r>
                    </a:p>
                  </a:txBody>
                  <a:tcPr anchor="ctr">
                    <a:lnL>
                      <a:noFill/>
                    </a:lnL>
                    <a:lnR>
                      <a:noFill/>
                    </a:lnR>
                    <a:lnT>
                      <a:noFill/>
                    </a:lnT>
                    <a:lnB>
                      <a:noFill/>
                    </a:lnB>
                    <a:noFill/>
                  </a:tcPr>
                </a:tc>
                <a:extLst>
                  <a:ext uri="{0D108BD9-81ED-4DB2-BD59-A6C34878D82A}">
                    <a16:rowId xmlns:a16="http://schemas.microsoft.com/office/drawing/2014/main" val="1910752941"/>
                  </a:ext>
                </a:extLst>
              </a:tr>
            </a:tbl>
          </a:graphicData>
        </a:graphic>
      </p:graphicFrame>
      <p:graphicFrame>
        <p:nvGraphicFramePr>
          <p:cNvPr id="5" name="Table 4">
            <a:extLst>
              <a:ext uri="{FF2B5EF4-FFF2-40B4-BE49-F238E27FC236}">
                <a16:creationId xmlns:a16="http://schemas.microsoft.com/office/drawing/2014/main" id="{DF02C1AC-20C7-1B2B-2F7C-B8B08D2684C2}"/>
              </a:ext>
            </a:extLst>
          </p:cNvPr>
          <p:cNvGraphicFramePr>
            <a:graphicFrameLocks noGrp="1"/>
          </p:cNvGraphicFramePr>
          <p:nvPr/>
        </p:nvGraphicFramePr>
        <p:xfrm>
          <a:off x="457200" y="2948781"/>
          <a:ext cx="8229600" cy="1828800"/>
        </p:xfrm>
        <a:graphic>
          <a:graphicData uri="http://schemas.openxmlformats.org/drawingml/2006/table">
            <a:tbl>
              <a:tblPr/>
              <a:tblGrid>
                <a:gridCol w="2743200">
                  <a:extLst>
                    <a:ext uri="{9D8B030D-6E8A-4147-A177-3AD203B41FA5}">
                      <a16:colId xmlns:a16="http://schemas.microsoft.com/office/drawing/2014/main" val="1459346025"/>
                    </a:ext>
                  </a:extLst>
                </a:gridCol>
                <a:gridCol w="2743200">
                  <a:extLst>
                    <a:ext uri="{9D8B030D-6E8A-4147-A177-3AD203B41FA5}">
                      <a16:colId xmlns:a16="http://schemas.microsoft.com/office/drawing/2014/main" val="273422009"/>
                    </a:ext>
                  </a:extLst>
                </a:gridCol>
                <a:gridCol w="2743200">
                  <a:extLst>
                    <a:ext uri="{9D8B030D-6E8A-4147-A177-3AD203B41FA5}">
                      <a16:colId xmlns:a16="http://schemas.microsoft.com/office/drawing/2014/main" val="1745685593"/>
                    </a:ext>
                  </a:extLst>
                </a:gridCol>
              </a:tblGrid>
              <a:tr h="0">
                <a:tc>
                  <a:txBody>
                    <a:bodyPr/>
                    <a:lstStyle/>
                    <a:p>
                      <a:r>
                        <a:rPr lang="en-US"/>
                        <a:t>Student ID</a:t>
                      </a:r>
                    </a:p>
                  </a:txBody>
                  <a:tcPr anchor="ctr">
                    <a:lnL>
                      <a:noFill/>
                    </a:lnL>
                    <a:lnR>
                      <a:noFill/>
                    </a:lnR>
                    <a:lnT>
                      <a:noFill/>
                    </a:lnT>
                    <a:lnB>
                      <a:noFill/>
                    </a:lnB>
                    <a:noFill/>
                  </a:tcPr>
                </a:tc>
                <a:tc>
                  <a:txBody>
                    <a:bodyPr/>
                    <a:lstStyle/>
                    <a:p>
                      <a:r>
                        <a:rPr lang="en-US"/>
                        <a:t>Name</a:t>
                      </a:r>
                    </a:p>
                  </a:txBody>
                  <a:tcPr anchor="ctr">
                    <a:lnL>
                      <a:noFill/>
                    </a:lnL>
                    <a:lnR>
                      <a:noFill/>
                    </a:lnR>
                    <a:lnT>
                      <a:noFill/>
                    </a:lnT>
                    <a:lnB>
                      <a:noFill/>
                    </a:lnB>
                    <a:noFill/>
                  </a:tcPr>
                </a:tc>
                <a:tc>
                  <a:txBody>
                    <a:bodyPr/>
                    <a:lstStyle/>
                    <a:p>
                      <a:r>
                        <a:rPr lang="en-US"/>
                        <a:t>Subject</a:t>
                      </a:r>
                    </a:p>
                  </a:txBody>
                  <a:tcPr anchor="ctr">
                    <a:lnL>
                      <a:noFill/>
                    </a:lnL>
                    <a:lnR>
                      <a:noFill/>
                    </a:lnR>
                    <a:lnT>
                      <a:noFill/>
                    </a:lnT>
                    <a:lnB>
                      <a:noFill/>
                    </a:lnB>
                    <a:noFill/>
                  </a:tcPr>
                </a:tc>
                <a:extLst>
                  <a:ext uri="{0D108BD9-81ED-4DB2-BD59-A6C34878D82A}">
                    <a16:rowId xmlns:a16="http://schemas.microsoft.com/office/drawing/2014/main" val="1594481880"/>
                  </a:ext>
                </a:extLst>
              </a:tr>
              <a:tr h="0">
                <a:tc>
                  <a:txBody>
                    <a:bodyPr/>
                    <a:lstStyle/>
                    <a:p>
                      <a:r>
                        <a:rPr lang="en-US"/>
                        <a:t>1</a:t>
                      </a:r>
                    </a:p>
                  </a:txBody>
                  <a:tcPr anchor="ctr">
                    <a:lnL>
                      <a:noFill/>
                    </a:lnL>
                    <a:lnR>
                      <a:noFill/>
                    </a:lnR>
                    <a:lnT>
                      <a:noFill/>
                    </a:lnT>
                    <a:lnB>
                      <a:noFill/>
                    </a:lnB>
                    <a:noFill/>
                  </a:tcPr>
                </a:tc>
                <a:tc>
                  <a:txBody>
                    <a:bodyPr/>
                    <a:lstStyle/>
                    <a:p>
                      <a:r>
                        <a:rPr lang="en-US"/>
                        <a:t>Alice</a:t>
                      </a:r>
                    </a:p>
                  </a:txBody>
                  <a:tcPr anchor="ctr">
                    <a:lnL>
                      <a:noFill/>
                    </a:lnL>
                    <a:lnR>
                      <a:noFill/>
                    </a:lnR>
                    <a:lnT>
                      <a:noFill/>
                    </a:lnT>
                    <a:lnB>
                      <a:noFill/>
                    </a:lnB>
                    <a:noFill/>
                  </a:tcPr>
                </a:tc>
                <a:tc>
                  <a:txBody>
                    <a:bodyPr/>
                    <a:lstStyle/>
                    <a:p>
                      <a:r>
                        <a:rPr lang="en-US"/>
                        <a:t>Physics</a:t>
                      </a:r>
                    </a:p>
                  </a:txBody>
                  <a:tcPr anchor="ctr">
                    <a:lnL>
                      <a:noFill/>
                    </a:lnL>
                    <a:lnR>
                      <a:noFill/>
                    </a:lnR>
                    <a:lnT>
                      <a:noFill/>
                    </a:lnT>
                    <a:lnB>
                      <a:noFill/>
                    </a:lnB>
                    <a:noFill/>
                  </a:tcPr>
                </a:tc>
                <a:extLst>
                  <a:ext uri="{0D108BD9-81ED-4DB2-BD59-A6C34878D82A}">
                    <a16:rowId xmlns:a16="http://schemas.microsoft.com/office/drawing/2014/main" val="1042149885"/>
                  </a:ext>
                </a:extLst>
              </a:tr>
              <a:tr h="0">
                <a:tc>
                  <a:txBody>
                    <a:bodyPr/>
                    <a:lstStyle/>
                    <a:p>
                      <a:r>
                        <a:rPr lang="en-US"/>
                        <a:t>1</a:t>
                      </a:r>
                    </a:p>
                  </a:txBody>
                  <a:tcPr anchor="ctr">
                    <a:lnL>
                      <a:noFill/>
                    </a:lnL>
                    <a:lnR>
                      <a:noFill/>
                    </a:lnR>
                    <a:lnT>
                      <a:noFill/>
                    </a:lnT>
                    <a:lnB>
                      <a:noFill/>
                    </a:lnB>
                    <a:noFill/>
                  </a:tcPr>
                </a:tc>
                <a:tc>
                  <a:txBody>
                    <a:bodyPr/>
                    <a:lstStyle/>
                    <a:p>
                      <a:r>
                        <a:rPr lang="en-US"/>
                        <a:t>Alice</a:t>
                      </a:r>
                    </a:p>
                  </a:txBody>
                  <a:tcPr anchor="ctr">
                    <a:lnL>
                      <a:noFill/>
                    </a:lnL>
                    <a:lnR>
                      <a:noFill/>
                    </a:lnR>
                    <a:lnT>
                      <a:noFill/>
                    </a:lnT>
                    <a:lnB>
                      <a:noFill/>
                    </a:lnB>
                    <a:noFill/>
                  </a:tcPr>
                </a:tc>
                <a:tc>
                  <a:txBody>
                    <a:bodyPr/>
                    <a:lstStyle/>
                    <a:p>
                      <a:r>
                        <a:rPr lang="en-US"/>
                        <a:t>Math</a:t>
                      </a:r>
                    </a:p>
                  </a:txBody>
                  <a:tcPr anchor="ctr">
                    <a:lnL>
                      <a:noFill/>
                    </a:lnL>
                    <a:lnR>
                      <a:noFill/>
                    </a:lnR>
                    <a:lnT>
                      <a:noFill/>
                    </a:lnT>
                    <a:lnB>
                      <a:noFill/>
                    </a:lnB>
                    <a:noFill/>
                  </a:tcPr>
                </a:tc>
                <a:extLst>
                  <a:ext uri="{0D108BD9-81ED-4DB2-BD59-A6C34878D82A}">
                    <a16:rowId xmlns:a16="http://schemas.microsoft.com/office/drawing/2014/main" val="307594647"/>
                  </a:ext>
                </a:extLst>
              </a:tr>
              <a:tr h="0">
                <a:tc>
                  <a:txBody>
                    <a:bodyPr/>
                    <a:lstStyle/>
                    <a:p>
                      <a:r>
                        <a:rPr lang="en-US"/>
                        <a:t>2</a:t>
                      </a:r>
                    </a:p>
                  </a:txBody>
                  <a:tcPr anchor="ctr">
                    <a:lnL>
                      <a:noFill/>
                    </a:lnL>
                    <a:lnR>
                      <a:noFill/>
                    </a:lnR>
                    <a:lnT>
                      <a:noFill/>
                    </a:lnT>
                    <a:lnB>
                      <a:noFill/>
                    </a:lnB>
                    <a:noFill/>
                  </a:tcPr>
                </a:tc>
                <a:tc>
                  <a:txBody>
                    <a:bodyPr/>
                    <a:lstStyle/>
                    <a:p>
                      <a:r>
                        <a:rPr lang="en-US"/>
                        <a:t>Bob</a:t>
                      </a:r>
                    </a:p>
                  </a:txBody>
                  <a:tcPr anchor="ctr">
                    <a:lnL>
                      <a:noFill/>
                    </a:lnL>
                    <a:lnR>
                      <a:noFill/>
                    </a:lnR>
                    <a:lnT>
                      <a:noFill/>
                    </a:lnT>
                    <a:lnB>
                      <a:noFill/>
                    </a:lnB>
                    <a:noFill/>
                  </a:tcPr>
                </a:tc>
                <a:tc>
                  <a:txBody>
                    <a:bodyPr/>
                    <a:lstStyle/>
                    <a:p>
                      <a:r>
                        <a:rPr lang="en-US"/>
                        <a:t>Chemistry</a:t>
                      </a:r>
                    </a:p>
                  </a:txBody>
                  <a:tcPr anchor="ctr">
                    <a:lnL>
                      <a:noFill/>
                    </a:lnL>
                    <a:lnR>
                      <a:noFill/>
                    </a:lnR>
                    <a:lnT>
                      <a:noFill/>
                    </a:lnT>
                    <a:lnB>
                      <a:noFill/>
                    </a:lnB>
                    <a:noFill/>
                  </a:tcPr>
                </a:tc>
                <a:extLst>
                  <a:ext uri="{0D108BD9-81ED-4DB2-BD59-A6C34878D82A}">
                    <a16:rowId xmlns:a16="http://schemas.microsoft.com/office/drawing/2014/main" val="1510462607"/>
                  </a:ext>
                </a:extLst>
              </a:tr>
              <a:tr h="0">
                <a:tc>
                  <a:txBody>
                    <a:bodyPr/>
                    <a:lstStyle/>
                    <a:p>
                      <a:r>
                        <a:rPr lang="en-US"/>
                        <a:t>2</a:t>
                      </a:r>
                    </a:p>
                  </a:txBody>
                  <a:tcPr anchor="ctr">
                    <a:lnL>
                      <a:noFill/>
                    </a:lnL>
                    <a:lnR>
                      <a:noFill/>
                    </a:lnR>
                    <a:lnT>
                      <a:noFill/>
                    </a:lnT>
                    <a:lnB>
                      <a:noFill/>
                    </a:lnB>
                    <a:noFill/>
                  </a:tcPr>
                </a:tc>
                <a:tc>
                  <a:txBody>
                    <a:bodyPr/>
                    <a:lstStyle/>
                    <a:p>
                      <a:r>
                        <a:rPr lang="en-US"/>
                        <a:t>Bob</a:t>
                      </a:r>
                    </a:p>
                  </a:txBody>
                  <a:tcPr anchor="ctr">
                    <a:lnL>
                      <a:noFill/>
                    </a:lnL>
                    <a:lnR>
                      <a:noFill/>
                    </a:lnR>
                    <a:lnT>
                      <a:noFill/>
                    </a:lnT>
                    <a:lnB>
                      <a:noFill/>
                    </a:lnB>
                    <a:noFill/>
                  </a:tcPr>
                </a:tc>
                <a:tc>
                  <a:txBody>
                    <a:bodyPr/>
                    <a:lstStyle/>
                    <a:p>
                      <a:r>
                        <a:rPr lang="en-US" dirty="0"/>
                        <a:t>Biology</a:t>
                      </a:r>
                    </a:p>
                  </a:txBody>
                  <a:tcPr anchor="ctr">
                    <a:lnL>
                      <a:noFill/>
                    </a:lnL>
                    <a:lnR>
                      <a:noFill/>
                    </a:lnR>
                    <a:lnT>
                      <a:noFill/>
                    </a:lnT>
                    <a:lnB>
                      <a:noFill/>
                    </a:lnB>
                    <a:noFill/>
                  </a:tcPr>
                </a:tc>
                <a:extLst>
                  <a:ext uri="{0D108BD9-81ED-4DB2-BD59-A6C34878D82A}">
                    <a16:rowId xmlns:a16="http://schemas.microsoft.com/office/drawing/2014/main" val="3504463488"/>
                  </a:ext>
                </a:extLst>
              </a:tr>
            </a:tbl>
          </a:graphicData>
        </a:graphic>
      </p:graphicFrame>
    </p:spTree>
    <p:extLst>
      <p:ext uri="{BB962C8B-B14F-4D97-AF65-F5344CB8AC3E}">
        <p14:creationId xmlns:p14="http://schemas.microsoft.com/office/powerpoint/2010/main" val="1506297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0AF89-7FA6-88A9-462D-16AC89D67AF5}"/>
              </a:ext>
            </a:extLst>
          </p:cNvPr>
          <p:cNvSpPr>
            <a:spLocks noGrp="1"/>
          </p:cNvSpPr>
          <p:nvPr>
            <p:ph type="title"/>
          </p:nvPr>
        </p:nvSpPr>
        <p:spPr/>
        <p:txBody>
          <a:bodyPr/>
          <a:lstStyle/>
          <a:p>
            <a:r>
              <a:rPr lang="en-US" dirty="0"/>
              <a:t>2NF</a:t>
            </a:r>
          </a:p>
        </p:txBody>
      </p:sp>
      <p:graphicFrame>
        <p:nvGraphicFramePr>
          <p:cNvPr id="4" name="Content Placeholder 3">
            <a:extLst>
              <a:ext uri="{FF2B5EF4-FFF2-40B4-BE49-F238E27FC236}">
                <a16:creationId xmlns:a16="http://schemas.microsoft.com/office/drawing/2014/main" id="{FDE2FF77-3553-7BD6-012A-07070DB0409D}"/>
              </a:ext>
            </a:extLst>
          </p:cNvPr>
          <p:cNvGraphicFramePr>
            <a:graphicFrameLocks noGrp="1"/>
          </p:cNvGraphicFramePr>
          <p:nvPr>
            <p:ph idx="1"/>
            <p:extLst>
              <p:ext uri="{D42A27DB-BD31-4B8C-83A1-F6EECF244321}">
                <p14:modId xmlns:p14="http://schemas.microsoft.com/office/powerpoint/2010/main" val="1431210303"/>
              </p:ext>
            </p:extLst>
          </p:nvPr>
        </p:nvGraphicFramePr>
        <p:xfrm>
          <a:off x="457200" y="1515509"/>
          <a:ext cx="8229600" cy="1463040"/>
        </p:xfrm>
        <a:graphic>
          <a:graphicData uri="http://schemas.openxmlformats.org/drawingml/2006/table">
            <a:tbl>
              <a:tblPr/>
              <a:tblGrid>
                <a:gridCol w="2057400">
                  <a:extLst>
                    <a:ext uri="{9D8B030D-6E8A-4147-A177-3AD203B41FA5}">
                      <a16:colId xmlns:a16="http://schemas.microsoft.com/office/drawing/2014/main" val="1118956015"/>
                    </a:ext>
                  </a:extLst>
                </a:gridCol>
                <a:gridCol w="2057400">
                  <a:extLst>
                    <a:ext uri="{9D8B030D-6E8A-4147-A177-3AD203B41FA5}">
                      <a16:colId xmlns:a16="http://schemas.microsoft.com/office/drawing/2014/main" val="521313996"/>
                    </a:ext>
                  </a:extLst>
                </a:gridCol>
                <a:gridCol w="2057400">
                  <a:extLst>
                    <a:ext uri="{9D8B030D-6E8A-4147-A177-3AD203B41FA5}">
                      <a16:colId xmlns:a16="http://schemas.microsoft.com/office/drawing/2014/main" val="1114357696"/>
                    </a:ext>
                  </a:extLst>
                </a:gridCol>
                <a:gridCol w="2057400">
                  <a:extLst>
                    <a:ext uri="{9D8B030D-6E8A-4147-A177-3AD203B41FA5}">
                      <a16:colId xmlns:a16="http://schemas.microsoft.com/office/drawing/2014/main" val="2046346951"/>
                    </a:ext>
                  </a:extLst>
                </a:gridCol>
              </a:tblGrid>
              <a:tr h="0">
                <a:tc>
                  <a:txBody>
                    <a:bodyPr/>
                    <a:lstStyle/>
                    <a:p>
                      <a:r>
                        <a:rPr lang="en-US"/>
                        <a:t>Student_ID</a:t>
                      </a:r>
                    </a:p>
                  </a:txBody>
                  <a:tcPr anchor="ctr">
                    <a:lnL>
                      <a:noFill/>
                    </a:lnL>
                    <a:lnR>
                      <a:noFill/>
                    </a:lnR>
                    <a:lnT>
                      <a:noFill/>
                    </a:lnT>
                    <a:lnB>
                      <a:noFill/>
                    </a:lnB>
                    <a:noFill/>
                  </a:tcPr>
                </a:tc>
                <a:tc>
                  <a:txBody>
                    <a:bodyPr/>
                    <a:lstStyle/>
                    <a:p>
                      <a:r>
                        <a:rPr lang="en-US"/>
                        <a:t>Course_ID</a:t>
                      </a:r>
                    </a:p>
                  </a:txBody>
                  <a:tcPr anchor="ctr">
                    <a:lnL>
                      <a:noFill/>
                    </a:lnL>
                    <a:lnR>
                      <a:noFill/>
                    </a:lnR>
                    <a:lnT>
                      <a:noFill/>
                    </a:lnT>
                    <a:lnB>
                      <a:noFill/>
                    </a:lnB>
                    <a:noFill/>
                  </a:tcPr>
                </a:tc>
                <a:tc>
                  <a:txBody>
                    <a:bodyPr/>
                    <a:lstStyle/>
                    <a:p>
                      <a:r>
                        <a:rPr lang="en-US"/>
                        <a:t>Student_Name</a:t>
                      </a:r>
                    </a:p>
                  </a:txBody>
                  <a:tcPr anchor="ctr">
                    <a:lnL>
                      <a:noFill/>
                    </a:lnL>
                    <a:lnR>
                      <a:noFill/>
                    </a:lnR>
                    <a:lnT>
                      <a:noFill/>
                    </a:lnT>
                    <a:lnB>
                      <a:noFill/>
                    </a:lnB>
                    <a:noFill/>
                  </a:tcPr>
                </a:tc>
                <a:tc>
                  <a:txBody>
                    <a:bodyPr/>
                    <a:lstStyle/>
                    <a:p>
                      <a:r>
                        <a:rPr lang="en-US"/>
                        <a:t>Course_Name</a:t>
                      </a:r>
                    </a:p>
                  </a:txBody>
                  <a:tcPr anchor="ctr">
                    <a:lnL>
                      <a:noFill/>
                    </a:lnL>
                    <a:lnR>
                      <a:noFill/>
                    </a:lnR>
                    <a:lnT>
                      <a:noFill/>
                    </a:lnT>
                    <a:lnB>
                      <a:noFill/>
                    </a:lnB>
                    <a:noFill/>
                  </a:tcPr>
                </a:tc>
                <a:extLst>
                  <a:ext uri="{0D108BD9-81ED-4DB2-BD59-A6C34878D82A}">
                    <a16:rowId xmlns:a16="http://schemas.microsoft.com/office/drawing/2014/main" val="3901021779"/>
                  </a:ext>
                </a:extLst>
              </a:tr>
              <a:tr h="0">
                <a:tc>
                  <a:txBody>
                    <a:bodyPr/>
                    <a:lstStyle/>
                    <a:p>
                      <a:r>
                        <a:rPr lang="en-US"/>
                        <a:t>1</a:t>
                      </a:r>
                    </a:p>
                  </a:txBody>
                  <a:tcPr anchor="ctr">
                    <a:lnL>
                      <a:noFill/>
                    </a:lnL>
                    <a:lnR>
                      <a:noFill/>
                    </a:lnR>
                    <a:lnT>
                      <a:noFill/>
                    </a:lnT>
                    <a:lnB>
                      <a:noFill/>
                    </a:lnB>
                    <a:noFill/>
                  </a:tcPr>
                </a:tc>
                <a:tc>
                  <a:txBody>
                    <a:bodyPr/>
                    <a:lstStyle/>
                    <a:p>
                      <a:r>
                        <a:rPr lang="en-US"/>
                        <a:t>CS101</a:t>
                      </a:r>
                    </a:p>
                  </a:txBody>
                  <a:tcPr anchor="ctr">
                    <a:lnL>
                      <a:noFill/>
                    </a:lnL>
                    <a:lnR>
                      <a:noFill/>
                    </a:lnR>
                    <a:lnT>
                      <a:noFill/>
                    </a:lnT>
                    <a:lnB>
                      <a:noFill/>
                    </a:lnB>
                    <a:noFill/>
                  </a:tcPr>
                </a:tc>
                <a:tc>
                  <a:txBody>
                    <a:bodyPr/>
                    <a:lstStyle/>
                    <a:p>
                      <a:r>
                        <a:rPr lang="en-US"/>
                        <a:t>Alice</a:t>
                      </a:r>
                    </a:p>
                  </a:txBody>
                  <a:tcPr anchor="ctr">
                    <a:lnL>
                      <a:noFill/>
                    </a:lnL>
                    <a:lnR>
                      <a:noFill/>
                    </a:lnR>
                    <a:lnT>
                      <a:noFill/>
                    </a:lnT>
                    <a:lnB>
                      <a:noFill/>
                    </a:lnB>
                    <a:noFill/>
                  </a:tcPr>
                </a:tc>
                <a:tc>
                  <a:txBody>
                    <a:bodyPr/>
                    <a:lstStyle/>
                    <a:p>
                      <a:r>
                        <a:rPr lang="en-US"/>
                        <a:t>Algorithms</a:t>
                      </a:r>
                    </a:p>
                  </a:txBody>
                  <a:tcPr anchor="ctr">
                    <a:lnL>
                      <a:noFill/>
                    </a:lnL>
                    <a:lnR>
                      <a:noFill/>
                    </a:lnR>
                    <a:lnT>
                      <a:noFill/>
                    </a:lnT>
                    <a:lnB>
                      <a:noFill/>
                    </a:lnB>
                    <a:noFill/>
                  </a:tcPr>
                </a:tc>
                <a:extLst>
                  <a:ext uri="{0D108BD9-81ED-4DB2-BD59-A6C34878D82A}">
                    <a16:rowId xmlns:a16="http://schemas.microsoft.com/office/drawing/2014/main" val="1493844467"/>
                  </a:ext>
                </a:extLst>
              </a:tr>
              <a:tr h="0">
                <a:tc>
                  <a:txBody>
                    <a:bodyPr/>
                    <a:lstStyle/>
                    <a:p>
                      <a:r>
                        <a:rPr lang="en-US"/>
                        <a:t>1</a:t>
                      </a:r>
                    </a:p>
                  </a:txBody>
                  <a:tcPr anchor="ctr">
                    <a:lnL>
                      <a:noFill/>
                    </a:lnL>
                    <a:lnR>
                      <a:noFill/>
                    </a:lnR>
                    <a:lnT>
                      <a:noFill/>
                    </a:lnT>
                    <a:lnB>
                      <a:noFill/>
                    </a:lnB>
                    <a:noFill/>
                  </a:tcPr>
                </a:tc>
                <a:tc>
                  <a:txBody>
                    <a:bodyPr/>
                    <a:lstStyle/>
                    <a:p>
                      <a:r>
                        <a:rPr lang="en-US"/>
                        <a:t>CS102</a:t>
                      </a:r>
                    </a:p>
                  </a:txBody>
                  <a:tcPr anchor="ctr">
                    <a:lnL>
                      <a:noFill/>
                    </a:lnL>
                    <a:lnR>
                      <a:noFill/>
                    </a:lnR>
                    <a:lnT>
                      <a:noFill/>
                    </a:lnT>
                    <a:lnB>
                      <a:noFill/>
                    </a:lnB>
                    <a:noFill/>
                  </a:tcPr>
                </a:tc>
                <a:tc>
                  <a:txBody>
                    <a:bodyPr/>
                    <a:lstStyle/>
                    <a:p>
                      <a:r>
                        <a:rPr lang="en-US"/>
                        <a:t>Alice</a:t>
                      </a:r>
                    </a:p>
                  </a:txBody>
                  <a:tcPr anchor="ctr">
                    <a:lnL>
                      <a:noFill/>
                    </a:lnL>
                    <a:lnR>
                      <a:noFill/>
                    </a:lnR>
                    <a:lnT>
                      <a:noFill/>
                    </a:lnT>
                    <a:lnB>
                      <a:noFill/>
                    </a:lnB>
                    <a:noFill/>
                  </a:tcPr>
                </a:tc>
                <a:tc>
                  <a:txBody>
                    <a:bodyPr/>
                    <a:lstStyle/>
                    <a:p>
                      <a:r>
                        <a:rPr lang="en-US"/>
                        <a:t>Databases</a:t>
                      </a:r>
                    </a:p>
                  </a:txBody>
                  <a:tcPr anchor="ctr">
                    <a:lnL>
                      <a:noFill/>
                    </a:lnL>
                    <a:lnR>
                      <a:noFill/>
                    </a:lnR>
                    <a:lnT>
                      <a:noFill/>
                    </a:lnT>
                    <a:lnB>
                      <a:noFill/>
                    </a:lnB>
                    <a:noFill/>
                  </a:tcPr>
                </a:tc>
                <a:extLst>
                  <a:ext uri="{0D108BD9-81ED-4DB2-BD59-A6C34878D82A}">
                    <a16:rowId xmlns:a16="http://schemas.microsoft.com/office/drawing/2014/main" val="3238739925"/>
                  </a:ext>
                </a:extLst>
              </a:tr>
              <a:tr h="0">
                <a:tc>
                  <a:txBody>
                    <a:bodyPr/>
                    <a:lstStyle/>
                    <a:p>
                      <a:r>
                        <a:rPr lang="en-US"/>
                        <a:t>2</a:t>
                      </a:r>
                    </a:p>
                  </a:txBody>
                  <a:tcPr anchor="ctr">
                    <a:lnL>
                      <a:noFill/>
                    </a:lnL>
                    <a:lnR>
                      <a:noFill/>
                    </a:lnR>
                    <a:lnT>
                      <a:noFill/>
                    </a:lnT>
                    <a:lnB>
                      <a:noFill/>
                    </a:lnB>
                    <a:noFill/>
                  </a:tcPr>
                </a:tc>
                <a:tc>
                  <a:txBody>
                    <a:bodyPr/>
                    <a:lstStyle/>
                    <a:p>
                      <a:r>
                        <a:rPr lang="en-US"/>
                        <a:t>CS101</a:t>
                      </a:r>
                    </a:p>
                  </a:txBody>
                  <a:tcPr anchor="ctr">
                    <a:lnL>
                      <a:noFill/>
                    </a:lnL>
                    <a:lnR>
                      <a:noFill/>
                    </a:lnR>
                    <a:lnT>
                      <a:noFill/>
                    </a:lnT>
                    <a:lnB>
                      <a:noFill/>
                    </a:lnB>
                    <a:noFill/>
                  </a:tcPr>
                </a:tc>
                <a:tc>
                  <a:txBody>
                    <a:bodyPr/>
                    <a:lstStyle/>
                    <a:p>
                      <a:r>
                        <a:rPr lang="en-US"/>
                        <a:t>Bob</a:t>
                      </a:r>
                    </a:p>
                  </a:txBody>
                  <a:tcPr anchor="ctr">
                    <a:lnL>
                      <a:noFill/>
                    </a:lnL>
                    <a:lnR>
                      <a:noFill/>
                    </a:lnR>
                    <a:lnT>
                      <a:noFill/>
                    </a:lnT>
                    <a:lnB>
                      <a:noFill/>
                    </a:lnB>
                    <a:noFill/>
                  </a:tcPr>
                </a:tc>
                <a:tc>
                  <a:txBody>
                    <a:bodyPr/>
                    <a:lstStyle/>
                    <a:p>
                      <a:r>
                        <a:rPr lang="en-US" dirty="0"/>
                        <a:t>Algorithms</a:t>
                      </a:r>
                    </a:p>
                  </a:txBody>
                  <a:tcPr anchor="ctr">
                    <a:lnL>
                      <a:noFill/>
                    </a:lnL>
                    <a:lnR>
                      <a:noFill/>
                    </a:lnR>
                    <a:lnT>
                      <a:noFill/>
                    </a:lnT>
                    <a:lnB>
                      <a:noFill/>
                    </a:lnB>
                    <a:noFill/>
                  </a:tcPr>
                </a:tc>
                <a:extLst>
                  <a:ext uri="{0D108BD9-81ED-4DB2-BD59-A6C34878D82A}">
                    <a16:rowId xmlns:a16="http://schemas.microsoft.com/office/drawing/2014/main" val="3229040196"/>
                  </a:ext>
                </a:extLst>
              </a:tr>
            </a:tbl>
          </a:graphicData>
        </a:graphic>
      </p:graphicFrame>
      <p:graphicFrame>
        <p:nvGraphicFramePr>
          <p:cNvPr id="5" name="Table 4">
            <a:extLst>
              <a:ext uri="{FF2B5EF4-FFF2-40B4-BE49-F238E27FC236}">
                <a16:creationId xmlns:a16="http://schemas.microsoft.com/office/drawing/2014/main" id="{80158A58-056E-3885-2C42-84FE2438C9D0}"/>
              </a:ext>
            </a:extLst>
          </p:cNvPr>
          <p:cNvGraphicFramePr>
            <a:graphicFrameLocks noGrp="1"/>
          </p:cNvGraphicFramePr>
          <p:nvPr>
            <p:extLst>
              <p:ext uri="{D42A27DB-BD31-4B8C-83A1-F6EECF244321}">
                <p14:modId xmlns:p14="http://schemas.microsoft.com/office/powerpoint/2010/main" val="2312280895"/>
              </p:ext>
            </p:extLst>
          </p:nvPr>
        </p:nvGraphicFramePr>
        <p:xfrm>
          <a:off x="457200" y="3314541"/>
          <a:ext cx="3306726" cy="1097280"/>
        </p:xfrm>
        <a:graphic>
          <a:graphicData uri="http://schemas.openxmlformats.org/drawingml/2006/table">
            <a:tbl>
              <a:tblPr/>
              <a:tblGrid>
                <a:gridCol w="1653363">
                  <a:extLst>
                    <a:ext uri="{9D8B030D-6E8A-4147-A177-3AD203B41FA5}">
                      <a16:colId xmlns:a16="http://schemas.microsoft.com/office/drawing/2014/main" val="4120019910"/>
                    </a:ext>
                  </a:extLst>
                </a:gridCol>
                <a:gridCol w="1653363">
                  <a:extLst>
                    <a:ext uri="{9D8B030D-6E8A-4147-A177-3AD203B41FA5}">
                      <a16:colId xmlns:a16="http://schemas.microsoft.com/office/drawing/2014/main" val="3036203562"/>
                    </a:ext>
                  </a:extLst>
                </a:gridCol>
              </a:tblGrid>
              <a:tr h="0">
                <a:tc>
                  <a:txBody>
                    <a:bodyPr/>
                    <a:lstStyle/>
                    <a:p>
                      <a:r>
                        <a:rPr lang="en-US"/>
                        <a:t>Student_ID</a:t>
                      </a:r>
                    </a:p>
                  </a:txBody>
                  <a:tcPr anchor="ctr">
                    <a:lnL>
                      <a:noFill/>
                    </a:lnL>
                    <a:lnR>
                      <a:noFill/>
                    </a:lnR>
                    <a:lnT>
                      <a:noFill/>
                    </a:lnT>
                    <a:lnB>
                      <a:noFill/>
                    </a:lnB>
                    <a:noFill/>
                  </a:tcPr>
                </a:tc>
                <a:tc>
                  <a:txBody>
                    <a:bodyPr/>
                    <a:lstStyle/>
                    <a:p>
                      <a:r>
                        <a:rPr lang="en-US"/>
                        <a:t>Student_Name</a:t>
                      </a:r>
                    </a:p>
                  </a:txBody>
                  <a:tcPr anchor="ctr">
                    <a:lnL>
                      <a:noFill/>
                    </a:lnL>
                    <a:lnR>
                      <a:noFill/>
                    </a:lnR>
                    <a:lnT>
                      <a:noFill/>
                    </a:lnT>
                    <a:lnB>
                      <a:noFill/>
                    </a:lnB>
                    <a:noFill/>
                  </a:tcPr>
                </a:tc>
                <a:extLst>
                  <a:ext uri="{0D108BD9-81ED-4DB2-BD59-A6C34878D82A}">
                    <a16:rowId xmlns:a16="http://schemas.microsoft.com/office/drawing/2014/main" val="1780166442"/>
                  </a:ext>
                </a:extLst>
              </a:tr>
              <a:tr h="0">
                <a:tc>
                  <a:txBody>
                    <a:bodyPr/>
                    <a:lstStyle/>
                    <a:p>
                      <a:r>
                        <a:rPr lang="en-US"/>
                        <a:t>1</a:t>
                      </a:r>
                    </a:p>
                  </a:txBody>
                  <a:tcPr anchor="ctr">
                    <a:lnL>
                      <a:noFill/>
                    </a:lnL>
                    <a:lnR>
                      <a:noFill/>
                    </a:lnR>
                    <a:lnT>
                      <a:noFill/>
                    </a:lnT>
                    <a:lnB>
                      <a:noFill/>
                    </a:lnB>
                    <a:noFill/>
                  </a:tcPr>
                </a:tc>
                <a:tc>
                  <a:txBody>
                    <a:bodyPr/>
                    <a:lstStyle/>
                    <a:p>
                      <a:r>
                        <a:rPr lang="en-US"/>
                        <a:t>Alice</a:t>
                      </a:r>
                    </a:p>
                  </a:txBody>
                  <a:tcPr anchor="ctr">
                    <a:lnL>
                      <a:noFill/>
                    </a:lnL>
                    <a:lnR>
                      <a:noFill/>
                    </a:lnR>
                    <a:lnT>
                      <a:noFill/>
                    </a:lnT>
                    <a:lnB>
                      <a:noFill/>
                    </a:lnB>
                    <a:noFill/>
                  </a:tcPr>
                </a:tc>
                <a:extLst>
                  <a:ext uri="{0D108BD9-81ED-4DB2-BD59-A6C34878D82A}">
                    <a16:rowId xmlns:a16="http://schemas.microsoft.com/office/drawing/2014/main" val="3612843623"/>
                  </a:ext>
                </a:extLst>
              </a:tr>
              <a:tr h="0">
                <a:tc>
                  <a:txBody>
                    <a:bodyPr/>
                    <a:lstStyle/>
                    <a:p>
                      <a:r>
                        <a:rPr lang="en-US"/>
                        <a:t>2</a:t>
                      </a:r>
                    </a:p>
                  </a:txBody>
                  <a:tcPr anchor="ctr">
                    <a:lnL>
                      <a:noFill/>
                    </a:lnL>
                    <a:lnR>
                      <a:noFill/>
                    </a:lnR>
                    <a:lnT>
                      <a:noFill/>
                    </a:lnT>
                    <a:lnB>
                      <a:noFill/>
                    </a:lnB>
                    <a:noFill/>
                  </a:tcPr>
                </a:tc>
                <a:tc>
                  <a:txBody>
                    <a:bodyPr/>
                    <a:lstStyle/>
                    <a:p>
                      <a:r>
                        <a:rPr lang="en-US" dirty="0"/>
                        <a:t>Bob</a:t>
                      </a:r>
                    </a:p>
                  </a:txBody>
                  <a:tcPr anchor="ctr">
                    <a:lnL>
                      <a:noFill/>
                    </a:lnL>
                    <a:lnR>
                      <a:noFill/>
                    </a:lnR>
                    <a:lnT>
                      <a:noFill/>
                    </a:lnT>
                    <a:lnB>
                      <a:noFill/>
                    </a:lnB>
                    <a:noFill/>
                  </a:tcPr>
                </a:tc>
                <a:extLst>
                  <a:ext uri="{0D108BD9-81ED-4DB2-BD59-A6C34878D82A}">
                    <a16:rowId xmlns:a16="http://schemas.microsoft.com/office/drawing/2014/main" val="3004544288"/>
                  </a:ext>
                </a:extLst>
              </a:tr>
            </a:tbl>
          </a:graphicData>
        </a:graphic>
      </p:graphicFrame>
      <p:graphicFrame>
        <p:nvGraphicFramePr>
          <p:cNvPr id="6" name="Table 5">
            <a:extLst>
              <a:ext uri="{FF2B5EF4-FFF2-40B4-BE49-F238E27FC236}">
                <a16:creationId xmlns:a16="http://schemas.microsoft.com/office/drawing/2014/main" id="{27DF9BF2-1BAD-C42C-DA6A-0CB2EA1B92DC}"/>
              </a:ext>
            </a:extLst>
          </p:cNvPr>
          <p:cNvGraphicFramePr>
            <a:graphicFrameLocks noGrp="1"/>
          </p:cNvGraphicFramePr>
          <p:nvPr>
            <p:extLst>
              <p:ext uri="{D42A27DB-BD31-4B8C-83A1-F6EECF244321}">
                <p14:modId xmlns:p14="http://schemas.microsoft.com/office/powerpoint/2010/main" val="2134976855"/>
              </p:ext>
            </p:extLst>
          </p:nvPr>
        </p:nvGraphicFramePr>
        <p:xfrm>
          <a:off x="3763926" y="3330812"/>
          <a:ext cx="4827182" cy="1097280"/>
        </p:xfrm>
        <a:graphic>
          <a:graphicData uri="http://schemas.openxmlformats.org/drawingml/2006/table">
            <a:tbl>
              <a:tblPr/>
              <a:tblGrid>
                <a:gridCol w="2413591">
                  <a:extLst>
                    <a:ext uri="{9D8B030D-6E8A-4147-A177-3AD203B41FA5}">
                      <a16:colId xmlns:a16="http://schemas.microsoft.com/office/drawing/2014/main" val="738768214"/>
                    </a:ext>
                  </a:extLst>
                </a:gridCol>
                <a:gridCol w="2413591">
                  <a:extLst>
                    <a:ext uri="{9D8B030D-6E8A-4147-A177-3AD203B41FA5}">
                      <a16:colId xmlns:a16="http://schemas.microsoft.com/office/drawing/2014/main" val="76981846"/>
                    </a:ext>
                  </a:extLst>
                </a:gridCol>
              </a:tblGrid>
              <a:tr h="0">
                <a:tc>
                  <a:txBody>
                    <a:bodyPr/>
                    <a:lstStyle/>
                    <a:p>
                      <a:r>
                        <a:rPr lang="en-US"/>
                        <a:t>Course_ID</a:t>
                      </a:r>
                    </a:p>
                  </a:txBody>
                  <a:tcPr anchor="ctr">
                    <a:lnL>
                      <a:noFill/>
                    </a:lnL>
                    <a:lnR>
                      <a:noFill/>
                    </a:lnR>
                    <a:lnT>
                      <a:noFill/>
                    </a:lnT>
                    <a:lnB>
                      <a:noFill/>
                    </a:lnB>
                    <a:noFill/>
                  </a:tcPr>
                </a:tc>
                <a:tc>
                  <a:txBody>
                    <a:bodyPr/>
                    <a:lstStyle/>
                    <a:p>
                      <a:r>
                        <a:rPr lang="en-US"/>
                        <a:t>Course_Name</a:t>
                      </a:r>
                    </a:p>
                  </a:txBody>
                  <a:tcPr anchor="ctr">
                    <a:lnL>
                      <a:noFill/>
                    </a:lnL>
                    <a:lnR>
                      <a:noFill/>
                    </a:lnR>
                    <a:lnT>
                      <a:noFill/>
                    </a:lnT>
                    <a:lnB>
                      <a:noFill/>
                    </a:lnB>
                    <a:noFill/>
                  </a:tcPr>
                </a:tc>
                <a:extLst>
                  <a:ext uri="{0D108BD9-81ED-4DB2-BD59-A6C34878D82A}">
                    <a16:rowId xmlns:a16="http://schemas.microsoft.com/office/drawing/2014/main" val="1237780141"/>
                  </a:ext>
                </a:extLst>
              </a:tr>
              <a:tr h="0">
                <a:tc>
                  <a:txBody>
                    <a:bodyPr/>
                    <a:lstStyle/>
                    <a:p>
                      <a:r>
                        <a:rPr lang="en-US"/>
                        <a:t>CS101</a:t>
                      </a:r>
                    </a:p>
                  </a:txBody>
                  <a:tcPr anchor="ctr">
                    <a:lnL>
                      <a:noFill/>
                    </a:lnL>
                    <a:lnR>
                      <a:noFill/>
                    </a:lnR>
                    <a:lnT>
                      <a:noFill/>
                    </a:lnT>
                    <a:lnB>
                      <a:noFill/>
                    </a:lnB>
                    <a:noFill/>
                  </a:tcPr>
                </a:tc>
                <a:tc>
                  <a:txBody>
                    <a:bodyPr/>
                    <a:lstStyle/>
                    <a:p>
                      <a:r>
                        <a:rPr lang="en-US"/>
                        <a:t>Algorithms</a:t>
                      </a:r>
                    </a:p>
                  </a:txBody>
                  <a:tcPr anchor="ctr">
                    <a:lnL>
                      <a:noFill/>
                    </a:lnL>
                    <a:lnR>
                      <a:noFill/>
                    </a:lnR>
                    <a:lnT>
                      <a:noFill/>
                    </a:lnT>
                    <a:lnB>
                      <a:noFill/>
                    </a:lnB>
                    <a:noFill/>
                  </a:tcPr>
                </a:tc>
                <a:extLst>
                  <a:ext uri="{0D108BD9-81ED-4DB2-BD59-A6C34878D82A}">
                    <a16:rowId xmlns:a16="http://schemas.microsoft.com/office/drawing/2014/main" val="228552893"/>
                  </a:ext>
                </a:extLst>
              </a:tr>
              <a:tr h="0">
                <a:tc>
                  <a:txBody>
                    <a:bodyPr/>
                    <a:lstStyle/>
                    <a:p>
                      <a:r>
                        <a:rPr lang="en-US"/>
                        <a:t>CS102</a:t>
                      </a:r>
                    </a:p>
                  </a:txBody>
                  <a:tcPr anchor="ctr">
                    <a:lnL>
                      <a:noFill/>
                    </a:lnL>
                    <a:lnR>
                      <a:noFill/>
                    </a:lnR>
                    <a:lnT>
                      <a:noFill/>
                    </a:lnT>
                    <a:lnB>
                      <a:noFill/>
                    </a:lnB>
                    <a:noFill/>
                  </a:tcPr>
                </a:tc>
                <a:tc>
                  <a:txBody>
                    <a:bodyPr/>
                    <a:lstStyle/>
                    <a:p>
                      <a:r>
                        <a:rPr lang="en-US" dirty="0"/>
                        <a:t>Databases</a:t>
                      </a:r>
                    </a:p>
                  </a:txBody>
                  <a:tcPr anchor="ctr">
                    <a:lnL>
                      <a:noFill/>
                    </a:lnL>
                    <a:lnR>
                      <a:noFill/>
                    </a:lnR>
                    <a:lnT>
                      <a:noFill/>
                    </a:lnT>
                    <a:lnB>
                      <a:noFill/>
                    </a:lnB>
                    <a:noFill/>
                  </a:tcPr>
                </a:tc>
                <a:extLst>
                  <a:ext uri="{0D108BD9-81ED-4DB2-BD59-A6C34878D82A}">
                    <a16:rowId xmlns:a16="http://schemas.microsoft.com/office/drawing/2014/main" val="1993488384"/>
                  </a:ext>
                </a:extLst>
              </a:tr>
            </a:tbl>
          </a:graphicData>
        </a:graphic>
      </p:graphicFrame>
      <p:graphicFrame>
        <p:nvGraphicFramePr>
          <p:cNvPr id="7" name="Table 6">
            <a:extLst>
              <a:ext uri="{FF2B5EF4-FFF2-40B4-BE49-F238E27FC236}">
                <a16:creationId xmlns:a16="http://schemas.microsoft.com/office/drawing/2014/main" id="{1894564C-2961-99AE-71BD-438B66A52EDB}"/>
              </a:ext>
            </a:extLst>
          </p:cNvPr>
          <p:cNvGraphicFramePr>
            <a:graphicFrameLocks noGrp="1"/>
          </p:cNvGraphicFramePr>
          <p:nvPr>
            <p:extLst>
              <p:ext uri="{D42A27DB-BD31-4B8C-83A1-F6EECF244321}">
                <p14:modId xmlns:p14="http://schemas.microsoft.com/office/powerpoint/2010/main" val="2385137337"/>
              </p:ext>
            </p:extLst>
          </p:nvPr>
        </p:nvGraphicFramePr>
        <p:xfrm>
          <a:off x="361508" y="4610971"/>
          <a:ext cx="3732028" cy="1463040"/>
        </p:xfrm>
        <a:graphic>
          <a:graphicData uri="http://schemas.openxmlformats.org/drawingml/2006/table">
            <a:tbl>
              <a:tblPr/>
              <a:tblGrid>
                <a:gridCol w="1866014">
                  <a:extLst>
                    <a:ext uri="{9D8B030D-6E8A-4147-A177-3AD203B41FA5}">
                      <a16:colId xmlns:a16="http://schemas.microsoft.com/office/drawing/2014/main" val="1768213150"/>
                    </a:ext>
                  </a:extLst>
                </a:gridCol>
                <a:gridCol w="1866014">
                  <a:extLst>
                    <a:ext uri="{9D8B030D-6E8A-4147-A177-3AD203B41FA5}">
                      <a16:colId xmlns:a16="http://schemas.microsoft.com/office/drawing/2014/main" val="451326263"/>
                    </a:ext>
                  </a:extLst>
                </a:gridCol>
              </a:tblGrid>
              <a:tr h="0">
                <a:tc>
                  <a:txBody>
                    <a:bodyPr/>
                    <a:lstStyle/>
                    <a:p>
                      <a:r>
                        <a:rPr lang="en-US"/>
                        <a:t>Student_ID</a:t>
                      </a:r>
                    </a:p>
                  </a:txBody>
                  <a:tcPr anchor="ctr">
                    <a:lnL>
                      <a:noFill/>
                    </a:lnL>
                    <a:lnR>
                      <a:noFill/>
                    </a:lnR>
                    <a:lnT>
                      <a:noFill/>
                    </a:lnT>
                    <a:lnB>
                      <a:noFill/>
                    </a:lnB>
                    <a:noFill/>
                  </a:tcPr>
                </a:tc>
                <a:tc>
                  <a:txBody>
                    <a:bodyPr/>
                    <a:lstStyle/>
                    <a:p>
                      <a:r>
                        <a:rPr lang="en-US"/>
                        <a:t>Course_ID</a:t>
                      </a:r>
                    </a:p>
                  </a:txBody>
                  <a:tcPr anchor="ctr">
                    <a:lnL>
                      <a:noFill/>
                    </a:lnL>
                    <a:lnR>
                      <a:noFill/>
                    </a:lnR>
                    <a:lnT>
                      <a:noFill/>
                    </a:lnT>
                    <a:lnB>
                      <a:noFill/>
                    </a:lnB>
                    <a:noFill/>
                  </a:tcPr>
                </a:tc>
                <a:extLst>
                  <a:ext uri="{0D108BD9-81ED-4DB2-BD59-A6C34878D82A}">
                    <a16:rowId xmlns:a16="http://schemas.microsoft.com/office/drawing/2014/main" val="620813933"/>
                  </a:ext>
                </a:extLst>
              </a:tr>
              <a:tr h="0">
                <a:tc>
                  <a:txBody>
                    <a:bodyPr/>
                    <a:lstStyle/>
                    <a:p>
                      <a:r>
                        <a:rPr lang="en-US"/>
                        <a:t>1</a:t>
                      </a:r>
                    </a:p>
                  </a:txBody>
                  <a:tcPr anchor="ctr">
                    <a:lnL>
                      <a:noFill/>
                    </a:lnL>
                    <a:lnR>
                      <a:noFill/>
                    </a:lnR>
                    <a:lnT>
                      <a:noFill/>
                    </a:lnT>
                    <a:lnB>
                      <a:noFill/>
                    </a:lnB>
                    <a:noFill/>
                  </a:tcPr>
                </a:tc>
                <a:tc>
                  <a:txBody>
                    <a:bodyPr/>
                    <a:lstStyle/>
                    <a:p>
                      <a:r>
                        <a:rPr lang="en-US"/>
                        <a:t>CS101</a:t>
                      </a:r>
                    </a:p>
                  </a:txBody>
                  <a:tcPr anchor="ctr">
                    <a:lnL>
                      <a:noFill/>
                    </a:lnL>
                    <a:lnR>
                      <a:noFill/>
                    </a:lnR>
                    <a:lnT>
                      <a:noFill/>
                    </a:lnT>
                    <a:lnB>
                      <a:noFill/>
                    </a:lnB>
                    <a:noFill/>
                  </a:tcPr>
                </a:tc>
                <a:extLst>
                  <a:ext uri="{0D108BD9-81ED-4DB2-BD59-A6C34878D82A}">
                    <a16:rowId xmlns:a16="http://schemas.microsoft.com/office/drawing/2014/main" val="1472902719"/>
                  </a:ext>
                </a:extLst>
              </a:tr>
              <a:tr h="0">
                <a:tc>
                  <a:txBody>
                    <a:bodyPr/>
                    <a:lstStyle/>
                    <a:p>
                      <a:r>
                        <a:rPr lang="en-US"/>
                        <a:t>1</a:t>
                      </a:r>
                    </a:p>
                  </a:txBody>
                  <a:tcPr anchor="ctr">
                    <a:lnL>
                      <a:noFill/>
                    </a:lnL>
                    <a:lnR>
                      <a:noFill/>
                    </a:lnR>
                    <a:lnT>
                      <a:noFill/>
                    </a:lnT>
                    <a:lnB>
                      <a:noFill/>
                    </a:lnB>
                    <a:noFill/>
                  </a:tcPr>
                </a:tc>
                <a:tc>
                  <a:txBody>
                    <a:bodyPr/>
                    <a:lstStyle/>
                    <a:p>
                      <a:r>
                        <a:rPr lang="en-US"/>
                        <a:t>CS102</a:t>
                      </a:r>
                    </a:p>
                  </a:txBody>
                  <a:tcPr anchor="ctr">
                    <a:lnL>
                      <a:noFill/>
                    </a:lnL>
                    <a:lnR>
                      <a:noFill/>
                    </a:lnR>
                    <a:lnT>
                      <a:noFill/>
                    </a:lnT>
                    <a:lnB>
                      <a:noFill/>
                    </a:lnB>
                    <a:noFill/>
                  </a:tcPr>
                </a:tc>
                <a:extLst>
                  <a:ext uri="{0D108BD9-81ED-4DB2-BD59-A6C34878D82A}">
                    <a16:rowId xmlns:a16="http://schemas.microsoft.com/office/drawing/2014/main" val="2221792981"/>
                  </a:ext>
                </a:extLst>
              </a:tr>
              <a:tr h="0">
                <a:tc>
                  <a:txBody>
                    <a:bodyPr/>
                    <a:lstStyle/>
                    <a:p>
                      <a:r>
                        <a:rPr lang="en-US"/>
                        <a:t>2</a:t>
                      </a:r>
                    </a:p>
                  </a:txBody>
                  <a:tcPr anchor="ctr">
                    <a:lnL>
                      <a:noFill/>
                    </a:lnL>
                    <a:lnR>
                      <a:noFill/>
                    </a:lnR>
                    <a:lnT>
                      <a:noFill/>
                    </a:lnT>
                    <a:lnB>
                      <a:noFill/>
                    </a:lnB>
                    <a:noFill/>
                  </a:tcPr>
                </a:tc>
                <a:tc>
                  <a:txBody>
                    <a:bodyPr/>
                    <a:lstStyle/>
                    <a:p>
                      <a:r>
                        <a:rPr lang="en-US" dirty="0"/>
                        <a:t>CS101</a:t>
                      </a:r>
                    </a:p>
                  </a:txBody>
                  <a:tcPr anchor="ctr">
                    <a:lnL>
                      <a:noFill/>
                    </a:lnL>
                    <a:lnR>
                      <a:noFill/>
                    </a:lnR>
                    <a:lnT>
                      <a:noFill/>
                    </a:lnT>
                    <a:lnB>
                      <a:noFill/>
                    </a:lnB>
                    <a:noFill/>
                  </a:tcPr>
                </a:tc>
                <a:extLst>
                  <a:ext uri="{0D108BD9-81ED-4DB2-BD59-A6C34878D82A}">
                    <a16:rowId xmlns:a16="http://schemas.microsoft.com/office/drawing/2014/main" val="1146509595"/>
                  </a:ext>
                </a:extLst>
              </a:tr>
            </a:tbl>
          </a:graphicData>
        </a:graphic>
      </p:graphicFrame>
    </p:spTree>
    <p:extLst>
      <p:ext uri="{BB962C8B-B14F-4D97-AF65-F5344CB8AC3E}">
        <p14:creationId xmlns:p14="http://schemas.microsoft.com/office/powerpoint/2010/main" val="1646402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D7E229A-4F02-2549-D9B3-DEDCDA4943C5}"/>
              </a:ext>
            </a:extLst>
          </p:cNvPr>
          <p:cNvGraphicFramePr>
            <a:graphicFrameLocks noGrp="1"/>
          </p:cNvGraphicFramePr>
          <p:nvPr>
            <p:ph idx="1"/>
            <p:extLst>
              <p:ext uri="{D42A27DB-BD31-4B8C-83A1-F6EECF244321}">
                <p14:modId xmlns:p14="http://schemas.microsoft.com/office/powerpoint/2010/main" val="272040594"/>
              </p:ext>
            </p:extLst>
          </p:nvPr>
        </p:nvGraphicFramePr>
        <p:xfrm>
          <a:off x="212651" y="826523"/>
          <a:ext cx="8229600" cy="1097280"/>
        </p:xfrm>
        <a:graphic>
          <a:graphicData uri="http://schemas.openxmlformats.org/drawingml/2006/table">
            <a:tbl>
              <a:tblPr/>
              <a:tblGrid>
                <a:gridCol w="2057400">
                  <a:extLst>
                    <a:ext uri="{9D8B030D-6E8A-4147-A177-3AD203B41FA5}">
                      <a16:colId xmlns:a16="http://schemas.microsoft.com/office/drawing/2014/main" val="1868811608"/>
                    </a:ext>
                  </a:extLst>
                </a:gridCol>
                <a:gridCol w="2057400">
                  <a:extLst>
                    <a:ext uri="{9D8B030D-6E8A-4147-A177-3AD203B41FA5}">
                      <a16:colId xmlns:a16="http://schemas.microsoft.com/office/drawing/2014/main" val="3082127665"/>
                    </a:ext>
                  </a:extLst>
                </a:gridCol>
                <a:gridCol w="2057400">
                  <a:extLst>
                    <a:ext uri="{9D8B030D-6E8A-4147-A177-3AD203B41FA5}">
                      <a16:colId xmlns:a16="http://schemas.microsoft.com/office/drawing/2014/main" val="2837389542"/>
                    </a:ext>
                  </a:extLst>
                </a:gridCol>
                <a:gridCol w="2057400">
                  <a:extLst>
                    <a:ext uri="{9D8B030D-6E8A-4147-A177-3AD203B41FA5}">
                      <a16:colId xmlns:a16="http://schemas.microsoft.com/office/drawing/2014/main" val="1045298103"/>
                    </a:ext>
                  </a:extLst>
                </a:gridCol>
              </a:tblGrid>
              <a:tr h="0">
                <a:tc>
                  <a:txBody>
                    <a:bodyPr/>
                    <a:lstStyle/>
                    <a:p>
                      <a:r>
                        <a:rPr lang="en-US"/>
                        <a:t>Student_ID</a:t>
                      </a:r>
                    </a:p>
                  </a:txBody>
                  <a:tcPr anchor="ctr">
                    <a:lnL>
                      <a:noFill/>
                    </a:lnL>
                    <a:lnR>
                      <a:noFill/>
                    </a:lnR>
                    <a:lnT>
                      <a:noFill/>
                    </a:lnT>
                    <a:lnB>
                      <a:noFill/>
                    </a:lnB>
                    <a:noFill/>
                  </a:tcPr>
                </a:tc>
                <a:tc>
                  <a:txBody>
                    <a:bodyPr/>
                    <a:lstStyle/>
                    <a:p>
                      <a:r>
                        <a:rPr lang="en-US"/>
                        <a:t>Student_Name</a:t>
                      </a:r>
                    </a:p>
                  </a:txBody>
                  <a:tcPr anchor="ctr">
                    <a:lnL>
                      <a:noFill/>
                    </a:lnL>
                    <a:lnR>
                      <a:noFill/>
                    </a:lnR>
                    <a:lnT>
                      <a:noFill/>
                    </a:lnT>
                    <a:lnB>
                      <a:noFill/>
                    </a:lnB>
                    <a:noFill/>
                  </a:tcPr>
                </a:tc>
                <a:tc>
                  <a:txBody>
                    <a:bodyPr/>
                    <a:lstStyle/>
                    <a:p>
                      <a:r>
                        <a:rPr lang="en-US"/>
                        <a:t>Department_ID</a:t>
                      </a:r>
                    </a:p>
                  </a:txBody>
                  <a:tcPr anchor="ctr">
                    <a:lnL>
                      <a:noFill/>
                    </a:lnL>
                    <a:lnR>
                      <a:noFill/>
                    </a:lnR>
                    <a:lnT>
                      <a:noFill/>
                    </a:lnT>
                    <a:lnB>
                      <a:noFill/>
                    </a:lnB>
                    <a:noFill/>
                  </a:tcPr>
                </a:tc>
                <a:tc>
                  <a:txBody>
                    <a:bodyPr/>
                    <a:lstStyle/>
                    <a:p>
                      <a:r>
                        <a:rPr lang="en-US"/>
                        <a:t>Department_Name</a:t>
                      </a:r>
                    </a:p>
                  </a:txBody>
                  <a:tcPr anchor="ctr">
                    <a:lnL>
                      <a:noFill/>
                    </a:lnL>
                    <a:lnR>
                      <a:noFill/>
                    </a:lnR>
                    <a:lnT>
                      <a:noFill/>
                    </a:lnT>
                    <a:lnB>
                      <a:noFill/>
                    </a:lnB>
                    <a:noFill/>
                  </a:tcPr>
                </a:tc>
                <a:extLst>
                  <a:ext uri="{0D108BD9-81ED-4DB2-BD59-A6C34878D82A}">
                    <a16:rowId xmlns:a16="http://schemas.microsoft.com/office/drawing/2014/main" val="3165185168"/>
                  </a:ext>
                </a:extLst>
              </a:tr>
              <a:tr h="0">
                <a:tc>
                  <a:txBody>
                    <a:bodyPr/>
                    <a:lstStyle/>
                    <a:p>
                      <a:r>
                        <a:rPr lang="en-US"/>
                        <a:t>1</a:t>
                      </a:r>
                    </a:p>
                  </a:txBody>
                  <a:tcPr anchor="ctr">
                    <a:lnL>
                      <a:noFill/>
                    </a:lnL>
                    <a:lnR>
                      <a:noFill/>
                    </a:lnR>
                    <a:lnT>
                      <a:noFill/>
                    </a:lnT>
                    <a:lnB>
                      <a:noFill/>
                    </a:lnB>
                    <a:noFill/>
                  </a:tcPr>
                </a:tc>
                <a:tc>
                  <a:txBody>
                    <a:bodyPr/>
                    <a:lstStyle/>
                    <a:p>
                      <a:r>
                        <a:rPr lang="en-US" dirty="0"/>
                        <a:t>Alice</a:t>
                      </a:r>
                    </a:p>
                  </a:txBody>
                  <a:tcPr anchor="ctr">
                    <a:lnL>
                      <a:noFill/>
                    </a:lnL>
                    <a:lnR>
                      <a:noFill/>
                    </a:lnR>
                    <a:lnT>
                      <a:noFill/>
                    </a:lnT>
                    <a:lnB>
                      <a:noFill/>
                    </a:lnB>
                    <a:noFill/>
                  </a:tcPr>
                </a:tc>
                <a:tc>
                  <a:txBody>
                    <a:bodyPr/>
                    <a:lstStyle/>
                    <a:p>
                      <a:r>
                        <a:rPr lang="en-US"/>
                        <a:t>D01</a:t>
                      </a:r>
                    </a:p>
                  </a:txBody>
                  <a:tcPr anchor="ctr">
                    <a:lnL>
                      <a:noFill/>
                    </a:lnL>
                    <a:lnR>
                      <a:noFill/>
                    </a:lnR>
                    <a:lnT>
                      <a:noFill/>
                    </a:lnT>
                    <a:lnB>
                      <a:noFill/>
                    </a:lnB>
                    <a:noFill/>
                  </a:tcPr>
                </a:tc>
                <a:tc>
                  <a:txBody>
                    <a:bodyPr/>
                    <a:lstStyle/>
                    <a:p>
                      <a:r>
                        <a:rPr lang="en-US"/>
                        <a:t>Computer Science</a:t>
                      </a:r>
                    </a:p>
                  </a:txBody>
                  <a:tcPr anchor="ctr">
                    <a:lnL>
                      <a:noFill/>
                    </a:lnL>
                    <a:lnR>
                      <a:noFill/>
                    </a:lnR>
                    <a:lnT>
                      <a:noFill/>
                    </a:lnT>
                    <a:lnB>
                      <a:noFill/>
                    </a:lnB>
                    <a:noFill/>
                  </a:tcPr>
                </a:tc>
                <a:extLst>
                  <a:ext uri="{0D108BD9-81ED-4DB2-BD59-A6C34878D82A}">
                    <a16:rowId xmlns:a16="http://schemas.microsoft.com/office/drawing/2014/main" val="2133489851"/>
                  </a:ext>
                </a:extLst>
              </a:tr>
              <a:tr h="0">
                <a:tc>
                  <a:txBody>
                    <a:bodyPr/>
                    <a:lstStyle/>
                    <a:p>
                      <a:r>
                        <a:rPr lang="en-US"/>
                        <a:t>2</a:t>
                      </a:r>
                    </a:p>
                  </a:txBody>
                  <a:tcPr anchor="ctr">
                    <a:lnL>
                      <a:noFill/>
                    </a:lnL>
                    <a:lnR>
                      <a:noFill/>
                    </a:lnR>
                    <a:lnT>
                      <a:noFill/>
                    </a:lnT>
                    <a:lnB>
                      <a:noFill/>
                    </a:lnB>
                    <a:noFill/>
                  </a:tcPr>
                </a:tc>
                <a:tc>
                  <a:txBody>
                    <a:bodyPr/>
                    <a:lstStyle/>
                    <a:p>
                      <a:r>
                        <a:rPr lang="en-US"/>
                        <a:t>Bob</a:t>
                      </a:r>
                    </a:p>
                  </a:txBody>
                  <a:tcPr anchor="ctr">
                    <a:lnL>
                      <a:noFill/>
                    </a:lnL>
                    <a:lnR>
                      <a:noFill/>
                    </a:lnR>
                    <a:lnT>
                      <a:noFill/>
                    </a:lnT>
                    <a:lnB>
                      <a:noFill/>
                    </a:lnB>
                    <a:noFill/>
                  </a:tcPr>
                </a:tc>
                <a:tc>
                  <a:txBody>
                    <a:bodyPr/>
                    <a:lstStyle/>
                    <a:p>
                      <a:r>
                        <a:rPr lang="en-US"/>
                        <a:t>D02</a:t>
                      </a:r>
                    </a:p>
                  </a:txBody>
                  <a:tcPr anchor="ctr">
                    <a:lnL>
                      <a:noFill/>
                    </a:lnL>
                    <a:lnR>
                      <a:noFill/>
                    </a:lnR>
                    <a:lnT>
                      <a:noFill/>
                    </a:lnT>
                    <a:lnB>
                      <a:noFill/>
                    </a:lnB>
                    <a:noFill/>
                  </a:tcPr>
                </a:tc>
                <a:tc>
                  <a:txBody>
                    <a:bodyPr/>
                    <a:lstStyle/>
                    <a:p>
                      <a:r>
                        <a:rPr lang="en-US" dirty="0"/>
                        <a:t>Mathematics</a:t>
                      </a:r>
                    </a:p>
                  </a:txBody>
                  <a:tcPr anchor="ctr">
                    <a:lnL>
                      <a:noFill/>
                    </a:lnL>
                    <a:lnR>
                      <a:noFill/>
                    </a:lnR>
                    <a:lnT>
                      <a:noFill/>
                    </a:lnT>
                    <a:lnB>
                      <a:noFill/>
                    </a:lnB>
                    <a:noFill/>
                  </a:tcPr>
                </a:tc>
                <a:extLst>
                  <a:ext uri="{0D108BD9-81ED-4DB2-BD59-A6C34878D82A}">
                    <a16:rowId xmlns:a16="http://schemas.microsoft.com/office/drawing/2014/main" val="1822537807"/>
                  </a:ext>
                </a:extLst>
              </a:tr>
            </a:tbl>
          </a:graphicData>
        </a:graphic>
      </p:graphicFrame>
      <p:graphicFrame>
        <p:nvGraphicFramePr>
          <p:cNvPr id="5" name="Table 4">
            <a:extLst>
              <a:ext uri="{FF2B5EF4-FFF2-40B4-BE49-F238E27FC236}">
                <a16:creationId xmlns:a16="http://schemas.microsoft.com/office/drawing/2014/main" id="{7DAEFA3F-EC1D-DE11-DD35-36FCA6B01B4E}"/>
              </a:ext>
            </a:extLst>
          </p:cNvPr>
          <p:cNvGraphicFramePr>
            <a:graphicFrameLocks noGrp="1"/>
          </p:cNvGraphicFramePr>
          <p:nvPr>
            <p:extLst>
              <p:ext uri="{D42A27DB-BD31-4B8C-83A1-F6EECF244321}">
                <p14:modId xmlns:p14="http://schemas.microsoft.com/office/powerpoint/2010/main" val="950802207"/>
              </p:ext>
            </p:extLst>
          </p:nvPr>
        </p:nvGraphicFramePr>
        <p:xfrm>
          <a:off x="457200" y="2765901"/>
          <a:ext cx="8229600" cy="1097280"/>
        </p:xfrm>
        <a:graphic>
          <a:graphicData uri="http://schemas.openxmlformats.org/drawingml/2006/table">
            <a:tbl>
              <a:tblPr/>
              <a:tblGrid>
                <a:gridCol w="2743200">
                  <a:extLst>
                    <a:ext uri="{9D8B030D-6E8A-4147-A177-3AD203B41FA5}">
                      <a16:colId xmlns:a16="http://schemas.microsoft.com/office/drawing/2014/main" val="2192875188"/>
                    </a:ext>
                  </a:extLst>
                </a:gridCol>
                <a:gridCol w="2743200">
                  <a:extLst>
                    <a:ext uri="{9D8B030D-6E8A-4147-A177-3AD203B41FA5}">
                      <a16:colId xmlns:a16="http://schemas.microsoft.com/office/drawing/2014/main" val="3674555962"/>
                    </a:ext>
                  </a:extLst>
                </a:gridCol>
                <a:gridCol w="2743200">
                  <a:extLst>
                    <a:ext uri="{9D8B030D-6E8A-4147-A177-3AD203B41FA5}">
                      <a16:colId xmlns:a16="http://schemas.microsoft.com/office/drawing/2014/main" val="1861809141"/>
                    </a:ext>
                  </a:extLst>
                </a:gridCol>
              </a:tblGrid>
              <a:tr h="0">
                <a:tc>
                  <a:txBody>
                    <a:bodyPr/>
                    <a:lstStyle/>
                    <a:p>
                      <a:r>
                        <a:rPr lang="en-US"/>
                        <a:t>Student_ID</a:t>
                      </a:r>
                    </a:p>
                  </a:txBody>
                  <a:tcPr anchor="ctr">
                    <a:lnL>
                      <a:noFill/>
                    </a:lnL>
                    <a:lnR>
                      <a:noFill/>
                    </a:lnR>
                    <a:lnT>
                      <a:noFill/>
                    </a:lnT>
                    <a:lnB>
                      <a:noFill/>
                    </a:lnB>
                    <a:noFill/>
                  </a:tcPr>
                </a:tc>
                <a:tc>
                  <a:txBody>
                    <a:bodyPr/>
                    <a:lstStyle/>
                    <a:p>
                      <a:r>
                        <a:rPr lang="en-US"/>
                        <a:t>Student_Name</a:t>
                      </a:r>
                    </a:p>
                  </a:txBody>
                  <a:tcPr anchor="ctr">
                    <a:lnL>
                      <a:noFill/>
                    </a:lnL>
                    <a:lnR>
                      <a:noFill/>
                    </a:lnR>
                    <a:lnT>
                      <a:noFill/>
                    </a:lnT>
                    <a:lnB>
                      <a:noFill/>
                    </a:lnB>
                    <a:noFill/>
                  </a:tcPr>
                </a:tc>
                <a:tc>
                  <a:txBody>
                    <a:bodyPr/>
                    <a:lstStyle/>
                    <a:p>
                      <a:r>
                        <a:rPr lang="en-US"/>
                        <a:t>Department_ID</a:t>
                      </a:r>
                    </a:p>
                  </a:txBody>
                  <a:tcPr anchor="ctr">
                    <a:lnL>
                      <a:noFill/>
                    </a:lnL>
                    <a:lnR>
                      <a:noFill/>
                    </a:lnR>
                    <a:lnT>
                      <a:noFill/>
                    </a:lnT>
                    <a:lnB>
                      <a:noFill/>
                    </a:lnB>
                    <a:noFill/>
                  </a:tcPr>
                </a:tc>
                <a:extLst>
                  <a:ext uri="{0D108BD9-81ED-4DB2-BD59-A6C34878D82A}">
                    <a16:rowId xmlns:a16="http://schemas.microsoft.com/office/drawing/2014/main" val="1396148828"/>
                  </a:ext>
                </a:extLst>
              </a:tr>
              <a:tr h="0">
                <a:tc>
                  <a:txBody>
                    <a:bodyPr/>
                    <a:lstStyle/>
                    <a:p>
                      <a:r>
                        <a:rPr lang="en-US"/>
                        <a:t>1</a:t>
                      </a:r>
                    </a:p>
                  </a:txBody>
                  <a:tcPr anchor="ctr">
                    <a:lnL>
                      <a:noFill/>
                    </a:lnL>
                    <a:lnR>
                      <a:noFill/>
                    </a:lnR>
                    <a:lnT>
                      <a:noFill/>
                    </a:lnT>
                    <a:lnB>
                      <a:noFill/>
                    </a:lnB>
                    <a:noFill/>
                  </a:tcPr>
                </a:tc>
                <a:tc>
                  <a:txBody>
                    <a:bodyPr/>
                    <a:lstStyle/>
                    <a:p>
                      <a:r>
                        <a:rPr lang="en-US"/>
                        <a:t>Alice</a:t>
                      </a:r>
                    </a:p>
                  </a:txBody>
                  <a:tcPr anchor="ctr">
                    <a:lnL>
                      <a:noFill/>
                    </a:lnL>
                    <a:lnR>
                      <a:noFill/>
                    </a:lnR>
                    <a:lnT>
                      <a:noFill/>
                    </a:lnT>
                    <a:lnB>
                      <a:noFill/>
                    </a:lnB>
                    <a:noFill/>
                  </a:tcPr>
                </a:tc>
                <a:tc>
                  <a:txBody>
                    <a:bodyPr/>
                    <a:lstStyle/>
                    <a:p>
                      <a:r>
                        <a:rPr lang="en-US"/>
                        <a:t>D01</a:t>
                      </a:r>
                    </a:p>
                  </a:txBody>
                  <a:tcPr anchor="ctr">
                    <a:lnL>
                      <a:noFill/>
                    </a:lnL>
                    <a:lnR>
                      <a:noFill/>
                    </a:lnR>
                    <a:lnT>
                      <a:noFill/>
                    </a:lnT>
                    <a:lnB>
                      <a:noFill/>
                    </a:lnB>
                    <a:noFill/>
                  </a:tcPr>
                </a:tc>
                <a:extLst>
                  <a:ext uri="{0D108BD9-81ED-4DB2-BD59-A6C34878D82A}">
                    <a16:rowId xmlns:a16="http://schemas.microsoft.com/office/drawing/2014/main" val="3210952790"/>
                  </a:ext>
                </a:extLst>
              </a:tr>
              <a:tr h="0">
                <a:tc>
                  <a:txBody>
                    <a:bodyPr/>
                    <a:lstStyle/>
                    <a:p>
                      <a:r>
                        <a:rPr lang="en-US"/>
                        <a:t>2</a:t>
                      </a:r>
                    </a:p>
                  </a:txBody>
                  <a:tcPr anchor="ctr">
                    <a:lnL>
                      <a:noFill/>
                    </a:lnL>
                    <a:lnR>
                      <a:noFill/>
                    </a:lnR>
                    <a:lnT>
                      <a:noFill/>
                    </a:lnT>
                    <a:lnB>
                      <a:noFill/>
                    </a:lnB>
                    <a:noFill/>
                  </a:tcPr>
                </a:tc>
                <a:tc>
                  <a:txBody>
                    <a:bodyPr/>
                    <a:lstStyle/>
                    <a:p>
                      <a:r>
                        <a:rPr lang="en-US"/>
                        <a:t>Bob</a:t>
                      </a:r>
                    </a:p>
                  </a:txBody>
                  <a:tcPr anchor="ctr">
                    <a:lnL>
                      <a:noFill/>
                    </a:lnL>
                    <a:lnR>
                      <a:noFill/>
                    </a:lnR>
                    <a:lnT>
                      <a:noFill/>
                    </a:lnT>
                    <a:lnB>
                      <a:noFill/>
                    </a:lnB>
                    <a:noFill/>
                  </a:tcPr>
                </a:tc>
                <a:tc>
                  <a:txBody>
                    <a:bodyPr/>
                    <a:lstStyle/>
                    <a:p>
                      <a:r>
                        <a:rPr lang="en-US" dirty="0"/>
                        <a:t>D02</a:t>
                      </a:r>
                    </a:p>
                  </a:txBody>
                  <a:tcPr anchor="ctr">
                    <a:lnL>
                      <a:noFill/>
                    </a:lnL>
                    <a:lnR>
                      <a:noFill/>
                    </a:lnR>
                    <a:lnT>
                      <a:noFill/>
                    </a:lnT>
                    <a:lnB>
                      <a:noFill/>
                    </a:lnB>
                    <a:noFill/>
                  </a:tcPr>
                </a:tc>
                <a:extLst>
                  <a:ext uri="{0D108BD9-81ED-4DB2-BD59-A6C34878D82A}">
                    <a16:rowId xmlns:a16="http://schemas.microsoft.com/office/drawing/2014/main" val="3694655342"/>
                  </a:ext>
                </a:extLst>
              </a:tr>
            </a:tbl>
          </a:graphicData>
        </a:graphic>
      </p:graphicFrame>
      <p:graphicFrame>
        <p:nvGraphicFramePr>
          <p:cNvPr id="6" name="Table 5">
            <a:extLst>
              <a:ext uri="{FF2B5EF4-FFF2-40B4-BE49-F238E27FC236}">
                <a16:creationId xmlns:a16="http://schemas.microsoft.com/office/drawing/2014/main" id="{289A59EE-AEDD-2C63-FEF5-90B18DC42E8E}"/>
              </a:ext>
            </a:extLst>
          </p:cNvPr>
          <p:cNvGraphicFramePr>
            <a:graphicFrameLocks noGrp="1"/>
          </p:cNvGraphicFramePr>
          <p:nvPr>
            <p:extLst>
              <p:ext uri="{D42A27DB-BD31-4B8C-83A1-F6EECF244321}">
                <p14:modId xmlns:p14="http://schemas.microsoft.com/office/powerpoint/2010/main" val="1443375141"/>
              </p:ext>
            </p:extLst>
          </p:nvPr>
        </p:nvGraphicFramePr>
        <p:xfrm>
          <a:off x="457200" y="4453661"/>
          <a:ext cx="8229600" cy="1097280"/>
        </p:xfrm>
        <a:graphic>
          <a:graphicData uri="http://schemas.openxmlformats.org/drawingml/2006/table">
            <a:tbl>
              <a:tblPr/>
              <a:tblGrid>
                <a:gridCol w="4114800">
                  <a:extLst>
                    <a:ext uri="{9D8B030D-6E8A-4147-A177-3AD203B41FA5}">
                      <a16:colId xmlns:a16="http://schemas.microsoft.com/office/drawing/2014/main" val="2122044341"/>
                    </a:ext>
                  </a:extLst>
                </a:gridCol>
                <a:gridCol w="4114800">
                  <a:extLst>
                    <a:ext uri="{9D8B030D-6E8A-4147-A177-3AD203B41FA5}">
                      <a16:colId xmlns:a16="http://schemas.microsoft.com/office/drawing/2014/main" val="3801593995"/>
                    </a:ext>
                  </a:extLst>
                </a:gridCol>
              </a:tblGrid>
              <a:tr h="0">
                <a:tc>
                  <a:txBody>
                    <a:bodyPr/>
                    <a:lstStyle/>
                    <a:p>
                      <a:r>
                        <a:rPr lang="en-US"/>
                        <a:t>Department_ID</a:t>
                      </a:r>
                    </a:p>
                  </a:txBody>
                  <a:tcPr anchor="ctr">
                    <a:lnL>
                      <a:noFill/>
                    </a:lnL>
                    <a:lnR>
                      <a:noFill/>
                    </a:lnR>
                    <a:lnT>
                      <a:noFill/>
                    </a:lnT>
                    <a:lnB>
                      <a:noFill/>
                    </a:lnB>
                    <a:noFill/>
                  </a:tcPr>
                </a:tc>
                <a:tc>
                  <a:txBody>
                    <a:bodyPr/>
                    <a:lstStyle/>
                    <a:p>
                      <a:r>
                        <a:rPr lang="en-US"/>
                        <a:t>Department_Name</a:t>
                      </a:r>
                    </a:p>
                  </a:txBody>
                  <a:tcPr anchor="ctr">
                    <a:lnL>
                      <a:noFill/>
                    </a:lnL>
                    <a:lnR>
                      <a:noFill/>
                    </a:lnR>
                    <a:lnT>
                      <a:noFill/>
                    </a:lnT>
                    <a:lnB>
                      <a:noFill/>
                    </a:lnB>
                    <a:noFill/>
                  </a:tcPr>
                </a:tc>
                <a:extLst>
                  <a:ext uri="{0D108BD9-81ED-4DB2-BD59-A6C34878D82A}">
                    <a16:rowId xmlns:a16="http://schemas.microsoft.com/office/drawing/2014/main" val="871777644"/>
                  </a:ext>
                </a:extLst>
              </a:tr>
              <a:tr h="0">
                <a:tc>
                  <a:txBody>
                    <a:bodyPr/>
                    <a:lstStyle/>
                    <a:p>
                      <a:r>
                        <a:rPr lang="en-US"/>
                        <a:t>D01</a:t>
                      </a:r>
                    </a:p>
                  </a:txBody>
                  <a:tcPr anchor="ctr">
                    <a:lnL>
                      <a:noFill/>
                    </a:lnL>
                    <a:lnR>
                      <a:noFill/>
                    </a:lnR>
                    <a:lnT>
                      <a:noFill/>
                    </a:lnT>
                    <a:lnB>
                      <a:noFill/>
                    </a:lnB>
                    <a:noFill/>
                  </a:tcPr>
                </a:tc>
                <a:tc>
                  <a:txBody>
                    <a:bodyPr/>
                    <a:lstStyle/>
                    <a:p>
                      <a:r>
                        <a:rPr lang="en-US"/>
                        <a:t>Computer Science</a:t>
                      </a:r>
                    </a:p>
                  </a:txBody>
                  <a:tcPr anchor="ctr">
                    <a:lnL>
                      <a:noFill/>
                    </a:lnL>
                    <a:lnR>
                      <a:noFill/>
                    </a:lnR>
                    <a:lnT>
                      <a:noFill/>
                    </a:lnT>
                    <a:lnB>
                      <a:noFill/>
                    </a:lnB>
                    <a:noFill/>
                  </a:tcPr>
                </a:tc>
                <a:extLst>
                  <a:ext uri="{0D108BD9-81ED-4DB2-BD59-A6C34878D82A}">
                    <a16:rowId xmlns:a16="http://schemas.microsoft.com/office/drawing/2014/main" val="407683733"/>
                  </a:ext>
                </a:extLst>
              </a:tr>
              <a:tr h="0">
                <a:tc>
                  <a:txBody>
                    <a:bodyPr/>
                    <a:lstStyle/>
                    <a:p>
                      <a:r>
                        <a:rPr lang="en-US"/>
                        <a:t>D02</a:t>
                      </a:r>
                    </a:p>
                  </a:txBody>
                  <a:tcPr anchor="ctr">
                    <a:lnL>
                      <a:noFill/>
                    </a:lnL>
                    <a:lnR>
                      <a:noFill/>
                    </a:lnR>
                    <a:lnT>
                      <a:noFill/>
                    </a:lnT>
                    <a:lnB>
                      <a:noFill/>
                    </a:lnB>
                    <a:noFill/>
                  </a:tcPr>
                </a:tc>
                <a:tc>
                  <a:txBody>
                    <a:bodyPr/>
                    <a:lstStyle/>
                    <a:p>
                      <a:r>
                        <a:rPr lang="en-US" dirty="0"/>
                        <a:t>Mathematics</a:t>
                      </a:r>
                    </a:p>
                  </a:txBody>
                  <a:tcPr anchor="ctr">
                    <a:lnL>
                      <a:noFill/>
                    </a:lnL>
                    <a:lnR>
                      <a:noFill/>
                    </a:lnR>
                    <a:lnT>
                      <a:noFill/>
                    </a:lnT>
                    <a:lnB>
                      <a:noFill/>
                    </a:lnB>
                    <a:noFill/>
                  </a:tcPr>
                </a:tc>
                <a:extLst>
                  <a:ext uri="{0D108BD9-81ED-4DB2-BD59-A6C34878D82A}">
                    <a16:rowId xmlns:a16="http://schemas.microsoft.com/office/drawing/2014/main" val="3724360103"/>
                  </a:ext>
                </a:extLst>
              </a:tr>
            </a:tbl>
          </a:graphicData>
        </a:graphic>
      </p:graphicFrame>
    </p:spTree>
    <p:extLst>
      <p:ext uri="{BB962C8B-B14F-4D97-AF65-F5344CB8AC3E}">
        <p14:creationId xmlns:p14="http://schemas.microsoft.com/office/powerpoint/2010/main" val="1077575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579</TotalTime>
  <Words>1749</Words>
  <Application>Microsoft Office PowerPoint</Application>
  <PresentationFormat>On-screen Show (4:3)</PresentationFormat>
  <Paragraphs>284</Paragraphs>
  <Slides>43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-apple-system</vt:lpstr>
      <vt:lpstr>Aptos</vt:lpstr>
      <vt:lpstr>Arial</vt:lpstr>
      <vt:lpstr>Arial Unicode MS</vt:lpstr>
      <vt:lpstr>Calibri</vt:lpstr>
      <vt:lpstr>inherit</vt:lpstr>
      <vt:lpstr>Lato</vt:lpstr>
      <vt:lpstr>Office Theme</vt:lpstr>
      <vt:lpstr>SQL Basics &amp; Joins - Detailed Lecture</vt:lpstr>
      <vt:lpstr>Database</vt:lpstr>
      <vt:lpstr>Relational databases</vt:lpstr>
      <vt:lpstr>Primary </vt:lpstr>
      <vt:lpstr>Normalization</vt:lpstr>
      <vt:lpstr>PowerPoint Presentation</vt:lpstr>
      <vt:lpstr>PowerPoint Presentation</vt:lpstr>
      <vt:lpstr>2NF</vt:lpstr>
      <vt:lpstr>PowerPoint Presentation</vt:lpstr>
      <vt:lpstr>What is SQL?</vt:lpstr>
      <vt:lpstr>Applications of SQL</vt:lpstr>
      <vt:lpstr>RDBMS Overview</vt:lpstr>
      <vt:lpstr>Basic SQL Syntax</vt:lpstr>
      <vt:lpstr>SELECT Statement - Basic</vt:lpstr>
      <vt:lpstr>SELECT Statement - Practice</vt:lpstr>
      <vt:lpstr>WHERE Clause - Basics</vt:lpstr>
      <vt:lpstr>WHERE Clause - Logical Operators</vt:lpstr>
      <vt:lpstr>WHERE with BETWEEN, LIKE, IN</vt:lpstr>
      <vt:lpstr>IN</vt:lpstr>
      <vt:lpstr>GROUP BY - Basics</vt:lpstr>
      <vt:lpstr>GROUP BY with COUNT Example</vt:lpstr>
      <vt:lpstr>GROUP BY - Practice</vt:lpstr>
      <vt:lpstr>ORDER BY - Basics</vt:lpstr>
      <vt:lpstr>ORDER BY - Multiple Columns</vt:lpstr>
      <vt:lpstr>Combining SELECT, WHERE, GROUP BY, ORDER BY</vt:lpstr>
      <vt:lpstr>Common Errors and Tips</vt:lpstr>
      <vt:lpstr>Introduction to Joins</vt:lpstr>
      <vt:lpstr>INNER JOIN - Basics</vt:lpstr>
      <vt:lpstr>INNER JOIN - Example</vt:lpstr>
      <vt:lpstr>LEFT JOIN - Basics</vt:lpstr>
      <vt:lpstr>LEFT JOIN - Example</vt:lpstr>
      <vt:lpstr>RIGHT JOIN - Basics</vt:lpstr>
      <vt:lpstr>FULL JOIN - Basics</vt:lpstr>
      <vt:lpstr>FULL JOIN - Example</vt:lpstr>
      <vt:lpstr>CROSS JOIN - Basics</vt:lpstr>
      <vt:lpstr>CROSS JOIN - Example</vt:lpstr>
      <vt:lpstr>Using Aliases in Joins</vt:lpstr>
      <vt:lpstr>Nesting Joins</vt:lpstr>
      <vt:lpstr>Join Practice - 1</vt:lpstr>
      <vt:lpstr>Join Practice - 1</vt:lpstr>
      <vt:lpstr>Join Practice - 2</vt:lpstr>
      <vt:lpstr>Join Practice - 3</vt:lpstr>
      <vt:lpstr>Join class Questions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Buzz Tech</dc:creator>
  <cp:keywords/>
  <dc:description>generated using python-pptx</dc:description>
  <cp:lastModifiedBy>Noor Official</cp:lastModifiedBy>
  <cp:revision>6</cp:revision>
  <dcterms:created xsi:type="dcterms:W3CDTF">2013-01-27T09:14:16Z</dcterms:created>
  <dcterms:modified xsi:type="dcterms:W3CDTF">2025-06-26T16:31:28Z</dcterms:modified>
  <cp:category/>
</cp:coreProperties>
</file>