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5" r:id="rId17"/>
    <p:sldId id="270" r:id="rId18"/>
    <p:sldId id="272" r:id="rId19"/>
    <p:sldId id="274" r:id="rId20"/>
    <p:sldId id="273" r:id="rId21"/>
    <p:sldId id="276" r:id="rId22"/>
    <p:sldId id="277" r:id="rId23"/>
    <p:sldId id="278" r:id="rId24"/>
    <p:sldId id="279" r:id="rId25"/>
    <p:sldId id="280" r:id="rId26"/>
    <p:sldId id="281" r:id="rId27"/>
    <p:sldId id="284" r:id="rId28"/>
    <p:sldId id="282" r:id="rId29"/>
    <p:sldId id="283" r:id="rId30"/>
    <p:sldId id="286" r:id="rId31"/>
    <p:sldId id="287" r:id="rId32"/>
    <p:sldId id="288" r:id="rId33"/>
    <p:sldId id="304" r:id="rId34"/>
    <p:sldId id="289" r:id="rId35"/>
    <p:sldId id="305" r:id="rId36"/>
    <p:sldId id="306" r:id="rId37"/>
    <p:sldId id="307" r:id="rId38"/>
    <p:sldId id="308" r:id="rId39"/>
    <p:sldId id="309" r:id="rId40"/>
    <p:sldId id="310" r:id="rId41"/>
    <p:sldId id="311" r:id="rId42"/>
    <p:sldId id="290" r:id="rId43"/>
    <p:sldId id="291" r:id="rId44"/>
    <p:sldId id="292" r:id="rId45"/>
    <p:sldId id="299" r:id="rId46"/>
    <p:sldId id="300" r:id="rId47"/>
    <p:sldId id="301" r:id="rId48"/>
    <p:sldId id="302" r:id="rId49"/>
    <p:sldId id="303" r:id="rId50"/>
    <p:sldId id="312" r:id="rId51"/>
    <p:sldId id="31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871" autoAdjust="0"/>
  </p:normalViewPr>
  <p:slideViewPr>
    <p:cSldViewPr snapToGrid="0">
      <p:cViewPr varScale="1">
        <p:scale>
          <a:sx n="64" d="100"/>
          <a:sy n="64" d="100"/>
        </p:scale>
        <p:origin x="139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4E65B-94BD-4F6C-88F1-545564F21BFC}" type="datetimeFigureOut">
              <a:rPr lang="en-US" smtClean="0"/>
              <a:t>3/26/2025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82144-73FD-49D5-9BDF-14E372D9383E}" type="slidenum">
              <a:rPr lang="en-US" smtClean="0"/>
              <a:t>‹#›</a:t>
            </a:fld>
            <a:endParaRPr lang="en-US"/>
          </a:p>
        </p:txBody>
      </p:sp>
    </p:spTree>
    <p:extLst>
      <p:ext uri="{BB962C8B-B14F-4D97-AF65-F5344CB8AC3E}">
        <p14:creationId xmlns:p14="http://schemas.microsoft.com/office/powerpoint/2010/main" val="3845909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B82144-73FD-49D5-9BDF-14E372D9383E}" type="slidenum">
              <a:rPr lang="en-US" smtClean="0"/>
              <a:t>1</a:t>
            </a:fld>
            <a:endParaRPr lang="en-US"/>
          </a:p>
        </p:txBody>
      </p:sp>
    </p:spTree>
    <p:extLst>
      <p:ext uri="{BB962C8B-B14F-4D97-AF65-F5344CB8AC3E}">
        <p14:creationId xmlns:p14="http://schemas.microsoft.com/office/powerpoint/2010/main" val="4035791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a default integer index makes .</a:t>
            </a:r>
            <a:r>
              <a:rPr lang="en-US" dirty="0" err="1"/>
              <a:t>iloc</a:t>
            </a:r>
            <a:r>
              <a:rPr lang="en-US" dirty="0"/>
              <a:t> and .loc </a:t>
            </a:r>
            <a:r>
              <a:rPr lang="en-US" i="1" dirty="0"/>
              <a:t>appear</a:t>
            </a:r>
            <a:r>
              <a:rPr lang="en-US" dirty="0"/>
              <a:t> to behave similarly, it's important to remember the fundamental difference. .</a:t>
            </a:r>
            <a:r>
              <a:rPr lang="en-US" dirty="0" err="1"/>
              <a:t>iloc</a:t>
            </a:r>
            <a:r>
              <a:rPr lang="en-US" dirty="0"/>
              <a:t> is </a:t>
            </a:r>
            <a:r>
              <a:rPr lang="en-US" i="1" dirty="0"/>
              <a:t>always</a:t>
            </a:r>
            <a:r>
              <a:rPr lang="en-US" dirty="0"/>
              <a:t> position-based, while .loc is </a:t>
            </a:r>
            <a:r>
              <a:rPr lang="en-US" i="1" dirty="0"/>
              <a:t>always</a:t>
            </a:r>
            <a:r>
              <a:rPr lang="en-US" dirty="0"/>
              <a:t> label-based. With a default integer index, the labels just happen to be integers, leading to potential confusion. It is best to use .</a:t>
            </a:r>
            <a:r>
              <a:rPr lang="en-US" dirty="0" err="1"/>
              <a:t>iloc</a:t>
            </a:r>
            <a:r>
              <a:rPr lang="en-US" dirty="0"/>
              <a:t> when you intend to access by position and .loc when you intend to access by label, even if the labels happen to be integers.</a:t>
            </a:r>
          </a:p>
        </p:txBody>
      </p:sp>
      <p:sp>
        <p:nvSpPr>
          <p:cNvPr id="4" name="Slide Number Placeholder 3"/>
          <p:cNvSpPr>
            <a:spLocks noGrp="1"/>
          </p:cNvSpPr>
          <p:nvPr>
            <p:ph type="sldNum" sz="quarter" idx="5"/>
          </p:nvPr>
        </p:nvSpPr>
        <p:spPr/>
        <p:txBody>
          <a:bodyPr/>
          <a:lstStyle/>
          <a:p>
            <a:fld id="{0DB82144-73FD-49D5-9BDF-14E372D9383E}" type="slidenum">
              <a:rPr lang="en-US" smtClean="0"/>
              <a:t>18</a:t>
            </a:fld>
            <a:endParaRPr lang="en-US"/>
          </a:p>
        </p:txBody>
      </p:sp>
    </p:spTree>
    <p:extLst>
      <p:ext uri="{BB962C8B-B14F-4D97-AF65-F5344CB8AC3E}">
        <p14:creationId xmlns:p14="http://schemas.microsoft.com/office/powerpoint/2010/main" val="2971212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t>
            </a:r>
            <a:r>
              <a:rPr lang="en-US" b="1" dirty="0" err="1"/>
              <a:t>iloc</a:t>
            </a:r>
            <a:r>
              <a:rPr lang="en-US" dirty="0"/>
              <a:t> stands for "integer location" or "integer-based location". It's used for selecting data based on integer positions (like row and column numbers), starting from 0.</a:t>
            </a:r>
          </a:p>
          <a:p>
            <a:r>
              <a:rPr lang="en-US" b="1" dirty="0"/>
              <a:t>.loc</a:t>
            </a:r>
            <a:r>
              <a:rPr lang="en-US" dirty="0"/>
              <a:t> stands for "label location" or "label-based location". It's used for selecting data based on the actual labels (row and column names) of the </a:t>
            </a:r>
            <a:r>
              <a:rPr lang="en-US" dirty="0" err="1"/>
              <a:t>DataFrame</a:t>
            </a:r>
            <a:r>
              <a:rPr lang="en-US" dirty="0"/>
              <a:t> or Series.</a:t>
            </a:r>
          </a:p>
          <a:p>
            <a:endParaRPr lang="en-US" dirty="0"/>
          </a:p>
        </p:txBody>
      </p:sp>
      <p:sp>
        <p:nvSpPr>
          <p:cNvPr id="4" name="Slide Number Placeholder 3"/>
          <p:cNvSpPr>
            <a:spLocks noGrp="1"/>
          </p:cNvSpPr>
          <p:nvPr>
            <p:ph type="sldNum" sz="quarter" idx="5"/>
          </p:nvPr>
        </p:nvSpPr>
        <p:spPr/>
        <p:txBody>
          <a:bodyPr/>
          <a:lstStyle/>
          <a:p>
            <a:fld id="{0DB82144-73FD-49D5-9BDF-14E372D9383E}" type="slidenum">
              <a:rPr lang="en-US" smtClean="0"/>
              <a:t>19</a:t>
            </a:fld>
            <a:endParaRPr lang="en-US"/>
          </a:p>
        </p:txBody>
      </p:sp>
    </p:spTree>
    <p:extLst>
      <p:ext uri="{BB962C8B-B14F-4D97-AF65-F5344CB8AC3E}">
        <p14:creationId xmlns:p14="http://schemas.microsoft.com/office/powerpoint/2010/main" val="3332506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B82144-73FD-49D5-9BDF-14E372D9383E}" type="slidenum">
              <a:rPr lang="en-US" smtClean="0"/>
              <a:t>20</a:t>
            </a:fld>
            <a:endParaRPr lang="en-US"/>
          </a:p>
        </p:txBody>
      </p:sp>
    </p:spTree>
    <p:extLst>
      <p:ext uri="{BB962C8B-B14F-4D97-AF65-F5344CB8AC3E}">
        <p14:creationId xmlns:p14="http://schemas.microsoft.com/office/powerpoint/2010/main" val="2338213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Slicing is a way to select a portion of a sequence (like a list, string, tuple, or in the context of Pandas, a Series or </a:t>
            </a:r>
            <a:r>
              <a:rPr lang="en-US" dirty="0" err="1"/>
              <a:t>DataFrame</a:t>
            </a:r>
            <a:r>
              <a:rPr lang="en-US" dirty="0"/>
              <a:t>) by specifying a start and stop point. It's like cutting a slice out of the sequence.   </a:t>
            </a:r>
          </a:p>
          <a:p>
            <a:endParaRPr lang="en-US" dirty="0"/>
          </a:p>
          <a:p>
            <a:r>
              <a:rPr lang="en-US" b="1" dirty="0"/>
              <a:t>Pandas Slicing:</a:t>
            </a:r>
            <a:endParaRPr lang="en-US" dirty="0"/>
          </a:p>
          <a:p>
            <a:r>
              <a:rPr lang="en-US" dirty="0"/>
              <a:t>Pandas Series and </a:t>
            </a:r>
            <a:r>
              <a:rPr lang="en-US" dirty="0" err="1"/>
              <a:t>DataFrames</a:t>
            </a:r>
            <a:r>
              <a:rPr lang="en-US" dirty="0"/>
              <a:t> support slicing, but there are some important distinctions related to .loc (label-based) and .</a:t>
            </a:r>
            <a:r>
              <a:rPr lang="en-US" dirty="0" err="1"/>
              <a:t>iloc</a:t>
            </a:r>
            <a:r>
              <a:rPr lang="en-US" dirty="0"/>
              <a:t> (position-based) indexing:</a:t>
            </a:r>
          </a:p>
          <a:p>
            <a:pPr>
              <a:buFont typeface="Arial" panose="020B0604020202020204" pitchFamily="34" charset="0"/>
              <a:buChar char="•"/>
            </a:pPr>
            <a:r>
              <a:rPr lang="en-US" b="1" dirty="0"/>
              <a:t>.loc (Label-based slicing):</a:t>
            </a:r>
            <a:r>
              <a:rPr lang="en-US" dirty="0"/>
              <a:t> When using .loc, slicing is </a:t>
            </a:r>
            <a:r>
              <a:rPr lang="en-US" i="1" dirty="0"/>
              <a:t>inclusive</a:t>
            </a:r>
            <a:r>
              <a:rPr lang="en-US" dirty="0"/>
              <a:t> of both the start and stop labels.</a:t>
            </a:r>
          </a:p>
          <a:p>
            <a:endParaRPr lang="en-US" dirty="0"/>
          </a:p>
          <a:p>
            <a:r>
              <a:rPr lang="en-US" dirty="0"/>
              <a:t>import pandas as pd</a:t>
            </a:r>
          </a:p>
          <a:p>
            <a:r>
              <a:rPr lang="en-US" dirty="0"/>
              <a:t>s = </a:t>
            </a:r>
            <a:r>
              <a:rPr lang="en-US" dirty="0" err="1"/>
              <a:t>pd.Series</a:t>
            </a:r>
            <a:r>
              <a:rPr lang="en-US" dirty="0"/>
              <a:t>([10, 20, 30, 40, 50], index=['a', 'b', 'c', 'd', 'e'])</a:t>
            </a:r>
          </a:p>
          <a:p>
            <a:endParaRPr lang="en-US" dirty="0"/>
          </a:p>
          <a:p>
            <a:r>
              <a:rPr lang="en-US" dirty="0"/>
              <a:t>print(</a:t>
            </a:r>
            <a:r>
              <a:rPr lang="en-US" dirty="0" err="1"/>
              <a:t>s.loc</a:t>
            </a:r>
            <a:r>
              <a:rPr lang="en-US" dirty="0"/>
              <a:t>['</a:t>
            </a:r>
            <a:r>
              <a:rPr lang="en-US" dirty="0" err="1"/>
              <a:t>b':'d</a:t>
            </a:r>
            <a:r>
              <a:rPr lang="en-US" dirty="0"/>
              <a:t>'])  # Output: b    20</a:t>
            </a:r>
          </a:p>
          <a:p>
            <a:r>
              <a:rPr lang="en-US" dirty="0"/>
              <a:t>                       #         c    30</a:t>
            </a:r>
          </a:p>
          <a:p>
            <a:r>
              <a:rPr lang="en-US" dirty="0"/>
              <a:t>                       #         d    40  (inclusive of 'd’)</a:t>
            </a:r>
          </a:p>
          <a:p>
            <a:r>
              <a:rPr lang="en-US" b="1" dirty="0"/>
              <a:t>.</a:t>
            </a:r>
            <a:r>
              <a:rPr lang="en-US" b="1" dirty="0" err="1"/>
              <a:t>iloc</a:t>
            </a:r>
            <a:r>
              <a:rPr lang="en-US" b="1" dirty="0"/>
              <a:t> (Position-based slicing):</a:t>
            </a:r>
            <a:r>
              <a:rPr lang="en-US" dirty="0"/>
              <a:t> When using .</a:t>
            </a:r>
            <a:r>
              <a:rPr lang="en-US" dirty="0" err="1"/>
              <a:t>iloc</a:t>
            </a:r>
            <a:r>
              <a:rPr lang="en-US" dirty="0"/>
              <a:t>, slicing is </a:t>
            </a:r>
            <a:r>
              <a:rPr lang="en-US" i="1" dirty="0"/>
              <a:t>exclusive</a:t>
            </a:r>
            <a:r>
              <a:rPr lang="en-US" dirty="0"/>
              <a:t> of the stop position, just like regular Python slicing.</a:t>
            </a:r>
          </a:p>
        </p:txBody>
      </p:sp>
      <p:sp>
        <p:nvSpPr>
          <p:cNvPr id="4" name="Slide Number Placeholder 3"/>
          <p:cNvSpPr>
            <a:spLocks noGrp="1"/>
          </p:cNvSpPr>
          <p:nvPr>
            <p:ph type="sldNum" sz="quarter" idx="5"/>
          </p:nvPr>
        </p:nvSpPr>
        <p:spPr/>
        <p:txBody>
          <a:bodyPr/>
          <a:lstStyle/>
          <a:p>
            <a:fld id="{0DB82144-73FD-49D5-9BDF-14E372D9383E}" type="slidenum">
              <a:rPr lang="en-US" smtClean="0"/>
              <a:t>21</a:t>
            </a:fld>
            <a:endParaRPr lang="en-US"/>
          </a:p>
        </p:txBody>
      </p:sp>
    </p:spTree>
    <p:extLst>
      <p:ext uri="{BB962C8B-B14F-4D97-AF65-F5344CB8AC3E}">
        <p14:creationId xmlns:p14="http://schemas.microsoft.com/office/powerpoint/2010/main" val="2217735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B82144-73FD-49D5-9BDF-14E372D9383E}" type="slidenum">
              <a:rPr lang="en-US" smtClean="0"/>
              <a:t>25</a:t>
            </a:fld>
            <a:endParaRPr lang="en-US"/>
          </a:p>
        </p:txBody>
      </p:sp>
    </p:spTree>
    <p:extLst>
      <p:ext uri="{BB962C8B-B14F-4D97-AF65-F5344CB8AC3E}">
        <p14:creationId xmlns:p14="http://schemas.microsoft.com/office/powerpoint/2010/main" val="3400251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p:txBody>
      </p:sp>
      <p:sp>
        <p:nvSpPr>
          <p:cNvPr id="4" name="Slide Number Placeholder 3"/>
          <p:cNvSpPr>
            <a:spLocks noGrp="1"/>
          </p:cNvSpPr>
          <p:nvPr>
            <p:ph type="sldNum" sz="quarter" idx="5"/>
          </p:nvPr>
        </p:nvSpPr>
        <p:spPr/>
        <p:txBody>
          <a:bodyPr/>
          <a:lstStyle/>
          <a:p>
            <a:fld id="{0DB82144-73FD-49D5-9BDF-14E372D9383E}" type="slidenum">
              <a:rPr lang="en-US" smtClean="0"/>
              <a:t>26</a:t>
            </a:fld>
            <a:endParaRPr lang="en-US"/>
          </a:p>
        </p:txBody>
      </p:sp>
    </p:spTree>
    <p:extLst>
      <p:ext uri="{BB962C8B-B14F-4D97-AF65-F5344CB8AC3E}">
        <p14:creationId xmlns:p14="http://schemas.microsoft.com/office/powerpoint/2010/main" val="2613577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B82144-73FD-49D5-9BDF-14E372D9383E}" type="slidenum">
              <a:rPr lang="en-US" smtClean="0"/>
              <a:t>34</a:t>
            </a:fld>
            <a:endParaRPr lang="en-US"/>
          </a:p>
        </p:txBody>
      </p:sp>
    </p:spTree>
    <p:extLst>
      <p:ext uri="{BB962C8B-B14F-4D97-AF65-F5344CB8AC3E}">
        <p14:creationId xmlns:p14="http://schemas.microsoft.com/office/powerpoint/2010/main" val="2024669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t>import pandas as pd</a:t>
            </a:r>
            <a:r>
              <a:rPr lang="en-US" dirty="0"/>
              <a:t>: This line imports the pandas library, which is essential for working with </a:t>
            </a:r>
            <a:r>
              <a:rPr lang="en-US" dirty="0" err="1"/>
              <a:t>DataFrames</a:t>
            </a:r>
            <a:r>
              <a:rPr lang="en-US" dirty="0"/>
              <a:t> in Python. It's common practice to alias pandas as pd for brevity.</a:t>
            </a:r>
          </a:p>
          <a:p>
            <a:pPr>
              <a:buFont typeface="+mj-lt"/>
              <a:buAutoNum type="arabicPeriod"/>
            </a:pPr>
            <a:r>
              <a:rPr lang="en-US" b="1" dirty="0" err="1"/>
              <a:t>survey_data</a:t>
            </a:r>
            <a:r>
              <a:rPr lang="en-US" b="1" dirty="0"/>
              <a:t> = </a:t>
            </a:r>
            <a:r>
              <a:rPr lang="en-US" b="1" dirty="0" err="1"/>
              <a:t>pd.DataFrame</a:t>
            </a:r>
            <a:r>
              <a:rPr lang="en-US" b="1" dirty="0"/>
              <a:t>(...)</a:t>
            </a:r>
            <a:r>
              <a:rPr lang="en-US" dirty="0"/>
              <a:t>: This creates a pandas </a:t>
            </a:r>
            <a:r>
              <a:rPr lang="en-US" dirty="0" err="1"/>
              <a:t>DataFrame</a:t>
            </a:r>
            <a:r>
              <a:rPr lang="en-US" dirty="0"/>
              <a:t> called </a:t>
            </a:r>
            <a:r>
              <a:rPr lang="en-US" dirty="0" err="1"/>
              <a:t>survey_data</a:t>
            </a:r>
            <a:r>
              <a:rPr lang="en-US" dirty="0"/>
              <a:t>. A </a:t>
            </a:r>
            <a:r>
              <a:rPr lang="en-US" dirty="0" err="1"/>
              <a:t>DataFrame</a:t>
            </a:r>
            <a:r>
              <a:rPr lang="en-US" dirty="0"/>
              <a:t> is a two-dimensional table-like data structure, similar to a spreadsheet or SQL table. The data within the </a:t>
            </a:r>
            <a:r>
              <a:rPr lang="en-US" dirty="0" err="1"/>
              <a:t>DataFrame</a:t>
            </a:r>
            <a:r>
              <a:rPr lang="en-US" dirty="0"/>
              <a:t> is provided as a dictionary:</a:t>
            </a:r>
          </a:p>
          <a:p>
            <a:pPr marL="742950" lvl="1" indent="-285750">
              <a:buFont typeface="+mj-lt"/>
              <a:buAutoNum type="arabicPeriod"/>
            </a:pPr>
            <a:r>
              <a:rPr lang="en-US" b="1" dirty="0"/>
              <a:t>{ ... }</a:t>
            </a:r>
            <a:r>
              <a:rPr lang="en-US" dirty="0"/>
              <a:t>: This is a Python dictionary. The keys of the dictionary become the column names of the </a:t>
            </a:r>
            <a:r>
              <a:rPr lang="en-US" dirty="0" err="1"/>
              <a:t>DataFrame</a:t>
            </a:r>
            <a:r>
              <a:rPr lang="en-US" dirty="0"/>
              <a:t>, and the values (which are lists in this case) become the data within those columns.</a:t>
            </a:r>
          </a:p>
          <a:p>
            <a:pPr marL="742950" lvl="1" indent="-285750">
              <a:buFont typeface="+mj-lt"/>
              <a:buAutoNum type="arabicPeriod"/>
            </a:pPr>
            <a:r>
              <a:rPr lang="en-US" b="1" dirty="0"/>
              <a:t>'Age': [25, 30, None, 45, 29]</a:t>
            </a:r>
            <a:r>
              <a:rPr lang="en-US" dirty="0"/>
              <a:t>: This creates a column named "Age" with the given values. None represents a missing or unknown value.</a:t>
            </a:r>
          </a:p>
          <a:p>
            <a:pPr marL="742950" lvl="1" indent="-285750">
              <a:buFont typeface="+mj-lt"/>
              <a:buAutoNum type="arabicPeriod"/>
            </a:pPr>
            <a:r>
              <a:rPr lang="en-US" b="1" dirty="0"/>
              <a:t>'Income': [50000, None, 60000, 75000, None]</a:t>
            </a:r>
            <a:r>
              <a:rPr lang="en-US" dirty="0"/>
              <a:t>: This creates a column named "Income" with its values, also containing some None values.</a:t>
            </a:r>
          </a:p>
          <a:p>
            <a:pPr>
              <a:buFont typeface="+mj-lt"/>
              <a:buAutoNum type="arabicPeriod"/>
            </a:pPr>
            <a:r>
              <a:rPr lang="en-US" b="1" dirty="0"/>
              <a:t>print(</a:t>
            </a:r>
            <a:r>
              <a:rPr lang="en-US" b="1" dirty="0" err="1"/>
              <a:t>survey_data.isnull</a:t>
            </a:r>
            <a:r>
              <a:rPr lang="en-US" b="1" dirty="0"/>
              <a:t>().sum())</a:t>
            </a:r>
            <a:r>
              <a:rPr lang="en-US" dirty="0"/>
              <a:t>: This is the core of the code, and it performs the missing value analysis:</a:t>
            </a:r>
          </a:p>
          <a:p>
            <a:pPr marL="742950" lvl="1" indent="-285750">
              <a:buFont typeface="+mj-lt"/>
              <a:buAutoNum type="arabicPeriod"/>
            </a:pPr>
            <a:r>
              <a:rPr lang="en-US" b="1" dirty="0" err="1"/>
              <a:t>survey_data.isnull</a:t>
            </a:r>
            <a:r>
              <a:rPr lang="en-US" b="1" dirty="0"/>
              <a:t>()</a:t>
            </a:r>
            <a:r>
              <a:rPr lang="en-US" dirty="0"/>
              <a:t>: This part checks each element in the </a:t>
            </a:r>
            <a:r>
              <a:rPr lang="en-US" dirty="0" err="1"/>
              <a:t>survey_data</a:t>
            </a:r>
            <a:r>
              <a:rPr lang="en-US" dirty="0"/>
              <a:t> </a:t>
            </a:r>
            <a:r>
              <a:rPr lang="en-US" dirty="0" err="1"/>
              <a:t>DataFrame</a:t>
            </a:r>
            <a:r>
              <a:rPr lang="en-US" dirty="0"/>
              <a:t>. It returns a </a:t>
            </a:r>
            <a:r>
              <a:rPr lang="en-US" i="1" dirty="0"/>
              <a:t>new</a:t>
            </a:r>
            <a:r>
              <a:rPr lang="en-US" dirty="0"/>
              <a:t> </a:t>
            </a:r>
            <a:r>
              <a:rPr lang="en-US" dirty="0" err="1"/>
              <a:t>DataFrame</a:t>
            </a:r>
            <a:r>
              <a:rPr lang="en-US" dirty="0"/>
              <a:t> of the same size as </a:t>
            </a:r>
            <a:r>
              <a:rPr lang="en-US" dirty="0" err="1"/>
              <a:t>survey_data</a:t>
            </a:r>
            <a:r>
              <a:rPr lang="en-US" dirty="0"/>
              <a:t>, but instead of the original values, it contains </a:t>
            </a:r>
            <a:r>
              <a:rPr lang="en-US" dirty="0" err="1"/>
              <a:t>boolean</a:t>
            </a:r>
            <a:r>
              <a:rPr lang="en-US" dirty="0"/>
              <a:t> values (True or False). True indicates a missing value (None in this case), and False indicates a non-missing value.</a:t>
            </a:r>
          </a:p>
          <a:p>
            <a:pPr marL="742950" lvl="1" indent="-285750">
              <a:buFont typeface="+mj-lt"/>
              <a:buAutoNum type="arabicPeriod"/>
            </a:pPr>
            <a:r>
              <a:rPr lang="en-US" b="1" dirty="0"/>
              <a:t>.sum()</a:t>
            </a:r>
            <a:r>
              <a:rPr lang="en-US" dirty="0"/>
              <a:t>: This method is applied to the result of </a:t>
            </a:r>
            <a:r>
              <a:rPr lang="en-US" dirty="0" err="1"/>
              <a:t>isnull</a:t>
            </a:r>
            <a:r>
              <a:rPr lang="en-US" dirty="0"/>
              <a:t>(). Because True is treated as 1 and False as 0 in numerical operations, .sum() adds up the True values in each column. The result is a pandas Series where the index is the column names ("Age" and "Income"), and the values are the counts of missing values in each respective column.</a:t>
            </a:r>
          </a:p>
          <a:p>
            <a:pPr marL="742950" lvl="1" indent="-285750">
              <a:buFont typeface="+mj-lt"/>
              <a:buAutoNum type="arabicPeriod"/>
            </a:pPr>
            <a:r>
              <a:rPr lang="en-US" b="1" dirty="0"/>
              <a:t>print(...)</a:t>
            </a:r>
            <a:r>
              <a:rPr lang="en-US" dirty="0"/>
              <a:t>: Finally, the print() function displays the result of the .sum() operation, which is the count of missing values for each column.</a:t>
            </a:r>
          </a:p>
          <a:p>
            <a:r>
              <a:rPr lang="en-US" b="1" dirty="0"/>
              <a:t>In summary:</a:t>
            </a:r>
            <a:r>
              <a:rPr lang="en-US" dirty="0"/>
              <a:t> The code creates a small </a:t>
            </a:r>
            <a:r>
              <a:rPr lang="en-US" dirty="0" err="1"/>
              <a:t>DataFrame</a:t>
            </a:r>
            <a:r>
              <a:rPr lang="en-US" dirty="0"/>
              <a:t> with some missing values and then prints the number of missing values in each column. The output will look something like this:</a:t>
            </a:r>
          </a:p>
          <a:p>
            <a:r>
              <a:rPr lang="en-US" dirty="0">
                <a:effectLst/>
              </a:rPr>
              <a:t>Age 1 Income 2 </a:t>
            </a:r>
            <a:r>
              <a:rPr lang="en-US" dirty="0" err="1">
                <a:effectLst/>
              </a:rPr>
              <a:t>dtype</a:t>
            </a:r>
            <a:r>
              <a:rPr lang="en-US" dirty="0">
                <a:effectLst/>
              </a:rPr>
              <a:t>: int64 </a:t>
            </a:r>
          </a:p>
          <a:p>
            <a:r>
              <a:rPr lang="en-US" dirty="0"/>
              <a:t>This output tells you that the "Age" column has 1 missing value, and the "Income" column has 2 missing values.</a:t>
            </a:r>
          </a:p>
          <a:p>
            <a:endParaRPr lang="en-US" dirty="0"/>
          </a:p>
        </p:txBody>
      </p:sp>
      <p:sp>
        <p:nvSpPr>
          <p:cNvPr id="4" name="Slide Number Placeholder 3"/>
          <p:cNvSpPr>
            <a:spLocks noGrp="1"/>
          </p:cNvSpPr>
          <p:nvPr>
            <p:ph type="sldNum" sz="quarter" idx="5"/>
          </p:nvPr>
        </p:nvSpPr>
        <p:spPr/>
        <p:txBody>
          <a:bodyPr/>
          <a:lstStyle/>
          <a:p>
            <a:fld id="{0DB82144-73FD-49D5-9BDF-14E372D9383E}" type="slidenum">
              <a:rPr lang="en-US" smtClean="0"/>
              <a:t>36</a:t>
            </a:fld>
            <a:endParaRPr lang="en-US"/>
          </a:p>
        </p:txBody>
      </p:sp>
    </p:spTree>
    <p:extLst>
      <p:ext uri="{BB962C8B-B14F-4D97-AF65-F5344CB8AC3E}">
        <p14:creationId xmlns:p14="http://schemas.microsoft.com/office/powerpoint/2010/main" val="3714129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Breakdown of the code :</a:t>
            </a:r>
          </a:p>
          <a:p>
            <a:pPr>
              <a:buFont typeface="+mj-lt"/>
              <a:buAutoNum type="arabicPeriod"/>
            </a:pPr>
            <a:r>
              <a:rPr lang="en-US" b="1" dirty="0"/>
              <a:t>import pandas as pd</a:t>
            </a:r>
            <a:r>
              <a:rPr lang="en-US" dirty="0"/>
              <a:t>: This line imports the pandas library and assigns it the alias pd. Pandas is essential for working with </a:t>
            </a:r>
            <a:r>
              <a:rPr lang="en-US" dirty="0" err="1"/>
              <a:t>DataFrames</a:t>
            </a:r>
            <a:r>
              <a:rPr lang="en-US" dirty="0"/>
              <a:t>, which are table-like data structures.</a:t>
            </a:r>
          </a:p>
          <a:p>
            <a:pPr>
              <a:buFont typeface="+mj-lt"/>
              <a:buAutoNum type="arabicPeriod"/>
            </a:pPr>
            <a:r>
              <a:rPr lang="en-US" b="1" dirty="0" err="1"/>
              <a:t>stock_prices</a:t>
            </a:r>
            <a:r>
              <a:rPr lang="en-US" b="1" dirty="0"/>
              <a:t> = </a:t>
            </a:r>
            <a:r>
              <a:rPr lang="en-US" b="1" dirty="0" err="1"/>
              <a:t>pd.DataFrame</a:t>
            </a:r>
            <a:r>
              <a:rPr lang="en-US" b="1" dirty="0"/>
              <a:t>(...)</a:t>
            </a:r>
            <a:r>
              <a:rPr lang="en-US" dirty="0"/>
              <a:t>: This creates a pandas </a:t>
            </a:r>
            <a:r>
              <a:rPr lang="en-US" dirty="0" err="1"/>
              <a:t>DataFrame</a:t>
            </a:r>
            <a:r>
              <a:rPr lang="en-US" dirty="0"/>
              <a:t> called </a:t>
            </a:r>
            <a:r>
              <a:rPr lang="en-US" dirty="0" err="1"/>
              <a:t>stock_prices</a:t>
            </a:r>
            <a:r>
              <a:rPr lang="en-US" dirty="0"/>
              <a:t>. Let's look at the data being put into the </a:t>
            </a:r>
            <a:r>
              <a:rPr lang="en-US" dirty="0" err="1"/>
              <a:t>DataFrame</a:t>
            </a:r>
            <a:r>
              <a:rPr lang="en-US" dirty="0"/>
              <a:t>:</a:t>
            </a:r>
          </a:p>
          <a:p>
            <a:pPr marL="742950" lvl="1" indent="-285750">
              <a:buFont typeface="+mj-lt"/>
              <a:buAutoNum type="arabicPeriod"/>
            </a:pPr>
            <a:r>
              <a:rPr lang="en-US" b="1" dirty="0"/>
              <a:t>{'Date': </a:t>
            </a:r>
            <a:r>
              <a:rPr lang="en-US" b="1" dirty="0" err="1"/>
              <a:t>pd.date_range</a:t>
            </a:r>
            <a:r>
              <a:rPr lang="en-US" b="1" dirty="0"/>
              <a:t>('2024-02-10', periods=5, </a:t>
            </a:r>
            <a:r>
              <a:rPr lang="en-US" b="1" dirty="0" err="1"/>
              <a:t>freq</a:t>
            </a:r>
            <a:r>
              <a:rPr lang="en-US" b="1" dirty="0"/>
              <a:t>='D'), ...}</a:t>
            </a:r>
            <a:r>
              <a:rPr lang="en-US" dirty="0"/>
              <a:t>: This is a Python dictionary. The keys of the dictionary become the column names of the </a:t>
            </a:r>
            <a:r>
              <a:rPr lang="en-US" dirty="0" err="1"/>
              <a:t>DataFrame</a:t>
            </a:r>
            <a:r>
              <a:rPr lang="en-US" dirty="0"/>
              <a:t>, and the values become the data within those columns.</a:t>
            </a:r>
          </a:p>
          <a:p>
            <a:pPr marL="742950" lvl="1" indent="-285750">
              <a:buFont typeface="+mj-lt"/>
              <a:buAutoNum type="arabicPeriod"/>
            </a:pPr>
            <a:r>
              <a:rPr lang="en-US" b="1" dirty="0" err="1"/>
              <a:t>pd.date_range</a:t>
            </a:r>
            <a:r>
              <a:rPr lang="en-US" b="1" dirty="0"/>
              <a:t>('2024-02-10', periods=5, </a:t>
            </a:r>
            <a:r>
              <a:rPr lang="en-US" b="1" dirty="0" err="1"/>
              <a:t>freq</a:t>
            </a:r>
            <a:r>
              <a:rPr lang="en-US" b="1" dirty="0"/>
              <a:t>='D')</a:t>
            </a:r>
            <a:r>
              <a:rPr lang="en-US" dirty="0"/>
              <a:t>: This part creates a sequence of dates. It starts at '2024-02-10', generates 5 dates (periods=5), and increments each date by one day (</a:t>
            </a:r>
            <a:r>
              <a:rPr lang="en-US" dirty="0" err="1"/>
              <a:t>freq</a:t>
            </a:r>
            <a:r>
              <a:rPr lang="en-US" dirty="0"/>
              <a:t>='D'). So, it creates a date range: 2024-02-10, 2024-02-11, 2024-02-12, 2024-02-13, and 2024-02-14.</a:t>
            </a:r>
          </a:p>
          <a:p>
            <a:pPr marL="742950" lvl="1" indent="-285750">
              <a:buFont typeface="+mj-lt"/>
              <a:buAutoNum type="arabicPeriod"/>
            </a:pPr>
            <a:r>
              <a:rPr lang="en-US" b="1" dirty="0"/>
              <a:t>'</a:t>
            </a:r>
            <a:r>
              <a:rPr lang="en-US" b="1" dirty="0" err="1"/>
              <a:t>Stock_Price</a:t>
            </a:r>
            <a:r>
              <a:rPr lang="en-US" b="1" dirty="0"/>
              <a:t>': [150, None, 152, None, 155]</a:t>
            </a:r>
            <a:r>
              <a:rPr lang="en-US" dirty="0"/>
              <a:t>: This creates the "</a:t>
            </a:r>
            <a:r>
              <a:rPr lang="en-US" dirty="0" err="1"/>
              <a:t>Stock_Price</a:t>
            </a:r>
            <a:r>
              <a:rPr lang="en-US" dirty="0"/>
              <a:t>" column with the given values. Notice that None represents a missing value.</a:t>
            </a:r>
          </a:p>
          <a:p>
            <a:pPr>
              <a:buFont typeface="+mj-lt"/>
              <a:buAutoNum type="arabicPeriod"/>
            </a:pPr>
            <a:r>
              <a:rPr lang="en-US" b="1" dirty="0" err="1"/>
              <a:t>stock_prices.fillna</a:t>
            </a:r>
            <a:r>
              <a:rPr lang="en-US" b="1" dirty="0"/>
              <a:t>(method='</a:t>
            </a:r>
            <a:r>
              <a:rPr lang="en-US" b="1" dirty="0" err="1"/>
              <a:t>ffill</a:t>
            </a:r>
            <a:r>
              <a:rPr lang="en-US" b="1" dirty="0"/>
              <a:t>', </a:t>
            </a:r>
            <a:r>
              <a:rPr lang="en-US" b="1" dirty="0" err="1"/>
              <a:t>inplace</a:t>
            </a:r>
            <a:r>
              <a:rPr lang="en-US" b="1" dirty="0"/>
              <a:t>=True)</a:t>
            </a:r>
            <a:r>
              <a:rPr lang="en-US" dirty="0"/>
              <a:t>: This is the key part that handles the missing values:</a:t>
            </a:r>
          </a:p>
          <a:p>
            <a:pPr marL="742950" lvl="1" indent="-285750">
              <a:buFont typeface="+mj-lt"/>
              <a:buAutoNum type="arabicPeriod"/>
            </a:pPr>
            <a:r>
              <a:rPr lang="en-US" b="1" dirty="0" err="1"/>
              <a:t>stock_prices.fillna</a:t>
            </a:r>
            <a:r>
              <a:rPr lang="en-US" b="1" dirty="0"/>
              <a:t>(...)</a:t>
            </a:r>
            <a:r>
              <a:rPr lang="en-US" dirty="0"/>
              <a:t>: This method fills the missing values in the </a:t>
            </a:r>
            <a:r>
              <a:rPr lang="en-US" dirty="0" err="1"/>
              <a:t>stock_prices</a:t>
            </a:r>
            <a:r>
              <a:rPr lang="en-US" dirty="0"/>
              <a:t> </a:t>
            </a:r>
            <a:r>
              <a:rPr lang="en-US" dirty="0" err="1"/>
              <a:t>DataFrame</a:t>
            </a:r>
            <a:r>
              <a:rPr lang="en-US" dirty="0"/>
              <a:t>.</a:t>
            </a:r>
          </a:p>
          <a:p>
            <a:pPr marL="742950" lvl="1" indent="-285750">
              <a:buFont typeface="+mj-lt"/>
              <a:buAutoNum type="arabicPeriod"/>
            </a:pPr>
            <a:r>
              <a:rPr lang="en-US" b="1" dirty="0"/>
              <a:t>method='</a:t>
            </a:r>
            <a:r>
              <a:rPr lang="en-US" b="1" dirty="0" err="1"/>
              <a:t>ffill</a:t>
            </a:r>
            <a:r>
              <a:rPr lang="en-US" b="1" dirty="0"/>
              <a:t>'</a:t>
            </a:r>
            <a:r>
              <a:rPr lang="en-US" dirty="0"/>
              <a:t>: This specifies the "forward fill" method. Forward fill propagates the last observed non-missing value forward to the next missing value. In simpler terms, if a value is missing, it's replaced with the value from the row </a:t>
            </a:r>
            <a:r>
              <a:rPr lang="en-US" i="1" dirty="0"/>
              <a:t>above</a:t>
            </a:r>
            <a:r>
              <a:rPr lang="en-US" dirty="0"/>
              <a:t> it.</a:t>
            </a:r>
          </a:p>
          <a:p>
            <a:pPr marL="742950" lvl="1" indent="-285750">
              <a:buFont typeface="+mj-lt"/>
              <a:buAutoNum type="arabicPeriod"/>
            </a:pPr>
            <a:r>
              <a:rPr lang="en-US" b="1" dirty="0" err="1"/>
              <a:t>inplace</a:t>
            </a:r>
            <a:r>
              <a:rPr lang="en-US" b="1" dirty="0"/>
              <a:t>=True</a:t>
            </a:r>
            <a:r>
              <a:rPr lang="en-US" dirty="0"/>
              <a:t>: This modifies the </a:t>
            </a:r>
            <a:r>
              <a:rPr lang="en-US" dirty="0" err="1"/>
              <a:t>stock_prices</a:t>
            </a:r>
            <a:r>
              <a:rPr lang="en-US" dirty="0"/>
              <a:t> </a:t>
            </a:r>
            <a:r>
              <a:rPr lang="en-US" dirty="0" err="1"/>
              <a:t>DataFrame</a:t>
            </a:r>
            <a:r>
              <a:rPr lang="en-US" dirty="0"/>
              <a:t> directly. Without </a:t>
            </a:r>
            <a:r>
              <a:rPr lang="en-US" dirty="0" err="1"/>
              <a:t>inplace</a:t>
            </a:r>
            <a:r>
              <a:rPr lang="en-US" dirty="0"/>
              <a:t>=True, the </a:t>
            </a:r>
            <a:r>
              <a:rPr lang="en-US" dirty="0" err="1"/>
              <a:t>fillna</a:t>
            </a:r>
            <a:r>
              <a:rPr lang="en-US" dirty="0"/>
              <a:t>() method would return a </a:t>
            </a:r>
            <a:r>
              <a:rPr lang="en-US" i="1" dirty="0"/>
              <a:t>new</a:t>
            </a:r>
            <a:r>
              <a:rPr lang="en-US" dirty="0"/>
              <a:t> </a:t>
            </a:r>
            <a:r>
              <a:rPr lang="en-US" dirty="0" err="1"/>
              <a:t>DataFrame</a:t>
            </a:r>
            <a:r>
              <a:rPr lang="en-US" dirty="0"/>
              <a:t> with the filled values, but the original </a:t>
            </a:r>
            <a:r>
              <a:rPr lang="en-US" dirty="0" err="1"/>
              <a:t>stock_prices</a:t>
            </a:r>
            <a:r>
              <a:rPr lang="en-US" dirty="0"/>
              <a:t> </a:t>
            </a:r>
            <a:r>
              <a:rPr lang="en-US" dirty="0" err="1"/>
              <a:t>DataFrame</a:t>
            </a:r>
            <a:r>
              <a:rPr lang="en-US" dirty="0"/>
              <a:t> would remain unchanged.</a:t>
            </a:r>
          </a:p>
          <a:p>
            <a:r>
              <a:rPr lang="en-US" b="1" dirty="0"/>
              <a:t>In summary:</a:t>
            </a:r>
            <a:r>
              <a:rPr lang="en-US" dirty="0"/>
              <a:t> The code creates a </a:t>
            </a:r>
            <a:r>
              <a:rPr lang="en-US" dirty="0" err="1"/>
              <a:t>DataFrame</a:t>
            </a:r>
            <a:r>
              <a:rPr lang="en-US" dirty="0"/>
              <a:t> of stock prices with some missing price values. Then, it uses forward fill to replace those missing values with the price from the previous day. So, the None on 2024-02-11 will be filled with 150, and the None on 2024-02-13 will be filled with 152. The </a:t>
            </a:r>
            <a:r>
              <a:rPr lang="en-US" dirty="0" err="1"/>
              <a:t>inplace</a:t>
            </a:r>
            <a:r>
              <a:rPr lang="en-US" dirty="0"/>
              <a:t>=True ensures that the original </a:t>
            </a:r>
            <a:r>
              <a:rPr lang="en-US" dirty="0" err="1"/>
              <a:t>stock_prices</a:t>
            </a:r>
            <a:r>
              <a:rPr lang="en-US" dirty="0"/>
              <a:t> </a:t>
            </a:r>
            <a:r>
              <a:rPr lang="en-US" dirty="0" err="1"/>
              <a:t>DataFrame</a:t>
            </a:r>
            <a:r>
              <a:rPr lang="en-US" dirty="0"/>
              <a:t> is updated directly.</a:t>
            </a:r>
          </a:p>
          <a:p>
            <a:endParaRPr lang="en-US" dirty="0"/>
          </a:p>
        </p:txBody>
      </p:sp>
      <p:sp>
        <p:nvSpPr>
          <p:cNvPr id="4" name="Slide Number Placeholder 3"/>
          <p:cNvSpPr>
            <a:spLocks noGrp="1"/>
          </p:cNvSpPr>
          <p:nvPr>
            <p:ph type="sldNum" sz="quarter" idx="5"/>
          </p:nvPr>
        </p:nvSpPr>
        <p:spPr/>
        <p:txBody>
          <a:bodyPr/>
          <a:lstStyle/>
          <a:p>
            <a:fld id="{0DB82144-73FD-49D5-9BDF-14E372D9383E}" type="slidenum">
              <a:rPr lang="en-US" smtClean="0"/>
              <a:t>38</a:t>
            </a:fld>
            <a:endParaRPr lang="en-US"/>
          </a:p>
        </p:txBody>
      </p:sp>
    </p:spTree>
    <p:extLst>
      <p:ext uri="{BB962C8B-B14F-4D97-AF65-F5344CB8AC3E}">
        <p14:creationId xmlns:p14="http://schemas.microsoft.com/office/powerpoint/2010/main" val="4292297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Explanation </a:t>
            </a:r>
          </a:p>
          <a:p>
            <a:endParaRPr lang="en-US" b="1" dirty="0"/>
          </a:p>
          <a:p>
            <a:pPr>
              <a:buFont typeface="+mj-lt"/>
              <a:buAutoNum type="arabicPeriod"/>
            </a:pPr>
            <a:r>
              <a:rPr lang="en-US" b="1" dirty="0"/>
              <a:t>from </a:t>
            </a:r>
            <a:r>
              <a:rPr lang="en-US" b="1" dirty="0" err="1"/>
              <a:t>sklearn.impute</a:t>
            </a:r>
            <a:r>
              <a:rPr lang="en-US" b="1" dirty="0"/>
              <a:t> import </a:t>
            </a:r>
            <a:r>
              <a:rPr lang="en-US" b="1" dirty="0" err="1"/>
              <a:t>KNNImputer</a:t>
            </a:r>
            <a:r>
              <a:rPr lang="en-US" dirty="0"/>
              <a:t>: This line imports the </a:t>
            </a:r>
            <a:r>
              <a:rPr lang="en-US" dirty="0" err="1"/>
              <a:t>KNNImputer</a:t>
            </a:r>
            <a:r>
              <a:rPr lang="en-US" dirty="0"/>
              <a:t> class from the </a:t>
            </a:r>
            <a:r>
              <a:rPr lang="en-US" dirty="0" err="1"/>
              <a:t>sklearn.impute</a:t>
            </a:r>
            <a:r>
              <a:rPr lang="en-US" dirty="0"/>
              <a:t> module. </a:t>
            </a:r>
            <a:r>
              <a:rPr lang="en-US" dirty="0" err="1"/>
              <a:t>KNNImputer</a:t>
            </a:r>
            <a:r>
              <a:rPr lang="en-US" dirty="0"/>
              <a:t> is a class that implements K-Nearest Neighbors imputation for missing values.</a:t>
            </a:r>
          </a:p>
          <a:p>
            <a:pPr>
              <a:buFont typeface="+mj-lt"/>
              <a:buAutoNum type="arabicPeriod"/>
            </a:pPr>
            <a:r>
              <a:rPr lang="en-US" b="1" dirty="0"/>
              <a:t>import pandas as pd</a:t>
            </a:r>
            <a:r>
              <a:rPr lang="en-US" dirty="0"/>
              <a:t>: This imports the pandas library, which is necessary for working with </a:t>
            </a:r>
            <a:r>
              <a:rPr lang="en-US" dirty="0" err="1"/>
              <a:t>DataFrames</a:t>
            </a:r>
            <a:r>
              <a:rPr lang="en-US" dirty="0"/>
              <a:t>.</a:t>
            </a:r>
          </a:p>
          <a:p>
            <a:pPr>
              <a:buFont typeface="+mj-lt"/>
              <a:buAutoNum type="arabicPeriod"/>
            </a:pPr>
            <a:r>
              <a:rPr lang="en-US" b="1" dirty="0" err="1"/>
              <a:t>health_data</a:t>
            </a:r>
            <a:r>
              <a:rPr lang="en-US" b="1" dirty="0"/>
              <a:t> = </a:t>
            </a:r>
            <a:r>
              <a:rPr lang="en-US" b="1" dirty="0" err="1"/>
              <a:t>pd.DataFrame</a:t>
            </a:r>
            <a:r>
              <a:rPr lang="en-US" b="1" dirty="0"/>
              <a:t>(...)</a:t>
            </a:r>
            <a:r>
              <a:rPr lang="en-US" dirty="0"/>
              <a:t>: This creates a pandas </a:t>
            </a:r>
            <a:r>
              <a:rPr lang="en-US" dirty="0" err="1"/>
              <a:t>DataFrame</a:t>
            </a:r>
            <a:r>
              <a:rPr lang="en-US" dirty="0"/>
              <a:t> called </a:t>
            </a:r>
            <a:r>
              <a:rPr lang="en-US" dirty="0" err="1"/>
              <a:t>health_data</a:t>
            </a:r>
            <a:r>
              <a:rPr lang="en-US" dirty="0"/>
              <a:t>. The data is provided as a dictionary:</a:t>
            </a:r>
          </a:p>
          <a:p>
            <a:pPr marL="742950" lvl="1" indent="-285750">
              <a:buFont typeface="+mj-lt"/>
              <a:buAutoNum type="arabicPeriod"/>
            </a:pPr>
            <a:r>
              <a:rPr lang="en-US" b="1" dirty="0"/>
              <a:t>{'</a:t>
            </a:r>
            <a:r>
              <a:rPr lang="en-US" b="1" dirty="0" err="1"/>
              <a:t>Blood_Pressure</a:t>
            </a:r>
            <a:r>
              <a:rPr lang="en-US" b="1" dirty="0"/>
              <a:t>': [120, 130, None, 110, 140], ...}</a:t>
            </a:r>
            <a:r>
              <a:rPr lang="en-US" dirty="0"/>
              <a:t>: This dictionary defines the columns and their values. None represents a missing value.</a:t>
            </a:r>
          </a:p>
          <a:p>
            <a:pPr>
              <a:buFont typeface="+mj-lt"/>
              <a:buAutoNum type="arabicPeriod"/>
            </a:pPr>
            <a:r>
              <a:rPr lang="en-US" b="1" dirty="0"/>
              <a:t>imputer = </a:t>
            </a:r>
            <a:r>
              <a:rPr lang="en-US" b="1" dirty="0" err="1"/>
              <a:t>KNNImputer</a:t>
            </a:r>
            <a:r>
              <a:rPr lang="en-US" b="1" dirty="0"/>
              <a:t>(</a:t>
            </a:r>
            <a:r>
              <a:rPr lang="en-US" b="1" dirty="0" err="1"/>
              <a:t>n_neighbors</a:t>
            </a:r>
            <a:r>
              <a:rPr lang="en-US" b="1" dirty="0"/>
              <a:t>=2)</a:t>
            </a:r>
            <a:r>
              <a:rPr lang="en-US" dirty="0"/>
              <a:t>: This creates an instance of the </a:t>
            </a:r>
            <a:r>
              <a:rPr lang="en-US" dirty="0" err="1"/>
              <a:t>KNNImputer</a:t>
            </a:r>
            <a:r>
              <a:rPr lang="en-US" dirty="0"/>
              <a:t> class.</a:t>
            </a:r>
          </a:p>
          <a:p>
            <a:pPr marL="742950" lvl="1" indent="-285750">
              <a:buFont typeface="+mj-lt"/>
              <a:buAutoNum type="arabicPeriod"/>
            </a:pPr>
            <a:r>
              <a:rPr lang="en-US" b="1" dirty="0" err="1"/>
              <a:t>n_neighbors</a:t>
            </a:r>
            <a:r>
              <a:rPr lang="en-US" b="1" dirty="0"/>
              <a:t>=2</a:t>
            </a:r>
            <a:r>
              <a:rPr lang="en-US" dirty="0"/>
              <a:t>: This is the most important parameter. It specifies that the missing values will be imputed using the average of the 2 nearest neighbors. The "nearest" neighbors are determined based on the other features in the dataset.</a:t>
            </a:r>
          </a:p>
          <a:p>
            <a:pPr>
              <a:buFont typeface="+mj-lt"/>
              <a:buAutoNum type="arabicPeriod"/>
            </a:pPr>
            <a:r>
              <a:rPr lang="en-US" b="1" dirty="0" err="1"/>
              <a:t>health_data_imputed</a:t>
            </a:r>
            <a:r>
              <a:rPr lang="en-US" b="1" dirty="0"/>
              <a:t> = </a:t>
            </a:r>
            <a:r>
              <a:rPr lang="en-US" b="1" dirty="0" err="1"/>
              <a:t>pd.DataFrame</a:t>
            </a:r>
            <a:r>
              <a:rPr lang="en-US" b="1" dirty="0"/>
              <a:t>(</a:t>
            </a:r>
            <a:r>
              <a:rPr lang="en-US" b="1" dirty="0" err="1"/>
              <a:t>imputer.fit_transform</a:t>
            </a:r>
            <a:r>
              <a:rPr lang="en-US" b="1" dirty="0"/>
              <a:t>(</a:t>
            </a:r>
            <a:r>
              <a:rPr lang="en-US" b="1" dirty="0" err="1"/>
              <a:t>health_data</a:t>
            </a:r>
            <a:r>
              <a:rPr lang="en-US" b="1" dirty="0"/>
              <a:t>))</a:t>
            </a:r>
            <a:r>
              <a:rPr lang="en-US" dirty="0"/>
              <a:t>: This is where the imputation actually happens:</a:t>
            </a:r>
          </a:p>
          <a:p>
            <a:pPr marL="742950" lvl="1" indent="-285750">
              <a:buFont typeface="+mj-lt"/>
              <a:buAutoNum type="arabicPeriod"/>
            </a:pPr>
            <a:r>
              <a:rPr lang="en-US" b="1" dirty="0" err="1"/>
              <a:t>imputer.fit_transform</a:t>
            </a:r>
            <a:r>
              <a:rPr lang="en-US" b="1" dirty="0"/>
              <a:t>(</a:t>
            </a:r>
            <a:r>
              <a:rPr lang="en-US" b="1" dirty="0" err="1"/>
              <a:t>health_data</a:t>
            </a:r>
            <a:r>
              <a:rPr lang="en-US" b="1" dirty="0"/>
              <a:t>)</a:t>
            </a:r>
            <a:r>
              <a:rPr lang="en-US" dirty="0"/>
              <a:t>: This method fits the imputer to the data and then transforms the data by filling in the missing values. The fit() part learns the relationships between the features, and the transform() part applies that learning to fill the missing data. The result is a NumPy array, not a </a:t>
            </a:r>
            <a:r>
              <a:rPr lang="en-US" dirty="0" err="1"/>
              <a:t>DataFrame</a:t>
            </a:r>
            <a:r>
              <a:rPr lang="en-US" dirty="0"/>
              <a:t>.</a:t>
            </a:r>
          </a:p>
          <a:p>
            <a:pPr marL="742950" lvl="1" indent="-285750">
              <a:buFont typeface="+mj-lt"/>
              <a:buAutoNum type="arabicPeriod"/>
            </a:pPr>
            <a:r>
              <a:rPr lang="en-US" b="1" dirty="0" err="1"/>
              <a:t>pd.DataFrame</a:t>
            </a:r>
            <a:r>
              <a:rPr lang="en-US" b="1" dirty="0"/>
              <a:t>(...)</a:t>
            </a:r>
            <a:r>
              <a:rPr lang="en-US" dirty="0"/>
              <a:t>: This converts the NumPy array returned by </a:t>
            </a:r>
            <a:r>
              <a:rPr lang="en-US" dirty="0" err="1"/>
              <a:t>fit_transform</a:t>
            </a:r>
            <a:r>
              <a:rPr lang="en-US" dirty="0"/>
              <a:t>() back into a pandas </a:t>
            </a:r>
            <a:r>
              <a:rPr lang="en-US" dirty="0" err="1"/>
              <a:t>DataFrame</a:t>
            </a:r>
            <a:r>
              <a:rPr lang="en-US" dirty="0"/>
              <a:t>. This is important because you usually want to continue working with your data in a </a:t>
            </a:r>
            <a:r>
              <a:rPr lang="en-US" dirty="0" err="1"/>
              <a:t>DataFrame</a:t>
            </a:r>
            <a:r>
              <a:rPr lang="en-US" dirty="0"/>
              <a:t> format.</a:t>
            </a:r>
          </a:p>
          <a:p>
            <a:r>
              <a:rPr lang="en-US" b="1" dirty="0"/>
              <a:t>How KNN Imputation Works:</a:t>
            </a:r>
            <a:endParaRPr lang="en-US" dirty="0"/>
          </a:p>
          <a:p>
            <a:r>
              <a:rPr lang="en-US" dirty="0"/>
              <a:t>The </a:t>
            </a:r>
            <a:r>
              <a:rPr lang="en-US" dirty="0" err="1"/>
              <a:t>KNNImputer</a:t>
            </a:r>
            <a:r>
              <a:rPr lang="en-US" dirty="0"/>
              <a:t> works by finding the </a:t>
            </a:r>
            <a:r>
              <a:rPr lang="en-US" i="1" dirty="0"/>
              <a:t>k</a:t>
            </a:r>
            <a:r>
              <a:rPr lang="en-US" dirty="0"/>
              <a:t> nearest neighbors to a row with a missing value. "Nearest" is determined using a distance metric (usually Euclidean distance) calculated based on the other, non-missing features in the row. Once the </a:t>
            </a:r>
            <a:r>
              <a:rPr lang="en-US" i="1" dirty="0"/>
              <a:t>k</a:t>
            </a:r>
            <a:r>
              <a:rPr lang="en-US" dirty="0"/>
              <a:t> nearest neighbors are found, the missing value is imputed using the average (or median, depending on the strategy) of the corresponding values in those neighbors.</a:t>
            </a:r>
          </a:p>
          <a:p>
            <a:r>
              <a:rPr lang="en-US" b="1" dirty="0"/>
              <a:t>Example:</a:t>
            </a:r>
            <a:endParaRPr lang="en-US" dirty="0"/>
          </a:p>
          <a:p>
            <a:r>
              <a:rPr lang="en-US" dirty="0"/>
              <a:t>Let's say the first missing value in </a:t>
            </a:r>
            <a:r>
              <a:rPr lang="en-US" dirty="0" err="1"/>
              <a:t>health_data</a:t>
            </a:r>
            <a:r>
              <a:rPr lang="en-US" dirty="0"/>
              <a:t> is in the "Cholesterol" column. The </a:t>
            </a:r>
            <a:r>
              <a:rPr lang="en-US" dirty="0" err="1"/>
              <a:t>KNNImputer</a:t>
            </a:r>
            <a:r>
              <a:rPr lang="en-US" dirty="0"/>
              <a:t> will find the 2 rows that are most similar to the row with the missing "Cholesterol" value, based on their "</a:t>
            </a:r>
            <a:r>
              <a:rPr lang="en-US" dirty="0" err="1"/>
              <a:t>Blood_Pressure</a:t>
            </a:r>
            <a:r>
              <a:rPr lang="en-US" dirty="0"/>
              <a:t>" values. Then, it will average the "Cholesterol" values from those 2 nearest neighbors and use that average to fill in the missing value.</a:t>
            </a:r>
          </a:p>
          <a:p>
            <a:r>
              <a:rPr lang="en-US" b="1" dirty="0"/>
              <a:t>Key Points:</a:t>
            </a:r>
            <a:endParaRPr lang="en-US" dirty="0"/>
          </a:p>
          <a:p>
            <a:pPr>
              <a:buFont typeface="Arial" panose="020B0604020202020204" pitchFamily="34" charset="0"/>
              <a:buChar char="•"/>
            </a:pPr>
            <a:r>
              <a:rPr lang="en-US" dirty="0"/>
              <a:t>KNN imputation is a powerful technique because it can capture complex relationships between features.</a:t>
            </a:r>
          </a:p>
          <a:p>
            <a:pPr>
              <a:buFont typeface="Arial" panose="020B0604020202020204" pitchFamily="34" charset="0"/>
              <a:buChar char="•"/>
            </a:pPr>
            <a:r>
              <a:rPr lang="en-US" dirty="0"/>
              <a:t>The choice of </a:t>
            </a:r>
            <a:r>
              <a:rPr lang="en-US" dirty="0" err="1"/>
              <a:t>n_neighbors</a:t>
            </a:r>
            <a:r>
              <a:rPr lang="en-US" dirty="0"/>
              <a:t> is important. A small value might be sensitive to noise, while a large value might smooth out the data too much.</a:t>
            </a:r>
          </a:p>
          <a:p>
            <a:pPr>
              <a:buFont typeface="Arial" panose="020B0604020202020204" pitchFamily="34" charset="0"/>
              <a:buChar char="•"/>
            </a:pPr>
            <a:r>
              <a:rPr lang="en-US" dirty="0"/>
              <a:t>KNN imputation can be computationally expensive for large datasets.</a:t>
            </a:r>
          </a:p>
          <a:p>
            <a:r>
              <a:rPr lang="en-US" dirty="0"/>
              <a:t>The </a:t>
            </a:r>
            <a:r>
              <a:rPr lang="en-US" dirty="0" err="1"/>
              <a:t>health_data_imputed</a:t>
            </a:r>
            <a:r>
              <a:rPr lang="en-US" dirty="0"/>
              <a:t> </a:t>
            </a:r>
            <a:r>
              <a:rPr lang="en-US" dirty="0" err="1"/>
              <a:t>DataFrame</a:t>
            </a:r>
            <a:r>
              <a:rPr lang="en-US" dirty="0"/>
              <a:t> will now contain the same data as </a:t>
            </a:r>
            <a:r>
              <a:rPr lang="en-US" dirty="0" err="1"/>
              <a:t>health_data</a:t>
            </a:r>
            <a:r>
              <a:rPr lang="en-US" dirty="0"/>
              <a:t>, but with the missing values filled in using the KNN method.</a:t>
            </a:r>
          </a:p>
          <a:p>
            <a:endParaRPr lang="en-US" b="1" dirty="0"/>
          </a:p>
        </p:txBody>
      </p:sp>
      <p:sp>
        <p:nvSpPr>
          <p:cNvPr id="4" name="Slide Number Placeholder 3"/>
          <p:cNvSpPr>
            <a:spLocks noGrp="1"/>
          </p:cNvSpPr>
          <p:nvPr>
            <p:ph type="sldNum" sz="quarter" idx="5"/>
          </p:nvPr>
        </p:nvSpPr>
        <p:spPr/>
        <p:txBody>
          <a:bodyPr/>
          <a:lstStyle/>
          <a:p>
            <a:fld id="{0DB82144-73FD-49D5-9BDF-14E372D9383E}" type="slidenum">
              <a:rPr lang="en-US" smtClean="0"/>
              <a:t>40</a:t>
            </a:fld>
            <a:endParaRPr lang="en-US"/>
          </a:p>
        </p:txBody>
      </p:sp>
    </p:spTree>
    <p:extLst>
      <p:ext uri="{BB962C8B-B14F-4D97-AF65-F5344CB8AC3E}">
        <p14:creationId xmlns:p14="http://schemas.microsoft.com/office/powerpoint/2010/main" val="1630035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t>Data Cleaning</a:t>
            </a:r>
            <a:endParaRPr lang="en-US" dirty="0"/>
          </a:p>
          <a:p>
            <a:pPr marL="742950" lvl="1" indent="-285750">
              <a:buFont typeface="+mj-lt"/>
              <a:buAutoNum type="arabicPeriod"/>
            </a:pPr>
            <a:r>
              <a:rPr lang="en-US" b="1" dirty="0"/>
              <a:t>Goal</a:t>
            </a:r>
            <a:r>
              <a:rPr lang="en-US" dirty="0"/>
              <a:t>: Identify and correct or remove errors and inconsistencies in the data so it’s suitable for analysis.</a:t>
            </a:r>
          </a:p>
          <a:p>
            <a:pPr marL="742950" lvl="1" indent="-285750">
              <a:buFont typeface="+mj-lt"/>
              <a:buAutoNum type="arabicPeriod"/>
            </a:pPr>
            <a:r>
              <a:rPr lang="en-US" b="1" dirty="0"/>
              <a:t>Common Tasks</a:t>
            </a:r>
            <a:r>
              <a:rPr lang="en-US" dirty="0"/>
              <a:t>:</a:t>
            </a:r>
          </a:p>
          <a:p>
            <a:pPr marL="1143000" lvl="2" indent="-228600">
              <a:buFont typeface="+mj-lt"/>
              <a:buAutoNum type="arabicPeriod"/>
            </a:pPr>
            <a:r>
              <a:rPr lang="en-US" dirty="0"/>
              <a:t>Handling missing values (e.g., removing rows, imputing values).</a:t>
            </a:r>
          </a:p>
          <a:p>
            <a:pPr marL="1143000" lvl="2" indent="-228600">
              <a:buFont typeface="+mj-lt"/>
              <a:buAutoNum type="arabicPeriod"/>
            </a:pPr>
            <a:r>
              <a:rPr lang="en-US" dirty="0"/>
              <a:t>Dealing with outliers.</a:t>
            </a:r>
          </a:p>
          <a:p>
            <a:pPr marL="1143000" lvl="2" indent="-228600">
              <a:buFont typeface="+mj-lt"/>
              <a:buAutoNum type="arabicPeriod"/>
            </a:pPr>
            <a:r>
              <a:rPr lang="en-US" dirty="0"/>
              <a:t>Ensuring consistent formatting (e.g., consistent date/time formats).</a:t>
            </a:r>
          </a:p>
          <a:p>
            <a:pPr>
              <a:buFont typeface="+mj-lt"/>
              <a:buAutoNum type="arabicPeriod"/>
            </a:pPr>
            <a:r>
              <a:rPr lang="en-US" b="1" dirty="0"/>
              <a:t>Data Transformation</a:t>
            </a:r>
            <a:endParaRPr lang="en-US" dirty="0"/>
          </a:p>
          <a:p>
            <a:pPr marL="742950" lvl="1" indent="-285750">
              <a:buFont typeface="+mj-lt"/>
              <a:buAutoNum type="arabicPeriod"/>
            </a:pPr>
            <a:r>
              <a:rPr lang="en-US" b="1" dirty="0"/>
              <a:t>Goal</a:t>
            </a:r>
            <a:r>
              <a:rPr lang="en-US" dirty="0"/>
              <a:t>: Convert raw data into a more useful format or structure that facilitates analysis.</a:t>
            </a:r>
          </a:p>
          <a:p>
            <a:pPr marL="742950" lvl="1" indent="-285750">
              <a:buFont typeface="+mj-lt"/>
              <a:buAutoNum type="arabicPeriod"/>
            </a:pPr>
            <a:r>
              <a:rPr lang="en-US" b="1" dirty="0"/>
              <a:t>Common Tasks</a:t>
            </a:r>
            <a:r>
              <a:rPr lang="en-US" dirty="0"/>
              <a:t>:</a:t>
            </a:r>
          </a:p>
          <a:p>
            <a:pPr marL="1143000" lvl="2" indent="-228600">
              <a:buFont typeface="+mj-lt"/>
              <a:buAutoNum type="arabicPeriod"/>
            </a:pPr>
            <a:r>
              <a:rPr lang="en-US" dirty="0"/>
              <a:t>Filtering or selecting relevant subsets of data.</a:t>
            </a:r>
          </a:p>
          <a:p>
            <a:pPr marL="1143000" lvl="2" indent="-228600">
              <a:buFont typeface="+mj-lt"/>
              <a:buAutoNum type="arabicPeriod"/>
            </a:pPr>
            <a:r>
              <a:rPr lang="en-US" dirty="0"/>
              <a:t>Aggregating or summarizing data (e.g., summing up sales by month).</a:t>
            </a:r>
          </a:p>
          <a:p>
            <a:pPr marL="1143000" lvl="2" indent="-228600">
              <a:buFont typeface="+mj-lt"/>
              <a:buAutoNum type="arabicPeriod"/>
            </a:pPr>
            <a:r>
              <a:rPr lang="en-US" dirty="0"/>
              <a:t>Merging or joining multiple datasets.</a:t>
            </a:r>
          </a:p>
          <a:p>
            <a:pPr marL="1143000" lvl="2" indent="-228600">
              <a:buFont typeface="+mj-lt"/>
              <a:buAutoNum type="arabicPeriod"/>
            </a:pPr>
            <a:r>
              <a:rPr lang="en-US" dirty="0"/>
              <a:t>Reshaping data (e.g., pivoting from a “long” format to a “wide” format).</a:t>
            </a:r>
          </a:p>
          <a:p>
            <a:pPr marL="1143000" lvl="2" indent="-228600">
              <a:buFont typeface="+mj-lt"/>
              <a:buAutoNum type="arabicPeriod"/>
            </a:pPr>
            <a:r>
              <a:rPr lang="en-US" dirty="0"/>
              <a:t>Creating new features (e.g., extracting the year from a date).</a:t>
            </a:r>
          </a:p>
          <a:p>
            <a:pPr>
              <a:buFont typeface="+mj-lt"/>
              <a:buAutoNum type="arabicPeriod"/>
            </a:pPr>
            <a:r>
              <a:rPr lang="en-US" b="1" dirty="0"/>
              <a:t>Data Exploration</a:t>
            </a:r>
            <a:endParaRPr lang="en-US" dirty="0"/>
          </a:p>
          <a:p>
            <a:pPr marL="742950" lvl="1" indent="-285750">
              <a:buFont typeface="+mj-lt"/>
              <a:buAutoNum type="arabicPeriod"/>
            </a:pPr>
            <a:r>
              <a:rPr lang="en-US" b="1" dirty="0"/>
              <a:t>Goal</a:t>
            </a:r>
            <a:r>
              <a:rPr lang="en-US" dirty="0"/>
              <a:t>: Gain an initial understanding of the data’s structure, patterns, and relationships.</a:t>
            </a:r>
          </a:p>
          <a:p>
            <a:pPr marL="742950" lvl="1" indent="-285750">
              <a:buFont typeface="+mj-lt"/>
              <a:buAutoNum type="arabicPeriod"/>
            </a:pPr>
            <a:r>
              <a:rPr lang="en-US" b="1" dirty="0"/>
              <a:t>Common Tasks</a:t>
            </a:r>
            <a:r>
              <a:rPr lang="en-US" dirty="0"/>
              <a:t>:</a:t>
            </a:r>
          </a:p>
          <a:p>
            <a:pPr marL="1143000" lvl="2" indent="-228600">
              <a:buFont typeface="+mj-lt"/>
              <a:buAutoNum type="arabicPeriod"/>
            </a:pPr>
            <a:r>
              <a:rPr lang="en-US" dirty="0"/>
              <a:t>Generating summary statistics (means, medians, counts).</a:t>
            </a:r>
          </a:p>
          <a:p>
            <a:pPr marL="1143000" lvl="2" indent="-228600">
              <a:buFont typeface="+mj-lt"/>
              <a:buAutoNum type="arabicPeriod"/>
            </a:pPr>
            <a:r>
              <a:rPr lang="en-US" dirty="0"/>
              <a:t>Creating visualizations (histograms, box plots, scatter plots).</a:t>
            </a:r>
          </a:p>
          <a:p>
            <a:pPr marL="1143000" lvl="2" indent="-228600">
              <a:buFont typeface="+mj-lt"/>
              <a:buAutoNum type="arabicPeriod"/>
            </a:pPr>
            <a:r>
              <a:rPr lang="en-US" dirty="0"/>
              <a:t>Examining correlations or patterns.</a:t>
            </a:r>
          </a:p>
          <a:p>
            <a:pPr marL="1143000" lvl="2" indent="-228600">
              <a:buFont typeface="+mj-lt"/>
              <a:buAutoNum type="arabicPeriod"/>
            </a:pPr>
            <a:r>
              <a:rPr lang="en-US" dirty="0"/>
              <a:t>Identifying anomalies or interesting trends.</a:t>
            </a:r>
          </a:p>
        </p:txBody>
      </p:sp>
      <p:sp>
        <p:nvSpPr>
          <p:cNvPr id="4" name="Slide Number Placeholder 3"/>
          <p:cNvSpPr>
            <a:spLocks noGrp="1"/>
          </p:cNvSpPr>
          <p:nvPr>
            <p:ph type="sldNum" sz="quarter" idx="5"/>
          </p:nvPr>
        </p:nvSpPr>
        <p:spPr/>
        <p:txBody>
          <a:bodyPr/>
          <a:lstStyle/>
          <a:p>
            <a:fld id="{0DB82144-73FD-49D5-9BDF-14E372D9383E}" type="slidenum">
              <a:rPr lang="en-US" smtClean="0"/>
              <a:t>2</a:t>
            </a:fld>
            <a:endParaRPr lang="en-US"/>
          </a:p>
        </p:txBody>
      </p:sp>
    </p:spTree>
    <p:extLst>
      <p:ext uri="{BB962C8B-B14F-4D97-AF65-F5344CB8AC3E}">
        <p14:creationId xmlns:p14="http://schemas.microsoft.com/office/powerpoint/2010/main" val="5730334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break down this pandas Series reindexing operation:</a:t>
            </a:r>
          </a:p>
          <a:p>
            <a:pPr>
              <a:buFont typeface="+mj-lt"/>
              <a:buAutoNum type="arabicPeriod"/>
            </a:pPr>
            <a:r>
              <a:rPr lang="en-US" b="1" dirty="0" err="1"/>
              <a:t>pd.Series</a:t>
            </a:r>
            <a:r>
              <a:rPr lang="en-US" b="1" dirty="0"/>
              <a:t>([1, 2], </a:t>
            </a:r>
            <a:r>
              <a:rPr lang="en-US" b="1" dirty="0" err="1"/>
              <a:t>dtype</a:t>
            </a:r>
            <a:r>
              <a:rPr lang="en-US" b="1" dirty="0"/>
              <a:t>=np.int64)</a:t>
            </a:r>
            <a:r>
              <a:rPr lang="en-US" dirty="0"/>
              <a:t>: This creates a pandas Series.</a:t>
            </a:r>
          </a:p>
          <a:p>
            <a:pPr marL="742950" lvl="1" indent="-285750">
              <a:buFont typeface="+mj-lt"/>
              <a:buAutoNum type="arabicPeriod"/>
            </a:pPr>
            <a:r>
              <a:rPr lang="en-US" dirty="0"/>
              <a:t>[1, 2]: This is the data for the Series.</a:t>
            </a:r>
          </a:p>
          <a:p>
            <a:pPr marL="742950" lvl="1" indent="-285750">
              <a:buFont typeface="+mj-lt"/>
              <a:buAutoNum type="arabicPeriod"/>
            </a:pPr>
            <a:r>
              <a:rPr lang="en-US" dirty="0" err="1"/>
              <a:t>dtype</a:t>
            </a:r>
            <a:r>
              <a:rPr lang="en-US" dirty="0"/>
              <a:t>=np.int64: This specifies that the data type of the Series should be 64-bit integers.</a:t>
            </a:r>
          </a:p>
          <a:p>
            <a:pPr>
              <a:buFont typeface="+mj-lt"/>
              <a:buAutoNum type="arabicPeriod"/>
            </a:pPr>
            <a:r>
              <a:rPr lang="en-US" b="1" dirty="0"/>
              <a:t>.reindex([0, 1, 2])</a:t>
            </a:r>
            <a:r>
              <a:rPr lang="en-US" dirty="0"/>
              <a:t>: This is the core of the operation. The reindex() method is used to create a </a:t>
            </a:r>
            <a:r>
              <a:rPr lang="en-US" i="1" dirty="0"/>
              <a:t>new</a:t>
            </a:r>
            <a:r>
              <a:rPr lang="en-US" dirty="0"/>
              <a:t> Series with a potentially different index.</a:t>
            </a:r>
          </a:p>
          <a:p>
            <a:pPr marL="742950" lvl="1" indent="-285750">
              <a:buFont typeface="+mj-lt"/>
              <a:buAutoNum type="arabicPeriod"/>
            </a:pPr>
            <a:r>
              <a:rPr lang="en-US" dirty="0"/>
              <a:t>[0, 1, 2]: This is the </a:t>
            </a:r>
            <a:r>
              <a:rPr lang="en-US" i="1" dirty="0"/>
              <a:t>new</a:t>
            </a:r>
            <a:r>
              <a:rPr lang="en-US" dirty="0"/>
              <a:t> index that you want for the Series.</a:t>
            </a:r>
          </a:p>
          <a:p>
            <a:r>
              <a:rPr lang="en-US" b="1" dirty="0"/>
              <a:t>What Happens:</a:t>
            </a:r>
            <a:endParaRPr lang="en-US" dirty="0"/>
          </a:p>
          <a:p>
            <a:pPr>
              <a:buFont typeface="Arial" panose="020B0604020202020204" pitchFamily="34" charset="0"/>
              <a:buChar char="•"/>
            </a:pPr>
            <a:r>
              <a:rPr lang="en-US" b="1" dirty="0"/>
              <a:t>Original Series:</a:t>
            </a:r>
            <a:r>
              <a:rPr lang="en-US" dirty="0"/>
              <a:t> The original Series has an implicit integer index starting from 0. So, it looks like this:</a:t>
            </a:r>
          </a:p>
          <a:p>
            <a:r>
              <a:rPr lang="en-US" dirty="0">
                <a:effectLst/>
              </a:rPr>
              <a:t>0 1 1 2 </a:t>
            </a:r>
            <a:r>
              <a:rPr lang="en-US" dirty="0" err="1">
                <a:effectLst/>
              </a:rPr>
              <a:t>dtype</a:t>
            </a:r>
            <a:r>
              <a:rPr lang="en-US" dirty="0">
                <a:effectLst/>
              </a:rPr>
              <a:t>: int64 </a:t>
            </a:r>
          </a:p>
          <a:p>
            <a:pPr>
              <a:buFont typeface="Arial" panose="020B0604020202020204" pitchFamily="34" charset="0"/>
              <a:buChar char="•"/>
            </a:pPr>
            <a:r>
              <a:rPr lang="en-US" b="1" dirty="0"/>
              <a:t>Reindexing:</a:t>
            </a:r>
            <a:r>
              <a:rPr lang="en-US" dirty="0"/>
              <a:t> You are asking pandas to create a </a:t>
            </a:r>
            <a:r>
              <a:rPr lang="en-US" i="1" dirty="0"/>
              <a:t>new</a:t>
            </a:r>
            <a:r>
              <a:rPr lang="en-US" dirty="0"/>
              <a:t> Series with the index [0, 1, 2].</a:t>
            </a:r>
          </a:p>
          <a:p>
            <a:pPr>
              <a:buFont typeface="Arial" panose="020B0604020202020204" pitchFamily="34" charset="0"/>
              <a:buChar char="•"/>
            </a:pPr>
            <a:r>
              <a:rPr lang="en-US" b="1" dirty="0"/>
              <a:t>Matching Existing Indices:</a:t>
            </a:r>
            <a:r>
              <a:rPr lang="en-US" dirty="0"/>
              <a:t> The reindex() method first tries to find elements in the </a:t>
            </a:r>
            <a:r>
              <a:rPr lang="en-US" i="1" dirty="0"/>
              <a:t>original</a:t>
            </a:r>
            <a:r>
              <a:rPr lang="en-US" dirty="0"/>
              <a:t> Series that correspond to the </a:t>
            </a:r>
            <a:r>
              <a:rPr lang="en-US" i="1" dirty="0"/>
              <a:t>new</a:t>
            </a:r>
            <a:r>
              <a:rPr lang="en-US" dirty="0"/>
              <a:t> index values.</a:t>
            </a:r>
          </a:p>
          <a:p>
            <a:pPr marL="742950" lvl="1" indent="-285750">
              <a:buFont typeface="Arial" panose="020B0604020202020204" pitchFamily="34" charset="0"/>
              <a:buChar char="•"/>
            </a:pPr>
            <a:r>
              <a:rPr lang="en-US" dirty="0"/>
              <a:t>Index 0: Found (value is 1)</a:t>
            </a:r>
          </a:p>
          <a:p>
            <a:pPr marL="742950" lvl="1" indent="-285750">
              <a:buFont typeface="Arial" panose="020B0604020202020204" pitchFamily="34" charset="0"/>
              <a:buChar char="•"/>
            </a:pPr>
            <a:r>
              <a:rPr lang="en-US" dirty="0"/>
              <a:t>Index 1: Found (value is 2)</a:t>
            </a:r>
          </a:p>
          <a:p>
            <a:pPr marL="742950" lvl="1" indent="-285750">
              <a:buFont typeface="Arial" panose="020B0604020202020204" pitchFamily="34" charset="0"/>
              <a:buChar char="•"/>
            </a:pPr>
            <a:r>
              <a:rPr lang="en-US" dirty="0"/>
              <a:t>Index 2: </a:t>
            </a:r>
            <a:r>
              <a:rPr lang="en-US" i="1" dirty="0"/>
              <a:t>Not Found</a:t>
            </a:r>
            <a:endParaRPr lang="en-US" dirty="0"/>
          </a:p>
          <a:p>
            <a:pPr>
              <a:buFont typeface="Arial" panose="020B0604020202020204" pitchFamily="34" charset="0"/>
              <a:buChar char="•"/>
            </a:pPr>
            <a:r>
              <a:rPr lang="en-US" b="1" dirty="0"/>
              <a:t>Introducing </a:t>
            </a:r>
            <a:r>
              <a:rPr lang="en-US" b="1" dirty="0" err="1"/>
              <a:t>NaN</a:t>
            </a:r>
            <a:r>
              <a:rPr lang="en-US" b="1" dirty="0"/>
              <a:t>:</a:t>
            </a:r>
            <a:r>
              <a:rPr lang="en-US" dirty="0"/>
              <a:t> Because there is no element in the original Series with index 2, pandas introduces a missing value, represented by </a:t>
            </a:r>
            <a:r>
              <a:rPr lang="en-US" dirty="0" err="1"/>
              <a:t>NaN</a:t>
            </a:r>
            <a:r>
              <a:rPr lang="en-US" dirty="0"/>
              <a:t> (Not a Number), at that index in the </a:t>
            </a:r>
            <a:r>
              <a:rPr lang="en-US" i="1" dirty="0"/>
              <a:t>new</a:t>
            </a:r>
            <a:r>
              <a:rPr lang="en-US" dirty="0"/>
              <a:t> Series.</a:t>
            </a:r>
          </a:p>
          <a:p>
            <a:pPr>
              <a:buFont typeface="Arial" panose="020B0604020202020204" pitchFamily="34" charset="0"/>
              <a:buChar char="•"/>
            </a:pPr>
            <a:r>
              <a:rPr lang="en-US" b="1" dirty="0"/>
              <a:t>Type Conversion:</a:t>
            </a:r>
            <a:r>
              <a:rPr lang="en-US" dirty="0"/>
              <a:t> Because </a:t>
            </a:r>
            <a:r>
              <a:rPr lang="en-US" dirty="0" err="1"/>
              <a:t>NaN</a:t>
            </a:r>
            <a:r>
              <a:rPr lang="en-US" dirty="0"/>
              <a:t> is a floating-point value, and a Series can only hold one data type, pandas </a:t>
            </a:r>
            <a:r>
              <a:rPr lang="en-US" i="1" dirty="0"/>
              <a:t>upcasts</a:t>
            </a:r>
            <a:r>
              <a:rPr lang="en-US" dirty="0"/>
              <a:t> the entire Series to float64. This is why the output has a </a:t>
            </a:r>
            <a:r>
              <a:rPr lang="en-US" dirty="0" err="1"/>
              <a:t>dtype</a:t>
            </a:r>
            <a:r>
              <a:rPr lang="en-US" dirty="0"/>
              <a:t> of float64 even though the original data was integers.</a:t>
            </a:r>
          </a:p>
          <a:p>
            <a:r>
              <a:rPr lang="en-US" b="1" dirty="0"/>
              <a:t>Result:</a:t>
            </a:r>
            <a:endParaRPr lang="en-US" dirty="0"/>
          </a:p>
          <a:p>
            <a:r>
              <a:rPr lang="en-US" dirty="0"/>
              <a:t>The result of the reindex() operation is a </a:t>
            </a:r>
            <a:r>
              <a:rPr lang="en-US" i="1" dirty="0"/>
              <a:t>new</a:t>
            </a:r>
            <a:r>
              <a:rPr lang="en-US" dirty="0"/>
              <a:t> Series:</a:t>
            </a:r>
          </a:p>
          <a:p>
            <a:r>
              <a:rPr lang="en-US" dirty="0">
                <a:effectLst/>
              </a:rPr>
              <a:t>0 1.0 1 2.0 2 </a:t>
            </a:r>
            <a:r>
              <a:rPr lang="en-US" dirty="0" err="1">
                <a:effectLst/>
              </a:rPr>
              <a:t>NaN</a:t>
            </a:r>
            <a:r>
              <a:rPr lang="en-US" dirty="0">
                <a:effectLst/>
              </a:rPr>
              <a:t> </a:t>
            </a:r>
            <a:r>
              <a:rPr lang="en-US" dirty="0" err="1">
                <a:effectLst/>
              </a:rPr>
              <a:t>dtype</a:t>
            </a:r>
            <a:r>
              <a:rPr lang="en-US" dirty="0">
                <a:effectLst/>
              </a:rPr>
              <a:t>: float64 </a:t>
            </a:r>
          </a:p>
          <a:p>
            <a:r>
              <a:rPr lang="en-US" b="1" dirty="0"/>
              <a:t>Key takeaway:</a:t>
            </a:r>
            <a:r>
              <a:rPr lang="en-US" dirty="0"/>
              <a:t> reindex() can introduce </a:t>
            </a:r>
            <a:r>
              <a:rPr lang="en-US" dirty="0" err="1"/>
              <a:t>NaN</a:t>
            </a:r>
            <a:r>
              <a:rPr lang="en-US" dirty="0"/>
              <a:t> values if the new index contains labels that are not present in the original Series' index. It can also cause type upcasting (e.g., from int to float) to accommodate the </a:t>
            </a:r>
            <a:r>
              <a:rPr lang="en-US" dirty="0" err="1"/>
              <a:t>NaN</a:t>
            </a:r>
            <a:r>
              <a:rPr lang="en-US" dirty="0"/>
              <a:t> values.</a:t>
            </a:r>
          </a:p>
          <a:p>
            <a:endParaRPr lang="en-US" dirty="0"/>
          </a:p>
        </p:txBody>
      </p:sp>
      <p:sp>
        <p:nvSpPr>
          <p:cNvPr id="4" name="Slide Number Placeholder 3"/>
          <p:cNvSpPr>
            <a:spLocks noGrp="1"/>
          </p:cNvSpPr>
          <p:nvPr>
            <p:ph type="sldNum" sz="quarter" idx="5"/>
          </p:nvPr>
        </p:nvSpPr>
        <p:spPr/>
        <p:txBody>
          <a:bodyPr/>
          <a:lstStyle/>
          <a:p>
            <a:fld id="{0DB82144-73FD-49D5-9BDF-14E372D9383E}" type="slidenum">
              <a:rPr lang="en-US" smtClean="0"/>
              <a:t>42</a:t>
            </a:fld>
            <a:endParaRPr lang="en-US"/>
          </a:p>
        </p:txBody>
      </p:sp>
    </p:spTree>
    <p:extLst>
      <p:ext uri="{BB962C8B-B14F-4D97-AF65-F5344CB8AC3E}">
        <p14:creationId xmlns:p14="http://schemas.microsoft.com/office/powerpoint/2010/main" val="2342159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import pandas as pd ser = </a:t>
            </a:r>
            <a:r>
              <a:rPr lang="en-US" dirty="0" err="1"/>
              <a:t>pd.Series</a:t>
            </a:r>
            <a:r>
              <a:rPr lang="en-US" dirty="0"/>
              <a:t>([</a:t>
            </a:r>
            <a:r>
              <a:rPr lang="en-US" dirty="0" err="1"/>
              <a:t>pd.Timestamp</a:t>
            </a:r>
            <a:r>
              <a:rPr lang="en-US" dirty="0"/>
              <a:t>("2020-01-01"), </a:t>
            </a:r>
            <a:r>
              <a:rPr lang="en-US" dirty="0" err="1"/>
              <a:t>pd.NaT</a:t>
            </a:r>
            <a:r>
              <a:rPr lang="en-US" dirty="0"/>
              <a:t>]) </a:t>
            </a:r>
          </a:p>
          <a:p>
            <a:pPr>
              <a:buFont typeface="Arial" panose="020B0604020202020204" pitchFamily="34" charset="0"/>
              <a:buChar char="•"/>
            </a:pPr>
            <a:r>
              <a:rPr lang="en-US" dirty="0"/>
              <a:t>We create a </a:t>
            </a:r>
            <a:r>
              <a:rPr lang="en-US" b="1" dirty="0"/>
              <a:t>Pandas Series (ser)</a:t>
            </a:r>
            <a:r>
              <a:rPr lang="en-US" dirty="0"/>
              <a:t> with two elements:</a:t>
            </a:r>
          </a:p>
          <a:p>
            <a:pPr marL="742950" lvl="1" indent="-285750">
              <a:buFont typeface="Arial" panose="020B0604020202020204" pitchFamily="34" charset="0"/>
              <a:buChar char="•"/>
            </a:pPr>
            <a:r>
              <a:rPr lang="en-US" dirty="0"/>
              <a:t>The first element is a </a:t>
            </a:r>
            <a:r>
              <a:rPr lang="en-US" b="1" dirty="0"/>
              <a:t>Timestamp</a:t>
            </a:r>
            <a:r>
              <a:rPr lang="en-US" dirty="0"/>
              <a:t> (2020-01-01).</a:t>
            </a:r>
          </a:p>
          <a:p>
            <a:pPr marL="742950" lvl="1" indent="-285750">
              <a:buFont typeface="Arial" panose="020B0604020202020204" pitchFamily="34" charset="0"/>
              <a:buChar char="•"/>
            </a:pPr>
            <a:r>
              <a:rPr lang="en-US" dirty="0"/>
              <a:t>The second element is </a:t>
            </a:r>
            <a:r>
              <a:rPr lang="en-US" b="1" dirty="0" err="1"/>
              <a:t>NaT</a:t>
            </a:r>
            <a:r>
              <a:rPr lang="en-US" dirty="0"/>
              <a:t> (Not a Time), which represents a missing datetime value in Pandas.</a:t>
            </a:r>
          </a:p>
          <a:p>
            <a:r>
              <a:rPr lang="en-US" b="1" dirty="0"/>
              <a:t>Output of ser:</a:t>
            </a:r>
          </a:p>
          <a:p>
            <a:pPr rtl="0"/>
            <a:r>
              <a:rPr lang="en-US" dirty="0"/>
              <a:t>0 2020-01-01 </a:t>
            </a:r>
          </a:p>
          <a:p>
            <a:pPr rtl="0"/>
            <a:r>
              <a:rPr lang="en-US" dirty="0"/>
              <a:t>1 </a:t>
            </a:r>
            <a:r>
              <a:rPr lang="en-US" dirty="0" err="1"/>
              <a:t>NaT</a:t>
            </a:r>
            <a:r>
              <a:rPr lang="en-US" dirty="0"/>
              <a:t> </a:t>
            </a:r>
          </a:p>
          <a:p>
            <a:pPr rtl="0"/>
            <a:r>
              <a:rPr lang="en-US" dirty="0" err="1"/>
              <a:t>dtype</a:t>
            </a:r>
            <a:r>
              <a:rPr lang="en-US" dirty="0"/>
              <a:t>: datetime64[ns] </a:t>
            </a:r>
          </a:p>
          <a:p>
            <a:pPr>
              <a:buFont typeface="Arial" panose="020B0604020202020204" pitchFamily="34" charset="0"/>
              <a:buNone/>
            </a:pPr>
            <a:r>
              <a:rPr lang="en-US" dirty="0"/>
              <a:t>Index 0 has a valid timestamp.</a:t>
            </a:r>
          </a:p>
          <a:p>
            <a:pPr>
              <a:buFont typeface="Arial" panose="020B0604020202020204" pitchFamily="34" charset="0"/>
              <a:buNone/>
            </a:pPr>
            <a:r>
              <a:rPr lang="en-US" dirty="0"/>
              <a:t>Index 1 has </a:t>
            </a:r>
            <a:r>
              <a:rPr lang="en-US" dirty="0" err="1"/>
              <a:t>NaT</a:t>
            </a:r>
            <a:r>
              <a:rPr lang="en-US" dirty="0"/>
              <a:t>, meaning the value is missing.</a:t>
            </a:r>
          </a:p>
          <a:p>
            <a:r>
              <a:rPr lang="en-US" b="1" dirty="0"/>
              <a:t>Checking for Missing Values</a:t>
            </a:r>
          </a:p>
          <a:p>
            <a:pPr rtl="0"/>
            <a:r>
              <a:rPr lang="en-US" dirty="0" err="1"/>
              <a:t>pd.isna</a:t>
            </a:r>
            <a:r>
              <a:rPr lang="en-US" dirty="0"/>
              <a:t>(ser) </a:t>
            </a:r>
          </a:p>
          <a:p>
            <a:pPr>
              <a:buFont typeface="Arial" panose="020B0604020202020204" pitchFamily="34" charset="0"/>
              <a:buChar char="•"/>
            </a:pPr>
            <a:r>
              <a:rPr lang="en-US" dirty="0" err="1"/>
              <a:t>pd.isna</a:t>
            </a:r>
            <a:r>
              <a:rPr lang="en-US" dirty="0"/>
              <a:t>() (or </a:t>
            </a:r>
            <a:r>
              <a:rPr lang="en-US" dirty="0" err="1"/>
              <a:t>pd.isnull</a:t>
            </a:r>
            <a:r>
              <a:rPr lang="en-US" dirty="0"/>
              <a:t>(), both are identical) checks whether each value in the series is missing.</a:t>
            </a:r>
          </a:p>
          <a:p>
            <a:r>
              <a:rPr lang="en-US" b="1" dirty="0"/>
              <a:t>Output:</a:t>
            </a:r>
          </a:p>
          <a:p>
            <a:pPr rtl="0"/>
            <a:r>
              <a:rPr lang="en-US" dirty="0"/>
              <a:t>0 False </a:t>
            </a:r>
          </a:p>
          <a:p>
            <a:pPr rtl="0"/>
            <a:r>
              <a:rPr lang="en-US" dirty="0"/>
              <a:t>1 True</a:t>
            </a:r>
          </a:p>
          <a:p>
            <a:pPr>
              <a:buFont typeface="Arial" panose="020B0604020202020204" pitchFamily="34" charset="0"/>
              <a:buNone/>
            </a:pPr>
            <a:endParaRPr lang="en-US" dirty="0"/>
          </a:p>
          <a:p>
            <a:pPr>
              <a:buFont typeface="Arial" panose="020B0604020202020204" pitchFamily="34" charset="0"/>
              <a:buNone/>
            </a:pPr>
            <a:r>
              <a:rPr lang="en-US" dirty="0"/>
              <a:t>At index 0, the value is </a:t>
            </a:r>
            <a:r>
              <a:rPr lang="en-US" b="1" dirty="0"/>
              <a:t>not missing</a:t>
            </a:r>
            <a:r>
              <a:rPr lang="en-US" dirty="0"/>
              <a:t> → False.</a:t>
            </a:r>
          </a:p>
          <a:p>
            <a:pPr>
              <a:buFont typeface="Arial" panose="020B0604020202020204" pitchFamily="34" charset="0"/>
              <a:buNone/>
            </a:pPr>
            <a:r>
              <a:rPr lang="en-US" dirty="0"/>
              <a:t>At index 1, the value is </a:t>
            </a:r>
            <a:r>
              <a:rPr lang="en-US" b="1" dirty="0" err="1"/>
              <a:t>NaT</a:t>
            </a:r>
            <a:r>
              <a:rPr lang="en-US" b="1" dirty="0"/>
              <a:t> (missing)</a:t>
            </a:r>
            <a:r>
              <a:rPr lang="en-US" dirty="0"/>
              <a:t> → True.</a:t>
            </a:r>
          </a:p>
          <a:p>
            <a:endParaRPr lang="en-US" b="1" dirty="0"/>
          </a:p>
          <a:p>
            <a:r>
              <a:rPr lang="en-US" b="1" dirty="0"/>
              <a:t>Key Takeaways</a:t>
            </a:r>
          </a:p>
          <a:p>
            <a:pPr>
              <a:buFont typeface="Arial" panose="020B0604020202020204" pitchFamily="34" charset="0"/>
              <a:buNone/>
            </a:pPr>
            <a:r>
              <a:rPr lang="en-US" dirty="0" err="1"/>
              <a:t>pd.NaT</a:t>
            </a:r>
            <a:r>
              <a:rPr lang="en-US" dirty="0"/>
              <a:t> (Not a Time) is the missing value representation for datetime objects, similar to </a:t>
            </a:r>
            <a:r>
              <a:rPr lang="en-US" dirty="0" err="1"/>
              <a:t>NaN</a:t>
            </a:r>
            <a:r>
              <a:rPr lang="en-US" dirty="0"/>
              <a:t> for numerical data.</a:t>
            </a:r>
          </a:p>
          <a:p>
            <a:pPr>
              <a:buFont typeface="Arial" panose="020B0604020202020204" pitchFamily="34" charset="0"/>
              <a:buNone/>
            </a:pPr>
            <a:r>
              <a:rPr lang="en-US" dirty="0" err="1"/>
              <a:t>pd.isna</a:t>
            </a:r>
            <a:r>
              <a:rPr lang="en-US" dirty="0"/>
              <a:t>() correctly identifies missing values in datetime series.</a:t>
            </a:r>
          </a:p>
          <a:p>
            <a:pPr>
              <a:buFont typeface="Arial" panose="020B0604020202020204" pitchFamily="34" charset="0"/>
              <a:buNone/>
            </a:pPr>
            <a:r>
              <a:rPr lang="en-US" dirty="0"/>
              <a:t>You can handle </a:t>
            </a:r>
            <a:r>
              <a:rPr lang="en-US" dirty="0" err="1"/>
              <a:t>NaT</a:t>
            </a:r>
            <a:r>
              <a:rPr lang="en-US" dirty="0"/>
              <a:t> in a similar way as </a:t>
            </a:r>
            <a:r>
              <a:rPr lang="en-US" dirty="0" err="1"/>
              <a:t>NaN</a:t>
            </a:r>
            <a:r>
              <a:rPr lang="en-US" dirty="0"/>
              <a:t>, such as </a:t>
            </a:r>
            <a:r>
              <a:rPr lang="en-US" b="1" dirty="0"/>
              <a:t>filling missing values</a:t>
            </a:r>
            <a:r>
              <a:rPr lang="en-US" dirty="0"/>
              <a:t> (</a:t>
            </a:r>
            <a:r>
              <a:rPr lang="en-US" dirty="0" err="1"/>
              <a:t>fillna</a:t>
            </a:r>
            <a:r>
              <a:rPr lang="en-US" dirty="0"/>
              <a:t>()) or </a:t>
            </a:r>
            <a:r>
              <a:rPr lang="en-US" b="1" dirty="0"/>
              <a:t>dropping missing values</a:t>
            </a:r>
            <a:r>
              <a:rPr lang="en-US" dirty="0"/>
              <a:t> (</a:t>
            </a:r>
            <a:r>
              <a:rPr lang="en-US" dirty="0" err="1"/>
              <a:t>dropna</a:t>
            </a:r>
            <a:r>
              <a:rPr lang="en-US" dirty="0"/>
              <a:t>()).</a:t>
            </a:r>
          </a:p>
          <a:p>
            <a:r>
              <a:rPr lang="en-US" b="1" dirty="0"/>
              <a:t>Example: Handling </a:t>
            </a:r>
            <a:r>
              <a:rPr lang="en-US" b="1" dirty="0" err="1"/>
              <a:t>NaT</a:t>
            </a:r>
            <a:endParaRPr lang="en-US" b="1" dirty="0"/>
          </a:p>
          <a:p>
            <a:pPr rtl="0"/>
            <a:r>
              <a:rPr lang="en-US" dirty="0" err="1"/>
              <a:t>ser.fillna</a:t>
            </a:r>
            <a:r>
              <a:rPr lang="en-US" dirty="0"/>
              <a:t>(</a:t>
            </a:r>
            <a:r>
              <a:rPr lang="en-US" dirty="0" err="1"/>
              <a:t>pd.Timestamp</a:t>
            </a:r>
            <a:r>
              <a:rPr lang="en-US" dirty="0"/>
              <a:t>("2020-01-02")) # Replace </a:t>
            </a:r>
            <a:r>
              <a:rPr lang="en-US" dirty="0" err="1"/>
              <a:t>NaT</a:t>
            </a:r>
            <a:r>
              <a:rPr lang="en-US" dirty="0"/>
              <a:t> with a default date</a:t>
            </a:r>
          </a:p>
          <a:p>
            <a:endParaRPr lang="en-US" dirty="0"/>
          </a:p>
        </p:txBody>
      </p:sp>
      <p:sp>
        <p:nvSpPr>
          <p:cNvPr id="4" name="Slide Number Placeholder 3"/>
          <p:cNvSpPr>
            <a:spLocks noGrp="1"/>
          </p:cNvSpPr>
          <p:nvPr>
            <p:ph type="sldNum" sz="quarter" idx="5"/>
          </p:nvPr>
        </p:nvSpPr>
        <p:spPr/>
        <p:txBody>
          <a:bodyPr/>
          <a:lstStyle/>
          <a:p>
            <a:fld id="{0DB82144-73FD-49D5-9BDF-14E372D9383E}" type="slidenum">
              <a:rPr lang="en-US" smtClean="0"/>
              <a:t>43</a:t>
            </a:fld>
            <a:endParaRPr lang="en-US"/>
          </a:p>
        </p:txBody>
      </p:sp>
    </p:spTree>
    <p:extLst>
      <p:ext uri="{BB962C8B-B14F-4D97-AF65-F5344CB8AC3E}">
        <p14:creationId xmlns:p14="http://schemas.microsoft.com/office/powerpoint/2010/main" val="3653655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1 is </a:t>
            </a:r>
            <a:r>
              <a:rPr lang="en-US" b="1" dirty="0"/>
              <a:t>not missing</a:t>
            </a:r>
            <a:r>
              <a:rPr lang="en-US" dirty="0"/>
              <a:t>, so it returns False.</a:t>
            </a:r>
          </a:p>
          <a:p>
            <a:pPr marL="742950" lvl="1" indent="-285750">
              <a:buFont typeface="Arial" panose="020B0604020202020204" pitchFamily="34" charset="0"/>
              <a:buChar char="•"/>
            </a:pPr>
            <a:r>
              <a:rPr lang="en-US" dirty="0"/>
              <a:t>None is </a:t>
            </a:r>
            <a:r>
              <a:rPr lang="en-US" b="1" dirty="0"/>
              <a:t>considered missing</a:t>
            </a:r>
            <a:r>
              <a:rPr lang="en-US" dirty="0"/>
              <a:t>, so it returns True.</a:t>
            </a:r>
          </a:p>
          <a:p>
            <a:endParaRPr lang="en-US" dirty="0"/>
          </a:p>
        </p:txBody>
      </p:sp>
      <p:sp>
        <p:nvSpPr>
          <p:cNvPr id="4" name="Slide Number Placeholder 3"/>
          <p:cNvSpPr>
            <a:spLocks noGrp="1"/>
          </p:cNvSpPr>
          <p:nvPr>
            <p:ph type="sldNum" sz="quarter" idx="5"/>
          </p:nvPr>
        </p:nvSpPr>
        <p:spPr/>
        <p:txBody>
          <a:bodyPr/>
          <a:lstStyle/>
          <a:p>
            <a:fld id="{0DB82144-73FD-49D5-9BDF-14E372D9383E}" type="slidenum">
              <a:rPr lang="en-US" smtClean="0"/>
              <a:t>44</a:t>
            </a:fld>
            <a:endParaRPr lang="en-US"/>
          </a:p>
        </p:txBody>
      </p:sp>
    </p:spTree>
    <p:extLst>
      <p:ext uri="{BB962C8B-B14F-4D97-AF65-F5344CB8AC3E}">
        <p14:creationId xmlns:p14="http://schemas.microsoft.com/office/powerpoint/2010/main" val="409917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import pandas as pd import </a:t>
            </a:r>
            <a:r>
              <a:rPr lang="en-US" dirty="0" err="1"/>
              <a:t>numpy</a:t>
            </a:r>
            <a:r>
              <a:rPr lang="en-US" dirty="0"/>
              <a:t> as np </a:t>
            </a:r>
            <a:r>
              <a:rPr lang="en-US" dirty="0" err="1"/>
              <a:t>df</a:t>
            </a:r>
            <a:r>
              <a:rPr lang="en-US" dirty="0"/>
              <a:t> = </a:t>
            </a:r>
            <a:r>
              <a:rPr lang="en-US" dirty="0" err="1"/>
              <a:t>pd.DataFrame</a:t>
            </a:r>
            <a:r>
              <a:rPr lang="en-US" dirty="0"/>
              <a:t>([[</a:t>
            </a:r>
            <a:r>
              <a:rPr lang="en-US" dirty="0" err="1"/>
              <a:t>np.nan</a:t>
            </a:r>
            <a:r>
              <a:rPr lang="en-US" dirty="0"/>
              <a:t>, 1, 2], [1, 2, </a:t>
            </a:r>
            <a:r>
              <a:rPr lang="en-US" dirty="0" err="1"/>
              <a:t>np.nan</a:t>
            </a:r>
            <a:r>
              <a:rPr lang="en-US" dirty="0"/>
              <a:t>], [1, 2, 3]]) </a:t>
            </a:r>
          </a:p>
          <a:p>
            <a:pPr>
              <a:buFont typeface="Arial" panose="020B0604020202020204" pitchFamily="34" charset="0"/>
              <a:buNone/>
            </a:pPr>
            <a:r>
              <a:rPr lang="en-US" dirty="0"/>
              <a:t>We create a </a:t>
            </a:r>
            <a:r>
              <a:rPr lang="en-US" b="1" dirty="0"/>
              <a:t>Pandas </a:t>
            </a:r>
            <a:r>
              <a:rPr lang="en-US" b="1" dirty="0" err="1"/>
              <a:t>DataFrame</a:t>
            </a:r>
            <a:r>
              <a:rPr lang="en-US" b="1" dirty="0"/>
              <a:t> (</a:t>
            </a:r>
            <a:r>
              <a:rPr lang="en-US" b="1" dirty="0" err="1"/>
              <a:t>df</a:t>
            </a:r>
            <a:r>
              <a:rPr lang="en-US" b="1" dirty="0"/>
              <a:t>)</a:t>
            </a:r>
            <a:r>
              <a:rPr lang="en-US" dirty="0"/>
              <a:t> with missing values (</a:t>
            </a:r>
            <a:r>
              <a:rPr lang="en-US" dirty="0" err="1"/>
              <a:t>NaN</a:t>
            </a:r>
            <a:r>
              <a:rPr lang="en-US" dirty="0"/>
              <a:t>).</a:t>
            </a:r>
          </a:p>
          <a:p>
            <a:pPr>
              <a:buFont typeface="Arial" panose="020B0604020202020204" pitchFamily="34" charset="0"/>
              <a:buNone/>
            </a:pPr>
            <a:r>
              <a:rPr lang="en-US" dirty="0"/>
              <a:t>The </a:t>
            </a:r>
            <a:r>
              <a:rPr lang="en-US" dirty="0" err="1"/>
              <a:t>DataFrame</a:t>
            </a:r>
            <a:r>
              <a:rPr lang="en-US" dirty="0"/>
              <a:t> looks like this:</a:t>
            </a:r>
          </a:p>
          <a:p>
            <a:pPr>
              <a:buFont typeface="Arial" panose="020B0604020202020204" pitchFamily="34" charset="0"/>
              <a:buNone/>
            </a:pPr>
            <a:r>
              <a:rPr lang="fi-FI" dirty="0"/>
              <a:t>    </a:t>
            </a:r>
            <a:r>
              <a:rPr lang="en-US" dirty="0"/>
              <a:t>0       1     2</a:t>
            </a:r>
            <a:endParaRPr lang="fi-FI" dirty="0"/>
          </a:p>
          <a:p>
            <a:pPr>
              <a:buFont typeface="Arial" panose="020B0604020202020204" pitchFamily="34" charset="0"/>
              <a:buNone/>
            </a:pPr>
            <a:r>
              <a:rPr lang="fi-FI" dirty="0"/>
              <a:t>0  1      2 0   NaN</a:t>
            </a:r>
          </a:p>
          <a:p>
            <a:pPr>
              <a:buFont typeface="Arial" panose="020B0604020202020204" pitchFamily="34" charset="0"/>
              <a:buNone/>
            </a:pPr>
            <a:r>
              <a:rPr lang="fi-FI" dirty="0"/>
              <a:t>1  </a:t>
            </a:r>
            <a:r>
              <a:rPr lang="en-US" dirty="0"/>
              <a:t>1.0   2      </a:t>
            </a:r>
            <a:r>
              <a:rPr lang="en-US" dirty="0" err="1"/>
              <a:t>NaN</a:t>
            </a:r>
            <a:endParaRPr lang="fi-FI" dirty="0"/>
          </a:p>
          <a:p>
            <a:pPr marL="0" indent="0">
              <a:buFont typeface="Arial" panose="020B0604020202020204" pitchFamily="34" charset="0"/>
              <a:buNone/>
            </a:pPr>
            <a:r>
              <a:rPr lang="fi-FI" dirty="0"/>
              <a:t>2  </a:t>
            </a:r>
            <a:r>
              <a:rPr lang="en-US" dirty="0"/>
              <a:t>1.0   2      3.0</a:t>
            </a:r>
            <a:endParaRPr lang="fi-FI" dirty="0"/>
          </a:p>
          <a:p>
            <a:pPr rtl="0">
              <a:buFont typeface="Arial" panose="020B0604020202020204" pitchFamily="34" charset="0"/>
              <a:buNone/>
            </a:pPr>
            <a:endParaRPr lang="en-US" dirty="0"/>
          </a:p>
          <a:p>
            <a:pPr>
              <a:buFont typeface="Arial" panose="020B0604020202020204" pitchFamily="34" charset="0"/>
              <a:buNone/>
            </a:pPr>
            <a:r>
              <a:rPr lang="en-US" dirty="0"/>
              <a:t>Column </a:t>
            </a:r>
            <a:r>
              <a:rPr lang="en-US" b="1" dirty="0"/>
              <a:t>0</a:t>
            </a:r>
            <a:r>
              <a:rPr lang="en-US" dirty="0"/>
              <a:t> has a missing value (</a:t>
            </a:r>
            <a:r>
              <a:rPr lang="en-US" dirty="0" err="1"/>
              <a:t>NaN</a:t>
            </a:r>
            <a:r>
              <a:rPr lang="en-US" dirty="0"/>
              <a:t>) in row </a:t>
            </a:r>
            <a:r>
              <a:rPr lang="en-US" b="1" dirty="0"/>
              <a:t>0</a:t>
            </a:r>
            <a:r>
              <a:rPr lang="en-US" dirty="0"/>
              <a:t>.</a:t>
            </a:r>
          </a:p>
          <a:p>
            <a:pPr>
              <a:buFont typeface="Arial" panose="020B0604020202020204" pitchFamily="34" charset="0"/>
              <a:buChar char="•"/>
            </a:pPr>
            <a:r>
              <a:rPr lang="en-US" dirty="0"/>
              <a:t>Column </a:t>
            </a:r>
            <a:r>
              <a:rPr lang="en-US" b="1" dirty="0"/>
              <a:t>2</a:t>
            </a:r>
            <a:r>
              <a:rPr lang="en-US" dirty="0"/>
              <a:t> has a missing value (</a:t>
            </a:r>
            <a:r>
              <a:rPr lang="en-US" dirty="0" err="1"/>
              <a:t>NaN</a:t>
            </a:r>
            <a:r>
              <a:rPr lang="en-US" dirty="0"/>
              <a:t>) in row </a:t>
            </a:r>
            <a:r>
              <a:rPr lang="en-US" b="1" dirty="0"/>
              <a:t>1</a:t>
            </a:r>
            <a:r>
              <a:rPr lang="en-US" dirty="0"/>
              <a:t>.</a:t>
            </a:r>
          </a:p>
          <a:p>
            <a:r>
              <a:rPr lang="en-US" b="1" dirty="0"/>
              <a:t>Using </a:t>
            </a:r>
            <a:r>
              <a:rPr lang="en-US" b="1" dirty="0" err="1"/>
              <a:t>dropna</a:t>
            </a:r>
            <a:r>
              <a:rPr lang="en-US" b="1" dirty="0"/>
              <a:t>() to Remove Rows with </a:t>
            </a:r>
            <a:r>
              <a:rPr lang="en-US" b="1" dirty="0" err="1"/>
              <a:t>NaN</a:t>
            </a:r>
            <a:endParaRPr lang="en-US" b="1" dirty="0"/>
          </a:p>
          <a:p>
            <a:pPr rtl="0"/>
            <a:endParaRPr lang="en-US" dirty="0"/>
          </a:p>
          <a:p>
            <a:pPr rtl="0"/>
            <a:r>
              <a:rPr lang="en-US" dirty="0" err="1"/>
              <a:t>df.dropna</a:t>
            </a:r>
            <a:r>
              <a:rPr lang="en-US" dirty="0"/>
              <a:t>() </a:t>
            </a:r>
          </a:p>
          <a:p>
            <a:pPr>
              <a:buFont typeface="Arial" panose="020B0604020202020204" pitchFamily="34" charset="0"/>
              <a:buChar char="•"/>
            </a:pPr>
            <a:r>
              <a:rPr lang="en-US" dirty="0"/>
              <a:t>This </a:t>
            </a:r>
            <a:r>
              <a:rPr lang="en-US" b="1" dirty="0"/>
              <a:t>removes all rows that contain any </a:t>
            </a:r>
            <a:r>
              <a:rPr lang="en-US" b="1" dirty="0" err="1"/>
              <a:t>NaN</a:t>
            </a:r>
            <a:r>
              <a:rPr lang="en-US" b="1" dirty="0"/>
              <a:t> values</a:t>
            </a:r>
            <a:r>
              <a:rPr lang="en-US" dirty="0"/>
              <a:t>.</a:t>
            </a:r>
          </a:p>
          <a:p>
            <a:r>
              <a:rPr lang="en-US" b="1" dirty="0"/>
              <a:t>Result:</a:t>
            </a:r>
          </a:p>
          <a:p>
            <a:endParaRPr lang="en-US" dirty="0"/>
          </a:p>
          <a:p>
            <a:pPr rtl="0"/>
            <a:r>
              <a:rPr lang="en-US" dirty="0"/>
              <a:t>0 1 2 2 1.0 2 3.0 </a:t>
            </a:r>
          </a:p>
          <a:p>
            <a:pPr>
              <a:buFont typeface="Arial" panose="020B0604020202020204" pitchFamily="34" charset="0"/>
              <a:buChar char="•"/>
            </a:pPr>
            <a:r>
              <a:rPr lang="en-US" dirty="0"/>
              <a:t>Only </a:t>
            </a:r>
            <a:r>
              <a:rPr lang="en-US" b="1" dirty="0"/>
              <a:t>row 2</a:t>
            </a:r>
            <a:r>
              <a:rPr lang="en-US" dirty="0"/>
              <a:t> remains because it's the only row without any </a:t>
            </a:r>
            <a:r>
              <a:rPr lang="en-US" dirty="0" err="1"/>
              <a:t>NaN</a:t>
            </a:r>
            <a:r>
              <a:rPr lang="en-US" dirty="0"/>
              <a:t> values.</a:t>
            </a:r>
          </a:p>
          <a:p>
            <a:r>
              <a:rPr lang="en-US" b="1" dirty="0"/>
              <a:t>Using </a:t>
            </a:r>
            <a:r>
              <a:rPr lang="en-US" b="1" dirty="0" err="1"/>
              <a:t>dropna</a:t>
            </a:r>
            <a:r>
              <a:rPr lang="en-US" b="1" dirty="0"/>
              <a:t>(axis=1) to Remove Columns with </a:t>
            </a:r>
            <a:r>
              <a:rPr lang="en-US" b="1" dirty="0" err="1"/>
              <a:t>NaN</a:t>
            </a:r>
            <a:endParaRPr lang="en-US" b="1" dirty="0"/>
          </a:p>
          <a:p>
            <a:pPr rtl="0"/>
            <a:endParaRPr lang="en-US" dirty="0"/>
          </a:p>
          <a:p>
            <a:pPr rtl="0"/>
            <a:r>
              <a:rPr lang="en-US" dirty="0" err="1"/>
              <a:t>df.dropna</a:t>
            </a:r>
            <a:r>
              <a:rPr lang="en-US" dirty="0"/>
              <a:t>(axis=1) </a:t>
            </a:r>
          </a:p>
          <a:p>
            <a:pPr>
              <a:buFont typeface="Arial" panose="020B0604020202020204" pitchFamily="34" charset="0"/>
              <a:buChar char="•"/>
            </a:pPr>
            <a:r>
              <a:rPr lang="en-US" dirty="0"/>
              <a:t>Here, axis=1 means we </a:t>
            </a:r>
            <a:r>
              <a:rPr lang="en-US" b="1" dirty="0"/>
              <a:t>remove columns</a:t>
            </a:r>
            <a:r>
              <a:rPr lang="en-US" dirty="0"/>
              <a:t> that contain any </a:t>
            </a:r>
            <a:r>
              <a:rPr lang="en-US" dirty="0" err="1"/>
              <a:t>NaN</a:t>
            </a:r>
            <a:r>
              <a:rPr lang="en-US" dirty="0"/>
              <a:t> values.</a:t>
            </a:r>
          </a:p>
          <a:p>
            <a:r>
              <a:rPr lang="en-US" b="1" dirty="0"/>
              <a:t>Result:</a:t>
            </a:r>
          </a:p>
          <a:p>
            <a:pPr rtl="0"/>
            <a:endParaRPr lang="en-US" dirty="0"/>
          </a:p>
          <a:p>
            <a:pPr rtl="0"/>
            <a:r>
              <a:rPr lang="en-US" dirty="0"/>
              <a:t>   0    1  2 </a:t>
            </a:r>
          </a:p>
          <a:p>
            <a:pPr rtl="0"/>
            <a:r>
              <a:rPr lang="en-US" dirty="0"/>
              <a:t>2 1.0 2  3.0</a:t>
            </a:r>
          </a:p>
          <a:p>
            <a:pPr>
              <a:buFont typeface="Arial" panose="020B0604020202020204" pitchFamily="34" charset="0"/>
              <a:buChar char="•"/>
            </a:pPr>
            <a:r>
              <a:rPr lang="en-US" b="1" dirty="0"/>
              <a:t>Columns 0 and 2</a:t>
            </a:r>
            <a:r>
              <a:rPr lang="en-US" dirty="0"/>
              <a:t> are dropped because they contained </a:t>
            </a:r>
            <a:r>
              <a:rPr lang="en-US" dirty="0" err="1"/>
              <a:t>NaN</a:t>
            </a:r>
            <a:r>
              <a:rPr lang="en-US" dirty="0"/>
              <a:t> values.</a:t>
            </a:r>
          </a:p>
          <a:p>
            <a:pPr>
              <a:buFont typeface="Arial" panose="020B0604020202020204" pitchFamily="34" charset="0"/>
              <a:buChar char="•"/>
            </a:pPr>
            <a:r>
              <a:rPr lang="en-US" b="1" dirty="0"/>
              <a:t>Only column 1 remains</a:t>
            </a:r>
            <a:r>
              <a:rPr lang="en-US" dirty="0"/>
              <a:t>, since it had no missing values.</a:t>
            </a:r>
          </a:p>
          <a:p>
            <a:r>
              <a:rPr lang="en-US" b="1" dirty="0"/>
              <a:t>Key Takeaways</a:t>
            </a:r>
          </a:p>
          <a:p>
            <a:pPr>
              <a:buFont typeface="+mj-lt"/>
              <a:buAutoNum type="arabicPeriod"/>
            </a:pPr>
            <a:r>
              <a:rPr lang="en-US" dirty="0" err="1"/>
              <a:t>dropna</a:t>
            </a:r>
            <a:r>
              <a:rPr lang="en-US" dirty="0"/>
              <a:t>() (default axis=0) removes </a:t>
            </a:r>
            <a:r>
              <a:rPr lang="en-US" b="1" dirty="0"/>
              <a:t>rows</a:t>
            </a:r>
            <a:r>
              <a:rPr lang="en-US" dirty="0"/>
              <a:t> containing </a:t>
            </a:r>
            <a:r>
              <a:rPr lang="en-US" dirty="0" err="1"/>
              <a:t>NaN</a:t>
            </a:r>
            <a:r>
              <a:rPr lang="en-US" dirty="0"/>
              <a:t>.</a:t>
            </a:r>
          </a:p>
          <a:p>
            <a:pPr>
              <a:buFont typeface="+mj-lt"/>
              <a:buAutoNum type="arabicPeriod"/>
            </a:pPr>
            <a:r>
              <a:rPr lang="en-US" dirty="0" err="1"/>
              <a:t>dropna</a:t>
            </a:r>
            <a:r>
              <a:rPr lang="en-US" dirty="0"/>
              <a:t>(axis=1) removes </a:t>
            </a:r>
            <a:r>
              <a:rPr lang="en-US" b="1" dirty="0"/>
              <a:t>columns</a:t>
            </a:r>
            <a:r>
              <a:rPr lang="en-US" dirty="0"/>
              <a:t> containing </a:t>
            </a:r>
            <a:r>
              <a:rPr lang="en-US" dirty="0" err="1"/>
              <a:t>NaN</a:t>
            </a:r>
            <a:r>
              <a:rPr lang="en-US" dirty="0"/>
              <a:t>.</a:t>
            </a:r>
          </a:p>
          <a:p>
            <a:pPr>
              <a:buFont typeface="+mj-lt"/>
              <a:buAutoNum type="arabicPeriod"/>
            </a:pPr>
            <a:r>
              <a:rPr lang="en-US" dirty="0"/>
              <a:t>If you want to </a:t>
            </a:r>
            <a:r>
              <a:rPr lang="en-US" b="1" dirty="0"/>
              <a:t>drop rows or columns only when all values are </a:t>
            </a:r>
            <a:r>
              <a:rPr lang="en-US" b="1" dirty="0" err="1"/>
              <a:t>NaN</a:t>
            </a:r>
            <a:r>
              <a:rPr lang="en-US" dirty="0"/>
              <a:t>, </a:t>
            </a:r>
            <a:r>
              <a:rPr lang="en-US" dirty="0" err="1"/>
              <a:t>use:python</a:t>
            </a:r>
            <a:endParaRPr lang="en-US" dirty="0"/>
          </a:p>
          <a:p>
            <a:pPr>
              <a:buFont typeface="+mj-lt"/>
              <a:buAutoNum type="arabicPeriod"/>
            </a:pPr>
            <a:r>
              <a:rPr lang="en-US" dirty="0" err="1"/>
              <a:t>CopyEdit</a:t>
            </a:r>
            <a:endParaRPr lang="en-US" dirty="0"/>
          </a:p>
          <a:p>
            <a:pPr rtl="0">
              <a:buFont typeface="+mj-lt"/>
              <a:buAutoNum type="arabicPeriod"/>
            </a:pPr>
            <a:r>
              <a:rPr lang="en-US" dirty="0" err="1"/>
              <a:t>df.dropna</a:t>
            </a:r>
            <a:r>
              <a:rPr lang="en-US" dirty="0"/>
              <a:t>(how="all") </a:t>
            </a:r>
          </a:p>
          <a:p>
            <a:pPr>
              <a:buFont typeface="+mj-lt"/>
              <a:buAutoNum type="arabicPeriod"/>
            </a:pPr>
            <a:r>
              <a:rPr lang="en-US" dirty="0"/>
              <a:t>To fill missing values instead of dropping them, </a:t>
            </a:r>
            <a:r>
              <a:rPr lang="en-US" dirty="0" err="1"/>
              <a:t>use:python</a:t>
            </a:r>
            <a:endParaRPr lang="en-US" dirty="0"/>
          </a:p>
          <a:p>
            <a:pPr>
              <a:buFont typeface="+mj-lt"/>
              <a:buAutoNum type="arabicPeriod"/>
            </a:pPr>
            <a:r>
              <a:rPr lang="en-US" dirty="0" err="1"/>
              <a:t>CopyEdit</a:t>
            </a:r>
            <a:endParaRPr lang="en-US" dirty="0"/>
          </a:p>
          <a:p>
            <a:pPr rtl="0">
              <a:buFont typeface="+mj-lt"/>
              <a:buAutoNum type="arabicPeriod"/>
            </a:pPr>
            <a:r>
              <a:rPr lang="en-US" dirty="0" err="1"/>
              <a:t>df.fillna</a:t>
            </a:r>
            <a:r>
              <a:rPr lang="en-US" dirty="0"/>
              <a:t>(0) # Replace </a:t>
            </a:r>
            <a:r>
              <a:rPr lang="en-US" dirty="0" err="1"/>
              <a:t>NaN</a:t>
            </a:r>
            <a:r>
              <a:rPr lang="en-US" dirty="0"/>
              <a:t> with 0</a:t>
            </a:r>
          </a:p>
          <a:p>
            <a:endParaRPr lang="en-US" dirty="0"/>
          </a:p>
        </p:txBody>
      </p:sp>
      <p:sp>
        <p:nvSpPr>
          <p:cNvPr id="4" name="Slide Number Placeholder 3"/>
          <p:cNvSpPr>
            <a:spLocks noGrp="1"/>
          </p:cNvSpPr>
          <p:nvPr>
            <p:ph type="sldNum" sz="quarter" idx="5"/>
          </p:nvPr>
        </p:nvSpPr>
        <p:spPr/>
        <p:txBody>
          <a:bodyPr/>
          <a:lstStyle/>
          <a:p>
            <a:fld id="{0DB82144-73FD-49D5-9BDF-14E372D9383E}" type="slidenum">
              <a:rPr lang="en-US" smtClean="0"/>
              <a:t>49</a:t>
            </a:fld>
            <a:endParaRPr lang="en-US"/>
          </a:p>
        </p:txBody>
      </p:sp>
    </p:spTree>
    <p:extLst>
      <p:ext uri="{BB962C8B-B14F-4D97-AF65-F5344CB8AC3E}">
        <p14:creationId xmlns:p14="http://schemas.microsoft.com/office/powerpoint/2010/main" val="2593814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404040"/>
                </a:solidFill>
                <a:effectLst/>
                <a:latin typeface="Inter"/>
              </a:rPr>
              <a:t>1. What is an Index?</a:t>
            </a:r>
          </a:p>
          <a:p>
            <a:pPr algn="l"/>
            <a:r>
              <a:rPr lang="en-US" b="0" i="0" dirty="0">
                <a:solidFill>
                  <a:srgbClr val="404040"/>
                </a:solidFill>
                <a:effectLst/>
                <a:latin typeface="Inter"/>
              </a:rPr>
              <a:t>An </a:t>
            </a:r>
            <a:r>
              <a:rPr lang="en-US" b="1" i="0" dirty="0">
                <a:solidFill>
                  <a:srgbClr val="404040"/>
                </a:solidFill>
                <a:effectLst/>
                <a:latin typeface="Inter"/>
              </a:rPr>
              <a:t>index</a:t>
            </a:r>
            <a:r>
              <a:rPr lang="en-US" b="0" i="0" dirty="0">
                <a:solidFill>
                  <a:srgbClr val="404040"/>
                </a:solidFill>
                <a:effectLst/>
                <a:latin typeface="Inter"/>
              </a:rPr>
              <a:t> is a way to uniquely identify and reference rows or elements in a dataset. It acts like a label or address for each row or element, making it easier to access, filter, and manipulate data.</a:t>
            </a:r>
          </a:p>
          <a:p>
            <a:pPr algn="l">
              <a:buFont typeface="Arial" panose="020B0604020202020204" pitchFamily="34" charset="0"/>
              <a:buChar char="•"/>
            </a:pPr>
            <a:r>
              <a:rPr lang="en-US" b="0" i="0" dirty="0">
                <a:solidFill>
                  <a:srgbClr val="404040"/>
                </a:solidFill>
                <a:effectLst/>
                <a:latin typeface="Inter"/>
              </a:rPr>
              <a:t>In </a:t>
            </a:r>
            <a:r>
              <a:rPr lang="en-US" b="1" i="0" dirty="0">
                <a:solidFill>
                  <a:srgbClr val="404040"/>
                </a:solidFill>
                <a:effectLst/>
                <a:latin typeface="Inter"/>
              </a:rPr>
              <a:t>Pandas</a:t>
            </a:r>
            <a:r>
              <a:rPr lang="en-US" b="0" i="0" dirty="0">
                <a:solidFill>
                  <a:srgbClr val="404040"/>
                </a:solidFill>
                <a:effectLst/>
                <a:latin typeface="Inter"/>
              </a:rPr>
              <a:t>: An index is a key feature of Series and </a:t>
            </a:r>
            <a:r>
              <a:rPr lang="en-US" b="0" i="0" dirty="0" err="1">
                <a:solidFill>
                  <a:srgbClr val="404040"/>
                </a:solidFill>
                <a:effectLst/>
                <a:latin typeface="Inter"/>
              </a:rPr>
              <a:t>DataFrames</a:t>
            </a:r>
            <a:r>
              <a:rPr lang="en-US" b="0" i="0" dirty="0">
                <a:solidFill>
                  <a:srgbClr val="404040"/>
                </a:solidFill>
                <a:effectLst/>
                <a:latin typeface="Inter"/>
              </a:rPr>
              <a:t>. It can be thought of as the "row labels" for the data.</a:t>
            </a:r>
          </a:p>
          <a:p>
            <a:pPr algn="l">
              <a:spcBef>
                <a:spcPts val="300"/>
              </a:spcBef>
              <a:buFont typeface="Arial" panose="020B0604020202020204" pitchFamily="34" charset="0"/>
              <a:buChar char="•"/>
            </a:pPr>
            <a:r>
              <a:rPr lang="en-US" b="0" i="0" dirty="0">
                <a:solidFill>
                  <a:srgbClr val="404040"/>
                </a:solidFill>
                <a:effectLst/>
                <a:latin typeface="Inter"/>
              </a:rPr>
              <a:t>In </a:t>
            </a:r>
            <a:r>
              <a:rPr lang="en-US" b="1" i="0" dirty="0">
                <a:solidFill>
                  <a:srgbClr val="404040"/>
                </a:solidFill>
                <a:effectLst/>
                <a:latin typeface="Inter"/>
              </a:rPr>
              <a:t>Excel</a:t>
            </a:r>
            <a:r>
              <a:rPr lang="en-US" b="0" i="0" dirty="0">
                <a:solidFill>
                  <a:srgbClr val="404040"/>
                </a:solidFill>
                <a:effectLst/>
                <a:latin typeface="Inter"/>
              </a:rPr>
              <a:t>: An index is often implicit (row numbers) but can also be created explicitly (e.g., using a column as a unique identifier).</a:t>
            </a:r>
          </a:p>
          <a:p>
            <a:endParaRPr lang="en-US" dirty="0"/>
          </a:p>
          <a:p>
            <a:pPr algn="l"/>
            <a:r>
              <a:rPr lang="en-US" b="1" i="0" dirty="0">
                <a:solidFill>
                  <a:srgbClr val="404040"/>
                </a:solidFill>
                <a:effectLst/>
                <a:latin typeface="Inter"/>
              </a:rPr>
              <a:t>2. Types of Indexes</a:t>
            </a:r>
          </a:p>
          <a:p>
            <a:pPr algn="l"/>
            <a:r>
              <a:rPr lang="en-US" b="1" i="0" dirty="0">
                <a:solidFill>
                  <a:srgbClr val="404040"/>
                </a:solidFill>
                <a:effectLst/>
                <a:latin typeface="Inter"/>
              </a:rPr>
              <a:t>a. Default Index</a:t>
            </a:r>
          </a:p>
          <a:p>
            <a:pPr algn="l">
              <a:spcAft>
                <a:spcPts val="300"/>
              </a:spcAft>
              <a:buFont typeface="Arial" panose="020B0604020202020204" pitchFamily="34" charset="0"/>
              <a:buChar char="•"/>
            </a:pPr>
            <a:r>
              <a:rPr lang="en-US" b="0" i="0" dirty="0">
                <a:solidFill>
                  <a:srgbClr val="404040"/>
                </a:solidFill>
                <a:effectLst/>
                <a:latin typeface="Inter"/>
              </a:rPr>
              <a:t>In most tools, if no index is explicitly defined, a default numeric index is assigned.</a:t>
            </a:r>
          </a:p>
          <a:p>
            <a:pPr marL="742950" lvl="1" indent="-285750" algn="l">
              <a:spcBef>
                <a:spcPts val="300"/>
              </a:spcBef>
              <a:buFont typeface="Arial" panose="020B0604020202020204" pitchFamily="34" charset="0"/>
              <a:buChar char="•"/>
            </a:pPr>
            <a:r>
              <a:rPr lang="en-US" b="1" i="0" dirty="0">
                <a:solidFill>
                  <a:srgbClr val="404040"/>
                </a:solidFill>
                <a:effectLst/>
                <a:latin typeface="Inter"/>
              </a:rPr>
              <a:t>Pandas</a:t>
            </a:r>
            <a:r>
              <a:rPr lang="en-US" b="0" i="0" dirty="0">
                <a:solidFill>
                  <a:srgbClr val="404040"/>
                </a:solidFill>
                <a:effectLst/>
                <a:latin typeface="Inter"/>
              </a:rPr>
              <a:t>: 0, 1, 2, ... for rows.</a:t>
            </a:r>
          </a:p>
          <a:p>
            <a:pPr marL="742950" lvl="1" indent="-285750" algn="l">
              <a:spcBef>
                <a:spcPts val="300"/>
              </a:spcBef>
              <a:buFont typeface="Arial" panose="020B0604020202020204" pitchFamily="34" charset="0"/>
              <a:buChar char="•"/>
            </a:pPr>
            <a:r>
              <a:rPr lang="en-US" b="1" i="0" dirty="0">
                <a:solidFill>
                  <a:srgbClr val="404040"/>
                </a:solidFill>
                <a:effectLst/>
                <a:latin typeface="Inter"/>
              </a:rPr>
              <a:t>Excel</a:t>
            </a:r>
            <a:r>
              <a:rPr lang="en-US" b="0" i="0" dirty="0">
                <a:solidFill>
                  <a:srgbClr val="404040"/>
                </a:solidFill>
                <a:effectLst/>
                <a:latin typeface="Inter"/>
              </a:rPr>
              <a:t>: Row numbers (1, 2, 3, ...).</a:t>
            </a:r>
          </a:p>
          <a:p>
            <a:pPr marL="742950" lvl="1" indent="-285750" algn="l">
              <a:spcBef>
                <a:spcPts val="300"/>
              </a:spcBef>
              <a:buFont typeface="Arial" panose="020B0604020202020204" pitchFamily="34" charset="0"/>
              <a:buChar char="•"/>
            </a:pPr>
            <a:r>
              <a:rPr lang="en-US" b="1" i="0" dirty="0">
                <a:solidFill>
                  <a:srgbClr val="404040"/>
                </a:solidFill>
                <a:effectLst/>
                <a:latin typeface="Inter"/>
              </a:rPr>
              <a:t>SQL</a:t>
            </a:r>
            <a:r>
              <a:rPr lang="en-US" b="0" i="0" dirty="0">
                <a:solidFill>
                  <a:srgbClr val="404040"/>
                </a:solidFill>
                <a:effectLst/>
                <a:latin typeface="Inter"/>
              </a:rPr>
              <a:t>: Implicit row numbers (e.g., ROW_NUMBER() in SQL queries).</a:t>
            </a:r>
          </a:p>
          <a:p>
            <a:pPr algn="l"/>
            <a:r>
              <a:rPr lang="en-US" b="1" i="0" dirty="0">
                <a:solidFill>
                  <a:srgbClr val="404040"/>
                </a:solidFill>
                <a:effectLst/>
                <a:latin typeface="Inter"/>
              </a:rPr>
              <a:t>b. Custom Index</a:t>
            </a:r>
          </a:p>
          <a:p>
            <a:pPr algn="l">
              <a:spcAft>
                <a:spcPts val="300"/>
              </a:spcAft>
              <a:buFont typeface="Arial" panose="020B0604020202020204" pitchFamily="34" charset="0"/>
              <a:buChar char="•"/>
            </a:pPr>
            <a:r>
              <a:rPr lang="en-US" b="0" i="0" dirty="0">
                <a:solidFill>
                  <a:srgbClr val="404040"/>
                </a:solidFill>
                <a:effectLst/>
                <a:latin typeface="Inter"/>
              </a:rPr>
              <a:t>A custom index can be defined using a specific column or set of columns.</a:t>
            </a:r>
          </a:p>
          <a:p>
            <a:pPr marL="742950" lvl="1" indent="-285750" algn="l">
              <a:spcBef>
                <a:spcPts val="300"/>
              </a:spcBef>
              <a:buFont typeface="Arial" panose="020B0604020202020204" pitchFamily="34" charset="0"/>
              <a:buChar char="•"/>
            </a:pPr>
            <a:r>
              <a:rPr lang="en-US" b="1" i="0" dirty="0">
                <a:solidFill>
                  <a:srgbClr val="404040"/>
                </a:solidFill>
                <a:effectLst/>
                <a:latin typeface="Inter"/>
              </a:rPr>
              <a:t>Pandas</a:t>
            </a:r>
            <a:r>
              <a:rPr lang="en-US" b="0" i="0" dirty="0">
                <a:solidFill>
                  <a:srgbClr val="404040"/>
                </a:solidFill>
                <a:effectLst/>
                <a:latin typeface="Inter"/>
              </a:rPr>
              <a:t>: You can set a column as the index using </a:t>
            </a:r>
            <a:r>
              <a:rPr lang="en-US" b="0" i="0" dirty="0" err="1">
                <a:solidFill>
                  <a:srgbClr val="404040"/>
                </a:solidFill>
                <a:effectLst/>
                <a:latin typeface="Inter"/>
              </a:rPr>
              <a:t>set_index</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1" i="0" dirty="0">
                <a:solidFill>
                  <a:srgbClr val="404040"/>
                </a:solidFill>
                <a:effectLst/>
                <a:latin typeface="Inter"/>
              </a:rPr>
              <a:t>Excel</a:t>
            </a:r>
            <a:r>
              <a:rPr lang="en-US" b="0" i="0" dirty="0">
                <a:solidFill>
                  <a:srgbClr val="404040"/>
                </a:solidFill>
                <a:effectLst/>
                <a:latin typeface="Inter"/>
              </a:rPr>
              <a:t>: You can use a column (e.g., "ID") as a unique identifier.</a:t>
            </a:r>
          </a:p>
          <a:p>
            <a:pPr marL="742950" lvl="1" indent="-285750" algn="l">
              <a:spcBef>
                <a:spcPts val="300"/>
              </a:spcBef>
              <a:buFont typeface="Arial" panose="020B0604020202020204" pitchFamily="34" charset="0"/>
              <a:buChar char="•"/>
            </a:pPr>
            <a:r>
              <a:rPr lang="en-US" b="1" i="0" dirty="0">
                <a:solidFill>
                  <a:srgbClr val="404040"/>
                </a:solidFill>
                <a:effectLst/>
                <a:latin typeface="Inter"/>
              </a:rPr>
              <a:t>SQL</a:t>
            </a:r>
            <a:r>
              <a:rPr lang="en-US" b="0" i="0" dirty="0">
                <a:solidFill>
                  <a:srgbClr val="404040"/>
                </a:solidFill>
                <a:effectLst/>
                <a:latin typeface="Inter"/>
              </a:rPr>
              <a:t>: You can create an index on a column to optimize queries.</a:t>
            </a:r>
          </a:p>
          <a:p>
            <a:pPr algn="l"/>
            <a:r>
              <a:rPr lang="en-US" b="1" i="0" dirty="0">
                <a:solidFill>
                  <a:srgbClr val="404040"/>
                </a:solidFill>
                <a:effectLst/>
                <a:latin typeface="Inter"/>
              </a:rPr>
              <a:t>Multi-Level Index (Hierarchical Index)</a:t>
            </a:r>
          </a:p>
          <a:p>
            <a:pPr algn="l">
              <a:spcAft>
                <a:spcPts val="300"/>
              </a:spcAft>
              <a:buFont typeface="Arial" panose="020B0604020202020204" pitchFamily="34" charset="0"/>
              <a:buChar char="•"/>
            </a:pPr>
            <a:r>
              <a:rPr lang="en-US" b="0" i="0" dirty="0">
                <a:solidFill>
                  <a:srgbClr val="404040"/>
                </a:solidFill>
                <a:effectLst/>
                <a:latin typeface="Inter"/>
              </a:rPr>
              <a:t>In Pandas, you can have multiple levels of indexes (e.g., for hierarchical data).</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Example: Indexing by both "Year" and "Month" in a time-series dataset.</a:t>
            </a:r>
          </a:p>
          <a:p>
            <a:pPr algn="l"/>
            <a:r>
              <a:rPr lang="en-US" b="1" i="0" dirty="0">
                <a:solidFill>
                  <a:srgbClr val="404040"/>
                </a:solidFill>
                <a:effectLst/>
                <a:latin typeface="Inter"/>
              </a:rPr>
              <a:t>3. Role of Index in Data Manipulation</a:t>
            </a:r>
          </a:p>
          <a:p>
            <a:pPr algn="l"/>
            <a:r>
              <a:rPr lang="en-US" b="1" i="0" dirty="0">
                <a:solidFill>
                  <a:srgbClr val="404040"/>
                </a:solidFill>
                <a:effectLst/>
                <a:latin typeface="Inter"/>
              </a:rPr>
              <a:t>a. Accessing Data</a:t>
            </a:r>
          </a:p>
          <a:p>
            <a:pPr algn="l">
              <a:spcAft>
                <a:spcPts val="300"/>
              </a:spcAft>
              <a:buFont typeface="Arial" panose="020B0604020202020204" pitchFamily="34" charset="0"/>
              <a:buChar char="•"/>
            </a:pPr>
            <a:r>
              <a:rPr lang="en-US" b="0" i="0" dirty="0">
                <a:solidFill>
                  <a:srgbClr val="404040"/>
                </a:solidFill>
                <a:effectLst/>
                <a:latin typeface="Inter"/>
              </a:rPr>
              <a:t>An index allows you to quickly locate and retrieve specific rows or elements.</a:t>
            </a:r>
          </a:p>
          <a:p>
            <a:pPr marL="742950" lvl="1" indent="-285750" algn="l">
              <a:spcBef>
                <a:spcPts val="300"/>
              </a:spcBef>
              <a:buFont typeface="Arial" panose="020B0604020202020204" pitchFamily="34" charset="0"/>
              <a:buChar char="•"/>
            </a:pPr>
            <a:r>
              <a:rPr lang="en-US" b="1" i="0" dirty="0">
                <a:solidFill>
                  <a:srgbClr val="404040"/>
                </a:solidFill>
                <a:effectLst/>
                <a:latin typeface="Inter"/>
              </a:rPr>
              <a:t>Pandas</a:t>
            </a:r>
            <a:r>
              <a:rPr lang="en-US" b="0" i="0" dirty="0">
                <a:solidFill>
                  <a:srgbClr val="404040"/>
                </a:solidFill>
                <a:effectLst/>
                <a:latin typeface="Inter"/>
              </a:rPr>
              <a:t>: Use loc[] for label-based indexing and </a:t>
            </a:r>
            <a:r>
              <a:rPr lang="en-US" b="0" i="0" dirty="0" err="1">
                <a:solidFill>
                  <a:srgbClr val="404040"/>
                </a:solidFill>
                <a:effectLst/>
                <a:latin typeface="Inter"/>
              </a:rPr>
              <a:t>iloc</a:t>
            </a:r>
            <a:r>
              <a:rPr lang="en-US" b="0" i="0" dirty="0">
                <a:solidFill>
                  <a:srgbClr val="404040"/>
                </a:solidFill>
                <a:effectLst/>
                <a:latin typeface="Inter"/>
              </a:rPr>
              <a:t>[] for position-based indexing.</a:t>
            </a:r>
          </a:p>
          <a:p>
            <a:pPr marL="742950" lvl="1" indent="-285750" algn="l">
              <a:spcBef>
                <a:spcPts val="300"/>
              </a:spcBef>
              <a:buFont typeface="Arial" panose="020B0604020202020204" pitchFamily="34" charset="0"/>
              <a:buChar char="•"/>
            </a:pPr>
            <a:r>
              <a:rPr lang="en-US" b="1" i="0" dirty="0">
                <a:solidFill>
                  <a:srgbClr val="404040"/>
                </a:solidFill>
                <a:effectLst/>
                <a:latin typeface="Inter"/>
              </a:rPr>
              <a:t>Excel</a:t>
            </a:r>
            <a:r>
              <a:rPr lang="en-US" b="0" i="0" dirty="0">
                <a:solidFill>
                  <a:srgbClr val="404040"/>
                </a:solidFill>
                <a:effectLst/>
                <a:latin typeface="Inter"/>
              </a:rPr>
              <a:t>: Use row numbers or VLOOKUP/HLOOKUP with a unique identifier.</a:t>
            </a:r>
          </a:p>
          <a:p>
            <a:pPr marL="742950" lvl="1" indent="-285750" algn="l">
              <a:spcBef>
                <a:spcPts val="300"/>
              </a:spcBef>
              <a:buFont typeface="Arial" panose="020B0604020202020204" pitchFamily="34" charset="0"/>
              <a:buChar char="•"/>
            </a:pPr>
            <a:r>
              <a:rPr lang="en-US" b="1" i="0" dirty="0">
                <a:solidFill>
                  <a:srgbClr val="404040"/>
                </a:solidFill>
                <a:effectLst/>
                <a:latin typeface="Inter"/>
              </a:rPr>
              <a:t>SQL</a:t>
            </a:r>
            <a:r>
              <a:rPr lang="en-US" b="0" i="0" dirty="0">
                <a:solidFill>
                  <a:srgbClr val="404040"/>
                </a:solidFill>
                <a:effectLst/>
                <a:latin typeface="Inter"/>
              </a:rPr>
              <a:t>: Use WHERE clauses with indexed columns for faster queries.</a:t>
            </a:r>
          </a:p>
          <a:p>
            <a:pPr algn="l"/>
            <a:r>
              <a:rPr lang="en-US" b="1" i="0" dirty="0">
                <a:solidFill>
                  <a:srgbClr val="404040"/>
                </a:solidFill>
                <a:effectLst/>
                <a:latin typeface="Inter"/>
              </a:rPr>
              <a:t>b. Aligning Data</a:t>
            </a:r>
          </a:p>
          <a:p>
            <a:pPr algn="l">
              <a:spcAft>
                <a:spcPts val="300"/>
              </a:spcAft>
              <a:buFont typeface="Arial" panose="020B0604020202020204" pitchFamily="34" charset="0"/>
              <a:buChar char="•"/>
            </a:pPr>
            <a:r>
              <a:rPr lang="en-US" b="0" i="0" dirty="0">
                <a:solidFill>
                  <a:srgbClr val="404040"/>
                </a:solidFill>
                <a:effectLst/>
                <a:latin typeface="Inter"/>
              </a:rPr>
              <a:t>In Pandas, indexes are used to align data during operations like merging or concatenation.</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Example: When adding two Series, Pandas aligns them by their indexes.</a:t>
            </a:r>
          </a:p>
          <a:p>
            <a:pPr algn="l"/>
            <a:r>
              <a:rPr lang="en-US" b="1" i="0" dirty="0">
                <a:solidFill>
                  <a:srgbClr val="404040"/>
                </a:solidFill>
                <a:effectLst/>
                <a:latin typeface="Inter"/>
              </a:rPr>
              <a:t>c. Sorting and Filtering</a:t>
            </a:r>
          </a:p>
          <a:p>
            <a:pPr algn="l">
              <a:spcAft>
                <a:spcPts val="300"/>
              </a:spcAft>
              <a:buFont typeface="Arial" panose="020B0604020202020204" pitchFamily="34" charset="0"/>
              <a:buChar char="•"/>
            </a:pPr>
            <a:r>
              <a:rPr lang="en-US" b="0" i="0" dirty="0">
                <a:solidFill>
                  <a:srgbClr val="404040"/>
                </a:solidFill>
                <a:effectLst/>
                <a:latin typeface="Inter"/>
              </a:rPr>
              <a:t>Indexes make it easier to sort and filter data.</a:t>
            </a:r>
          </a:p>
          <a:p>
            <a:pPr marL="742950" lvl="1" indent="-285750" algn="l">
              <a:spcBef>
                <a:spcPts val="300"/>
              </a:spcBef>
              <a:buFont typeface="Arial" panose="020B0604020202020204" pitchFamily="34" charset="0"/>
              <a:buChar char="•"/>
            </a:pPr>
            <a:r>
              <a:rPr lang="en-US" b="1" i="0" dirty="0">
                <a:solidFill>
                  <a:srgbClr val="404040"/>
                </a:solidFill>
                <a:effectLst/>
                <a:latin typeface="Inter"/>
              </a:rPr>
              <a:t>Pandas</a:t>
            </a:r>
            <a:r>
              <a:rPr lang="en-US" b="0" i="0" dirty="0">
                <a:solidFill>
                  <a:srgbClr val="404040"/>
                </a:solidFill>
                <a:effectLst/>
                <a:latin typeface="Inter"/>
              </a:rPr>
              <a:t>: Use </a:t>
            </a:r>
            <a:r>
              <a:rPr lang="en-US" b="0" i="0" dirty="0" err="1">
                <a:solidFill>
                  <a:srgbClr val="404040"/>
                </a:solidFill>
                <a:effectLst/>
                <a:latin typeface="Inter"/>
              </a:rPr>
              <a:t>sort_index</a:t>
            </a:r>
            <a:r>
              <a:rPr lang="en-US" b="0" i="0" dirty="0">
                <a:solidFill>
                  <a:srgbClr val="404040"/>
                </a:solidFill>
                <a:effectLst/>
                <a:latin typeface="Inter"/>
              </a:rPr>
              <a:t>() to sort by index.</a:t>
            </a:r>
          </a:p>
          <a:p>
            <a:pPr marL="742950" lvl="1" indent="-285750" algn="l">
              <a:spcBef>
                <a:spcPts val="300"/>
              </a:spcBef>
              <a:buFont typeface="Arial" panose="020B0604020202020204" pitchFamily="34" charset="0"/>
              <a:buChar char="•"/>
            </a:pPr>
            <a:r>
              <a:rPr lang="en-US" b="1" i="0" dirty="0">
                <a:solidFill>
                  <a:srgbClr val="404040"/>
                </a:solidFill>
                <a:effectLst/>
                <a:latin typeface="Inter"/>
              </a:rPr>
              <a:t>SQL</a:t>
            </a:r>
            <a:r>
              <a:rPr lang="en-US" b="0" i="0" dirty="0">
                <a:solidFill>
                  <a:srgbClr val="404040"/>
                </a:solidFill>
                <a:effectLst/>
                <a:latin typeface="Inter"/>
              </a:rPr>
              <a:t>: Use ORDER BY or WHERE clauses with indexed columns.</a:t>
            </a:r>
          </a:p>
          <a:p>
            <a:endParaRPr lang="en-US" dirty="0"/>
          </a:p>
        </p:txBody>
      </p:sp>
      <p:sp>
        <p:nvSpPr>
          <p:cNvPr id="4" name="Slide Number Placeholder 3"/>
          <p:cNvSpPr>
            <a:spLocks noGrp="1"/>
          </p:cNvSpPr>
          <p:nvPr>
            <p:ph type="sldNum" sz="quarter" idx="5"/>
          </p:nvPr>
        </p:nvSpPr>
        <p:spPr/>
        <p:txBody>
          <a:bodyPr/>
          <a:lstStyle/>
          <a:p>
            <a:fld id="{0DB82144-73FD-49D5-9BDF-14E372D9383E}" type="slidenum">
              <a:rPr lang="en-US" smtClean="0"/>
              <a:t>9</a:t>
            </a:fld>
            <a:endParaRPr lang="en-US"/>
          </a:p>
        </p:txBody>
      </p:sp>
    </p:spTree>
    <p:extLst>
      <p:ext uri="{BB962C8B-B14F-4D97-AF65-F5344CB8AC3E}">
        <p14:creationId xmlns:p14="http://schemas.microsoft.com/office/powerpoint/2010/main" val="1766551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404040"/>
                </a:solidFill>
                <a:effectLst/>
                <a:latin typeface="Inter"/>
              </a:rPr>
              <a:t>1. Accessing Data</a:t>
            </a:r>
          </a:p>
          <a:p>
            <a:pPr algn="l">
              <a:buFont typeface="Arial" panose="020B0604020202020204" pitchFamily="34" charset="0"/>
              <a:buChar char="•"/>
            </a:pPr>
            <a:r>
              <a:rPr lang="en-US" b="0" i="0" dirty="0">
                <a:solidFill>
                  <a:srgbClr val="404040"/>
                </a:solidFill>
                <a:effectLst/>
                <a:latin typeface="Inter"/>
              </a:rPr>
              <a:t>The index allows you to access specific values using their labels.</a:t>
            </a:r>
          </a:p>
          <a:p>
            <a:pPr algn="l">
              <a:spcBef>
                <a:spcPts val="300"/>
              </a:spcBef>
              <a:spcAft>
                <a:spcPts val="300"/>
              </a:spcAft>
              <a:buFont typeface="Arial" panose="020B0604020202020204" pitchFamily="34" charset="0"/>
              <a:buChar char="•"/>
            </a:pPr>
            <a:r>
              <a:rPr lang="en-US" b="0" i="0" dirty="0">
                <a:solidFill>
                  <a:srgbClr val="404040"/>
                </a:solidFill>
                <a:effectLst/>
                <a:latin typeface="Inter"/>
              </a:rPr>
              <a:t>Example: </a:t>
            </a:r>
            <a:r>
              <a:rPr lang="en-US" b="0" i="0" dirty="0">
                <a:solidFill>
                  <a:srgbClr val="81A1C1"/>
                </a:solidFill>
                <a:effectLst/>
                <a:latin typeface="Inter"/>
              </a:rPr>
              <a:t>print(</a:t>
            </a:r>
            <a:r>
              <a:rPr lang="en-US" b="0" i="0" dirty="0">
                <a:solidFill>
                  <a:srgbClr val="FFFFFF"/>
                </a:solidFill>
                <a:effectLst/>
                <a:latin typeface="Inter"/>
              </a:rPr>
              <a:t>data</a:t>
            </a:r>
            <a:r>
              <a:rPr lang="en-US" b="0" i="0" dirty="0">
                <a:solidFill>
                  <a:srgbClr val="81A1C1"/>
                </a:solidFill>
                <a:effectLst/>
                <a:latin typeface="Inter"/>
              </a:rPr>
              <a:t>[</a:t>
            </a:r>
            <a:r>
              <a:rPr lang="en-US" b="0" i="0" dirty="0">
                <a:solidFill>
                  <a:srgbClr val="A3BE8C"/>
                </a:solidFill>
                <a:effectLst/>
                <a:latin typeface="Inter"/>
              </a:rPr>
              <a:t>'B'</a:t>
            </a:r>
            <a:r>
              <a:rPr lang="en-US" b="0" i="0" dirty="0">
                <a:solidFill>
                  <a:srgbClr val="81A1C1"/>
                </a:solidFill>
                <a:effectLst/>
                <a:latin typeface="Inter"/>
              </a:rPr>
              <a:t>])</a:t>
            </a:r>
            <a:r>
              <a:rPr lang="en-US" b="0" i="0" dirty="0">
                <a:solidFill>
                  <a:srgbClr val="FFFFFF"/>
                </a:solidFill>
                <a:effectLst/>
                <a:latin typeface="Inter"/>
              </a:rPr>
              <a:t> </a:t>
            </a:r>
            <a:r>
              <a:rPr lang="en-US" b="0" i="0" dirty="0">
                <a:solidFill>
                  <a:srgbClr val="636F88"/>
                </a:solidFill>
                <a:effectLst/>
                <a:latin typeface="Inter"/>
              </a:rPr>
              <a:t># Output: 200</a:t>
            </a:r>
            <a:endParaRPr lang="en-US" b="0" i="0" dirty="0">
              <a:solidFill>
                <a:srgbClr val="FFFFFF"/>
              </a:solidFill>
              <a:effectLst/>
              <a:latin typeface="Inter"/>
            </a:endParaRPr>
          </a:p>
          <a:p>
            <a:pPr algn="l"/>
            <a:r>
              <a:rPr lang="en-US" b="1" i="0" dirty="0">
                <a:solidFill>
                  <a:srgbClr val="404040"/>
                </a:solidFill>
                <a:effectLst/>
                <a:latin typeface="Inter"/>
              </a:rPr>
              <a:t>2. Slicing Data</a:t>
            </a:r>
          </a:p>
          <a:p>
            <a:pPr algn="l">
              <a:buFont typeface="Arial" panose="020B0604020202020204" pitchFamily="34" charset="0"/>
              <a:buChar char="•"/>
            </a:pPr>
            <a:r>
              <a:rPr lang="en-US" b="0" i="0" dirty="0">
                <a:solidFill>
                  <a:srgbClr val="404040"/>
                </a:solidFill>
                <a:effectLst/>
                <a:latin typeface="Inter"/>
              </a:rPr>
              <a:t>You can slice the Series using the index labels.</a:t>
            </a:r>
          </a:p>
          <a:p>
            <a:pPr algn="l">
              <a:spcBef>
                <a:spcPts val="300"/>
              </a:spcBef>
              <a:spcAft>
                <a:spcPts val="300"/>
              </a:spcAft>
              <a:buFont typeface="Arial" panose="020B0604020202020204" pitchFamily="34" charset="0"/>
              <a:buChar char="•"/>
            </a:pPr>
            <a:r>
              <a:rPr lang="en-US" b="0" i="0" dirty="0">
                <a:solidFill>
                  <a:srgbClr val="404040"/>
                </a:solidFill>
                <a:effectLst/>
                <a:latin typeface="Inter"/>
              </a:rPr>
              <a:t>Example: </a:t>
            </a:r>
            <a:r>
              <a:rPr lang="en-US" b="0" i="0" dirty="0">
                <a:solidFill>
                  <a:srgbClr val="81A1C1"/>
                </a:solidFill>
                <a:effectLst/>
                <a:latin typeface="Inter"/>
              </a:rPr>
              <a:t>print(</a:t>
            </a:r>
            <a:r>
              <a:rPr lang="en-US" b="0" i="0" dirty="0">
                <a:solidFill>
                  <a:srgbClr val="FFFFFF"/>
                </a:solidFill>
                <a:effectLst/>
                <a:latin typeface="Inter"/>
              </a:rPr>
              <a:t>data</a:t>
            </a:r>
            <a:r>
              <a:rPr lang="en-US" b="0" i="0" dirty="0">
                <a:solidFill>
                  <a:srgbClr val="81A1C1"/>
                </a:solidFill>
                <a:effectLst/>
                <a:latin typeface="Inter"/>
              </a:rPr>
              <a:t>[</a:t>
            </a:r>
            <a:r>
              <a:rPr lang="en-US" b="0" i="0" dirty="0">
                <a:solidFill>
                  <a:srgbClr val="A3BE8C"/>
                </a:solidFill>
                <a:effectLst/>
                <a:latin typeface="Inter"/>
              </a:rPr>
              <a:t>'B'</a:t>
            </a:r>
            <a:r>
              <a:rPr lang="en-US" b="0" i="0" dirty="0">
                <a:solidFill>
                  <a:srgbClr val="81A1C1"/>
                </a:solidFill>
                <a:effectLst/>
                <a:latin typeface="Inter"/>
              </a:rPr>
              <a:t>:</a:t>
            </a:r>
            <a:r>
              <a:rPr lang="en-US" b="0" i="0" dirty="0">
                <a:solidFill>
                  <a:srgbClr val="A3BE8C"/>
                </a:solidFill>
                <a:effectLst/>
                <a:latin typeface="Inter"/>
              </a:rPr>
              <a:t>'D'</a:t>
            </a:r>
            <a:r>
              <a:rPr lang="en-US" b="0" i="0" dirty="0">
                <a:solidFill>
                  <a:srgbClr val="81A1C1"/>
                </a:solidFill>
                <a:effectLst/>
                <a:latin typeface="Inter"/>
              </a:rPr>
              <a:t>])</a:t>
            </a:r>
            <a:r>
              <a:rPr lang="en-US" b="0" i="0" dirty="0">
                <a:solidFill>
                  <a:srgbClr val="FFFFFF"/>
                </a:solidFill>
                <a:effectLst/>
                <a:latin typeface="Inter"/>
              </a:rPr>
              <a:t> </a:t>
            </a:r>
            <a:r>
              <a:rPr lang="en-US" b="0" i="0" dirty="0">
                <a:solidFill>
                  <a:srgbClr val="636F88"/>
                </a:solidFill>
                <a:effectLst/>
                <a:latin typeface="Inter"/>
              </a:rPr>
              <a:t># Output: B 200, C 300, D 400</a:t>
            </a:r>
            <a:endParaRPr lang="en-US" b="0" i="0" dirty="0">
              <a:solidFill>
                <a:srgbClr val="FFFFFF"/>
              </a:solidFill>
              <a:effectLst/>
              <a:latin typeface="Inter"/>
            </a:endParaRPr>
          </a:p>
          <a:p>
            <a:pPr algn="l"/>
            <a:r>
              <a:rPr lang="en-US" b="1" i="0" dirty="0">
                <a:solidFill>
                  <a:srgbClr val="404040"/>
                </a:solidFill>
                <a:effectLst/>
                <a:latin typeface="Inter"/>
              </a:rPr>
              <a:t>3. Alignment in Operations</a:t>
            </a:r>
          </a:p>
          <a:p>
            <a:pPr algn="l">
              <a:buFont typeface="Arial" panose="020B0604020202020204" pitchFamily="34" charset="0"/>
              <a:buChar char="•"/>
            </a:pPr>
            <a:r>
              <a:rPr lang="en-US" b="0" i="0" dirty="0">
                <a:solidFill>
                  <a:srgbClr val="404040"/>
                </a:solidFill>
                <a:effectLst/>
                <a:latin typeface="Inter"/>
              </a:rPr>
              <a:t>When performing operations (e.g., addition) between two Series, Pandas aligns the data based on the index.</a:t>
            </a:r>
          </a:p>
          <a:p>
            <a:pPr algn="l">
              <a:spcBef>
                <a:spcPts val="300"/>
              </a:spcBef>
              <a:spcAft>
                <a:spcPts val="300"/>
              </a:spcAft>
              <a:buFont typeface="Arial" panose="020B0604020202020204" pitchFamily="34" charset="0"/>
              <a:buChar char="•"/>
            </a:pPr>
            <a:r>
              <a:rPr lang="en-US" b="0" i="0" dirty="0">
                <a:solidFill>
                  <a:srgbClr val="404040"/>
                </a:solidFill>
                <a:effectLst/>
                <a:latin typeface="Inter"/>
              </a:rPr>
              <a:t>Example: </a:t>
            </a:r>
            <a:r>
              <a:rPr lang="en-US" b="0" i="0" dirty="0">
                <a:solidFill>
                  <a:srgbClr val="FFFFFF"/>
                </a:solidFill>
                <a:effectLst/>
                <a:latin typeface="Inter"/>
              </a:rPr>
              <a:t>data2 </a:t>
            </a:r>
            <a:r>
              <a:rPr lang="en-US" b="0" i="0" dirty="0">
                <a:solidFill>
                  <a:srgbClr val="81A1C1"/>
                </a:solidFill>
                <a:effectLst/>
                <a:latin typeface="Inter"/>
              </a:rPr>
              <a:t>=</a:t>
            </a:r>
            <a:r>
              <a:rPr lang="en-US" b="0" i="0" dirty="0">
                <a:solidFill>
                  <a:srgbClr val="FFFFFF"/>
                </a:solidFill>
                <a:effectLst/>
                <a:latin typeface="Inter"/>
              </a:rPr>
              <a:t> </a:t>
            </a:r>
            <a:r>
              <a:rPr lang="en-US" b="0" i="0" dirty="0" err="1">
                <a:solidFill>
                  <a:srgbClr val="FFFFFF"/>
                </a:solidFill>
                <a:effectLst/>
                <a:latin typeface="Inter"/>
              </a:rPr>
              <a:t>pd</a:t>
            </a:r>
            <a:r>
              <a:rPr lang="en-US" b="0" i="0" dirty="0" err="1">
                <a:solidFill>
                  <a:srgbClr val="81A1C1"/>
                </a:solidFill>
                <a:effectLst/>
                <a:latin typeface="Inter"/>
              </a:rPr>
              <a:t>.</a:t>
            </a:r>
            <a:r>
              <a:rPr lang="en-US" b="0" i="0" dirty="0" err="1">
                <a:solidFill>
                  <a:srgbClr val="FFFFFF"/>
                </a:solidFill>
                <a:effectLst/>
                <a:latin typeface="Inter"/>
              </a:rPr>
              <a:t>Series</a:t>
            </a:r>
            <a:r>
              <a:rPr lang="en-US" b="0" i="0" dirty="0">
                <a:solidFill>
                  <a:srgbClr val="81A1C1"/>
                </a:solidFill>
                <a:effectLst/>
                <a:latin typeface="Inter"/>
              </a:rPr>
              <a:t>([</a:t>
            </a:r>
            <a:r>
              <a:rPr lang="en-US" b="0" i="0" dirty="0">
                <a:solidFill>
                  <a:srgbClr val="B48EAD"/>
                </a:solidFill>
                <a:effectLst/>
                <a:latin typeface="Inter"/>
              </a:rPr>
              <a:t>10</a:t>
            </a:r>
            <a:r>
              <a:rPr lang="en-US" b="0" i="0" dirty="0">
                <a:solidFill>
                  <a:srgbClr val="81A1C1"/>
                </a:solidFill>
                <a:effectLst/>
                <a:latin typeface="Inter"/>
              </a:rPr>
              <a:t>,</a:t>
            </a:r>
            <a:r>
              <a:rPr lang="en-US" b="0" i="0" dirty="0">
                <a:solidFill>
                  <a:srgbClr val="FFFFFF"/>
                </a:solidFill>
                <a:effectLst/>
                <a:latin typeface="Inter"/>
              </a:rPr>
              <a:t> </a:t>
            </a:r>
            <a:r>
              <a:rPr lang="en-US" b="0" i="0" dirty="0">
                <a:solidFill>
                  <a:srgbClr val="B48EAD"/>
                </a:solidFill>
                <a:effectLst/>
                <a:latin typeface="Inter"/>
              </a:rPr>
              <a:t>20</a:t>
            </a:r>
            <a:r>
              <a:rPr lang="en-US" b="0" i="0" dirty="0">
                <a:solidFill>
                  <a:srgbClr val="81A1C1"/>
                </a:solidFill>
                <a:effectLst/>
                <a:latin typeface="Inter"/>
              </a:rPr>
              <a:t>,</a:t>
            </a:r>
            <a:r>
              <a:rPr lang="en-US" b="0" i="0" dirty="0">
                <a:solidFill>
                  <a:srgbClr val="FFFFFF"/>
                </a:solidFill>
                <a:effectLst/>
                <a:latin typeface="Inter"/>
              </a:rPr>
              <a:t> </a:t>
            </a:r>
            <a:r>
              <a:rPr lang="en-US" b="0" i="0" dirty="0">
                <a:solidFill>
                  <a:srgbClr val="B48EAD"/>
                </a:solidFill>
                <a:effectLst/>
                <a:latin typeface="Inter"/>
              </a:rPr>
              <a:t>30</a:t>
            </a:r>
            <a:r>
              <a:rPr lang="en-US" b="0" i="0" dirty="0">
                <a:solidFill>
                  <a:srgbClr val="81A1C1"/>
                </a:solidFill>
                <a:effectLst/>
                <a:latin typeface="Inter"/>
              </a:rPr>
              <a:t>,</a:t>
            </a:r>
            <a:r>
              <a:rPr lang="en-US" b="0" i="0" dirty="0">
                <a:solidFill>
                  <a:srgbClr val="FFFFFF"/>
                </a:solidFill>
                <a:effectLst/>
                <a:latin typeface="Inter"/>
              </a:rPr>
              <a:t> </a:t>
            </a:r>
            <a:r>
              <a:rPr lang="en-US" b="0" i="0" dirty="0">
                <a:solidFill>
                  <a:srgbClr val="B48EAD"/>
                </a:solidFill>
                <a:effectLst/>
                <a:latin typeface="Inter"/>
              </a:rPr>
              <a:t>40</a:t>
            </a:r>
            <a:r>
              <a:rPr lang="en-US" b="0" i="0" dirty="0">
                <a:solidFill>
                  <a:srgbClr val="81A1C1"/>
                </a:solidFill>
                <a:effectLst/>
                <a:latin typeface="Inter"/>
              </a:rPr>
              <a:t>],</a:t>
            </a:r>
            <a:r>
              <a:rPr lang="en-US" b="0" i="0" dirty="0">
                <a:solidFill>
                  <a:srgbClr val="FFFFFF"/>
                </a:solidFill>
                <a:effectLst/>
                <a:latin typeface="Inter"/>
              </a:rPr>
              <a:t> index</a:t>
            </a:r>
            <a:r>
              <a:rPr lang="en-US" b="0" i="0" dirty="0">
                <a:solidFill>
                  <a:srgbClr val="81A1C1"/>
                </a:solidFill>
                <a:effectLst/>
                <a:latin typeface="Inter"/>
              </a:rPr>
              <a:t>=[</a:t>
            </a:r>
            <a:r>
              <a:rPr lang="en-US" b="0" i="0" dirty="0">
                <a:solidFill>
                  <a:srgbClr val="A3BE8C"/>
                </a:solidFill>
                <a:effectLst/>
                <a:latin typeface="Inter"/>
              </a:rPr>
              <a:t>'A'</a:t>
            </a:r>
            <a:r>
              <a:rPr lang="en-US" b="0" i="0" dirty="0">
                <a:solidFill>
                  <a:srgbClr val="81A1C1"/>
                </a:solidFill>
                <a:effectLst/>
                <a:latin typeface="Inter"/>
              </a:rPr>
              <a:t>,</a:t>
            </a:r>
            <a:r>
              <a:rPr lang="en-US" b="0" i="0" dirty="0">
                <a:solidFill>
                  <a:srgbClr val="FFFFFF"/>
                </a:solidFill>
                <a:effectLst/>
                <a:latin typeface="Inter"/>
              </a:rPr>
              <a:t> </a:t>
            </a:r>
            <a:r>
              <a:rPr lang="en-US" b="0" i="0" dirty="0">
                <a:solidFill>
                  <a:srgbClr val="A3BE8C"/>
                </a:solidFill>
                <a:effectLst/>
                <a:latin typeface="Inter"/>
              </a:rPr>
              <a:t>'B'</a:t>
            </a:r>
            <a:r>
              <a:rPr lang="en-US" b="0" i="0" dirty="0">
                <a:solidFill>
                  <a:srgbClr val="81A1C1"/>
                </a:solidFill>
                <a:effectLst/>
                <a:latin typeface="Inter"/>
              </a:rPr>
              <a:t>,</a:t>
            </a:r>
            <a:r>
              <a:rPr lang="en-US" b="0" i="0" dirty="0">
                <a:solidFill>
                  <a:srgbClr val="FFFFFF"/>
                </a:solidFill>
                <a:effectLst/>
                <a:latin typeface="Inter"/>
              </a:rPr>
              <a:t> </a:t>
            </a:r>
            <a:r>
              <a:rPr lang="en-US" b="0" i="0" dirty="0">
                <a:solidFill>
                  <a:srgbClr val="A3BE8C"/>
                </a:solidFill>
                <a:effectLst/>
                <a:latin typeface="Inter"/>
              </a:rPr>
              <a:t>'C'</a:t>
            </a:r>
            <a:r>
              <a:rPr lang="en-US" b="0" i="0" dirty="0">
                <a:solidFill>
                  <a:srgbClr val="81A1C1"/>
                </a:solidFill>
                <a:effectLst/>
                <a:latin typeface="Inter"/>
              </a:rPr>
              <a:t>,</a:t>
            </a:r>
            <a:r>
              <a:rPr lang="en-US" b="0" i="0" dirty="0">
                <a:solidFill>
                  <a:srgbClr val="FFFFFF"/>
                </a:solidFill>
                <a:effectLst/>
                <a:latin typeface="Inter"/>
              </a:rPr>
              <a:t> </a:t>
            </a:r>
            <a:r>
              <a:rPr lang="en-US" b="0" i="0" dirty="0">
                <a:solidFill>
                  <a:srgbClr val="A3BE8C"/>
                </a:solidFill>
                <a:effectLst/>
                <a:latin typeface="Inter"/>
              </a:rPr>
              <a:t>'D'</a:t>
            </a:r>
            <a:r>
              <a:rPr lang="en-US" b="0" i="0" dirty="0">
                <a:solidFill>
                  <a:srgbClr val="81A1C1"/>
                </a:solidFill>
                <a:effectLst/>
                <a:latin typeface="Inter"/>
              </a:rPr>
              <a:t>])</a:t>
            </a:r>
            <a:r>
              <a:rPr lang="en-US" b="0" i="0" dirty="0">
                <a:solidFill>
                  <a:srgbClr val="FFFFFF"/>
                </a:solidFill>
                <a:effectLst/>
                <a:latin typeface="Inter"/>
              </a:rPr>
              <a:t> </a:t>
            </a:r>
            <a:r>
              <a:rPr lang="en-US" b="0" i="0" dirty="0">
                <a:solidFill>
                  <a:srgbClr val="81A1C1"/>
                </a:solidFill>
                <a:effectLst/>
                <a:latin typeface="Inter"/>
              </a:rPr>
              <a:t>print(</a:t>
            </a:r>
            <a:r>
              <a:rPr lang="en-US" b="0" i="0" dirty="0">
                <a:solidFill>
                  <a:srgbClr val="FFFFFF"/>
                </a:solidFill>
                <a:effectLst/>
                <a:latin typeface="Inter"/>
              </a:rPr>
              <a:t>data </a:t>
            </a:r>
            <a:r>
              <a:rPr lang="en-US" b="0" i="0" dirty="0">
                <a:solidFill>
                  <a:srgbClr val="81A1C1"/>
                </a:solidFill>
                <a:effectLst/>
                <a:latin typeface="Inter"/>
              </a:rPr>
              <a:t>+</a:t>
            </a:r>
            <a:r>
              <a:rPr lang="en-US" b="0" i="0" dirty="0">
                <a:solidFill>
                  <a:srgbClr val="FFFFFF"/>
                </a:solidFill>
                <a:effectLst/>
                <a:latin typeface="Inter"/>
              </a:rPr>
              <a:t> data2</a:t>
            </a:r>
            <a:r>
              <a:rPr lang="en-US" b="0" i="0" dirty="0">
                <a:solidFill>
                  <a:srgbClr val="81A1C1"/>
                </a:solidFill>
                <a:effectLst/>
                <a:latin typeface="Inter"/>
              </a:rPr>
              <a:t>)</a:t>
            </a:r>
            <a:r>
              <a:rPr lang="en-US" b="0" i="0" dirty="0">
                <a:solidFill>
                  <a:srgbClr val="FFFFFF"/>
                </a:solidFill>
                <a:effectLst/>
                <a:latin typeface="Inter"/>
              </a:rPr>
              <a:t> </a:t>
            </a:r>
            <a:r>
              <a:rPr lang="en-US" b="0" i="0" dirty="0">
                <a:solidFill>
                  <a:srgbClr val="636F88"/>
                </a:solidFill>
                <a:effectLst/>
                <a:latin typeface="Inter"/>
              </a:rPr>
              <a:t># Output:</a:t>
            </a:r>
            <a:r>
              <a:rPr lang="en-US" b="0" i="0" dirty="0">
                <a:solidFill>
                  <a:srgbClr val="FFFFFF"/>
                </a:solidFill>
                <a:effectLst/>
                <a:latin typeface="Inter"/>
              </a:rPr>
              <a:t> </a:t>
            </a:r>
            <a:r>
              <a:rPr lang="en-US" b="0" i="0" dirty="0">
                <a:solidFill>
                  <a:srgbClr val="636F88"/>
                </a:solidFill>
                <a:effectLst/>
                <a:latin typeface="Inter"/>
              </a:rPr>
              <a:t># A 110</a:t>
            </a:r>
            <a:r>
              <a:rPr lang="en-US" b="0" i="0" dirty="0">
                <a:solidFill>
                  <a:srgbClr val="FFFFFF"/>
                </a:solidFill>
                <a:effectLst/>
                <a:latin typeface="Inter"/>
              </a:rPr>
              <a:t> </a:t>
            </a:r>
            <a:r>
              <a:rPr lang="en-US" b="0" i="0" dirty="0">
                <a:solidFill>
                  <a:srgbClr val="636F88"/>
                </a:solidFill>
                <a:effectLst/>
                <a:latin typeface="Inter"/>
              </a:rPr>
              <a:t># B 220</a:t>
            </a:r>
            <a:r>
              <a:rPr lang="en-US" b="0" i="0" dirty="0">
                <a:solidFill>
                  <a:srgbClr val="FFFFFF"/>
                </a:solidFill>
                <a:effectLst/>
                <a:latin typeface="Inter"/>
              </a:rPr>
              <a:t> </a:t>
            </a:r>
            <a:r>
              <a:rPr lang="en-US" b="0" i="0" dirty="0">
                <a:solidFill>
                  <a:srgbClr val="636F88"/>
                </a:solidFill>
                <a:effectLst/>
                <a:latin typeface="Inter"/>
              </a:rPr>
              <a:t># C 330</a:t>
            </a:r>
            <a:r>
              <a:rPr lang="en-US" b="0" i="0" dirty="0">
                <a:solidFill>
                  <a:srgbClr val="FFFFFF"/>
                </a:solidFill>
                <a:effectLst/>
                <a:latin typeface="Inter"/>
              </a:rPr>
              <a:t> </a:t>
            </a:r>
            <a:r>
              <a:rPr lang="en-US" b="0" i="0" dirty="0">
                <a:solidFill>
                  <a:srgbClr val="636F88"/>
                </a:solidFill>
                <a:effectLst/>
                <a:latin typeface="Inter"/>
              </a:rPr>
              <a:t># D 440</a:t>
            </a:r>
            <a:endParaRPr lang="en-US" b="0" i="0" dirty="0">
              <a:solidFill>
                <a:srgbClr val="FFFFFF"/>
              </a:solidFill>
              <a:effectLst/>
              <a:latin typeface="Inter"/>
            </a:endParaRPr>
          </a:p>
          <a:p>
            <a:pPr algn="l"/>
            <a:r>
              <a:rPr lang="en-US" b="1" i="0" dirty="0">
                <a:solidFill>
                  <a:srgbClr val="404040"/>
                </a:solidFill>
                <a:effectLst/>
                <a:latin typeface="Inter"/>
              </a:rPr>
              <a:t>4. Filtering Data</a:t>
            </a:r>
          </a:p>
          <a:p>
            <a:pPr algn="l">
              <a:buFont typeface="Arial" panose="020B0604020202020204" pitchFamily="34" charset="0"/>
              <a:buChar char="•"/>
            </a:pPr>
            <a:r>
              <a:rPr lang="en-US" b="0" i="0" dirty="0">
                <a:solidFill>
                  <a:srgbClr val="404040"/>
                </a:solidFill>
                <a:effectLst/>
                <a:latin typeface="Inter"/>
              </a:rPr>
              <a:t>You can filter the Series based on the index.</a:t>
            </a:r>
          </a:p>
          <a:p>
            <a:pPr algn="l">
              <a:spcBef>
                <a:spcPts val="300"/>
              </a:spcBef>
              <a:spcAft>
                <a:spcPts val="300"/>
              </a:spcAft>
              <a:buFont typeface="Arial" panose="020B0604020202020204" pitchFamily="34" charset="0"/>
              <a:buChar char="•"/>
            </a:pPr>
            <a:r>
              <a:rPr lang="en-US" b="0" i="0" dirty="0">
                <a:solidFill>
                  <a:srgbClr val="404040"/>
                </a:solidFill>
                <a:effectLst/>
                <a:latin typeface="Inter"/>
              </a:rPr>
              <a:t>Example: </a:t>
            </a:r>
            <a:r>
              <a:rPr lang="en-US" b="0" i="0" dirty="0" err="1">
                <a:solidFill>
                  <a:srgbClr val="FFFFFF"/>
                </a:solidFill>
                <a:effectLst/>
                <a:latin typeface="Inter"/>
              </a:rPr>
              <a:t>filtered_data</a:t>
            </a:r>
            <a:r>
              <a:rPr lang="en-US" b="0" i="0" dirty="0">
                <a:solidFill>
                  <a:srgbClr val="FFFFFF"/>
                </a:solidFill>
                <a:effectLst/>
                <a:latin typeface="Inter"/>
              </a:rPr>
              <a:t> </a:t>
            </a:r>
            <a:r>
              <a:rPr lang="en-US" b="0" i="0" dirty="0">
                <a:solidFill>
                  <a:srgbClr val="81A1C1"/>
                </a:solidFill>
                <a:effectLst/>
                <a:latin typeface="Inter"/>
              </a:rPr>
              <a:t>=</a:t>
            </a:r>
            <a:r>
              <a:rPr lang="en-US" b="0" i="0" dirty="0">
                <a:solidFill>
                  <a:srgbClr val="FFFFFF"/>
                </a:solidFill>
                <a:effectLst/>
                <a:latin typeface="Inter"/>
              </a:rPr>
              <a:t> data</a:t>
            </a:r>
            <a:r>
              <a:rPr lang="en-US" b="0" i="0" dirty="0">
                <a:solidFill>
                  <a:srgbClr val="81A1C1"/>
                </a:solidFill>
                <a:effectLst/>
                <a:latin typeface="Inter"/>
              </a:rPr>
              <a:t>[</a:t>
            </a:r>
            <a:r>
              <a:rPr lang="en-US" b="0" i="0" dirty="0" err="1">
                <a:solidFill>
                  <a:srgbClr val="FFFFFF"/>
                </a:solidFill>
                <a:effectLst/>
                <a:latin typeface="Inter"/>
              </a:rPr>
              <a:t>data</a:t>
            </a:r>
            <a:r>
              <a:rPr lang="en-US" b="0" i="0" dirty="0" err="1">
                <a:solidFill>
                  <a:srgbClr val="81A1C1"/>
                </a:solidFill>
                <a:effectLst/>
                <a:latin typeface="Inter"/>
              </a:rPr>
              <a:t>.</a:t>
            </a:r>
            <a:r>
              <a:rPr lang="en-US" b="0" i="0" dirty="0" err="1">
                <a:solidFill>
                  <a:srgbClr val="FFFFFF"/>
                </a:solidFill>
                <a:effectLst/>
                <a:latin typeface="Inter"/>
              </a:rPr>
              <a:t>index</a:t>
            </a:r>
            <a:r>
              <a:rPr lang="en-US" b="0" i="0" dirty="0" err="1">
                <a:solidFill>
                  <a:srgbClr val="81A1C1"/>
                </a:solidFill>
                <a:effectLst/>
                <a:latin typeface="Inter"/>
              </a:rPr>
              <a:t>.</a:t>
            </a:r>
            <a:r>
              <a:rPr lang="en-US" b="0" i="0" dirty="0" err="1">
                <a:solidFill>
                  <a:srgbClr val="FFFFFF"/>
                </a:solidFill>
                <a:effectLst/>
                <a:latin typeface="Inter"/>
              </a:rPr>
              <a:t>isin</a:t>
            </a:r>
            <a:r>
              <a:rPr lang="en-US" b="0" i="0" dirty="0">
                <a:solidFill>
                  <a:srgbClr val="81A1C1"/>
                </a:solidFill>
                <a:effectLst/>
                <a:latin typeface="Inter"/>
              </a:rPr>
              <a:t>([</a:t>
            </a:r>
            <a:r>
              <a:rPr lang="en-US" b="0" i="0" dirty="0">
                <a:solidFill>
                  <a:srgbClr val="A3BE8C"/>
                </a:solidFill>
                <a:effectLst/>
                <a:latin typeface="Inter"/>
              </a:rPr>
              <a:t>'A'</a:t>
            </a:r>
            <a:r>
              <a:rPr lang="en-US" b="0" i="0" dirty="0">
                <a:solidFill>
                  <a:srgbClr val="81A1C1"/>
                </a:solidFill>
                <a:effectLst/>
                <a:latin typeface="Inter"/>
              </a:rPr>
              <a:t>,</a:t>
            </a:r>
            <a:r>
              <a:rPr lang="en-US" b="0" i="0" dirty="0">
                <a:solidFill>
                  <a:srgbClr val="FFFFFF"/>
                </a:solidFill>
                <a:effectLst/>
                <a:latin typeface="Inter"/>
              </a:rPr>
              <a:t> </a:t>
            </a:r>
            <a:r>
              <a:rPr lang="en-US" b="0" i="0" dirty="0">
                <a:solidFill>
                  <a:srgbClr val="A3BE8C"/>
                </a:solidFill>
                <a:effectLst/>
                <a:latin typeface="Inter"/>
              </a:rPr>
              <a:t>'C'</a:t>
            </a:r>
            <a:r>
              <a:rPr lang="en-US" b="0" i="0" dirty="0">
                <a:solidFill>
                  <a:srgbClr val="81A1C1"/>
                </a:solidFill>
                <a:effectLst/>
                <a:latin typeface="Inter"/>
              </a:rPr>
              <a:t>])]</a:t>
            </a:r>
            <a:r>
              <a:rPr lang="en-US" b="0" i="0" dirty="0">
                <a:solidFill>
                  <a:srgbClr val="FFFFFF"/>
                </a:solidFill>
                <a:effectLst/>
                <a:latin typeface="Inter"/>
              </a:rPr>
              <a:t> </a:t>
            </a:r>
            <a:r>
              <a:rPr lang="en-US" b="0" i="0" dirty="0">
                <a:solidFill>
                  <a:srgbClr val="81A1C1"/>
                </a:solidFill>
                <a:effectLst/>
                <a:latin typeface="Inter"/>
              </a:rPr>
              <a:t>print(</a:t>
            </a:r>
            <a:r>
              <a:rPr lang="en-US" b="0" i="0" dirty="0" err="1">
                <a:solidFill>
                  <a:srgbClr val="FFFFFF"/>
                </a:solidFill>
                <a:effectLst/>
                <a:latin typeface="Inter"/>
              </a:rPr>
              <a:t>filtered_data</a:t>
            </a:r>
            <a:r>
              <a:rPr lang="en-US" b="0" i="0" dirty="0">
                <a:solidFill>
                  <a:srgbClr val="81A1C1"/>
                </a:solidFill>
                <a:effectLst/>
                <a:latin typeface="Inter"/>
              </a:rPr>
              <a:t>)</a:t>
            </a:r>
            <a:r>
              <a:rPr lang="en-US" b="0" i="0" dirty="0">
                <a:solidFill>
                  <a:srgbClr val="FFFFFF"/>
                </a:solidFill>
                <a:effectLst/>
                <a:latin typeface="Inter"/>
              </a:rPr>
              <a:t> </a:t>
            </a:r>
            <a:r>
              <a:rPr lang="en-US" b="0" i="0" dirty="0">
                <a:solidFill>
                  <a:srgbClr val="636F88"/>
                </a:solidFill>
                <a:effectLst/>
                <a:latin typeface="Inter"/>
              </a:rPr>
              <a:t># Output:</a:t>
            </a:r>
            <a:r>
              <a:rPr lang="en-US" b="0" i="0" dirty="0">
                <a:solidFill>
                  <a:srgbClr val="FFFFFF"/>
                </a:solidFill>
                <a:effectLst/>
                <a:latin typeface="Inter"/>
              </a:rPr>
              <a:t> </a:t>
            </a:r>
            <a:r>
              <a:rPr lang="en-US" b="0" i="0" dirty="0">
                <a:solidFill>
                  <a:srgbClr val="636F88"/>
                </a:solidFill>
                <a:effectLst/>
                <a:latin typeface="Inter"/>
              </a:rPr>
              <a:t># A 100</a:t>
            </a:r>
            <a:r>
              <a:rPr lang="en-US" b="0" i="0" dirty="0">
                <a:solidFill>
                  <a:srgbClr val="FFFFFF"/>
                </a:solidFill>
                <a:effectLst/>
                <a:latin typeface="Inter"/>
              </a:rPr>
              <a:t> </a:t>
            </a:r>
            <a:r>
              <a:rPr lang="en-US" b="0" i="0" dirty="0">
                <a:solidFill>
                  <a:srgbClr val="636F88"/>
                </a:solidFill>
                <a:effectLst/>
                <a:latin typeface="Inter"/>
              </a:rPr>
              <a:t># C 300</a:t>
            </a:r>
            <a:endParaRPr lang="en-US" b="0" i="0" dirty="0">
              <a:solidFill>
                <a:srgbClr val="FFFFFF"/>
              </a:solidFill>
              <a:effectLst/>
              <a:latin typeface="Inter"/>
            </a:endParaRPr>
          </a:p>
          <a:p>
            <a:pPr algn="l"/>
            <a:r>
              <a:rPr lang="en-US" b="1" i="0" dirty="0">
                <a:solidFill>
                  <a:srgbClr val="404040"/>
                </a:solidFill>
                <a:effectLst/>
                <a:latin typeface="Inter"/>
              </a:rPr>
              <a:t>5. Sorting Data</a:t>
            </a:r>
          </a:p>
          <a:p>
            <a:pPr algn="l">
              <a:buFont typeface="Arial" panose="020B0604020202020204" pitchFamily="34" charset="0"/>
              <a:buChar char="•"/>
            </a:pPr>
            <a:r>
              <a:rPr lang="en-US" b="0" i="0" dirty="0">
                <a:solidFill>
                  <a:srgbClr val="404040"/>
                </a:solidFill>
                <a:effectLst/>
                <a:latin typeface="Inter"/>
              </a:rPr>
              <a:t>You can sort the Series by its index.</a:t>
            </a:r>
          </a:p>
          <a:p>
            <a:pPr algn="l" rtl="0">
              <a:spcBef>
                <a:spcPts val="300"/>
              </a:spcBef>
              <a:spcAft>
                <a:spcPts val="300"/>
              </a:spcAft>
              <a:buFont typeface="Arial" panose="020B0604020202020204" pitchFamily="34" charset="0"/>
              <a:buChar char="•"/>
            </a:pPr>
            <a:r>
              <a:rPr lang="en-US" b="0" i="0" dirty="0">
                <a:solidFill>
                  <a:srgbClr val="404040"/>
                </a:solidFill>
                <a:effectLst/>
                <a:latin typeface="Inter"/>
              </a:rPr>
              <a:t>Example: </a:t>
            </a:r>
            <a:r>
              <a:rPr lang="en-US" b="0" i="0" dirty="0" err="1">
                <a:solidFill>
                  <a:srgbClr val="FFFFFF"/>
                </a:solidFill>
                <a:effectLst/>
                <a:latin typeface="Inter"/>
              </a:rPr>
              <a:t>sorted_data</a:t>
            </a:r>
            <a:r>
              <a:rPr lang="en-US" b="0" i="0" dirty="0">
                <a:solidFill>
                  <a:srgbClr val="FFFFFF"/>
                </a:solidFill>
                <a:effectLst/>
                <a:latin typeface="Inter"/>
              </a:rPr>
              <a:t> </a:t>
            </a:r>
            <a:r>
              <a:rPr lang="en-US" b="0" i="0" dirty="0">
                <a:solidFill>
                  <a:srgbClr val="81A1C1"/>
                </a:solidFill>
                <a:effectLst/>
                <a:latin typeface="Inter"/>
              </a:rPr>
              <a:t>=</a:t>
            </a:r>
            <a:r>
              <a:rPr lang="en-US" b="0" i="0" dirty="0">
                <a:solidFill>
                  <a:srgbClr val="FFFFFF"/>
                </a:solidFill>
                <a:effectLst/>
                <a:latin typeface="Inter"/>
              </a:rPr>
              <a:t> </a:t>
            </a:r>
            <a:r>
              <a:rPr lang="en-US" b="0" i="0" dirty="0" err="1">
                <a:solidFill>
                  <a:srgbClr val="FFFFFF"/>
                </a:solidFill>
                <a:effectLst/>
                <a:latin typeface="Inter"/>
              </a:rPr>
              <a:t>data</a:t>
            </a:r>
            <a:r>
              <a:rPr lang="en-US" b="0" i="0" dirty="0" err="1">
                <a:solidFill>
                  <a:srgbClr val="81A1C1"/>
                </a:solidFill>
                <a:effectLst/>
                <a:latin typeface="Inter"/>
              </a:rPr>
              <a:t>.</a:t>
            </a:r>
            <a:r>
              <a:rPr lang="en-US" b="0" i="0" dirty="0" err="1">
                <a:solidFill>
                  <a:srgbClr val="FFFFFF"/>
                </a:solidFill>
                <a:effectLst/>
                <a:latin typeface="Inter"/>
              </a:rPr>
              <a:t>sort_index</a:t>
            </a:r>
            <a:r>
              <a:rPr lang="en-US" b="0" i="0" dirty="0">
                <a:solidFill>
                  <a:srgbClr val="81A1C1"/>
                </a:solidFill>
                <a:effectLst/>
                <a:latin typeface="Inter"/>
              </a:rPr>
              <a:t>(</a:t>
            </a:r>
            <a:r>
              <a:rPr lang="en-US" b="0" i="0" dirty="0">
                <a:solidFill>
                  <a:srgbClr val="FFFFFF"/>
                </a:solidFill>
                <a:effectLst/>
                <a:latin typeface="Inter"/>
              </a:rPr>
              <a:t>ascending</a:t>
            </a:r>
            <a:r>
              <a:rPr lang="en-US" b="0" i="0" dirty="0">
                <a:solidFill>
                  <a:srgbClr val="81A1C1"/>
                </a:solidFill>
                <a:effectLst/>
                <a:latin typeface="Inter"/>
              </a:rPr>
              <a:t>=False)</a:t>
            </a:r>
            <a:r>
              <a:rPr lang="en-US" b="0" i="0" dirty="0">
                <a:solidFill>
                  <a:srgbClr val="FFFFFF"/>
                </a:solidFill>
                <a:effectLst/>
                <a:latin typeface="Inter"/>
              </a:rPr>
              <a:t> </a:t>
            </a:r>
            <a:r>
              <a:rPr lang="en-US" b="0" i="0" dirty="0">
                <a:solidFill>
                  <a:srgbClr val="81A1C1"/>
                </a:solidFill>
                <a:effectLst/>
                <a:latin typeface="Inter"/>
              </a:rPr>
              <a:t>print(</a:t>
            </a:r>
            <a:r>
              <a:rPr lang="en-US" b="0" i="0" dirty="0" err="1">
                <a:solidFill>
                  <a:srgbClr val="FFFFFF"/>
                </a:solidFill>
                <a:effectLst/>
                <a:latin typeface="Inter"/>
              </a:rPr>
              <a:t>sorted_data</a:t>
            </a:r>
            <a:r>
              <a:rPr lang="en-US" b="0" i="0" dirty="0">
                <a:solidFill>
                  <a:srgbClr val="81A1C1"/>
                </a:solidFill>
                <a:effectLst/>
                <a:latin typeface="Inter"/>
              </a:rPr>
              <a:t>)</a:t>
            </a:r>
            <a:r>
              <a:rPr lang="en-US" b="0" i="0" dirty="0">
                <a:solidFill>
                  <a:srgbClr val="FFFFFF"/>
                </a:solidFill>
                <a:effectLst/>
                <a:latin typeface="Inter"/>
              </a:rPr>
              <a:t> </a:t>
            </a:r>
            <a:r>
              <a:rPr lang="en-US" b="0" i="0" dirty="0">
                <a:solidFill>
                  <a:srgbClr val="636F88"/>
                </a:solidFill>
                <a:effectLst/>
                <a:latin typeface="Inter"/>
              </a:rPr>
              <a:t># Output:</a:t>
            </a:r>
            <a:r>
              <a:rPr lang="en-US" b="0" i="0" dirty="0">
                <a:solidFill>
                  <a:srgbClr val="FFFFFF"/>
                </a:solidFill>
                <a:effectLst/>
                <a:latin typeface="Inter"/>
              </a:rPr>
              <a:t> </a:t>
            </a:r>
            <a:r>
              <a:rPr lang="en-US" b="0" i="0" dirty="0">
                <a:solidFill>
                  <a:srgbClr val="636F88"/>
                </a:solidFill>
                <a:effectLst/>
                <a:latin typeface="Inter"/>
              </a:rPr>
              <a:t># D 400</a:t>
            </a:r>
            <a:r>
              <a:rPr lang="en-US" b="0" i="0" dirty="0">
                <a:solidFill>
                  <a:srgbClr val="FFFFFF"/>
                </a:solidFill>
                <a:effectLst/>
                <a:latin typeface="Inter"/>
              </a:rPr>
              <a:t> </a:t>
            </a:r>
            <a:r>
              <a:rPr lang="en-US" b="0" i="0" dirty="0">
                <a:solidFill>
                  <a:srgbClr val="636F88"/>
                </a:solidFill>
                <a:effectLst/>
                <a:latin typeface="Inter"/>
              </a:rPr>
              <a:t># C 300</a:t>
            </a:r>
            <a:r>
              <a:rPr lang="en-US" b="0" i="0" dirty="0">
                <a:solidFill>
                  <a:srgbClr val="FFFFFF"/>
                </a:solidFill>
                <a:effectLst/>
                <a:latin typeface="Inter"/>
              </a:rPr>
              <a:t> </a:t>
            </a:r>
            <a:r>
              <a:rPr lang="en-US" b="0" i="0" dirty="0">
                <a:solidFill>
                  <a:srgbClr val="636F88"/>
                </a:solidFill>
                <a:effectLst/>
                <a:latin typeface="Inter"/>
              </a:rPr>
              <a:t># B 200</a:t>
            </a:r>
            <a:r>
              <a:rPr lang="en-US" b="0" i="0" dirty="0">
                <a:solidFill>
                  <a:srgbClr val="FFFFFF"/>
                </a:solidFill>
                <a:effectLst/>
                <a:latin typeface="Inter"/>
              </a:rPr>
              <a:t> </a:t>
            </a:r>
            <a:r>
              <a:rPr lang="en-US" b="0" i="0" dirty="0">
                <a:solidFill>
                  <a:srgbClr val="636F88"/>
                </a:solidFill>
                <a:effectLst/>
                <a:latin typeface="Inter"/>
              </a:rPr>
              <a:t># A 100</a:t>
            </a:r>
            <a:endParaRPr lang="en-US" b="0" i="0" dirty="0">
              <a:solidFill>
                <a:srgbClr val="FFFFFF"/>
              </a:solidFill>
              <a:effectLst/>
              <a:latin typeface="Inter"/>
            </a:endParaRPr>
          </a:p>
          <a:p>
            <a:pPr algn="l"/>
            <a:r>
              <a:rPr lang="en-US" b="1" i="0" dirty="0">
                <a:solidFill>
                  <a:srgbClr val="404040"/>
                </a:solidFill>
                <a:effectLst/>
                <a:latin typeface="Inter"/>
              </a:rPr>
              <a:t>Why Use a Custom Index?</a:t>
            </a:r>
          </a:p>
          <a:p>
            <a:pPr algn="l">
              <a:spcAft>
                <a:spcPts val="300"/>
              </a:spcAft>
              <a:buFont typeface="+mj-lt"/>
              <a:buAutoNum type="arabicPeriod"/>
            </a:pPr>
            <a:r>
              <a:rPr lang="en-US" b="1" i="0" dirty="0">
                <a:solidFill>
                  <a:srgbClr val="404040"/>
                </a:solidFill>
                <a:effectLst/>
                <a:latin typeface="Inter"/>
              </a:rPr>
              <a:t>Meaningful Labels:</a:t>
            </a:r>
            <a:endParaRPr lang="en-US" b="0" i="0" dirty="0">
              <a:solidFill>
                <a:srgbClr val="404040"/>
              </a:solidFill>
              <a:effectLst/>
              <a:latin typeface="Inter"/>
            </a:endParaRPr>
          </a:p>
          <a:p>
            <a:pPr marL="742950" lvl="1" indent="-285750" algn="l">
              <a:spcBef>
                <a:spcPts val="300"/>
              </a:spcBef>
              <a:buFont typeface="+mj-lt"/>
              <a:buAutoNum type="arabicPeriod"/>
            </a:pPr>
            <a:r>
              <a:rPr lang="en-US" b="0" i="0" dirty="0">
                <a:solidFill>
                  <a:srgbClr val="404040"/>
                </a:solidFill>
                <a:effectLst/>
                <a:latin typeface="Inter"/>
              </a:rPr>
              <a:t>Custom indexes provide meaningful labels for data points, making it easier to understand and work with the data.</a:t>
            </a:r>
          </a:p>
          <a:p>
            <a:pPr marL="742950" lvl="1" indent="-285750" algn="l">
              <a:spcBef>
                <a:spcPts val="300"/>
              </a:spcBef>
              <a:buFont typeface="+mj-lt"/>
              <a:buAutoNum type="arabicPeriod"/>
            </a:pPr>
            <a:r>
              <a:rPr lang="en-US" b="0" i="0" dirty="0">
                <a:solidFill>
                  <a:srgbClr val="404040"/>
                </a:solidFill>
                <a:effectLst/>
                <a:latin typeface="Inter"/>
              </a:rPr>
              <a:t>Example: Instead of using numeric indexes (0, 1, 2, 3), you can use labels like ['A', 'B', 'C', 'D'].</a:t>
            </a:r>
          </a:p>
          <a:p>
            <a:pPr algn="l">
              <a:spcBef>
                <a:spcPts val="300"/>
              </a:spcBef>
              <a:spcAft>
                <a:spcPts val="300"/>
              </a:spcAft>
              <a:buFont typeface="+mj-lt"/>
              <a:buAutoNum type="arabicPeriod"/>
            </a:pPr>
            <a:r>
              <a:rPr lang="en-US" b="1" i="0" dirty="0">
                <a:solidFill>
                  <a:srgbClr val="404040"/>
                </a:solidFill>
                <a:effectLst/>
                <a:latin typeface="Inter"/>
              </a:rPr>
              <a:t>Improved Readability:</a:t>
            </a:r>
            <a:endParaRPr lang="en-US" b="0" i="0" dirty="0">
              <a:solidFill>
                <a:srgbClr val="404040"/>
              </a:solidFill>
              <a:effectLst/>
              <a:latin typeface="Inter"/>
            </a:endParaRPr>
          </a:p>
          <a:p>
            <a:pPr marL="742950" lvl="1" indent="-285750" algn="l">
              <a:spcBef>
                <a:spcPts val="300"/>
              </a:spcBef>
              <a:buFont typeface="+mj-lt"/>
              <a:buAutoNum type="arabicPeriod"/>
            </a:pPr>
            <a:r>
              <a:rPr lang="en-US" b="0" i="0" dirty="0">
                <a:solidFill>
                  <a:srgbClr val="404040"/>
                </a:solidFill>
                <a:effectLst/>
                <a:latin typeface="Inter"/>
              </a:rPr>
              <a:t>Custom indexes make the data more readable and intuitive, especially when dealing with real-world datasets (e.g., using names, dates, or IDs as indexes).</a:t>
            </a:r>
          </a:p>
          <a:p>
            <a:pPr algn="l">
              <a:spcBef>
                <a:spcPts val="300"/>
              </a:spcBef>
              <a:spcAft>
                <a:spcPts val="300"/>
              </a:spcAft>
              <a:buFont typeface="+mj-lt"/>
              <a:buAutoNum type="arabicPeriod"/>
            </a:pPr>
            <a:r>
              <a:rPr lang="en-US" b="1" i="0" dirty="0">
                <a:solidFill>
                  <a:srgbClr val="404040"/>
                </a:solidFill>
                <a:effectLst/>
                <a:latin typeface="Inter"/>
              </a:rPr>
              <a:t>Efficient Data Retrieval:</a:t>
            </a:r>
            <a:endParaRPr lang="en-US" b="0" i="0" dirty="0">
              <a:solidFill>
                <a:srgbClr val="404040"/>
              </a:solidFill>
              <a:effectLst/>
              <a:latin typeface="Inter"/>
            </a:endParaRPr>
          </a:p>
          <a:p>
            <a:pPr marL="742950" lvl="1" indent="-285750" algn="l">
              <a:spcBef>
                <a:spcPts val="300"/>
              </a:spcBef>
              <a:buFont typeface="+mj-lt"/>
              <a:buAutoNum type="arabicPeriod"/>
            </a:pPr>
            <a:r>
              <a:rPr lang="en-US" b="0" i="0" dirty="0">
                <a:solidFill>
                  <a:srgbClr val="404040"/>
                </a:solidFill>
                <a:effectLst/>
                <a:latin typeface="Inter"/>
              </a:rPr>
              <a:t>Indexes allow for fast and efficient data retrieval, especially when working with large datasets.</a:t>
            </a:r>
          </a:p>
          <a:p>
            <a:pPr algn="l">
              <a:spcBef>
                <a:spcPts val="300"/>
              </a:spcBef>
              <a:spcAft>
                <a:spcPts val="300"/>
              </a:spcAft>
              <a:buFont typeface="+mj-lt"/>
              <a:buAutoNum type="arabicPeriod"/>
            </a:pPr>
            <a:r>
              <a:rPr lang="en-US" b="1" i="0" dirty="0">
                <a:solidFill>
                  <a:srgbClr val="404040"/>
                </a:solidFill>
                <a:effectLst/>
                <a:latin typeface="Inter"/>
              </a:rPr>
              <a:t>Alignment in Operations:</a:t>
            </a:r>
            <a:endParaRPr lang="en-US" b="0" i="0" dirty="0">
              <a:solidFill>
                <a:srgbClr val="404040"/>
              </a:solidFill>
              <a:effectLst/>
              <a:latin typeface="Inter"/>
            </a:endParaRPr>
          </a:p>
          <a:p>
            <a:pPr marL="742950" lvl="1" indent="-285750" algn="l">
              <a:spcBef>
                <a:spcPts val="300"/>
              </a:spcBef>
              <a:buFont typeface="+mj-lt"/>
              <a:buAutoNum type="arabicPeriod"/>
            </a:pPr>
            <a:r>
              <a:rPr lang="en-US" b="0" i="0" dirty="0">
                <a:solidFill>
                  <a:srgbClr val="404040"/>
                </a:solidFill>
                <a:effectLst/>
                <a:latin typeface="Inter"/>
              </a:rPr>
              <a:t>When performing operations between multiple Series or </a:t>
            </a:r>
            <a:r>
              <a:rPr lang="en-US" b="0" i="0" dirty="0" err="1">
                <a:solidFill>
                  <a:srgbClr val="404040"/>
                </a:solidFill>
                <a:effectLst/>
                <a:latin typeface="Inter"/>
              </a:rPr>
              <a:t>DataFrames</a:t>
            </a:r>
            <a:r>
              <a:rPr lang="en-US" b="0" i="0" dirty="0">
                <a:solidFill>
                  <a:srgbClr val="404040"/>
                </a:solidFill>
                <a:effectLst/>
                <a:latin typeface="Inter"/>
              </a:rPr>
              <a:t>, indexes ensure that the data is aligned correctly.</a:t>
            </a:r>
          </a:p>
          <a:p>
            <a:endParaRPr lang="en-US" dirty="0"/>
          </a:p>
        </p:txBody>
      </p:sp>
      <p:sp>
        <p:nvSpPr>
          <p:cNvPr id="4" name="Slide Number Placeholder 3"/>
          <p:cNvSpPr>
            <a:spLocks noGrp="1"/>
          </p:cNvSpPr>
          <p:nvPr>
            <p:ph type="sldNum" sz="quarter" idx="5"/>
          </p:nvPr>
        </p:nvSpPr>
        <p:spPr/>
        <p:txBody>
          <a:bodyPr/>
          <a:lstStyle/>
          <a:p>
            <a:fld id="{0DB82144-73FD-49D5-9BDF-14E372D9383E}" type="slidenum">
              <a:rPr lang="en-US" smtClean="0"/>
              <a:t>12</a:t>
            </a:fld>
            <a:endParaRPr lang="en-US"/>
          </a:p>
        </p:txBody>
      </p:sp>
    </p:spTree>
    <p:extLst>
      <p:ext uri="{BB962C8B-B14F-4D97-AF65-F5344CB8AC3E}">
        <p14:creationId xmlns:p14="http://schemas.microsoft.com/office/powerpoint/2010/main" val="3726108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Structure &amp; Organization:</a:t>
            </a:r>
            <a:r>
              <a:rPr lang="en-US" dirty="0"/>
              <a:t> A </a:t>
            </a:r>
            <a:r>
              <a:rPr lang="en-US" dirty="0" err="1"/>
              <a:t>DataFrame</a:t>
            </a:r>
            <a:r>
              <a:rPr lang="en-US" dirty="0"/>
              <a:t> consists of </a:t>
            </a:r>
            <a:r>
              <a:rPr lang="en-US" b="1" dirty="0"/>
              <a:t>rows and columns</a:t>
            </a:r>
            <a:r>
              <a:rPr lang="en-US" dirty="0"/>
              <a:t>, where each column represents a different attribute (e.g., Name, Age, City), and each row represents an individual record. It works like a </a:t>
            </a:r>
            <a:r>
              <a:rPr lang="en-US" b="1" dirty="0"/>
              <a:t>table</a:t>
            </a:r>
            <a:r>
              <a:rPr lang="en-US" dirty="0"/>
              <a:t> in a database or an </a:t>
            </a:r>
            <a:r>
              <a:rPr lang="en-US" b="1" dirty="0"/>
              <a:t>Excel spreadsheet</a:t>
            </a:r>
            <a:r>
              <a:rPr lang="en-US" dirty="0"/>
              <a:t>.</a:t>
            </a:r>
          </a:p>
          <a:p>
            <a:r>
              <a:rPr lang="en-US" b="1" dirty="0"/>
              <a:t>Data Access &amp; Manipulation:</a:t>
            </a:r>
            <a:r>
              <a:rPr lang="en-US" dirty="0"/>
              <a:t> You can access data using </a:t>
            </a:r>
            <a:r>
              <a:rPr lang="en-US" b="1" dirty="0"/>
              <a:t>labels (.loc[])</a:t>
            </a:r>
            <a:r>
              <a:rPr lang="en-US" dirty="0"/>
              <a:t> or </a:t>
            </a:r>
            <a:r>
              <a:rPr lang="en-US" b="1" dirty="0"/>
              <a:t>positions (.</a:t>
            </a:r>
            <a:r>
              <a:rPr lang="en-US" b="1" dirty="0" err="1"/>
              <a:t>iloc</a:t>
            </a:r>
            <a:r>
              <a:rPr lang="en-US" b="1" dirty="0"/>
              <a:t>[])</a:t>
            </a:r>
            <a:r>
              <a:rPr lang="en-US" dirty="0"/>
              <a:t>, filter rows based on conditions, modify values, add/remove columns, and handle missing data efficiently.</a:t>
            </a:r>
          </a:p>
        </p:txBody>
      </p:sp>
      <p:sp>
        <p:nvSpPr>
          <p:cNvPr id="4" name="Slide Number Placeholder 3"/>
          <p:cNvSpPr>
            <a:spLocks noGrp="1"/>
          </p:cNvSpPr>
          <p:nvPr>
            <p:ph type="sldNum" sz="quarter" idx="5"/>
          </p:nvPr>
        </p:nvSpPr>
        <p:spPr/>
        <p:txBody>
          <a:bodyPr/>
          <a:lstStyle/>
          <a:p>
            <a:fld id="{0DB82144-73FD-49D5-9BDF-14E372D9383E}" type="slidenum">
              <a:rPr lang="en-US" smtClean="0"/>
              <a:t>13</a:t>
            </a:fld>
            <a:endParaRPr lang="en-US"/>
          </a:p>
        </p:txBody>
      </p:sp>
    </p:spTree>
    <p:extLst>
      <p:ext uri="{BB962C8B-B14F-4D97-AF65-F5344CB8AC3E}">
        <p14:creationId xmlns:p14="http://schemas.microsoft.com/office/powerpoint/2010/main" val="1600636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Pandas </a:t>
            </a:r>
            <a:r>
              <a:rPr lang="en-US" b="1" dirty="0" err="1"/>
              <a:t>DataFrame</a:t>
            </a:r>
            <a:r>
              <a:rPr lang="en-US" dirty="0"/>
              <a:t> is a </a:t>
            </a:r>
            <a:r>
              <a:rPr lang="en-US" b="1" dirty="0"/>
              <a:t>two-dimensional labeled data structure</a:t>
            </a:r>
            <a:r>
              <a:rPr lang="en-US" dirty="0"/>
              <a:t>, similar to a table in a relational database, an Excel spreadsheet, or an R data frame. It consists of </a:t>
            </a:r>
            <a:r>
              <a:rPr lang="en-US" b="1" dirty="0"/>
              <a:t>rows and columns</a:t>
            </a:r>
            <a:r>
              <a:rPr lang="en-US" dirty="0"/>
              <a:t>, where:</a:t>
            </a:r>
          </a:p>
          <a:p>
            <a:pPr>
              <a:buFont typeface="Arial" panose="020B0604020202020204" pitchFamily="34" charset="0"/>
              <a:buChar char="•"/>
            </a:pPr>
            <a:r>
              <a:rPr lang="en-US" b="1" dirty="0"/>
              <a:t>Rows</a:t>
            </a:r>
            <a:r>
              <a:rPr lang="en-US" dirty="0"/>
              <a:t> represent individual records.</a:t>
            </a:r>
          </a:p>
          <a:p>
            <a:pPr>
              <a:buFont typeface="Arial" panose="020B0604020202020204" pitchFamily="34" charset="0"/>
              <a:buChar char="•"/>
            </a:pPr>
            <a:r>
              <a:rPr lang="en-US" b="1" dirty="0"/>
              <a:t>Columns</a:t>
            </a:r>
            <a:r>
              <a:rPr lang="en-US" dirty="0"/>
              <a:t> represent different attributes of the data.</a:t>
            </a:r>
          </a:p>
          <a:p>
            <a:r>
              <a:rPr lang="en-US" b="1" dirty="0"/>
              <a:t>Key Features of a </a:t>
            </a:r>
            <a:r>
              <a:rPr lang="en-US" b="1" dirty="0" err="1"/>
              <a:t>DataFrame</a:t>
            </a:r>
            <a:r>
              <a:rPr lang="en-US" b="1" dirty="0"/>
              <a:t>:</a:t>
            </a:r>
          </a:p>
          <a:p>
            <a:r>
              <a:rPr lang="en-US" dirty="0"/>
              <a:t>✅ Can store </a:t>
            </a:r>
            <a:r>
              <a:rPr lang="en-US" b="1" dirty="0"/>
              <a:t>heterogeneous data types</a:t>
            </a:r>
            <a:r>
              <a:rPr lang="en-US" dirty="0"/>
              <a:t> (e.g., integers, floats, strings).</a:t>
            </a:r>
            <a:br>
              <a:rPr lang="en-US" dirty="0"/>
            </a:br>
            <a:r>
              <a:rPr lang="en-US" dirty="0"/>
              <a:t>✅ Each column has a </a:t>
            </a:r>
            <a:r>
              <a:rPr lang="en-US" b="1" dirty="0"/>
              <a:t>label (column name)</a:t>
            </a:r>
            <a:r>
              <a:rPr lang="en-US" dirty="0"/>
              <a:t>, and each row has an </a:t>
            </a:r>
            <a:r>
              <a:rPr lang="en-US" b="1" dirty="0"/>
              <a:t>index</a:t>
            </a:r>
            <a:r>
              <a:rPr lang="en-US" dirty="0"/>
              <a:t>.</a:t>
            </a:r>
            <a:br>
              <a:rPr lang="en-US" dirty="0"/>
            </a:br>
            <a:r>
              <a:rPr lang="en-US" dirty="0"/>
              <a:t>✅ Allows </a:t>
            </a:r>
            <a:r>
              <a:rPr lang="en-US" b="1" dirty="0"/>
              <a:t>fast filtering, indexing, and manipulation of large datasets</a:t>
            </a:r>
            <a:r>
              <a:rPr lang="en-US" dirty="0"/>
              <a:t>.</a:t>
            </a:r>
            <a:br>
              <a:rPr lang="en-US" dirty="0"/>
            </a:br>
            <a:r>
              <a:rPr lang="en-US" dirty="0"/>
              <a:t>✅ Supports </a:t>
            </a:r>
            <a:r>
              <a:rPr lang="en-US" b="1" dirty="0"/>
              <a:t>importing/exporting</a:t>
            </a:r>
            <a:r>
              <a:rPr lang="en-US" dirty="0"/>
              <a:t> from CSV, Excel, SQL, and JSON formats.</a:t>
            </a:r>
          </a:p>
          <a:p>
            <a:endParaRPr lang="en-US" dirty="0"/>
          </a:p>
          <a:p>
            <a:r>
              <a:rPr lang="en-US" b="1" dirty="0"/>
              <a:t>Different Ways to Create a Pandas </a:t>
            </a:r>
            <a:r>
              <a:rPr lang="en-US" b="1" dirty="0" err="1"/>
              <a:t>DataFrame</a:t>
            </a:r>
            <a:endParaRPr lang="en-US" b="1" dirty="0"/>
          </a:p>
          <a:p>
            <a:r>
              <a:rPr lang="en-US" dirty="0"/>
              <a:t>A </a:t>
            </a:r>
            <a:r>
              <a:rPr lang="en-US" b="1" dirty="0"/>
              <a:t>Pandas </a:t>
            </a:r>
            <a:r>
              <a:rPr lang="en-US" b="1" dirty="0" err="1"/>
              <a:t>DataFrame</a:t>
            </a:r>
            <a:r>
              <a:rPr lang="en-US" dirty="0"/>
              <a:t> can be created using various sources such as </a:t>
            </a:r>
            <a:r>
              <a:rPr lang="en-US" b="1" dirty="0"/>
              <a:t>lists, dictionaries, NumPy arrays, and external files</a:t>
            </a:r>
            <a:r>
              <a:rPr lang="en-US" dirty="0"/>
              <a:t> (CSV, Excel, SQL, JSON). Below are some common methods:</a:t>
            </a:r>
          </a:p>
          <a:p>
            <a:r>
              <a:rPr lang="en-US" b="1" dirty="0"/>
              <a:t>1. Creating a </a:t>
            </a:r>
            <a:r>
              <a:rPr lang="en-US" b="1" dirty="0" err="1"/>
              <a:t>DataFrame</a:t>
            </a:r>
            <a:r>
              <a:rPr lang="en-US" b="1" dirty="0"/>
              <a:t> from a Dictionary</a:t>
            </a:r>
          </a:p>
          <a:p>
            <a:r>
              <a:rPr lang="en-US" dirty="0"/>
              <a:t>Each </a:t>
            </a:r>
            <a:r>
              <a:rPr lang="en-US" b="1" dirty="0"/>
              <a:t>key</a:t>
            </a:r>
            <a:r>
              <a:rPr lang="en-US" dirty="0"/>
              <a:t> represents a column name, and the values are stored as lists.</a:t>
            </a:r>
          </a:p>
          <a:p>
            <a:pPr rtl="0"/>
            <a:r>
              <a:rPr lang="en-US" dirty="0"/>
              <a:t>import pandas as pd data = { 'Name': ['Alice', 'Bob', 'Charlie'], 'Age': [25, 30, 35], 'City': ['New York', 'Chicago', 'Los Angeles'] } </a:t>
            </a:r>
            <a:r>
              <a:rPr lang="en-US" dirty="0" err="1"/>
              <a:t>df</a:t>
            </a:r>
            <a:r>
              <a:rPr lang="en-US" dirty="0"/>
              <a:t> = </a:t>
            </a:r>
            <a:r>
              <a:rPr lang="en-US" dirty="0" err="1"/>
              <a:t>pd.DataFrame</a:t>
            </a:r>
            <a:r>
              <a:rPr lang="en-US" dirty="0"/>
              <a:t>(data) print(</a:t>
            </a:r>
            <a:r>
              <a:rPr lang="en-US" dirty="0" err="1"/>
              <a:t>df</a:t>
            </a:r>
            <a:r>
              <a:rPr lang="en-US" dirty="0"/>
              <a:t>) </a:t>
            </a:r>
          </a:p>
          <a:p>
            <a:r>
              <a:rPr lang="en-US" dirty="0"/>
              <a:t>✅ </a:t>
            </a:r>
            <a:r>
              <a:rPr lang="en-US" b="1" dirty="0"/>
              <a:t>Easy to use</a:t>
            </a:r>
            <a:r>
              <a:rPr lang="en-US" dirty="0"/>
              <a:t> and works well for small datasets.</a:t>
            </a:r>
          </a:p>
          <a:p>
            <a:r>
              <a:rPr lang="en-US" b="1" dirty="0"/>
              <a:t>2. Creating a </a:t>
            </a:r>
            <a:r>
              <a:rPr lang="en-US" b="1" dirty="0" err="1"/>
              <a:t>DataFrame</a:t>
            </a:r>
            <a:r>
              <a:rPr lang="en-US" b="1" dirty="0"/>
              <a:t> from a List of Lists</a:t>
            </a:r>
          </a:p>
          <a:p>
            <a:r>
              <a:rPr lang="en-US" dirty="0"/>
              <a:t>Each </a:t>
            </a:r>
            <a:r>
              <a:rPr lang="en-US" b="1" dirty="0"/>
              <a:t>inner list</a:t>
            </a:r>
            <a:r>
              <a:rPr lang="en-US" dirty="0"/>
              <a:t> represents a row.</a:t>
            </a:r>
          </a:p>
          <a:p>
            <a:pPr rtl="0"/>
            <a:r>
              <a:rPr lang="en-US" dirty="0"/>
              <a:t>data = [['Alice', 25, 'New York'], ['Bob', 30, 'Chicago'], ['Charlie', 35, 'Los Angeles']] </a:t>
            </a:r>
            <a:r>
              <a:rPr lang="en-US" dirty="0" err="1"/>
              <a:t>df</a:t>
            </a:r>
            <a:r>
              <a:rPr lang="en-US" dirty="0"/>
              <a:t> = </a:t>
            </a:r>
            <a:r>
              <a:rPr lang="en-US" dirty="0" err="1"/>
              <a:t>pd.DataFrame</a:t>
            </a:r>
            <a:r>
              <a:rPr lang="en-US" dirty="0"/>
              <a:t>(data, columns=['Name', 'Age', 'City']) print(</a:t>
            </a:r>
            <a:r>
              <a:rPr lang="en-US" dirty="0" err="1"/>
              <a:t>df</a:t>
            </a:r>
            <a:r>
              <a:rPr lang="en-US" dirty="0"/>
              <a:t>) </a:t>
            </a:r>
          </a:p>
          <a:p>
            <a:r>
              <a:rPr lang="en-US" dirty="0"/>
              <a:t>✅ </a:t>
            </a:r>
            <a:r>
              <a:rPr lang="en-US" b="1" dirty="0"/>
              <a:t>Flexible format</a:t>
            </a:r>
            <a:r>
              <a:rPr lang="en-US" dirty="0"/>
              <a:t> but requires specifying column names separately.</a:t>
            </a:r>
          </a:p>
          <a:p>
            <a:r>
              <a:rPr lang="en-US" b="1" dirty="0"/>
              <a:t>3. Creating a </a:t>
            </a:r>
            <a:r>
              <a:rPr lang="en-US" b="1" dirty="0" err="1"/>
              <a:t>DataFrame</a:t>
            </a:r>
            <a:r>
              <a:rPr lang="en-US" b="1" dirty="0"/>
              <a:t> from a NumPy Array</a:t>
            </a:r>
          </a:p>
          <a:p>
            <a:r>
              <a:rPr lang="en-US" dirty="0"/>
              <a:t>Convert structured numerical data from </a:t>
            </a:r>
            <a:r>
              <a:rPr lang="en-US" b="1" dirty="0"/>
              <a:t>NumPy</a:t>
            </a:r>
            <a:r>
              <a:rPr lang="en-US" dirty="0"/>
              <a:t> to a </a:t>
            </a:r>
            <a:r>
              <a:rPr lang="en-US" dirty="0" err="1"/>
              <a:t>DataFrame</a:t>
            </a:r>
            <a:r>
              <a:rPr lang="en-US" dirty="0"/>
              <a:t>.</a:t>
            </a:r>
          </a:p>
          <a:p>
            <a:pPr rtl="0"/>
            <a:r>
              <a:rPr lang="en-US" dirty="0"/>
              <a:t>import </a:t>
            </a:r>
            <a:r>
              <a:rPr lang="en-US" dirty="0" err="1"/>
              <a:t>numpy</a:t>
            </a:r>
            <a:r>
              <a:rPr lang="en-US" dirty="0"/>
              <a:t> as np </a:t>
            </a:r>
            <a:r>
              <a:rPr lang="en-US" dirty="0" err="1"/>
              <a:t>array_data</a:t>
            </a:r>
            <a:r>
              <a:rPr lang="en-US" dirty="0"/>
              <a:t> = </a:t>
            </a:r>
            <a:r>
              <a:rPr lang="en-US" dirty="0" err="1"/>
              <a:t>np.array</a:t>
            </a:r>
            <a:r>
              <a:rPr lang="en-US" dirty="0"/>
              <a:t>([[101, 'Alice', 25], [102, 'Bob', 30], [103, 'Charlie', 35]]) </a:t>
            </a:r>
            <a:r>
              <a:rPr lang="en-US" dirty="0" err="1"/>
              <a:t>df</a:t>
            </a:r>
            <a:r>
              <a:rPr lang="en-US" dirty="0"/>
              <a:t> = </a:t>
            </a:r>
            <a:r>
              <a:rPr lang="en-US" dirty="0" err="1"/>
              <a:t>pd.DataFrame</a:t>
            </a:r>
            <a:r>
              <a:rPr lang="en-US" dirty="0"/>
              <a:t>(</a:t>
            </a:r>
            <a:r>
              <a:rPr lang="en-US" dirty="0" err="1"/>
              <a:t>array_data</a:t>
            </a:r>
            <a:r>
              <a:rPr lang="en-US" dirty="0"/>
              <a:t>, columns=['ID', 'Name', 'Age']) print(</a:t>
            </a:r>
            <a:r>
              <a:rPr lang="en-US" dirty="0" err="1"/>
              <a:t>df</a:t>
            </a:r>
            <a:r>
              <a:rPr lang="en-US" dirty="0"/>
              <a:t>) </a:t>
            </a:r>
          </a:p>
          <a:p>
            <a:r>
              <a:rPr lang="en-US" dirty="0"/>
              <a:t>✅ </a:t>
            </a:r>
            <a:r>
              <a:rPr lang="en-US" b="1" dirty="0"/>
              <a:t>Useful when working with numerical computations.</a:t>
            </a:r>
            <a:endParaRPr lang="en-US" dirty="0"/>
          </a:p>
          <a:p>
            <a:r>
              <a:rPr lang="en-US" b="1" dirty="0"/>
              <a:t>4. Creating a </a:t>
            </a:r>
            <a:r>
              <a:rPr lang="en-US" b="1" dirty="0" err="1"/>
              <a:t>DataFrame</a:t>
            </a:r>
            <a:r>
              <a:rPr lang="en-US" b="1" dirty="0"/>
              <a:t> from a CSV File</a:t>
            </a:r>
          </a:p>
          <a:p>
            <a:r>
              <a:rPr lang="en-US" dirty="0"/>
              <a:t>Read structured data from an external </a:t>
            </a:r>
            <a:r>
              <a:rPr lang="en-US" b="1" dirty="0"/>
              <a:t>CSV file</a:t>
            </a:r>
            <a:r>
              <a:rPr lang="en-US" dirty="0"/>
              <a:t>.</a:t>
            </a:r>
          </a:p>
          <a:p>
            <a:pPr rtl="0"/>
            <a:r>
              <a:rPr lang="en-US" dirty="0" err="1"/>
              <a:t>df</a:t>
            </a:r>
            <a:r>
              <a:rPr lang="en-US" dirty="0"/>
              <a:t> = </a:t>
            </a:r>
            <a:r>
              <a:rPr lang="en-US" dirty="0" err="1"/>
              <a:t>pd.read_csv</a:t>
            </a:r>
            <a:r>
              <a:rPr lang="en-US" dirty="0"/>
              <a:t>("data.csv") print(</a:t>
            </a:r>
            <a:r>
              <a:rPr lang="en-US" dirty="0" err="1"/>
              <a:t>df.head</a:t>
            </a:r>
            <a:r>
              <a:rPr lang="en-US" dirty="0"/>
              <a:t>()) # Display first 5 rows </a:t>
            </a:r>
          </a:p>
          <a:p>
            <a:r>
              <a:rPr lang="en-US" dirty="0"/>
              <a:t>✅ </a:t>
            </a:r>
            <a:r>
              <a:rPr lang="en-US" b="1" dirty="0"/>
              <a:t>Best for real-world datasets</a:t>
            </a:r>
            <a:r>
              <a:rPr lang="en-US" dirty="0"/>
              <a:t> and scalable for large data.</a:t>
            </a:r>
          </a:p>
          <a:p>
            <a:r>
              <a:rPr lang="en-US" b="1" dirty="0"/>
              <a:t>5. Creating a </a:t>
            </a:r>
            <a:r>
              <a:rPr lang="en-US" b="1" dirty="0" err="1"/>
              <a:t>DataFrame</a:t>
            </a:r>
            <a:r>
              <a:rPr lang="en-US" b="1" dirty="0"/>
              <a:t> from an Excel File</a:t>
            </a:r>
          </a:p>
          <a:p>
            <a:r>
              <a:rPr lang="en-US" dirty="0"/>
              <a:t>Read data from an </a:t>
            </a:r>
            <a:r>
              <a:rPr lang="en-US" b="1" dirty="0"/>
              <a:t>Excel spreadsheet</a:t>
            </a:r>
            <a:r>
              <a:rPr lang="en-US" dirty="0"/>
              <a:t>.</a:t>
            </a:r>
          </a:p>
          <a:p>
            <a:pPr rtl="0"/>
            <a:r>
              <a:rPr lang="en-US" dirty="0" err="1"/>
              <a:t>df</a:t>
            </a:r>
            <a:r>
              <a:rPr lang="en-US" dirty="0"/>
              <a:t> = </a:t>
            </a:r>
            <a:r>
              <a:rPr lang="en-US" dirty="0" err="1"/>
              <a:t>pd.read_excel</a:t>
            </a:r>
            <a:r>
              <a:rPr lang="en-US" dirty="0"/>
              <a:t>("data.xlsx", </a:t>
            </a:r>
            <a:r>
              <a:rPr lang="en-US" dirty="0" err="1"/>
              <a:t>sheet_name</a:t>
            </a:r>
            <a:r>
              <a:rPr lang="en-US" dirty="0"/>
              <a:t>="Sheet1") print(</a:t>
            </a:r>
            <a:r>
              <a:rPr lang="en-US" dirty="0" err="1"/>
              <a:t>df.head</a:t>
            </a:r>
            <a:r>
              <a:rPr lang="en-US" dirty="0"/>
              <a:t>()) </a:t>
            </a:r>
          </a:p>
          <a:p>
            <a:r>
              <a:rPr lang="en-US" dirty="0"/>
              <a:t>✅ </a:t>
            </a:r>
            <a:r>
              <a:rPr lang="en-US" b="1" dirty="0"/>
              <a:t>Ideal for business and financial applications.</a:t>
            </a:r>
            <a:endParaRPr lang="en-US" dirty="0"/>
          </a:p>
          <a:p>
            <a:r>
              <a:rPr lang="en-US" b="1" dirty="0"/>
              <a:t>Key Takeaways:</a:t>
            </a:r>
          </a:p>
          <a:p>
            <a:r>
              <a:rPr lang="en-US" dirty="0"/>
              <a:t>✔ </a:t>
            </a:r>
            <a:r>
              <a:rPr lang="en-US" b="1" dirty="0"/>
              <a:t>Dictionaries &amp; lists</a:t>
            </a:r>
            <a:r>
              <a:rPr lang="en-US" dirty="0"/>
              <a:t> are great for small datasets.</a:t>
            </a:r>
            <a:br>
              <a:rPr lang="en-US" dirty="0"/>
            </a:br>
            <a:r>
              <a:rPr lang="en-US" dirty="0"/>
              <a:t>✔ </a:t>
            </a:r>
            <a:r>
              <a:rPr lang="en-US" b="1" dirty="0"/>
              <a:t>NumPy arrays</a:t>
            </a:r>
            <a:r>
              <a:rPr lang="en-US" dirty="0"/>
              <a:t> help when working with numerical data.</a:t>
            </a:r>
            <a:br>
              <a:rPr lang="en-US" dirty="0"/>
            </a:br>
            <a:r>
              <a:rPr lang="en-US" dirty="0"/>
              <a:t>✔ </a:t>
            </a:r>
            <a:r>
              <a:rPr lang="en-US" b="1" dirty="0"/>
              <a:t>CSV/Excel files</a:t>
            </a:r>
            <a:r>
              <a:rPr lang="en-US" dirty="0"/>
              <a:t> are best for handling large datasets in real-world applications.</a:t>
            </a:r>
          </a:p>
          <a:p>
            <a:endParaRPr lang="en-US" dirty="0"/>
          </a:p>
        </p:txBody>
      </p:sp>
      <p:sp>
        <p:nvSpPr>
          <p:cNvPr id="4" name="Slide Number Placeholder 3"/>
          <p:cNvSpPr>
            <a:spLocks noGrp="1"/>
          </p:cNvSpPr>
          <p:nvPr>
            <p:ph type="sldNum" sz="quarter" idx="5"/>
          </p:nvPr>
        </p:nvSpPr>
        <p:spPr/>
        <p:txBody>
          <a:bodyPr/>
          <a:lstStyle/>
          <a:p>
            <a:fld id="{0DB82144-73FD-49D5-9BDF-14E372D9383E}" type="slidenum">
              <a:rPr lang="en-US" smtClean="0"/>
              <a:t>14</a:t>
            </a:fld>
            <a:endParaRPr lang="en-US"/>
          </a:p>
        </p:txBody>
      </p:sp>
    </p:spTree>
    <p:extLst>
      <p:ext uri="{BB962C8B-B14F-4D97-AF65-F5344CB8AC3E}">
        <p14:creationId xmlns:p14="http://schemas.microsoft.com/office/powerpoint/2010/main" val="2258526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Pandas </a:t>
            </a:r>
            <a:r>
              <a:rPr lang="en-US" b="1" dirty="0" err="1"/>
              <a:t>DataFrame</a:t>
            </a:r>
            <a:r>
              <a:rPr lang="en-US" dirty="0"/>
              <a:t> is structured like a table, where:</a:t>
            </a:r>
          </a:p>
          <a:p>
            <a:pPr>
              <a:buFont typeface="Arial" panose="020B0604020202020204" pitchFamily="34" charset="0"/>
              <a:buChar char="•"/>
            </a:pPr>
            <a:r>
              <a:rPr lang="en-US" b="1" dirty="0"/>
              <a:t>Rows</a:t>
            </a:r>
            <a:r>
              <a:rPr lang="en-US" dirty="0"/>
              <a:t> represent individual records.</a:t>
            </a:r>
          </a:p>
          <a:p>
            <a:pPr>
              <a:buFont typeface="Arial" panose="020B0604020202020204" pitchFamily="34" charset="0"/>
              <a:buChar char="•"/>
            </a:pPr>
            <a:r>
              <a:rPr lang="en-US" b="1" dirty="0"/>
              <a:t>Columns</a:t>
            </a:r>
            <a:r>
              <a:rPr lang="en-US" dirty="0"/>
              <a:t> represent different attributes (variables).</a:t>
            </a:r>
          </a:p>
          <a:p>
            <a:pPr>
              <a:buFont typeface="Arial" panose="020B0604020202020204" pitchFamily="34" charset="0"/>
              <a:buChar char="•"/>
            </a:pPr>
            <a:r>
              <a:rPr lang="en-US" b="1" dirty="0"/>
              <a:t>Index</a:t>
            </a:r>
            <a:r>
              <a:rPr lang="en-US" dirty="0"/>
              <a:t> provides a unique identifier for each row.</a:t>
            </a:r>
          </a:p>
          <a:p>
            <a:endParaRPr lang="en-US" dirty="0"/>
          </a:p>
          <a:p>
            <a:r>
              <a:rPr lang="en-US" b="1" dirty="0"/>
              <a:t>Understanding the </a:t>
            </a:r>
            <a:r>
              <a:rPr lang="en-US" b="1" dirty="0" err="1"/>
              <a:t>DataFrame</a:t>
            </a:r>
            <a:r>
              <a:rPr lang="en-US" b="1" dirty="0"/>
              <a:t> Structure:</a:t>
            </a:r>
          </a:p>
          <a:p>
            <a:r>
              <a:rPr lang="en-US" dirty="0"/>
              <a:t>🔹 </a:t>
            </a:r>
            <a:r>
              <a:rPr lang="en-US" b="1" dirty="0"/>
              <a:t>Columns:</a:t>
            </a:r>
            <a:r>
              <a:rPr lang="en-US" dirty="0"/>
              <a:t> Name, Age, City, Salary (Different attributes of data)</a:t>
            </a:r>
            <a:br>
              <a:rPr lang="en-US" dirty="0"/>
            </a:br>
            <a:r>
              <a:rPr lang="en-US" dirty="0"/>
              <a:t>🔹 </a:t>
            </a:r>
            <a:r>
              <a:rPr lang="en-US" b="1" dirty="0"/>
              <a:t>Rows (Index):</a:t>
            </a:r>
            <a:r>
              <a:rPr lang="en-US" dirty="0"/>
              <a:t> 0, 1, 2, 3 (Each row is a separate record)</a:t>
            </a:r>
            <a:br>
              <a:rPr lang="en-US" dirty="0"/>
            </a:br>
            <a:r>
              <a:rPr lang="en-US" dirty="0"/>
              <a:t>🔹 </a:t>
            </a:r>
            <a:r>
              <a:rPr lang="en-US" b="1" dirty="0"/>
              <a:t>Values:</a:t>
            </a:r>
            <a:r>
              <a:rPr lang="en-US" dirty="0"/>
              <a:t> Data stored in a structured format (e.g., Alice is 25 years old and lives in New York)</a:t>
            </a:r>
          </a:p>
        </p:txBody>
      </p:sp>
      <p:sp>
        <p:nvSpPr>
          <p:cNvPr id="4" name="Slide Number Placeholder 3"/>
          <p:cNvSpPr>
            <a:spLocks noGrp="1"/>
          </p:cNvSpPr>
          <p:nvPr>
            <p:ph type="sldNum" sz="quarter" idx="5"/>
          </p:nvPr>
        </p:nvSpPr>
        <p:spPr/>
        <p:txBody>
          <a:bodyPr/>
          <a:lstStyle/>
          <a:p>
            <a:fld id="{0DB82144-73FD-49D5-9BDF-14E372D9383E}" type="slidenum">
              <a:rPr lang="en-US" smtClean="0"/>
              <a:t>15</a:t>
            </a:fld>
            <a:endParaRPr lang="en-US"/>
          </a:p>
        </p:txBody>
      </p:sp>
    </p:spTree>
    <p:extLst>
      <p:ext uri="{BB962C8B-B14F-4D97-AF65-F5344CB8AC3E}">
        <p14:creationId xmlns:p14="http://schemas.microsoft.com/office/powerpoint/2010/main" val="502864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1" dirty="0"/>
              <a:t>Indexing allows you to access and manipulate data in a Series using labels or positions. </a:t>
            </a:r>
            <a:r>
              <a:rPr lang="en-US" dirty="0"/>
              <a:t>Similar to lists and dictionaries in Python, but with more </a:t>
            </a:r>
            <a:r>
              <a:rPr lang="en-US" dirty="0" err="1"/>
              <a:t>flexibility.Two</a:t>
            </a:r>
            <a:r>
              <a:rPr lang="en-US" dirty="0"/>
              <a:t> main types of </a:t>
            </a:r>
            <a:r>
              <a:rPr lang="en-US" dirty="0" err="1"/>
              <a:t>indexing:</a:t>
            </a:r>
            <a:r>
              <a:rPr lang="en-US" b="1" dirty="0" err="1"/>
              <a:t>Label-based</a:t>
            </a:r>
            <a:r>
              <a:rPr lang="en-US" b="1" dirty="0"/>
              <a:t> indexing</a:t>
            </a:r>
            <a:r>
              <a:rPr lang="en-US" dirty="0"/>
              <a:t> (.loc[])</a:t>
            </a:r>
          </a:p>
          <a:p>
            <a:pPr>
              <a:buFont typeface="+mj-lt"/>
              <a:buAutoNum type="arabicPeriod"/>
            </a:pPr>
            <a:r>
              <a:rPr lang="en-US" b="1" dirty="0"/>
              <a:t>Position-based indexing</a:t>
            </a:r>
            <a:r>
              <a:rPr lang="en-US" dirty="0"/>
              <a:t> (.</a:t>
            </a:r>
            <a:r>
              <a:rPr lang="en-US" dirty="0" err="1"/>
              <a:t>iloc</a:t>
            </a:r>
            <a:r>
              <a:rPr lang="en-US" dirty="0"/>
              <a:t>[])</a:t>
            </a:r>
          </a:p>
          <a:p>
            <a:r>
              <a:rPr lang="en-US" dirty="0"/>
              <a:t>The difference between label-based and position-based indexing also applies to Pandas Series, though it's simpler because Series are one-dimensional.</a:t>
            </a:r>
          </a:p>
          <a:p>
            <a:r>
              <a:rPr lang="en-US" b="1" dirty="0"/>
              <a:t>Label-based indexing (using the index labels):</a:t>
            </a:r>
            <a:endParaRPr lang="en-US" dirty="0"/>
          </a:p>
          <a:p>
            <a:pPr>
              <a:buFont typeface="Arial" panose="020B0604020202020204" pitchFamily="34" charset="0"/>
              <a:buChar char="•"/>
            </a:pPr>
            <a:r>
              <a:rPr lang="en-US" dirty="0"/>
              <a:t>You use the actual labels assigned to the elements in the Series.</a:t>
            </a:r>
          </a:p>
          <a:p>
            <a:pPr>
              <a:buFont typeface="Arial" panose="020B0604020202020204" pitchFamily="34" charset="0"/>
              <a:buChar char="•"/>
            </a:pPr>
            <a:r>
              <a:rPr lang="en-US" dirty="0"/>
              <a:t>Slicing is inclusive (both start and stop labels are included).</a:t>
            </a:r>
          </a:p>
          <a:p>
            <a:r>
              <a:rPr lang="en-US" b="1" dirty="0"/>
              <a:t>Position-based indexing (using integer positions):</a:t>
            </a:r>
            <a:endParaRPr lang="en-US" dirty="0"/>
          </a:p>
          <a:p>
            <a:pPr>
              <a:buFont typeface="Arial" panose="020B0604020202020204" pitchFamily="34" charset="0"/>
              <a:buChar char="•"/>
            </a:pPr>
            <a:r>
              <a:rPr lang="en-US" dirty="0"/>
              <a:t>You use the integer position of the element (starting from 0).</a:t>
            </a:r>
          </a:p>
          <a:p>
            <a:pPr>
              <a:buFont typeface="Arial" panose="020B0604020202020204" pitchFamily="34" charset="0"/>
              <a:buChar char="•"/>
            </a:pPr>
            <a:r>
              <a:rPr lang="en-US" dirty="0"/>
              <a:t>Slicing is exclusive of the stop position (like standard Python list slicing).</a:t>
            </a:r>
          </a:p>
        </p:txBody>
      </p:sp>
      <p:sp>
        <p:nvSpPr>
          <p:cNvPr id="4" name="Slide Number Placeholder 3"/>
          <p:cNvSpPr>
            <a:spLocks noGrp="1"/>
          </p:cNvSpPr>
          <p:nvPr>
            <p:ph type="sldNum" sz="quarter" idx="5"/>
          </p:nvPr>
        </p:nvSpPr>
        <p:spPr/>
        <p:txBody>
          <a:bodyPr/>
          <a:lstStyle/>
          <a:p>
            <a:fld id="{0DB82144-73FD-49D5-9BDF-14E372D9383E}" type="slidenum">
              <a:rPr lang="en-US" smtClean="0"/>
              <a:t>16</a:t>
            </a:fld>
            <a:endParaRPr lang="en-US"/>
          </a:p>
        </p:txBody>
      </p:sp>
    </p:spTree>
    <p:extLst>
      <p:ext uri="{BB962C8B-B14F-4D97-AF65-F5344CB8AC3E}">
        <p14:creationId xmlns:p14="http://schemas.microsoft.com/office/powerpoint/2010/main" val="629847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04040"/>
                </a:solidFill>
                <a:effectLst/>
                <a:latin typeface="Inter"/>
              </a:rPr>
              <a:t>The default index 0, 1, 2, 3 is automatically assigned to the values [100, 200, 300, 400].</a:t>
            </a:r>
          </a:p>
          <a:p>
            <a:pPr algn="l"/>
            <a:r>
              <a:rPr lang="en-US" b="1" i="0" dirty="0">
                <a:solidFill>
                  <a:srgbClr val="404040"/>
                </a:solidFill>
                <a:effectLst/>
                <a:latin typeface="Inter"/>
              </a:rPr>
              <a:t>Key Characteristics of Default Indexing ( Position based indexing)</a:t>
            </a:r>
          </a:p>
          <a:p>
            <a:pPr algn="l">
              <a:spcAft>
                <a:spcPts val="300"/>
              </a:spcAft>
              <a:buFont typeface="Arial" panose="020B0604020202020204" pitchFamily="34" charset="0"/>
              <a:buChar char="•"/>
            </a:pPr>
            <a:r>
              <a:rPr lang="en-US" b="1" i="0" dirty="0">
                <a:solidFill>
                  <a:srgbClr val="404040"/>
                </a:solidFill>
                <a:effectLst/>
                <a:latin typeface="Inter"/>
              </a:rPr>
              <a:t>Numeric Sequence:</a:t>
            </a:r>
            <a:endParaRPr lang="en-US" b="0" i="0" dirty="0">
              <a:solidFill>
                <a:srgbClr val="404040"/>
              </a:solidFill>
              <a:effectLst/>
              <a:latin typeface="Inter"/>
            </a:endParaRP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Starts from 0 and increments by 1 for each row or element.</a:t>
            </a:r>
          </a:p>
          <a:p>
            <a:pPr algn="l">
              <a:spcBef>
                <a:spcPts val="300"/>
              </a:spcBef>
              <a:spcAft>
                <a:spcPts val="300"/>
              </a:spcAft>
              <a:buFont typeface="Arial" panose="020B0604020202020204" pitchFamily="34" charset="0"/>
              <a:buChar char="•"/>
            </a:pPr>
            <a:r>
              <a:rPr lang="en-US" b="1" i="0" dirty="0">
                <a:solidFill>
                  <a:srgbClr val="404040"/>
                </a:solidFill>
                <a:effectLst/>
                <a:latin typeface="Inter"/>
              </a:rPr>
              <a:t>Implicit:</a:t>
            </a:r>
            <a:endParaRPr lang="en-US" b="0" i="0" dirty="0">
              <a:solidFill>
                <a:srgbClr val="404040"/>
              </a:solidFill>
              <a:effectLst/>
              <a:latin typeface="Inter"/>
            </a:endParaRPr>
          </a:p>
          <a:p>
            <a:pPr marL="742950" lvl="1" indent="-285750" algn="l">
              <a:spcBef>
                <a:spcPts val="300"/>
              </a:spcBef>
              <a:buFont typeface="Arial" panose="020B0604020202020204" pitchFamily="34" charset="0"/>
              <a:buChar char="•"/>
            </a:pPr>
            <a:r>
              <a:rPr lang="en-US" b="0" i="0" dirty="0">
                <a:solidFill>
                  <a:srgbClr val="404040"/>
                </a:solidFill>
                <a:effectLst/>
                <a:latin typeface="Inter"/>
              </a:rPr>
              <a:t>Automatically assigned if no custom index is provided.</a:t>
            </a:r>
          </a:p>
          <a:p>
            <a:pPr algn="l">
              <a:spcBef>
                <a:spcPts val="300"/>
              </a:spcBef>
              <a:spcAft>
                <a:spcPts val="300"/>
              </a:spcAft>
              <a:buFont typeface="Arial" panose="020B0604020202020204" pitchFamily="34" charset="0"/>
              <a:buChar char="•"/>
            </a:pPr>
            <a:r>
              <a:rPr lang="en-US" b="1" i="0" dirty="0">
                <a:solidFill>
                  <a:srgbClr val="404040"/>
                </a:solidFill>
                <a:effectLst/>
                <a:latin typeface="Inter"/>
              </a:rPr>
              <a:t>Consistent:</a:t>
            </a:r>
            <a:endParaRPr lang="en-US" b="0" i="0" dirty="0">
              <a:solidFill>
                <a:srgbClr val="404040"/>
              </a:solidFill>
              <a:effectLst/>
              <a:latin typeface="Inter"/>
            </a:endParaRPr>
          </a:p>
          <a:p>
            <a:pPr marL="742950" lvl="1" indent="-285750" algn="l">
              <a:spcBef>
                <a:spcPts val="300"/>
              </a:spcBef>
              <a:buFont typeface="Arial" panose="020B0604020202020204" pitchFamily="34" charset="0"/>
              <a:buChar char="•"/>
            </a:pPr>
            <a:r>
              <a:rPr lang="en-US" b="0" i="0" dirty="0">
                <a:solidFill>
                  <a:srgbClr val="404040"/>
                </a:solidFill>
                <a:effectLst/>
                <a:latin typeface="Inter"/>
              </a:rPr>
              <a:t>Always follows the same pattern (0, 1, 2, ...).</a:t>
            </a:r>
          </a:p>
          <a:p>
            <a:endParaRPr lang="en-US" dirty="0"/>
          </a:p>
          <a:p>
            <a:r>
              <a:rPr lang="en-US" b="1" dirty="0"/>
              <a:t>No Explicit Index:</a:t>
            </a:r>
            <a:r>
              <a:rPr lang="en-US" dirty="0"/>
              <a:t> When you create a Series or </a:t>
            </a:r>
            <a:r>
              <a:rPr lang="en-US" dirty="0" err="1"/>
              <a:t>DataFrame</a:t>
            </a:r>
            <a:r>
              <a:rPr lang="en-US" dirty="0"/>
              <a:t> and don't provide an index argument, Pandas uses range(n) where n is the number of rows (or elements in the Series). This creates an index of integers starting from 0.   </a:t>
            </a:r>
          </a:p>
          <a:p>
            <a:r>
              <a:rPr lang="en-US" b="1" dirty="0"/>
              <a:t>Position-Based Access:</a:t>
            </a:r>
            <a:r>
              <a:rPr lang="en-US" dirty="0"/>
              <a:t> Because the default index consists of integers representing the position of the data, accessing elements using these integers is inherently position-based.</a:t>
            </a:r>
          </a:p>
          <a:p>
            <a:r>
              <a:rPr lang="en-US" dirty="0"/>
              <a:t>.</a:t>
            </a:r>
            <a:r>
              <a:rPr lang="en-US" dirty="0" err="1"/>
              <a:t>iloc</a:t>
            </a:r>
            <a:r>
              <a:rPr lang="en-US" dirty="0"/>
              <a:t> and .loc with Default Index:</a:t>
            </a:r>
          </a:p>
          <a:p>
            <a:pPr>
              <a:buFont typeface="Arial" panose="020B0604020202020204" pitchFamily="34" charset="0"/>
              <a:buChar char="•"/>
            </a:pPr>
            <a:r>
              <a:rPr lang="en-US" dirty="0"/>
              <a:t>.</a:t>
            </a:r>
            <a:r>
              <a:rPr lang="en-US" dirty="0" err="1"/>
              <a:t>iloc</a:t>
            </a:r>
            <a:r>
              <a:rPr lang="en-US" dirty="0"/>
              <a:t> </a:t>
            </a:r>
            <a:r>
              <a:rPr lang="en-US" i="1" dirty="0"/>
              <a:t>always</a:t>
            </a:r>
            <a:r>
              <a:rPr lang="en-US" dirty="0"/>
              <a:t> uses position-based indexing, regardless of whether the index is default or custom. So, with a default index, .</a:t>
            </a:r>
            <a:r>
              <a:rPr lang="en-US" dirty="0" err="1"/>
              <a:t>iloc</a:t>
            </a:r>
            <a:r>
              <a:rPr lang="en-US" dirty="0"/>
              <a:t> will work as expected.</a:t>
            </a:r>
          </a:p>
          <a:p>
            <a:pPr>
              <a:buFont typeface="Arial" panose="020B0604020202020204" pitchFamily="34" charset="0"/>
              <a:buChar char="•"/>
            </a:pPr>
            <a:r>
              <a:rPr lang="en-US" dirty="0"/>
              <a:t>.loc </a:t>
            </a:r>
            <a:r>
              <a:rPr lang="en-US" i="1" dirty="0"/>
              <a:t>can</a:t>
            </a:r>
            <a:r>
              <a:rPr lang="en-US" dirty="0"/>
              <a:t> also be used with the default integer index because the labels happen to be integers. However, .loc is fundamentally label-based. If you were to change the index to something other than integers, .loc would then require those new labels.</a:t>
            </a:r>
          </a:p>
          <a:p>
            <a:endParaRPr lang="en-US" dirty="0"/>
          </a:p>
          <a:p>
            <a:endParaRPr lang="en-US" dirty="0"/>
          </a:p>
        </p:txBody>
      </p:sp>
      <p:sp>
        <p:nvSpPr>
          <p:cNvPr id="4" name="Slide Number Placeholder 3"/>
          <p:cNvSpPr>
            <a:spLocks noGrp="1"/>
          </p:cNvSpPr>
          <p:nvPr>
            <p:ph type="sldNum" sz="quarter" idx="5"/>
          </p:nvPr>
        </p:nvSpPr>
        <p:spPr/>
        <p:txBody>
          <a:bodyPr/>
          <a:lstStyle/>
          <a:p>
            <a:fld id="{0DB82144-73FD-49D5-9BDF-14E372D9383E}" type="slidenum">
              <a:rPr lang="en-US" smtClean="0"/>
              <a:t>17</a:t>
            </a:fld>
            <a:endParaRPr lang="en-US"/>
          </a:p>
        </p:txBody>
      </p:sp>
    </p:spTree>
    <p:extLst>
      <p:ext uri="{BB962C8B-B14F-4D97-AF65-F5344CB8AC3E}">
        <p14:creationId xmlns:p14="http://schemas.microsoft.com/office/powerpoint/2010/main" val="2255119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3AD27-C4E9-7BE9-6CCB-7BC01D956EA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EE6A686-37F0-3F52-53E0-CF8470CD30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BC5DA86-A087-89DF-DAAD-860605F184D9}"/>
              </a:ext>
            </a:extLst>
          </p:cNvPr>
          <p:cNvSpPr>
            <a:spLocks noGrp="1"/>
          </p:cNvSpPr>
          <p:nvPr>
            <p:ph type="dt" sz="half" idx="10"/>
          </p:nvPr>
        </p:nvSpPr>
        <p:spPr/>
        <p:txBody>
          <a:bodyPr/>
          <a:lstStyle/>
          <a:p>
            <a:fld id="{62DF8DF6-2B0D-4E00-A6FC-46D5CDFF19AE}" type="datetimeFigureOut">
              <a:rPr lang="en-US" smtClean="0"/>
              <a:t>3/26/2025</a:t>
            </a:fld>
            <a:endParaRPr lang="en-US"/>
          </a:p>
        </p:txBody>
      </p:sp>
      <p:sp>
        <p:nvSpPr>
          <p:cNvPr id="5" name="Footer Placeholder 4">
            <a:extLst>
              <a:ext uri="{FF2B5EF4-FFF2-40B4-BE49-F238E27FC236}">
                <a16:creationId xmlns:a16="http://schemas.microsoft.com/office/drawing/2014/main" id="{5AC9BE7F-DAEF-F7D9-06D9-E42D9EA91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376CB-78DB-D26A-CCB3-9E3A5EBF4DDB}"/>
              </a:ext>
            </a:extLst>
          </p:cNvPr>
          <p:cNvSpPr>
            <a:spLocks noGrp="1"/>
          </p:cNvSpPr>
          <p:nvPr>
            <p:ph type="sldNum" sz="quarter" idx="12"/>
          </p:nvPr>
        </p:nvSpPr>
        <p:spPr/>
        <p:txBody>
          <a:bodyPr/>
          <a:lstStyle/>
          <a:p>
            <a:fld id="{CD81746B-C9EF-4DFB-AA60-7C287856DDE1}" type="slidenum">
              <a:rPr lang="en-US" smtClean="0"/>
              <a:t>‹#›</a:t>
            </a:fld>
            <a:endParaRPr lang="en-US"/>
          </a:p>
        </p:txBody>
      </p:sp>
    </p:spTree>
    <p:extLst>
      <p:ext uri="{BB962C8B-B14F-4D97-AF65-F5344CB8AC3E}">
        <p14:creationId xmlns:p14="http://schemas.microsoft.com/office/powerpoint/2010/main" val="3289863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75A3-82F1-B5CA-295E-C17A5D90530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7272B4F-CF5F-10D5-5A69-24450842386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899FF90-E6DE-324D-60AC-AEFF6FE0F72D}"/>
              </a:ext>
            </a:extLst>
          </p:cNvPr>
          <p:cNvSpPr>
            <a:spLocks noGrp="1"/>
          </p:cNvSpPr>
          <p:nvPr>
            <p:ph type="dt" sz="half" idx="10"/>
          </p:nvPr>
        </p:nvSpPr>
        <p:spPr/>
        <p:txBody>
          <a:bodyPr/>
          <a:lstStyle/>
          <a:p>
            <a:fld id="{62DF8DF6-2B0D-4E00-A6FC-46D5CDFF19AE}" type="datetimeFigureOut">
              <a:rPr lang="en-US" smtClean="0"/>
              <a:t>3/26/2025</a:t>
            </a:fld>
            <a:endParaRPr lang="en-US"/>
          </a:p>
        </p:txBody>
      </p:sp>
      <p:sp>
        <p:nvSpPr>
          <p:cNvPr id="5" name="Footer Placeholder 4">
            <a:extLst>
              <a:ext uri="{FF2B5EF4-FFF2-40B4-BE49-F238E27FC236}">
                <a16:creationId xmlns:a16="http://schemas.microsoft.com/office/drawing/2014/main" id="{7685A603-7D69-36F3-E965-6B795897B6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42A5C9-EBE5-2DC5-B742-54682C6939F5}"/>
              </a:ext>
            </a:extLst>
          </p:cNvPr>
          <p:cNvSpPr>
            <a:spLocks noGrp="1"/>
          </p:cNvSpPr>
          <p:nvPr>
            <p:ph type="sldNum" sz="quarter" idx="12"/>
          </p:nvPr>
        </p:nvSpPr>
        <p:spPr/>
        <p:txBody>
          <a:bodyPr/>
          <a:lstStyle/>
          <a:p>
            <a:fld id="{CD81746B-C9EF-4DFB-AA60-7C287856DDE1}" type="slidenum">
              <a:rPr lang="en-US" smtClean="0"/>
              <a:t>‹#›</a:t>
            </a:fld>
            <a:endParaRPr lang="en-US"/>
          </a:p>
        </p:txBody>
      </p:sp>
    </p:spTree>
    <p:extLst>
      <p:ext uri="{BB962C8B-B14F-4D97-AF65-F5344CB8AC3E}">
        <p14:creationId xmlns:p14="http://schemas.microsoft.com/office/powerpoint/2010/main" val="3556871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414B83-8979-A736-485A-83F9F7F874A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A324EC8-45BF-C977-C87B-A26ECBE7706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FBF0B55-84D0-1A0A-8402-3A682A1213EB}"/>
              </a:ext>
            </a:extLst>
          </p:cNvPr>
          <p:cNvSpPr>
            <a:spLocks noGrp="1"/>
          </p:cNvSpPr>
          <p:nvPr>
            <p:ph type="dt" sz="half" idx="10"/>
          </p:nvPr>
        </p:nvSpPr>
        <p:spPr/>
        <p:txBody>
          <a:bodyPr/>
          <a:lstStyle/>
          <a:p>
            <a:fld id="{62DF8DF6-2B0D-4E00-A6FC-46D5CDFF19AE}" type="datetimeFigureOut">
              <a:rPr lang="en-US" smtClean="0"/>
              <a:t>3/26/2025</a:t>
            </a:fld>
            <a:endParaRPr lang="en-US"/>
          </a:p>
        </p:txBody>
      </p:sp>
      <p:sp>
        <p:nvSpPr>
          <p:cNvPr id="5" name="Footer Placeholder 4">
            <a:extLst>
              <a:ext uri="{FF2B5EF4-FFF2-40B4-BE49-F238E27FC236}">
                <a16:creationId xmlns:a16="http://schemas.microsoft.com/office/drawing/2014/main" id="{E97D55F0-BA75-2731-4D8D-0FF1D099B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78ADB-510D-A3D4-CE9D-BDF042AA1842}"/>
              </a:ext>
            </a:extLst>
          </p:cNvPr>
          <p:cNvSpPr>
            <a:spLocks noGrp="1"/>
          </p:cNvSpPr>
          <p:nvPr>
            <p:ph type="sldNum" sz="quarter" idx="12"/>
          </p:nvPr>
        </p:nvSpPr>
        <p:spPr/>
        <p:txBody>
          <a:bodyPr/>
          <a:lstStyle/>
          <a:p>
            <a:fld id="{CD81746B-C9EF-4DFB-AA60-7C287856DDE1}" type="slidenum">
              <a:rPr lang="en-US" smtClean="0"/>
              <a:t>‹#›</a:t>
            </a:fld>
            <a:endParaRPr lang="en-US"/>
          </a:p>
        </p:txBody>
      </p:sp>
    </p:spTree>
    <p:extLst>
      <p:ext uri="{BB962C8B-B14F-4D97-AF65-F5344CB8AC3E}">
        <p14:creationId xmlns:p14="http://schemas.microsoft.com/office/powerpoint/2010/main" val="2212965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E0EB-CEFA-2A9C-CF7E-65E15355665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8579F34-AD67-B1C6-7A37-AC8B1321D3F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8AECC7-A673-9809-9F80-5EB154B67AF6}"/>
              </a:ext>
            </a:extLst>
          </p:cNvPr>
          <p:cNvSpPr>
            <a:spLocks noGrp="1"/>
          </p:cNvSpPr>
          <p:nvPr>
            <p:ph type="dt" sz="half" idx="10"/>
          </p:nvPr>
        </p:nvSpPr>
        <p:spPr/>
        <p:txBody>
          <a:bodyPr/>
          <a:lstStyle/>
          <a:p>
            <a:fld id="{62DF8DF6-2B0D-4E00-A6FC-46D5CDFF19AE}" type="datetimeFigureOut">
              <a:rPr lang="en-US" smtClean="0"/>
              <a:t>3/26/2025</a:t>
            </a:fld>
            <a:endParaRPr lang="en-US"/>
          </a:p>
        </p:txBody>
      </p:sp>
      <p:sp>
        <p:nvSpPr>
          <p:cNvPr id="5" name="Footer Placeholder 4">
            <a:extLst>
              <a:ext uri="{FF2B5EF4-FFF2-40B4-BE49-F238E27FC236}">
                <a16:creationId xmlns:a16="http://schemas.microsoft.com/office/drawing/2014/main" id="{190220E9-F4A3-9DDE-F62A-31302AA90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FB69F-BF1E-ACAF-D6F2-509B2058CE1E}"/>
              </a:ext>
            </a:extLst>
          </p:cNvPr>
          <p:cNvSpPr>
            <a:spLocks noGrp="1"/>
          </p:cNvSpPr>
          <p:nvPr>
            <p:ph type="sldNum" sz="quarter" idx="12"/>
          </p:nvPr>
        </p:nvSpPr>
        <p:spPr/>
        <p:txBody>
          <a:bodyPr/>
          <a:lstStyle/>
          <a:p>
            <a:fld id="{CD81746B-C9EF-4DFB-AA60-7C287856DDE1}" type="slidenum">
              <a:rPr lang="en-US" smtClean="0"/>
              <a:t>‹#›</a:t>
            </a:fld>
            <a:endParaRPr lang="en-US"/>
          </a:p>
        </p:txBody>
      </p:sp>
    </p:spTree>
    <p:extLst>
      <p:ext uri="{BB962C8B-B14F-4D97-AF65-F5344CB8AC3E}">
        <p14:creationId xmlns:p14="http://schemas.microsoft.com/office/powerpoint/2010/main" val="157232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72F7-93E1-5748-51D8-3DD6180F7C7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060670C-592E-AA76-B9AA-6843DDF437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08DD1C5-D2D4-204C-918B-2652B07EFA7E}"/>
              </a:ext>
            </a:extLst>
          </p:cNvPr>
          <p:cNvSpPr>
            <a:spLocks noGrp="1"/>
          </p:cNvSpPr>
          <p:nvPr>
            <p:ph type="dt" sz="half" idx="10"/>
          </p:nvPr>
        </p:nvSpPr>
        <p:spPr/>
        <p:txBody>
          <a:bodyPr/>
          <a:lstStyle/>
          <a:p>
            <a:fld id="{62DF8DF6-2B0D-4E00-A6FC-46D5CDFF19AE}" type="datetimeFigureOut">
              <a:rPr lang="en-US" smtClean="0"/>
              <a:t>3/26/2025</a:t>
            </a:fld>
            <a:endParaRPr lang="en-US"/>
          </a:p>
        </p:txBody>
      </p:sp>
      <p:sp>
        <p:nvSpPr>
          <p:cNvPr id="5" name="Footer Placeholder 4">
            <a:extLst>
              <a:ext uri="{FF2B5EF4-FFF2-40B4-BE49-F238E27FC236}">
                <a16:creationId xmlns:a16="http://schemas.microsoft.com/office/drawing/2014/main" id="{A4C172BD-A3FF-3C6E-B87E-971B01D14F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FAC18-6B8A-D200-1489-C26B73D15A62}"/>
              </a:ext>
            </a:extLst>
          </p:cNvPr>
          <p:cNvSpPr>
            <a:spLocks noGrp="1"/>
          </p:cNvSpPr>
          <p:nvPr>
            <p:ph type="sldNum" sz="quarter" idx="12"/>
          </p:nvPr>
        </p:nvSpPr>
        <p:spPr/>
        <p:txBody>
          <a:bodyPr/>
          <a:lstStyle/>
          <a:p>
            <a:fld id="{CD81746B-C9EF-4DFB-AA60-7C287856DDE1}" type="slidenum">
              <a:rPr lang="en-US" smtClean="0"/>
              <a:t>‹#›</a:t>
            </a:fld>
            <a:endParaRPr lang="en-US"/>
          </a:p>
        </p:txBody>
      </p:sp>
    </p:spTree>
    <p:extLst>
      <p:ext uri="{BB962C8B-B14F-4D97-AF65-F5344CB8AC3E}">
        <p14:creationId xmlns:p14="http://schemas.microsoft.com/office/powerpoint/2010/main" val="2904104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EEB65-EADC-F355-4502-4631F844201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C0B0B4F-B678-9501-48F5-41DA4B3216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5DC90BD-4959-2DD1-0F70-389BA2E2527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8EB2CA3-2F6E-5142-FECD-FBCB5F84DB0E}"/>
              </a:ext>
            </a:extLst>
          </p:cNvPr>
          <p:cNvSpPr>
            <a:spLocks noGrp="1"/>
          </p:cNvSpPr>
          <p:nvPr>
            <p:ph type="dt" sz="half" idx="10"/>
          </p:nvPr>
        </p:nvSpPr>
        <p:spPr/>
        <p:txBody>
          <a:bodyPr/>
          <a:lstStyle/>
          <a:p>
            <a:fld id="{62DF8DF6-2B0D-4E00-A6FC-46D5CDFF19AE}" type="datetimeFigureOut">
              <a:rPr lang="en-US" smtClean="0"/>
              <a:t>3/26/2025</a:t>
            </a:fld>
            <a:endParaRPr lang="en-US"/>
          </a:p>
        </p:txBody>
      </p:sp>
      <p:sp>
        <p:nvSpPr>
          <p:cNvPr id="6" name="Footer Placeholder 5">
            <a:extLst>
              <a:ext uri="{FF2B5EF4-FFF2-40B4-BE49-F238E27FC236}">
                <a16:creationId xmlns:a16="http://schemas.microsoft.com/office/drawing/2014/main" id="{82F496C1-7CE9-C500-3C5D-33AD2A35A2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13B342-EF7E-D4C2-1476-4393D404E0B5}"/>
              </a:ext>
            </a:extLst>
          </p:cNvPr>
          <p:cNvSpPr>
            <a:spLocks noGrp="1"/>
          </p:cNvSpPr>
          <p:nvPr>
            <p:ph type="sldNum" sz="quarter" idx="12"/>
          </p:nvPr>
        </p:nvSpPr>
        <p:spPr/>
        <p:txBody>
          <a:bodyPr/>
          <a:lstStyle/>
          <a:p>
            <a:fld id="{CD81746B-C9EF-4DFB-AA60-7C287856DDE1}" type="slidenum">
              <a:rPr lang="en-US" smtClean="0"/>
              <a:t>‹#›</a:t>
            </a:fld>
            <a:endParaRPr lang="en-US"/>
          </a:p>
        </p:txBody>
      </p:sp>
    </p:spTree>
    <p:extLst>
      <p:ext uri="{BB962C8B-B14F-4D97-AF65-F5344CB8AC3E}">
        <p14:creationId xmlns:p14="http://schemas.microsoft.com/office/powerpoint/2010/main" val="2288161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5848-73A1-35A5-0073-B753B06E84B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2A51690-D672-D7EF-B7CD-FFBC99878E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88CAAF9-48ED-2E16-BFCD-945A348DD7E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902284-2743-DCEB-0EC2-BF812BD6B2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737AF06-A581-E55E-9675-640E2D07F88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EBF24AD-4E71-CAAD-535B-475901EAC8B6}"/>
              </a:ext>
            </a:extLst>
          </p:cNvPr>
          <p:cNvSpPr>
            <a:spLocks noGrp="1"/>
          </p:cNvSpPr>
          <p:nvPr>
            <p:ph type="dt" sz="half" idx="10"/>
          </p:nvPr>
        </p:nvSpPr>
        <p:spPr/>
        <p:txBody>
          <a:bodyPr/>
          <a:lstStyle/>
          <a:p>
            <a:fld id="{62DF8DF6-2B0D-4E00-A6FC-46D5CDFF19AE}" type="datetimeFigureOut">
              <a:rPr lang="en-US" smtClean="0"/>
              <a:t>3/26/2025</a:t>
            </a:fld>
            <a:endParaRPr lang="en-US"/>
          </a:p>
        </p:txBody>
      </p:sp>
      <p:sp>
        <p:nvSpPr>
          <p:cNvPr id="8" name="Footer Placeholder 7">
            <a:extLst>
              <a:ext uri="{FF2B5EF4-FFF2-40B4-BE49-F238E27FC236}">
                <a16:creationId xmlns:a16="http://schemas.microsoft.com/office/drawing/2014/main" id="{E8ED2D67-7F0A-3EE1-5A9A-F1F507833B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6F9D91-79F4-6E8B-D1D6-2EBA6C6D9A0B}"/>
              </a:ext>
            </a:extLst>
          </p:cNvPr>
          <p:cNvSpPr>
            <a:spLocks noGrp="1"/>
          </p:cNvSpPr>
          <p:nvPr>
            <p:ph type="sldNum" sz="quarter" idx="12"/>
          </p:nvPr>
        </p:nvSpPr>
        <p:spPr/>
        <p:txBody>
          <a:bodyPr/>
          <a:lstStyle/>
          <a:p>
            <a:fld id="{CD81746B-C9EF-4DFB-AA60-7C287856DDE1}" type="slidenum">
              <a:rPr lang="en-US" smtClean="0"/>
              <a:t>‹#›</a:t>
            </a:fld>
            <a:endParaRPr lang="en-US"/>
          </a:p>
        </p:txBody>
      </p:sp>
    </p:spTree>
    <p:extLst>
      <p:ext uri="{BB962C8B-B14F-4D97-AF65-F5344CB8AC3E}">
        <p14:creationId xmlns:p14="http://schemas.microsoft.com/office/powerpoint/2010/main" val="3800420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EB29C-B59F-E61A-B434-D4A7513D95C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7117EBC-8B8B-394F-1612-D72D0883F9B2}"/>
              </a:ext>
            </a:extLst>
          </p:cNvPr>
          <p:cNvSpPr>
            <a:spLocks noGrp="1"/>
          </p:cNvSpPr>
          <p:nvPr>
            <p:ph type="dt" sz="half" idx="10"/>
          </p:nvPr>
        </p:nvSpPr>
        <p:spPr/>
        <p:txBody>
          <a:bodyPr/>
          <a:lstStyle/>
          <a:p>
            <a:fld id="{62DF8DF6-2B0D-4E00-A6FC-46D5CDFF19AE}" type="datetimeFigureOut">
              <a:rPr lang="en-US" smtClean="0"/>
              <a:t>3/26/2025</a:t>
            </a:fld>
            <a:endParaRPr lang="en-US"/>
          </a:p>
        </p:txBody>
      </p:sp>
      <p:sp>
        <p:nvSpPr>
          <p:cNvPr id="4" name="Footer Placeholder 3">
            <a:extLst>
              <a:ext uri="{FF2B5EF4-FFF2-40B4-BE49-F238E27FC236}">
                <a16:creationId xmlns:a16="http://schemas.microsoft.com/office/drawing/2014/main" id="{7A8AF93F-FBC0-D965-1112-A503ACD92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55D8A2-6B6F-1552-FAE3-FD59A612FE44}"/>
              </a:ext>
            </a:extLst>
          </p:cNvPr>
          <p:cNvSpPr>
            <a:spLocks noGrp="1"/>
          </p:cNvSpPr>
          <p:nvPr>
            <p:ph type="sldNum" sz="quarter" idx="12"/>
          </p:nvPr>
        </p:nvSpPr>
        <p:spPr/>
        <p:txBody>
          <a:bodyPr/>
          <a:lstStyle/>
          <a:p>
            <a:fld id="{CD81746B-C9EF-4DFB-AA60-7C287856DDE1}" type="slidenum">
              <a:rPr lang="en-US" smtClean="0"/>
              <a:t>‹#›</a:t>
            </a:fld>
            <a:endParaRPr lang="en-US"/>
          </a:p>
        </p:txBody>
      </p:sp>
    </p:spTree>
    <p:extLst>
      <p:ext uri="{BB962C8B-B14F-4D97-AF65-F5344CB8AC3E}">
        <p14:creationId xmlns:p14="http://schemas.microsoft.com/office/powerpoint/2010/main" val="104238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476BB7-8691-947A-404C-5CCA5817C9AD}"/>
              </a:ext>
            </a:extLst>
          </p:cNvPr>
          <p:cNvSpPr>
            <a:spLocks noGrp="1"/>
          </p:cNvSpPr>
          <p:nvPr>
            <p:ph type="dt" sz="half" idx="10"/>
          </p:nvPr>
        </p:nvSpPr>
        <p:spPr/>
        <p:txBody>
          <a:bodyPr/>
          <a:lstStyle/>
          <a:p>
            <a:fld id="{62DF8DF6-2B0D-4E00-A6FC-46D5CDFF19AE}" type="datetimeFigureOut">
              <a:rPr lang="en-US" smtClean="0"/>
              <a:t>3/26/2025</a:t>
            </a:fld>
            <a:endParaRPr lang="en-US"/>
          </a:p>
        </p:txBody>
      </p:sp>
      <p:sp>
        <p:nvSpPr>
          <p:cNvPr id="3" name="Footer Placeholder 2">
            <a:extLst>
              <a:ext uri="{FF2B5EF4-FFF2-40B4-BE49-F238E27FC236}">
                <a16:creationId xmlns:a16="http://schemas.microsoft.com/office/drawing/2014/main" id="{950F6FAA-B2F7-52EA-F2BB-FDEBC70CA9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90E63B-FF45-23D9-7D8A-8DBF393E28F0}"/>
              </a:ext>
            </a:extLst>
          </p:cNvPr>
          <p:cNvSpPr>
            <a:spLocks noGrp="1"/>
          </p:cNvSpPr>
          <p:nvPr>
            <p:ph type="sldNum" sz="quarter" idx="12"/>
          </p:nvPr>
        </p:nvSpPr>
        <p:spPr/>
        <p:txBody>
          <a:bodyPr/>
          <a:lstStyle/>
          <a:p>
            <a:fld id="{CD81746B-C9EF-4DFB-AA60-7C287856DDE1}" type="slidenum">
              <a:rPr lang="en-US" smtClean="0"/>
              <a:t>‹#›</a:t>
            </a:fld>
            <a:endParaRPr lang="en-US"/>
          </a:p>
        </p:txBody>
      </p:sp>
    </p:spTree>
    <p:extLst>
      <p:ext uri="{BB962C8B-B14F-4D97-AF65-F5344CB8AC3E}">
        <p14:creationId xmlns:p14="http://schemas.microsoft.com/office/powerpoint/2010/main" val="1898454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ABBE-93A6-8DD8-436F-FD06C98E53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F8356FC-2A81-C410-F298-EABDB1D670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5DFBA2F-0BAA-CB85-A925-2D07D35DE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C6F2398-F887-3C66-40EF-3ADB76B64DF6}"/>
              </a:ext>
            </a:extLst>
          </p:cNvPr>
          <p:cNvSpPr>
            <a:spLocks noGrp="1"/>
          </p:cNvSpPr>
          <p:nvPr>
            <p:ph type="dt" sz="half" idx="10"/>
          </p:nvPr>
        </p:nvSpPr>
        <p:spPr/>
        <p:txBody>
          <a:bodyPr/>
          <a:lstStyle/>
          <a:p>
            <a:fld id="{62DF8DF6-2B0D-4E00-A6FC-46D5CDFF19AE}" type="datetimeFigureOut">
              <a:rPr lang="en-US" smtClean="0"/>
              <a:t>3/26/2025</a:t>
            </a:fld>
            <a:endParaRPr lang="en-US"/>
          </a:p>
        </p:txBody>
      </p:sp>
      <p:sp>
        <p:nvSpPr>
          <p:cNvPr id="6" name="Footer Placeholder 5">
            <a:extLst>
              <a:ext uri="{FF2B5EF4-FFF2-40B4-BE49-F238E27FC236}">
                <a16:creationId xmlns:a16="http://schemas.microsoft.com/office/drawing/2014/main" id="{017D4FF1-B55A-DA81-0218-080773FE50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2CC8EA-DB06-BD9D-931D-2799302A20C7}"/>
              </a:ext>
            </a:extLst>
          </p:cNvPr>
          <p:cNvSpPr>
            <a:spLocks noGrp="1"/>
          </p:cNvSpPr>
          <p:nvPr>
            <p:ph type="sldNum" sz="quarter" idx="12"/>
          </p:nvPr>
        </p:nvSpPr>
        <p:spPr/>
        <p:txBody>
          <a:bodyPr/>
          <a:lstStyle/>
          <a:p>
            <a:fld id="{CD81746B-C9EF-4DFB-AA60-7C287856DDE1}" type="slidenum">
              <a:rPr lang="en-US" smtClean="0"/>
              <a:t>‹#›</a:t>
            </a:fld>
            <a:endParaRPr lang="en-US"/>
          </a:p>
        </p:txBody>
      </p:sp>
    </p:spTree>
    <p:extLst>
      <p:ext uri="{BB962C8B-B14F-4D97-AF65-F5344CB8AC3E}">
        <p14:creationId xmlns:p14="http://schemas.microsoft.com/office/powerpoint/2010/main" val="150491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4528-7BA6-B512-FBF6-3466F5FFDBA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9E6724F-3E5C-5AF7-0FCB-FDED90B7B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A5DF05-3FC9-29D0-FD5F-BC8050F48C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F35AB9D-D096-0679-6587-D26FD6C9F500}"/>
              </a:ext>
            </a:extLst>
          </p:cNvPr>
          <p:cNvSpPr>
            <a:spLocks noGrp="1"/>
          </p:cNvSpPr>
          <p:nvPr>
            <p:ph type="dt" sz="half" idx="10"/>
          </p:nvPr>
        </p:nvSpPr>
        <p:spPr/>
        <p:txBody>
          <a:bodyPr/>
          <a:lstStyle/>
          <a:p>
            <a:fld id="{62DF8DF6-2B0D-4E00-A6FC-46D5CDFF19AE}" type="datetimeFigureOut">
              <a:rPr lang="en-US" smtClean="0"/>
              <a:t>3/26/2025</a:t>
            </a:fld>
            <a:endParaRPr lang="en-US"/>
          </a:p>
        </p:txBody>
      </p:sp>
      <p:sp>
        <p:nvSpPr>
          <p:cNvPr id="6" name="Footer Placeholder 5">
            <a:extLst>
              <a:ext uri="{FF2B5EF4-FFF2-40B4-BE49-F238E27FC236}">
                <a16:creationId xmlns:a16="http://schemas.microsoft.com/office/drawing/2014/main" id="{C2078A64-1D8A-1DA8-9727-6BACE37844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3EB01-CF2D-9BBB-8B57-355B07524DBA}"/>
              </a:ext>
            </a:extLst>
          </p:cNvPr>
          <p:cNvSpPr>
            <a:spLocks noGrp="1"/>
          </p:cNvSpPr>
          <p:nvPr>
            <p:ph type="sldNum" sz="quarter" idx="12"/>
          </p:nvPr>
        </p:nvSpPr>
        <p:spPr/>
        <p:txBody>
          <a:bodyPr/>
          <a:lstStyle/>
          <a:p>
            <a:fld id="{CD81746B-C9EF-4DFB-AA60-7C287856DDE1}" type="slidenum">
              <a:rPr lang="en-US" smtClean="0"/>
              <a:t>‹#›</a:t>
            </a:fld>
            <a:endParaRPr lang="en-US"/>
          </a:p>
        </p:txBody>
      </p:sp>
    </p:spTree>
    <p:extLst>
      <p:ext uri="{BB962C8B-B14F-4D97-AF65-F5344CB8AC3E}">
        <p14:creationId xmlns:p14="http://schemas.microsoft.com/office/powerpoint/2010/main" val="316491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F2B19-814D-9A3C-D5E2-245C8A04E2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480D173-F19C-C53F-661D-F09E256E0A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DE0827-02D3-B893-F642-1E18E51CC1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DF8DF6-2B0D-4E00-A6FC-46D5CDFF19AE}" type="datetimeFigureOut">
              <a:rPr lang="en-US" smtClean="0"/>
              <a:t>3/26/2025</a:t>
            </a:fld>
            <a:endParaRPr lang="en-US"/>
          </a:p>
        </p:txBody>
      </p:sp>
      <p:sp>
        <p:nvSpPr>
          <p:cNvPr id="5" name="Footer Placeholder 4">
            <a:extLst>
              <a:ext uri="{FF2B5EF4-FFF2-40B4-BE49-F238E27FC236}">
                <a16:creationId xmlns:a16="http://schemas.microsoft.com/office/drawing/2014/main" id="{DB16F91B-9374-DDF5-7A6D-6571E86E17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1474870-8FCB-29DF-5C5F-0251D1C944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81746B-C9EF-4DFB-AA60-7C287856DDE1}" type="slidenum">
              <a:rPr lang="en-US" smtClean="0"/>
              <a:t>‹#›</a:t>
            </a:fld>
            <a:endParaRPr lang="en-US"/>
          </a:p>
        </p:txBody>
      </p:sp>
    </p:spTree>
    <p:extLst>
      <p:ext uri="{BB962C8B-B14F-4D97-AF65-F5344CB8AC3E}">
        <p14:creationId xmlns:p14="http://schemas.microsoft.com/office/powerpoint/2010/main" val="1915628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84DE-D8CC-0568-7923-639C7C21B236}"/>
              </a:ext>
            </a:extLst>
          </p:cNvPr>
          <p:cNvSpPr>
            <a:spLocks noGrp="1"/>
          </p:cNvSpPr>
          <p:nvPr>
            <p:ph type="ctrTitle"/>
          </p:nvPr>
        </p:nvSpPr>
        <p:spPr/>
        <p:txBody>
          <a:bodyPr>
            <a:normAutofit/>
          </a:bodyPr>
          <a:lstStyle/>
          <a:p>
            <a:r>
              <a:rPr lang="en-US" b="1" dirty="0"/>
              <a:t>Week 2: Data Manipulation with Pandas</a:t>
            </a:r>
            <a:endParaRPr lang="en-US" dirty="0"/>
          </a:p>
        </p:txBody>
      </p:sp>
      <p:sp>
        <p:nvSpPr>
          <p:cNvPr id="3" name="Subtitle 2">
            <a:extLst>
              <a:ext uri="{FF2B5EF4-FFF2-40B4-BE49-F238E27FC236}">
                <a16:creationId xmlns:a16="http://schemas.microsoft.com/office/drawing/2014/main" id="{81DF73EC-A36B-FB2B-AC40-06FB460769B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58527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AB6D-3A77-C2EB-8869-41423330FF71}"/>
              </a:ext>
            </a:extLst>
          </p:cNvPr>
          <p:cNvSpPr>
            <a:spLocks noGrp="1"/>
          </p:cNvSpPr>
          <p:nvPr>
            <p:ph type="title"/>
          </p:nvPr>
        </p:nvSpPr>
        <p:spPr/>
        <p:txBody>
          <a:bodyPr/>
          <a:lstStyle/>
          <a:p>
            <a:r>
              <a:rPr lang="en-US" dirty="0"/>
              <a:t>Two Components of series</a:t>
            </a:r>
          </a:p>
        </p:txBody>
      </p:sp>
      <p:sp>
        <p:nvSpPr>
          <p:cNvPr id="4" name="Rectangle 1">
            <a:extLst>
              <a:ext uri="{FF2B5EF4-FFF2-40B4-BE49-F238E27FC236}">
                <a16:creationId xmlns:a16="http://schemas.microsoft.com/office/drawing/2014/main" id="{9F6E747C-55DB-FE53-67E0-F5EECD6C1368}"/>
              </a:ext>
            </a:extLst>
          </p:cNvPr>
          <p:cNvSpPr>
            <a:spLocks noChangeArrowheads="1"/>
          </p:cNvSpPr>
          <p:nvPr/>
        </p:nvSpPr>
        <p:spPr bwMode="auto">
          <a:xfrm>
            <a:off x="838200" y="1569753"/>
            <a:ext cx="10210800" cy="4099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6501"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rgbClr val="404040"/>
                </a:solidFill>
                <a:effectLst/>
                <a:latin typeface="Inter"/>
              </a:rPr>
              <a:t>A </a:t>
            </a:r>
            <a:r>
              <a:rPr kumimoji="0" lang="en-US" altLang="en-US" sz="3200" b="1" i="0" u="none" strike="noStrike" cap="none" normalizeH="0" baseline="0" dirty="0">
                <a:ln>
                  <a:noFill/>
                </a:ln>
                <a:solidFill>
                  <a:srgbClr val="404040"/>
                </a:solidFill>
                <a:effectLst/>
                <a:latin typeface="Inter"/>
              </a:rPr>
              <a:t>Pandas Series</a:t>
            </a:r>
            <a:r>
              <a:rPr kumimoji="0" lang="en-US" altLang="en-US" sz="3200" b="0" i="0" u="none" strike="noStrike" cap="none" normalizeH="0" baseline="0" dirty="0">
                <a:ln>
                  <a:noFill/>
                </a:ln>
                <a:solidFill>
                  <a:srgbClr val="404040"/>
                </a:solidFill>
                <a:effectLst/>
                <a:latin typeface="Inter"/>
              </a:rPr>
              <a:t> is a one-dimensional array-like object that can hold any data type.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rgbClr val="404040"/>
                </a:solidFill>
                <a:effectLst/>
                <a:latin typeface="Inter"/>
              </a:rPr>
              <a:t>It consists of two main components:</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3200" b="1" i="0" u="none" strike="noStrike" cap="none" normalizeH="0" baseline="0" dirty="0">
                <a:ln>
                  <a:noFill/>
                </a:ln>
                <a:solidFill>
                  <a:srgbClr val="404040"/>
                </a:solidFill>
                <a:effectLst/>
                <a:latin typeface="Inter"/>
              </a:rPr>
              <a:t>Data:</a:t>
            </a:r>
            <a:r>
              <a:rPr kumimoji="0" lang="en-US" altLang="en-US" sz="3200" b="0" i="0" u="none" strike="noStrike" cap="none" normalizeH="0" baseline="0" dirty="0">
                <a:ln>
                  <a:noFill/>
                </a:ln>
                <a:solidFill>
                  <a:srgbClr val="404040"/>
                </a:solidFill>
                <a:effectLst/>
                <a:latin typeface="Inter"/>
              </a:rPr>
              <a:t> The actual values (e.g., </a:t>
            </a:r>
            <a:r>
              <a:rPr kumimoji="0" lang="en-US" altLang="en-US" sz="4400" b="0" i="0" u="none" strike="noStrike" cap="none" normalizeH="0" baseline="0" dirty="0">
                <a:ln>
                  <a:noFill/>
                </a:ln>
                <a:solidFill>
                  <a:srgbClr val="404040"/>
                </a:solidFill>
                <a:effectLst/>
                <a:latin typeface="var(--ds-font-family-code)"/>
              </a:rPr>
              <a:t>[100, 200, 300, 400]</a:t>
            </a:r>
            <a:r>
              <a:rPr kumimoji="0" lang="en-US" altLang="en-US" sz="3200" b="0" i="0" u="none" strike="noStrike" cap="none" normalizeH="0" baseline="0" dirty="0">
                <a:ln>
                  <a:noFill/>
                </a:ln>
                <a:solidFill>
                  <a:srgbClr val="404040"/>
                </a:solidFill>
                <a:effectLst/>
                <a:latin typeface="Inter"/>
              </a:rPr>
              <a:t>).</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3200" b="1" i="0" u="none" strike="noStrike" cap="none" normalizeH="0" baseline="0" dirty="0">
                <a:ln>
                  <a:noFill/>
                </a:ln>
                <a:solidFill>
                  <a:srgbClr val="404040"/>
                </a:solidFill>
                <a:effectLst/>
                <a:latin typeface="Inter"/>
              </a:rPr>
              <a:t>Index:</a:t>
            </a:r>
            <a:r>
              <a:rPr kumimoji="0" lang="en-US" altLang="en-US" sz="3200" b="0" i="0" u="none" strike="noStrike" cap="none" normalizeH="0" baseline="0" dirty="0">
                <a:ln>
                  <a:noFill/>
                </a:ln>
                <a:solidFill>
                  <a:srgbClr val="404040"/>
                </a:solidFill>
                <a:effectLst/>
                <a:latin typeface="Inter"/>
              </a:rPr>
              <a:t> Labels for the data (e.g., </a:t>
            </a:r>
            <a:r>
              <a:rPr kumimoji="0" lang="en-US" altLang="en-US" sz="4400" b="0" i="0" u="none" strike="noStrike" cap="none" normalizeH="0" baseline="0" dirty="0">
                <a:ln>
                  <a:noFill/>
                </a:ln>
                <a:solidFill>
                  <a:srgbClr val="404040"/>
                </a:solidFill>
                <a:effectLst/>
                <a:latin typeface="var(--ds-font-family-code)"/>
              </a:rPr>
              <a:t>['A', 'B', 'C', 'D']</a:t>
            </a:r>
            <a:r>
              <a:rPr kumimoji="0" lang="en-US" altLang="en-US" sz="3200" b="0" i="0" u="none" strike="noStrike" cap="none" normalizeH="0" baseline="0" dirty="0">
                <a:ln>
                  <a:noFill/>
                </a:ln>
                <a:solidFill>
                  <a:srgbClr val="404040"/>
                </a:solidFill>
                <a:effectLst/>
                <a:latin typeface="Inter"/>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8964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6E218-293B-6194-3F7B-77C38571A9CB}"/>
              </a:ext>
            </a:extLst>
          </p:cNvPr>
          <p:cNvSpPr>
            <a:spLocks noGrp="1"/>
          </p:cNvSpPr>
          <p:nvPr>
            <p:ph type="title"/>
          </p:nvPr>
        </p:nvSpPr>
        <p:spPr/>
        <p:txBody>
          <a:bodyPr/>
          <a:lstStyle/>
          <a:p>
            <a:r>
              <a:rPr lang="en-US" b="1" dirty="0"/>
              <a:t>Example of a Pandas Series</a:t>
            </a:r>
            <a:br>
              <a:rPr lang="en-US" b="1" dirty="0"/>
            </a:br>
            <a:r>
              <a:rPr lang="en-US" b="1" dirty="0"/>
              <a:t>Input</a:t>
            </a:r>
            <a:endParaRPr lang="en-US" dirty="0"/>
          </a:p>
        </p:txBody>
      </p:sp>
      <p:sp>
        <p:nvSpPr>
          <p:cNvPr id="3" name="Content Placeholder 2">
            <a:extLst>
              <a:ext uri="{FF2B5EF4-FFF2-40B4-BE49-F238E27FC236}">
                <a16:creationId xmlns:a16="http://schemas.microsoft.com/office/drawing/2014/main" id="{FD58EE44-D82C-4B05-1B23-E5ED671CF094}"/>
              </a:ext>
            </a:extLst>
          </p:cNvPr>
          <p:cNvSpPr>
            <a:spLocks noGrp="1"/>
          </p:cNvSpPr>
          <p:nvPr>
            <p:ph idx="1"/>
          </p:nvPr>
        </p:nvSpPr>
        <p:spPr/>
        <p:txBody>
          <a:bodyPr/>
          <a:lstStyle/>
          <a:p>
            <a:r>
              <a:rPr lang="en-US" dirty="0"/>
              <a:t>import pandas as pd  </a:t>
            </a:r>
          </a:p>
          <a:p>
            <a:endParaRPr lang="en-US" dirty="0"/>
          </a:p>
          <a:p>
            <a:r>
              <a:rPr lang="en-US" dirty="0"/>
              <a:t># Creating a Series with custom index  </a:t>
            </a:r>
          </a:p>
          <a:p>
            <a:r>
              <a:rPr lang="en-US" dirty="0"/>
              <a:t>data = </a:t>
            </a:r>
            <a:r>
              <a:rPr lang="en-US" dirty="0" err="1"/>
              <a:t>pd.Series</a:t>
            </a:r>
            <a:r>
              <a:rPr lang="en-US" dirty="0"/>
              <a:t>([100, 200, 300, 400], index=['A', 'B', 'C', 'D'])  </a:t>
            </a:r>
          </a:p>
          <a:p>
            <a:endParaRPr lang="en-US" dirty="0"/>
          </a:p>
          <a:p>
            <a:r>
              <a:rPr lang="en-US" dirty="0"/>
              <a:t># Displaying the Series  </a:t>
            </a:r>
          </a:p>
          <a:p>
            <a:r>
              <a:rPr lang="en-US" dirty="0"/>
              <a:t>print(data)</a:t>
            </a:r>
          </a:p>
        </p:txBody>
      </p:sp>
    </p:spTree>
    <p:extLst>
      <p:ext uri="{BB962C8B-B14F-4D97-AF65-F5344CB8AC3E}">
        <p14:creationId xmlns:p14="http://schemas.microsoft.com/office/powerpoint/2010/main" val="636012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C8B706E8-4A8A-FF7C-556D-4CBE2F77080F}"/>
              </a:ext>
            </a:extLst>
          </p:cNvPr>
          <p:cNvSpPr>
            <a:spLocks noGrp="1" noChangeArrowheads="1"/>
          </p:cNvSpPr>
          <p:nvPr>
            <p:ph type="title"/>
          </p:nvPr>
        </p:nvSpPr>
        <p:spPr bwMode="auto">
          <a:xfrm>
            <a:off x="1060020" y="513627"/>
            <a:ext cx="10068560" cy="108657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fontScale="90000"/>
          </a:bodyPr>
          <a:lstStyle/>
          <a:p>
            <a:pPr algn="ctr" eaLnBrk="0" fontAlgn="base" hangingPunct="0">
              <a:spcAft>
                <a:spcPct val="0"/>
              </a:spcAft>
            </a:pPr>
            <a:br>
              <a:rPr kumimoji="0" lang="en-US" altLang="en-US" sz="4000" b="1" i="0" u="none" strike="noStrike" cap="none" normalizeH="0" baseline="0" dirty="0">
                <a:ln>
                  <a:noFill/>
                </a:ln>
                <a:effectLst/>
                <a:latin typeface="Arial" panose="020B0604020202020204" pitchFamily="34" charset="0"/>
              </a:rPr>
            </a:br>
            <a:r>
              <a:rPr kumimoji="0" lang="en-US" altLang="en-US" sz="4000" b="1" i="0" u="none" strike="noStrike" cap="none" normalizeH="0" baseline="0" dirty="0">
                <a:ln>
                  <a:noFill/>
                </a:ln>
                <a:effectLst/>
                <a:latin typeface="Arial" panose="020B0604020202020204" pitchFamily="34" charset="0"/>
              </a:rPr>
              <a:t>Output:</a:t>
            </a:r>
            <a:br>
              <a:rPr kumimoji="0" lang="en-US" altLang="en-US" sz="4000" b="1" i="0" u="none" strike="noStrike" cap="none" normalizeH="0" baseline="0" dirty="0">
                <a:ln>
                  <a:noFill/>
                </a:ln>
                <a:effectLst/>
                <a:latin typeface="Arial" panose="020B0604020202020204" pitchFamily="34" charset="0"/>
              </a:rPr>
            </a:br>
            <a:endParaRPr kumimoji="0" lang="en-US" altLang="en-US" sz="2300" b="0" i="0" u="none" strike="noStrike" cap="none" normalizeH="0" baseline="0" dirty="0">
              <a:ln>
                <a:noFill/>
              </a:ln>
              <a:effectLst/>
              <a:latin typeface="Arial Unicode MS"/>
            </a:endParaRPr>
          </a:p>
          <a:p>
            <a:pPr marL="0" marR="0" lvl="0" indent="0" algn="ctr" defTabSz="914400" rtl="0" eaLnBrk="0" fontAlgn="base" latinLnBrk="0" hangingPunct="0">
              <a:spcBef>
                <a:spcPct val="0"/>
              </a:spcBef>
              <a:spcAft>
                <a:spcPct val="0"/>
              </a:spcAft>
              <a:buClrTx/>
              <a:buSzTx/>
              <a:buFontTx/>
              <a:buNone/>
              <a:tabLst/>
            </a:pPr>
            <a:endParaRPr kumimoji="0" lang="en-US" altLang="en-US" sz="2300" b="0" i="0" u="none" strike="noStrike" cap="none" normalizeH="0" baseline="0" dirty="0">
              <a:ln>
                <a:noFill/>
              </a:ln>
              <a:effectLst/>
              <a:latin typeface="Arial" panose="020B0604020202020204" pitchFamily="34" charset="0"/>
            </a:endParaRPr>
          </a:p>
        </p:txBody>
      </p:sp>
      <p:sp>
        <p:nvSpPr>
          <p:cNvPr id="3" name="Content Placeholder 2">
            <a:extLst>
              <a:ext uri="{FF2B5EF4-FFF2-40B4-BE49-F238E27FC236}">
                <a16:creationId xmlns:a16="http://schemas.microsoft.com/office/drawing/2014/main" id="{4F32C30B-FC51-A0DB-8061-4D085C739D0B}"/>
              </a:ext>
            </a:extLst>
          </p:cNvPr>
          <p:cNvSpPr>
            <a:spLocks noGrp="1"/>
          </p:cNvSpPr>
          <p:nvPr>
            <p:ph idx="1"/>
          </p:nvPr>
        </p:nvSpPr>
        <p:spPr>
          <a:xfrm>
            <a:off x="1285240" y="1709849"/>
            <a:ext cx="9058910" cy="4060016"/>
          </a:xfrm>
        </p:spPr>
        <p:txBody>
          <a:bodyPr anchor="t">
            <a:normAutofit fontScale="85000" lnSpcReduction="20000"/>
          </a:bodyPr>
          <a:lstStyle/>
          <a:p>
            <a:pPr lvl="1"/>
            <a:r>
              <a:rPr lang="en-US" sz="4000" dirty="0"/>
              <a:t>A    100  </a:t>
            </a:r>
          </a:p>
          <a:p>
            <a:pPr lvl="1"/>
            <a:r>
              <a:rPr lang="en-US" sz="4000" dirty="0"/>
              <a:t>B    200  </a:t>
            </a:r>
          </a:p>
          <a:p>
            <a:pPr lvl="1"/>
            <a:r>
              <a:rPr lang="en-US" sz="4000" dirty="0"/>
              <a:t>C    300  </a:t>
            </a:r>
          </a:p>
          <a:p>
            <a:pPr lvl="1"/>
            <a:r>
              <a:rPr lang="en-US" sz="4000" dirty="0"/>
              <a:t>D    400</a:t>
            </a:r>
          </a:p>
          <a:p>
            <a:pPr marL="0" indent="0">
              <a:buNone/>
            </a:pPr>
            <a:endParaRPr lang="en-US" sz="4000" b="0" i="0" dirty="0">
              <a:effectLst/>
              <a:latin typeface="Inter"/>
            </a:endParaRPr>
          </a:p>
          <a:p>
            <a:pPr marL="0" indent="0">
              <a:buNone/>
            </a:pPr>
            <a:r>
              <a:rPr lang="en-US" sz="4000" b="0" i="0" dirty="0">
                <a:effectLst/>
                <a:latin typeface="Inter"/>
              </a:rPr>
              <a:t>Each value is associated with a corresponding index label.</a:t>
            </a:r>
          </a:p>
          <a:p>
            <a:pPr marL="0" indent="0">
              <a:buNone/>
            </a:pPr>
            <a:r>
              <a:rPr lang="en-US" sz="4000" b="0" i="0" dirty="0">
                <a:effectLst/>
                <a:latin typeface="Inter"/>
              </a:rPr>
              <a:t>The index allows you to access specific values using their labels</a:t>
            </a:r>
            <a:r>
              <a:rPr lang="en-US" sz="4000" dirty="0"/>
              <a:t>  </a:t>
            </a:r>
          </a:p>
          <a:p>
            <a:endParaRPr lang="en-US" sz="2400" dirty="0"/>
          </a:p>
        </p:txBody>
      </p:sp>
    </p:spTree>
    <p:extLst>
      <p:ext uri="{BB962C8B-B14F-4D97-AF65-F5344CB8AC3E}">
        <p14:creationId xmlns:p14="http://schemas.microsoft.com/office/powerpoint/2010/main" val="3231852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DCEE8-A1CA-6260-472B-13A898F34E8C}"/>
              </a:ext>
            </a:extLst>
          </p:cNvPr>
          <p:cNvSpPr>
            <a:spLocks noGrp="1"/>
          </p:cNvSpPr>
          <p:nvPr>
            <p:ph type="title"/>
          </p:nvPr>
        </p:nvSpPr>
        <p:spPr/>
        <p:txBody>
          <a:bodyPr/>
          <a:lstStyle/>
          <a:p>
            <a:r>
              <a:rPr lang="en-US" dirty="0"/>
              <a:t>What is a Pandas </a:t>
            </a:r>
            <a:r>
              <a:rPr lang="en-US" dirty="0" err="1"/>
              <a:t>DataFrame</a:t>
            </a:r>
            <a:r>
              <a:rPr lang="en-US" dirty="0"/>
              <a:t>?</a:t>
            </a:r>
          </a:p>
        </p:txBody>
      </p:sp>
      <p:sp>
        <p:nvSpPr>
          <p:cNvPr id="3" name="Content Placeholder 2">
            <a:extLst>
              <a:ext uri="{FF2B5EF4-FFF2-40B4-BE49-F238E27FC236}">
                <a16:creationId xmlns:a16="http://schemas.microsoft.com/office/drawing/2014/main" id="{D41390B3-6384-E55A-932D-DA86B0FDCCA2}"/>
              </a:ext>
            </a:extLst>
          </p:cNvPr>
          <p:cNvSpPr>
            <a:spLocks noGrp="1"/>
          </p:cNvSpPr>
          <p:nvPr>
            <p:ph idx="1"/>
          </p:nvPr>
        </p:nvSpPr>
        <p:spPr/>
        <p:txBody>
          <a:bodyPr>
            <a:normAutofit/>
          </a:bodyPr>
          <a:lstStyle/>
          <a:p>
            <a:pPr>
              <a:buFont typeface="Arial" panose="020B0604020202020204" pitchFamily="34" charset="0"/>
              <a:buChar char="•"/>
            </a:pPr>
            <a:r>
              <a:rPr lang="en-US" sz="4800" dirty="0">
                <a:highlight>
                  <a:srgbClr val="FFFF00"/>
                </a:highlight>
              </a:rPr>
              <a:t>Two-dimensional </a:t>
            </a:r>
            <a:r>
              <a:rPr lang="en-US" sz="4800" dirty="0"/>
              <a:t>labeled data structure</a:t>
            </a:r>
          </a:p>
          <a:p>
            <a:pPr>
              <a:buFont typeface="Arial" panose="020B0604020202020204" pitchFamily="34" charset="0"/>
              <a:buChar char="•"/>
            </a:pPr>
            <a:r>
              <a:rPr lang="en-US" sz="4800" dirty="0"/>
              <a:t>Understanding rows and columns</a:t>
            </a:r>
          </a:p>
          <a:p>
            <a:pPr>
              <a:buFont typeface="Arial" panose="020B0604020202020204" pitchFamily="34" charset="0"/>
              <a:buChar char="•"/>
            </a:pPr>
            <a:r>
              <a:rPr lang="en-US" sz="4800" dirty="0"/>
              <a:t>Operations on a </a:t>
            </a:r>
            <a:r>
              <a:rPr lang="en-US" sz="4800" dirty="0" err="1"/>
              <a:t>DataFrame</a:t>
            </a:r>
            <a:r>
              <a:rPr lang="en-US" sz="4800" dirty="0"/>
              <a:t> (Please see slide notes)</a:t>
            </a:r>
          </a:p>
        </p:txBody>
      </p:sp>
    </p:spTree>
    <p:extLst>
      <p:ext uri="{BB962C8B-B14F-4D97-AF65-F5344CB8AC3E}">
        <p14:creationId xmlns:p14="http://schemas.microsoft.com/office/powerpoint/2010/main" val="1801749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E68C-792B-BB4D-40C1-009918D606EC}"/>
              </a:ext>
            </a:extLst>
          </p:cNvPr>
          <p:cNvSpPr>
            <a:spLocks noGrp="1"/>
          </p:cNvSpPr>
          <p:nvPr>
            <p:ph type="title"/>
          </p:nvPr>
        </p:nvSpPr>
        <p:spPr/>
        <p:txBody>
          <a:bodyPr/>
          <a:lstStyle/>
          <a:p>
            <a:r>
              <a:rPr lang="en-US" dirty="0"/>
              <a:t>Example of Data Frame</a:t>
            </a:r>
          </a:p>
        </p:txBody>
      </p:sp>
      <p:sp>
        <p:nvSpPr>
          <p:cNvPr id="4" name="Rectangle 1">
            <a:extLst>
              <a:ext uri="{FF2B5EF4-FFF2-40B4-BE49-F238E27FC236}">
                <a16:creationId xmlns:a16="http://schemas.microsoft.com/office/drawing/2014/main" id="{96E8BA38-27F0-DC91-2EDE-5495204927E0}"/>
              </a:ext>
            </a:extLst>
          </p:cNvPr>
          <p:cNvSpPr>
            <a:spLocks noGrp="1" noChangeArrowheads="1"/>
          </p:cNvSpPr>
          <p:nvPr>
            <p:ph idx="1"/>
          </p:nvPr>
        </p:nvSpPr>
        <p:spPr bwMode="auto">
          <a:xfrm>
            <a:off x="838200" y="2288660"/>
            <a:ext cx="10896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4000" dirty="0">
                <a:ea typeface="ADLaM Display" panose="020F0502020204030204" pitchFamily="2" charset="0"/>
                <a:cs typeface="ADLaM Display" panose="020F0502020204030204" pitchFamily="2" charset="0"/>
              </a:rPr>
              <a:t>import pandas as pd data = {'Name': ['Alice', 'Bob'], 'Score': [85, 90]} </a:t>
            </a:r>
            <a:r>
              <a:rPr lang="en-US" sz="4000" dirty="0" err="1">
                <a:ea typeface="ADLaM Display" panose="020F0502020204030204" pitchFamily="2" charset="0"/>
                <a:cs typeface="ADLaM Display" panose="020F0502020204030204" pitchFamily="2" charset="0"/>
              </a:rPr>
              <a:t>df</a:t>
            </a:r>
            <a:r>
              <a:rPr lang="en-US" sz="4000" dirty="0">
                <a:ea typeface="ADLaM Display" panose="020F0502020204030204" pitchFamily="2" charset="0"/>
                <a:cs typeface="ADLaM Display" panose="020F0502020204030204" pitchFamily="2" charset="0"/>
              </a:rPr>
              <a:t> = </a:t>
            </a:r>
            <a:r>
              <a:rPr lang="en-US" sz="4000" dirty="0" err="1">
                <a:ea typeface="ADLaM Display" panose="020F0502020204030204" pitchFamily="2" charset="0"/>
                <a:cs typeface="ADLaM Display" panose="020F0502020204030204" pitchFamily="2" charset="0"/>
              </a:rPr>
              <a:t>pd.DataFrame</a:t>
            </a:r>
            <a:r>
              <a:rPr lang="en-US" sz="4000" dirty="0">
                <a:ea typeface="ADLaM Display" panose="020F0502020204030204" pitchFamily="2" charset="0"/>
                <a:cs typeface="ADLaM Display" panose="020F0502020204030204" pitchFamily="2" charset="0"/>
              </a:rPr>
              <a:t>(data) print(</a:t>
            </a:r>
            <a:r>
              <a:rPr lang="en-US" sz="4000" dirty="0" err="1">
                <a:ea typeface="ADLaM Display" panose="020F0502020204030204" pitchFamily="2" charset="0"/>
                <a:cs typeface="ADLaM Display" panose="020F0502020204030204" pitchFamily="2" charset="0"/>
              </a:rPr>
              <a:t>df</a:t>
            </a:r>
            <a:r>
              <a:rPr lang="en-US" sz="4000" dirty="0">
                <a:ea typeface="ADLaM Display" panose="020F0502020204030204" pitchFamily="2" charset="0"/>
                <a:cs typeface="ADLaM Display" panose="020F0502020204030204" pitchFamily="2" charset="0"/>
              </a:rPr>
              <a:t>)</a:t>
            </a:r>
            <a:endParaRPr kumimoji="0" lang="en-US" altLang="en-US" sz="4000" i="0" u="none" strike="noStrike" cap="none" normalizeH="0" baseline="0" dirty="0">
              <a:ln>
                <a:noFill/>
              </a:ln>
              <a:solidFill>
                <a:schemeClr val="tx1"/>
              </a:solidFill>
              <a:effectLst/>
              <a:ea typeface="ADLaM Display" panose="020F0502020204030204" pitchFamily="2" charset="0"/>
              <a:cs typeface="ADLaM Display" panose="020F0502020204030204"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a:ln>
                  <a:noFill/>
                </a:ln>
                <a:solidFill>
                  <a:schemeClr val="tx1"/>
                </a:solidFill>
                <a:effectLst/>
                <a:ea typeface="ADLaM Display" panose="020F0502020204030204" pitchFamily="2" charset="0"/>
                <a:cs typeface="ADLaM Display" panose="020F0502020204030204" pitchFamily="2" charset="0"/>
              </a:rPr>
              <a:t>Explanation of how </a:t>
            </a:r>
            <a:r>
              <a:rPr kumimoji="0" lang="en-US" altLang="en-US" sz="4000" b="0" i="0" u="none" strike="noStrike" cap="none" normalizeH="0" baseline="0" dirty="0" err="1">
                <a:ln>
                  <a:noFill/>
                </a:ln>
                <a:solidFill>
                  <a:schemeClr val="tx1"/>
                </a:solidFill>
                <a:effectLst/>
                <a:ea typeface="ADLaM Display" panose="020F0502020204030204" pitchFamily="2" charset="0"/>
                <a:cs typeface="ADLaM Display" panose="020F0502020204030204" pitchFamily="2" charset="0"/>
              </a:rPr>
              <a:t>DataFrames</a:t>
            </a:r>
            <a:r>
              <a:rPr kumimoji="0" lang="en-US" altLang="en-US" sz="4000" b="0" i="0" u="none" strike="noStrike" cap="none" normalizeH="0" baseline="0" dirty="0">
                <a:ln>
                  <a:noFill/>
                </a:ln>
                <a:solidFill>
                  <a:schemeClr val="tx1"/>
                </a:solidFill>
                <a:effectLst/>
                <a:ea typeface="ADLaM Display" panose="020F0502020204030204" pitchFamily="2" charset="0"/>
                <a:cs typeface="ADLaM Display" panose="020F0502020204030204" pitchFamily="2" charset="0"/>
              </a:rPr>
              <a:t> 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a:ln>
                  <a:noFill/>
                </a:ln>
                <a:solidFill>
                  <a:schemeClr val="tx1"/>
                </a:solidFill>
                <a:effectLst/>
                <a:ea typeface="ADLaM Display" panose="020F0502020204030204" pitchFamily="2" charset="0"/>
                <a:cs typeface="ADLaM Display" panose="020F0502020204030204" pitchFamily="2" charset="0"/>
              </a:rPr>
              <a:t>Different ways to create a </a:t>
            </a:r>
            <a:r>
              <a:rPr kumimoji="0" lang="en-US" altLang="en-US" sz="4000" b="0" i="0" u="none" strike="noStrike" cap="none" normalizeH="0" baseline="0" dirty="0" err="1">
                <a:ln>
                  <a:noFill/>
                </a:ln>
                <a:solidFill>
                  <a:schemeClr val="tx1"/>
                </a:solidFill>
                <a:effectLst/>
                <a:ea typeface="ADLaM Display" panose="020F0502020204030204" pitchFamily="2" charset="0"/>
                <a:cs typeface="ADLaM Display" panose="020F0502020204030204" pitchFamily="2" charset="0"/>
              </a:rPr>
              <a:t>DataFrame</a:t>
            </a:r>
            <a:r>
              <a:rPr kumimoji="0" lang="en-US" altLang="en-US" sz="4000" b="0" i="0" u="none" strike="noStrike" cap="none" normalizeH="0" baseline="0" dirty="0">
                <a:ln>
                  <a:noFill/>
                </a:ln>
                <a:solidFill>
                  <a:schemeClr val="tx1"/>
                </a:solidFill>
                <a:effectLst/>
                <a:ea typeface="ADLaM Display" panose="020F0502020204030204" pitchFamily="2" charset="0"/>
                <a:cs typeface="ADLaM Display" panose="020F0502020204030204" pitchFamily="2" charset="0"/>
              </a:rPr>
              <a:t> (from lists, dictionaries, CSV files, etc.) </a:t>
            </a:r>
          </a:p>
        </p:txBody>
      </p:sp>
    </p:spTree>
    <p:extLst>
      <p:ext uri="{BB962C8B-B14F-4D97-AF65-F5344CB8AC3E}">
        <p14:creationId xmlns:p14="http://schemas.microsoft.com/office/powerpoint/2010/main" val="2780455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E5DC45-C335-374A-139F-0074A032CFD3}"/>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Visual Representation of a </a:t>
            </a:r>
            <a:r>
              <a:rPr lang="en-US" sz="4000" dirty="0" err="1">
                <a:solidFill>
                  <a:srgbClr val="FFFFFF"/>
                </a:solidFill>
              </a:rPr>
              <a:t>Dataframe</a:t>
            </a:r>
            <a:endParaRPr lang="en-US" sz="4000" dirty="0">
              <a:solidFill>
                <a:srgbClr val="FFFFFF"/>
              </a:solidFill>
            </a:endParaRPr>
          </a:p>
        </p:txBody>
      </p:sp>
      <p:graphicFrame>
        <p:nvGraphicFramePr>
          <p:cNvPr id="4" name="Content Placeholder 3">
            <a:extLst>
              <a:ext uri="{FF2B5EF4-FFF2-40B4-BE49-F238E27FC236}">
                <a16:creationId xmlns:a16="http://schemas.microsoft.com/office/drawing/2014/main" id="{CEFF6E11-1480-F65E-DD56-233F53386922}"/>
              </a:ext>
            </a:extLst>
          </p:cNvPr>
          <p:cNvGraphicFramePr>
            <a:graphicFrameLocks noGrp="1"/>
          </p:cNvGraphicFramePr>
          <p:nvPr>
            <p:ph idx="1"/>
            <p:extLst>
              <p:ext uri="{D42A27DB-BD31-4B8C-83A1-F6EECF244321}">
                <p14:modId xmlns:p14="http://schemas.microsoft.com/office/powerpoint/2010/main" val="1775648985"/>
              </p:ext>
            </p:extLst>
          </p:nvPr>
        </p:nvGraphicFramePr>
        <p:xfrm>
          <a:off x="1148620" y="2364941"/>
          <a:ext cx="9918702" cy="3688080"/>
        </p:xfrm>
        <a:graphic>
          <a:graphicData uri="http://schemas.openxmlformats.org/drawingml/2006/table">
            <a:tbl>
              <a:tblPr firstRow="1" bandRow="1"/>
              <a:tblGrid>
                <a:gridCol w="1671744">
                  <a:extLst>
                    <a:ext uri="{9D8B030D-6E8A-4147-A177-3AD203B41FA5}">
                      <a16:colId xmlns:a16="http://schemas.microsoft.com/office/drawing/2014/main" val="3807581775"/>
                    </a:ext>
                  </a:extLst>
                </a:gridCol>
                <a:gridCol w="1904577">
                  <a:extLst>
                    <a:ext uri="{9D8B030D-6E8A-4147-A177-3AD203B41FA5}">
                      <a16:colId xmlns:a16="http://schemas.microsoft.com/office/drawing/2014/main" val="894985021"/>
                    </a:ext>
                  </a:extLst>
                </a:gridCol>
                <a:gridCol w="1369060">
                  <a:extLst>
                    <a:ext uri="{9D8B030D-6E8A-4147-A177-3AD203B41FA5}">
                      <a16:colId xmlns:a16="http://schemas.microsoft.com/office/drawing/2014/main" val="2316550586"/>
                    </a:ext>
                  </a:extLst>
                </a:gridCol>
                <a:gridCol w="2882477">
                  <a:extLst>
                    <a:ext uri="{9D8B030D-6E8A-4147-A177-3AD203B41FA5}">
                      <a16:colId xmlns:a16="http://schemas.microsoft.com/office/drawing/2014/main" val="111948882"/>
                    </a:ext>
                  </a:extLst>
                </a:gridCol>
                <a:gridCol w="2090844">
                  <a:extLst>
                    <a:ext uri="{9D8B030D-6E8A-4147-A177-3AD203B41FA5}">
                      <a16:colId xmlns:a16="http://schemas.microsoft.com/office/drawing/2014/main" val="1300862713"/>
                    </a:ext>
                  </a:extLst>
                </a:gridCol>
              </a:tblGrid>
              <a:tr h="737616">
                <a:tc>
                  <a:txBody>
                    <a:bodyPr/>
                    <a:lstStyle/>
                    <a:p>
                      <a:r>
                        <a:rPr lang="en-US" sz="3300" b="1" dirty="0"/>
                        <a:t>Index</a:t>
                      </a:r>
                      <a:endParaRPr lang="en-US" sz="3300" dirty="0"/>
                    </a:p>
                  </a:txBody>
                  <a:tcPr marL="167640" marR="167640" marT="83820" marB="83820" anchor="ctr">
                    <a:lnL>
                      <a:noFill/>
                    </a:lnL>
                    <a:lnR>
                      <a:noFill/>
                    </a:lnR>
                    <a:lnT>
                      <a:noFill/>
                    </a:lnT>
                    <a:lnB>
                      <a:noFill/>
                    </a:lnB>
                    <a:noFill/>
                  </a:tcPr>
                </a:tc>
                <a:tc>
                  <a:txBody>
                    <a:bodyPr/>
                    <a:lstStyle/>
                    <a:p>
                      <a:r>
                        <a:rPr lang="en-US" sz="3300" b="1" dirty="0"/>
                        <a:t>Name</a:t>
                      </a:r>
                      <a:endParaRPr lang="en-US" sz="3300" dirty="0"/>
                    </a:p>
                  </a:txBody>
                  <a:tcPr marL="167640" marR="167640" marT="83820" marB="83820" anchor="ctr">
                    <a:lnL>
                      <a:noFill/>
                    </a:lnL>
                    <a:lnR>
                      <a:noFill/>
                    </a:lnR>
                    <a:lnT>
                      <a:noFill/>
                    </a:lnT>
                    <a:lnB>
                      <a:noFill/>
                    </a:lnB>
                    <a:noFill/>
                  </a:tcPr>
                </a:tc>
                <a:tc>
                  <a:txBody>
                    <a:bodyPr/>
                    <a:lstStyle/>
                    <a:p>
                      <a:r>
                        <a:rPr lang="en-US" sz="3300" b="1" dirty="0"/>
                        <a:t>Age</a:t>
                      </a:r>
                      <a:endParaRPr lang="en-US" sz="3300" dirty="0"/>
                    </a:p>
                  </a:txBody>
                  <a:tcPr marL="167640" marR="167640" marT="83820" marB="83820" anchor="ctr">
                    <a:lnL>
                      <a:noFill/>
                    </a:lnL>
                    <a:lnR>
                      <a:noFill/>
                    </a:lnR>
                    <a:lnT>
                      <a:noFill/>
                    </a:lnT>
                    <a:lnB>
                      <a:noFill/>
                    </a:lnB>
                    <a:noFill/>
                  </a:tcPr>
                </a:tc>
                <a:tc>
                  <a:txBody>
                    <a:bodyPr/>
                    <a:lstStyle/>
                    <a:p>
                      <a:r>
                        <a:rPr lang="en-US" sz="3300" b="1" dirty="0"/>
                        <a:t>City</a:t>
                      </a:r>
                      <a:endParaRPr lang="en-US" sz="3300" dirty="0"/>
                    </a:p>
                  </a:txBody>
                  <a:tcPr marL="167640" marR="167640" marT="83820" marB="83820" anchor="ctr">
                    <a:lnL>
                      <a:noFill/>
                    </a:lnL>
                    <a:lnR>
                      <a:noFill/>
                    </a:lnR>
                    <a:lnT>
                      <a:noFill/>
                    </a:lnT>
                    <a:lnB>
                      <a:noFill/>
                    </a:lnB>
                    <a:noFill/>
                  </a:tcPr>
                </a:tc>
                <a:tc>
                  <a:txBody>
                    <a:bodyPr/>
                    <a:lstStyle/>
                    <a:p>
                      <a:r>
                        <a:rPr lang="en-US" sz="3300" b="1" dirty="0"/>
                        <a:t>Salary</a:t>
                      </a:r>
                      <a:endParaRPr lang="en-US" sz="3300" dirty="0"/>
                    </a:p>
                  </a:txBody>
                  <a:tcPr marL="167640" marR="167640" marT="83820" marB="83820" anchor="ctr">
                    <a:lnL>
                      <a:noFill/>
                    </a:lnL>
                    <a:lnR>
                      <a:noFill/>
                    </a:lnR>
                    <a:lnT>
                      <a:noFill/>
                    </a:lnT>
                    <a:lnB>
                      <a:noFill/>
                    </a:lnB>
                    <a:noFill/>
                  </a:tcPr>
                </a:tc>
                <a:extLst>
                  <a:ext uri="{0D108BD9-81ED-4DB2-BD59-A6C34878D82A}">
                    <a16:rowId xmlns:a16="http://schemas.microsoft.com/office/drawing/2014/main" val="3982474456"/>
                  </a:ext>
                </a:extLst>
              </a:tr>
              <a:tr h="737616">
                <a:tc>
                  <a:txBody>
                    <a:bodyPr/>
                    <a:lstStyle/>
                    <a:p>
                      <a:r>
                        <a:rPr lang="en-US" sz="3300" dirty="0"/>
                        <a:t>0</a:t>
                      </a:r>
                    </a:p>
                  </a:txBody>
                  <a:tcPr marL="167640" marR="167640" marT="83820" marB="83820" anchor="ctr">
                    <a:lnL>
                      <a:noFill/>
                    </a:lnL>
                    <a:lnR>
                      <a:noFill/>
                    </a:lnR>
                    <a:lnT>
                      <a:noFill/>
                    </a:lnT>
                    <a:lnB>
                      <a:noFill/>
                    </a:lnB>
                    <a:noFill/>
                  </a:tcPr>
                </a:tc>
                <a:tc>
                  <a:txBody>
                    <a:bodyPr/>
                    <a:lstStyle/>
                    <a:p>
                      <a:r>
                        <a:rPr lang="en-US" sz="3300"/>
                        <a:t>Alice</a:t>
                      </a:r>
                    </a:p>
                  </a:txBody>
                  <a:tcPr marL="167640" marR="167640" marT="83820" marB="83820" anchor="ctr">
                    <a:lnL>
                      <a:noFill/>
                    </a:lnL>
                    <a:lnR>
                      <a:noFill/>
                    </a:lnR>
                    <a:lnT>
                      <a:noFill/>
                    </a:lnT>
                    <a:lnB>
                      <a:noFill/>
                    </a:lnB>
                    <a:noFill/>
                  </a:tcPr>
                </a:tc>
                <a:tc>
                  <a:txBody>
                    <a:bodyPr/>
                    <a:lstStyle/>
                    <a:p>
                      <a:r>
                        <a:rPr lang="en-US" sz="3300"/>
                        <a:t>25</a:t>
                      </a:r>
                    </a:p>
                  </a:txBody>
                  <a:tcPr marL="167640" marR="167640" marT="83820" marB="83820" anchor="ctr">
                    <a:lnL>
                      <a:noFill/>
                    </a:lnL>
                    <a:lnR>
                      <a:noFill/>
                    </a:lnR>
                    <a:lnT>
                      <a:noFill/>
                    </a:lnT>
                    <a:lnB>
                      <a:noFill/>
                    </a:lnB>
                    <a:noFill/>
                  </a:tcPr>
                </a:tc>
                <a:tc>
                  <a:txBody>
                    <a:bodyPr/>
                    <a:lstStyle/>
                    <a:p>
                      <a:r>
                        <a:rPr lang="en-US" sz="3300" dirty="0"/>
                        <a:t>New York</a:t>
                      </a:r>
                    </a:p>
                  </a:txBody>
                  <a:tcPr marL="167640" marR="167640" marT="83820" marB="83820" anchor="ctr">
                    <a:lnL>
                      <a:noFill/>
                    </a:lnL>
                    <a:lnR>
                      <a:noFill/>
                    </a:lnR>
                    <a:lnT>
                      <a:noFill/>
                    </a:lnT>
                    <a:lnB>
                      <a:noFill/>
                    </a:lnB>
                    <a:noFill/>
                  </a:tcPr>
                </a:tc>
                <a:tc>
                  <a:txBody>
                    <a:bodyPr/>
                    <a:lstStyle/>
                    <a:p>
                      <a:r>
                        <a:rPr lang="en-US" sz="3300" dirty="0"/>
                        <a:t>$50,000</a:t>
                      </a:r>
                    </a:p>
                  </a:txBody>
                  <a:tcPr marL="167640" marR="167640" marT="83820" marB="83820" anchor="ctr">
                    <a:lnL>
                      <a:noFill/>
                    </a:lnL>
                    <a:lnR>
                      <a:noFill/>
                    </a:lnR>
                    <a:lnT>
                      <a:noFill/>
                    </a:lnT>
                    <a:lnB>
                      <a:noFill/>
                    </a:lnB>
                    <a:noFill/>
                  </a:tcPr>
                </a:tc>
                <a:extLst>
                  <a:ext uri="{0D108BD9-81ED-4DB2-BD59-A6C34878D82A}">
                    <a16:rowId xmlns:a16="http://schemas.microsoft.com/office/drawing/2014/main" val="813312143"/>
                  </a:ext>
                </a:extLst>
              </a:tr>
              <a:tr h="737616">
                <a:tc>
                  <a:txBody>
                    <a:bodyPr/>
                    <a:lstStyle/>
                    <a:p>
                      <a:r>
                        <a:rPr lang="en-US" sz="3300" dirty="0"/>
                        <a:t>1</a:t>
                      </a:r>
                    </a:p>
                  </a:txBody>
                  <a:tcPr marL="167640" marR="167640" marT="83820" marB="83820" anchor="ctr">
                    <a:lnL>
                      <a:noFill/>
                    </a:lnL>
                    <a:lnR>
                      <a:noFill/>
                    </a:lnR>
                    <a:lnT>
                      <a:noFill/>
                    </a:lnT>
                    <a:lnB>
                      <a:noFill/>
                    </a:lnB>
                    <a:noFill/>
                  </a:tcPr>
                </a:tc>
                <a:tc>
                  <a:txBody>
                    <a:bodyPr/>
                    <a:lstStyle/>
                    <a:p>
                      <a:r>
                        <a:rPr lang="en-US" sz="3300" dirty="0"/>
                        <a:t>Bob</a:t>
                      </a:r>
                    </a:p>
                  </a:txBody>
                  <a:tcPr marL="167640" marR="167640" marT="83820" marB="83820" anchor="ctr">
                    <a:lnL>
                      <a:noFill/>
                    </a:lnL>
                    <a:lnR>
                      <a:noFill/>
                    </a:lnR>
                    <a:lnT>
                      <a:noFill/>
                    </a:lnT>
                    <a:lnB>
                      <a:noFill/>
                    </a:lnB>
                    <a:noFill/>
                  </a:tcPr>
                </a:tc>
                <a:tc>
                  <a:txBody>
                    <a:bodyPr/>
                    <a:lstStyle/>
                    <a:p>
                      <a:r>
                        <a:rPr lang="en-US" sz="3300"/>
                        <a:t>30</a:t>
                      </a:r>
                    </a:p>
                  </a:txBody>
                  <a:tcPr marL="167640" marR="167640" marT="83820" marB="83820" anchor="ctr">
                    <a:lnL>
                      <a:noFill/>
                    </a:lnL>
                    <a:lnR>
                      <a:noFill/>
                    </a:lnR>
                    <a:lnT>
                      <a:noFill/>
                    </a:lnT>
                    <a:lnB>
                      <a:noFill/>
                    </a:lnB>
                    <a:noFill/>
                  </a:tcPr>
                </a:tc>
                <a:tc>
                  <a:txBody>
                    <a:bodyPr/>
                    <a:lstStyle/>
                    <a:p>
                      <a:r>
                        <a:rPr lang="en-US" sz="3300"/>
                        <a:t>Chicago</a:t>
                      </a:r>
                    </a:p>
                  </a:txBody>
                  <a:tcPr marL="167640" marR="167640" marT="83820" marB="83820" anchor="ctr">
                    <a:lnL>
                      <a:noFill/>
                    </a:lnL>
                    <a:lnR>
                      <a:noFill/>
                    </a:lnR>
                    <a:lnT>
                      <a:noFill/>
                    </a:lnT>
                    <a:lnB>
                      <a:noFill/>
                    </a:lnB>
                    <a:noFill/>
                  </a:tcPr>
                </a:tc>
                <a:tc>
                  <a:txBody>
                    <a:bodyPr/>
                    <a:lstStyle/>
                    <a:p>
                      <a:r>
                        <a:rPr lang="en-US" sz="3300" dirty="0"/>
                        <a:t>$55,000</a:t>
                      </a:r>
                    </a:p>
                  </a:txBody>
                  <a:tcPr marL="167640" marR="167640" marT="83820" marB="83820" anchor="ctr">
                    <a:lnL>
                      <a:noFill/>
                    </a:lnL>
                    <a:lnR>
                      <a:noFill/>
                    </a:lnR>
                    <a:lnT>
                      <a:noFill/>
                    </a:lnT>
                    <a:lnB>
                      <a:noFill/>
                    </a:lnB>
                    <a:noFill/>
                  </a:tcPr>
                </a:tc>
                <a:extLst>
                  <a:ext uri="{0D108BD9-81ED-4DB2-BD59-A6C34878D82A}">
                    <a16:rowId xmlns:a16="http://schemas.microsoft.com/office/drawing/2014/main" val="3497381117"/>
                  </a:ext>
                </a:extLst>
              </a:tr>
              <a:tr h="737616">
                <a:tc>
                  <a:txBody>
                    <a:bodyPr/>
                    <a:lstStyle/>
                    <a:p>
                      <a:r>
                        <a:rPr lang="en-US" sz="3300" dirty="0"/>
                        <a:t>2</a:t>
                      </a:r>
                    </a:p>
                  </a:txBody>
                  <a:tcPr marL="167640" marR="167640" marT="83820" marB="83820" anchor="ctr">
                    <a:lnL>
                      <a:noFill/>
                    </a:lnL>
                    <a:lnR>
                      <a:noFill/>
                    </a:lnR>
                    <a:lnT>
                      <a:noFill/>
                    </a:lnT>
                    <a:lnB>
                      <a:noFill/>
                    </a:lnB>
                    <a:noFill/>
                  </a:tcPr>
                </a:tc>
                <a:tc>
                  <a:txBody>
                    <a:bodyPr/>
                    <a:lstStyle/>
                    <a:p>
                      <a:r>
                        <a:rPr lang="en-US" sz="3300"/>
                        <a:t>Charlie</a:t>
                      </a:r>
                    </a:p>
                  </a:txBody>
                  <a:tcPr marL="167640" marR="167640" marT="83820" marB="83820" anchor="ctr">
                    <a:lnL>
                      <a:noFill/>
                    </a:lnL>
                    <a:lnR>
                      <a:noFill/>
                    </a:lnR>
                    <a:lnT>
                      <a:noFill/>
                    </a:lnT>
                    <a:lnB>
                      <a:noFill/>
                    </a:lnB>
                    <a:noFill/>
                  </a:tcPr>
                </a:tc>
                <a:tc>
                  <a:txBody>
                    <a:bodyPr/>
                    <a:lstStyle/>
                    <a:p>
                      <a:r>
                        <a:rPr lang="en-US" sz="3300"/>
                        <a:t>35</a:t>
                      </a:r>
                    </a:p>
                  </a:txBody>
                  <a:tcPr marL="167640" marR="167640" marT="83820" marB="83820" anchor="ctr">
                    <a:lnL>
                      <a:noFill/>
                    </a:lnL>
                    <a:lnR>
                      <a:noFill/>
                    </a:lnR>
                    <a:lnT>
                      <a:noFill/>
                    </a:lnT>
                    <a:lnB>
                      <a:noFill/>
                    </a:lnB>
                    <a:noFill/>
                  </a:tcPr>
                </a:tc>
                <a:tc>
                  <a:txBody>
                    <a:bodyPr/>
                    <a:lstStyle/>
                    <a:p>
                      <a:r>
                        <a:rPr lang="en-US" sz="3300"/>
                        <a:t>Los Angeles</a:t>
                      </a:r>
                    </a:p>
                  </a:txBody>
                  <a:tcPr marL="167640" marR="167640" marT="83820" marB="83820" anchor="ctr">
                    <a:lnL>
                      <a:noFill/>
                    </a:lnL>
                    <a:lnR>
                      <a:noFill/>
                    </a:lnR>
                    <a:lnT>
                      <a:noFill/>
                    </a:lnT>
                    <a:lnB>
                      <a:noFill/>
                    </a:lnB>
                    <a:noFill/>
                  </a:tcPr>
                </a:tc>
                <a:tc>
                  <a:txBody>
                    <a:bodyPr/>
                    <a:lstStyle/>
                    <a:p>
                      <a:r>
                        <a:rPr lang="en-US" sz="3300" dirty="0"/>
                        <a:t>$60,000</a:t>
                      </a:r>
                    </a:p>
                  </a:txBody>
                  <a:tcPr marL="167640" marR="167640" marT="83820" marB="83820" anchor="ctr">
                    <a:lnL>
                      <a:noFill/>
                    </a:lnL>
                    <a:lnR>
                      <a:noFill/>
                    </a:lnR>
                    <a:lnT>
                      <a:noFill/>
                    </a:lnT>
                    <a:lnB>
                      <a:noFill/>
                    </a:lnB>
                    <a:noFill/>
                  </a:tcPr>
                </a:tc>
                <a:extLst>
                  <a:ext uri="{0D108BD9-81ED-4DB2-BD59-A6C34878D82A}">
                    <a16:rowId xmlns:a16="http://schemas.microsoft.com/office/drawing/2014/main" val="1068534816"/>
                  </a:ext>
                </a:extLst>
              </a:tr>
              <a:tr h="737616">
                <a:tc>
                  <a:txBody>
                    <a:bodyPr/>
                    <a:lstStyle/>
                    <a:p>
                      <a:r>
                        <a:rPr lang="en-US" sz="3300"/>
                        <a:t>3</a:t>
                      </a:r>
                    </a:p>
                  </a:txBody>
                  <a:tcPr marL="167640" marR="167640" marT="83820" marB="83820" anchor="ctr">
                    <a:lnL>
                      <a:noFill/>
                    </a:lnL>
                    <a:lnR>
                      <a:noFill/>
                    </a:lnR>
                    <a:lnT>
                      <a:noFill/>
                    </a:lnT>
                    <a:lnB>
                      <a:noFill/>
                    </a:lnB>
                    <a:noFill/>
                  </a:tcPr>
                </a:tc>
                <a:tc>
                  <a:txBody>
                    <a:bodyPr/>
                    <a:lstStyle/>
                    <a:p>
                      <a:r>
                        <a:rPr lang="en-US" sz="3300"/>
                        <a:t>David</a:t>
                      </a:r>
                    </a:p>
                  </a:txBody>
                  <a:tcPr marL="167640" marR="167640" marT="83820" marB="83820" anchor="ctr">
                    <a:lnL>
                      <a:noFill/>
                    </a:lnL>
                    <a:lnR>
                      <a:noFill/>
                    </a:lnR>
                    <a:lnT>
                      <a:noFill/>
                    </a:lnT>
                    <a:lnB>
                      <a:noFill/>
                    </a:lnB>
                    <a:noFill/>
                  </a:tcPr>
                </a:tc>
                <a:tc>
                  <a:txBody>
                    <a:bodyPr/>
                    <a:lstStyle/>
                    <a:p>
                      <a:r>
                        <a:rPr lang="en-US" sz="3300"/>
                        <a:t>40</a:t>
                      </a:r>
                    </a:p>
                  </a:txBody>
                  <a:tcPr marL="167640" marR="167640" marT="83820" marB="83820" anchor="ctr">
                    <a:lnL>
                      <a:noFill/>
                    </a:lnL>
                    <a:lnR>
                      <a:noFill/>
                    </a:lnR>
                    <a:lnT>
                      <a:noFill/>
                    </a:lnT>
                    <a:lnB>
                      <a:noFill/>
                    </a:lnB>
                    <a:noFill/>
                  </a:tcPr>
                </a:tc>
                <a:tc>
                  <a:txBody>
                    <a:bodyPr/>
                    <a:lstStyle/>
                    <a:p>
                      <a:r>
                        <a:rPr lang="en-US" sz="3300" dirty="0"/>
                        <a:t>Houston</a:t>
                      </a:r>
                    </a:p>
                  </a:txBody>
                  <a:tcPr marL="167640" marR="167640" marT="83820" marB="83820" anchor="ctr">
                    <a:lnL>
                      <a:noFill/>
                    </a:lnL>
                    <a:lnR>
                      <a:noFill/>
                    </a:lnR>
                    <a:lnT>
                      <a:noFill/>
                    </a:lnT>
                    <a:lnB>
                      <a:noFill/>
                    </a:lnB>
                    <a:noFill/>
                  </a:tcPr>
                </a:tc>
                <a:tc>
                  <a:txBody>
                    <a:bodyPr/>
                    <a:lstStyle/>
                    <a:p>
                      <a:r>
                        <a:rPr lang="en-US" sz="3300" dirty="0"/>
                        <a:t>$65,000</a:t>
                      </a:r>
                    </a:p>
                  </a:txBody>
                  <a:tcPr marL="167640" marR="167640" marT="83820" marB="83820" anchor="ctr">
                    <a:lnL>
                      <a:noFill/>
                    </a:lnL>
                    <a:lnR>
                      <a:noFill/>
                    </a:lnR>
                    <a:lnT>
                      <a:noFill/>
                    </a:lnT>
                    <a:lnB>
                      <a:noFill/>
                    </a:lnB>
                    <a:noFill/>
                  </a:tcPr>
                </a:tc>
                <a:extLst>
                  <a:ext uri="{0D108BD9-81ED-4DB2-BD59-A6C34878D82A}">
                    <a16:rowId xmlns:a16="http://schemas.microsoft.com/office/drawing/2014/main" val="3569694277"/>
                  </a:ext>
                </a:extLst>
              </a:tr>
            </a:tbl>
          </a:graphicData>
        </a:graphic>
      </p:graphicFrame>
    </p:spTree>
    <p:extLst>
      <p:ext uri="{BB962C8B-B14F-4D97-AF65-F5344CB8AC3E}">
        <p14:creationId xmlns:p14="http://schemas.microsoft.com/office/powerpoint/2010/main" val="1483730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54999-8108-9504-AFED-D6DDBFBE9A03}"/>
              </a:ext>
            </a:extLst>
          </p:cNvPr>
          <p:cNvSpPr>
            <a:spLocks noGrp="1"/>
          </p:cNvSpPr>
          <p:nvPr>
            <p:ph type="title"/>
          </p:nvPr>
        </p:nvSpPr>
        <p:spPr/>
        <p:txBody>
          <a:bodyPr>
            <a:normAutofit/>
          </a:bodyPr>
          <a:lstStyle/>
          <a:p>
            <a:r>
              <a:rPr lang="en-US" sz="5400" b="1" dirty="0"/>
              <a:t>Indexing in Pandas</a:t>
            </a:r>
          </a:p>
        </p:txBody>
      </p:sp>
      <p:sp>
        <p:nvSpPr>
          <p:cNvPr id="4" name="Rectangle 1">
            <a:extLst>
              <a:ext uri="{FF2B5EF4-FFF2-40B4-BE49-F238E27FC236}">
                <a16:creationId xmlns:a16="http://schemas.microsoft.com/office/drawing/2014/main" id="{9401C33B-FFB5-2254-DE91-C2A62330BE23}"/>
              </a:ext>
            </a:extLst>
          </p:cNvPr>
          <p:cNvSpPr>
            <a:spLocks noGrp="1" noChangeArrowheads="1"/>
          </p:cNvSpPr>
          <p:nvPr>
            <p:ph idx="1"/>
          </p:nvPr>
        </p:nvSpPr>
        <p:spPr bwMode="auto">
          <a:xfrm>
            <a:off x="838200" y="2093083"/>
            <a:ext cx="1051560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Indexing allows you to access and manipulate data in a Series using labels or positions.</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Similar to lists and dictionaries in Python, but with more flexibility.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Two main types of indexing:</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3200" b="1" i="0" u="none" strike="noStrike" cap="none" normalizeH="0" baseline="0" dirty="0">
                <a:ln>
                  <a:noFill/>
                </a:ln>
                <a:solidFill>
                  <a:schemeClr val="tx1"/>
                </a:solidFill>
                <a:effectLst/>
                <a:latin typeface="Arial" panose="020B0604020202020204" pitchFamily="34" charset="0"/>
              </a:rPr>
              <a:t>Label-based </a:t>
            </a:r>
            <a:r>
              <a:rPr lang="en-US" altLang="en-US" sz="3200" b="1" dirty="0">
                <a:latin typeface="Arial" panose="020B0604020202020204" pitchFamily="34" charset="0"/>
              </a:rPr>
              <a:t>indexing (.loc[]) – Custom Indexing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sz="3200" b="1" dirty="0">
                <a:latin typeface="Arial" panose="020B0604020202020204" pitchFamily="34" charset="0"/>
              </a:rPr>
              <a:t>Position-based indexing (.</a:t>
            </a:r>
            <a:r>
              <a:rPr lang="en-US" altLang="en-US" sz="3200" b="1" dirty="0" err="1">
                <a:latin typeface="Arial" panose="020B0604020202020204" pitchFamily="34" charset="0"/>
              </a:rPr>
              <a:t>iloc</a:t>
            </a:r>
            <a:r>
              <a:rPr lang="en-US" altLang="en-US" sz="3200" b="1" dirty="0">
                <a:latin typeface="Arial" panose="020B0604020202020204" pitchFamily="34" charset="0"/>
              </a:rPr>
              <a:t>[]) – Default Indexing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6801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F50A0-6803-C5A3-7539-85DB9C08FACF}"/>
              </a:ext>
            </a:extLst>
          </p:cNvPr>
          <p:cNvSpPr>
            <a:spLocks noGrp="1"/>
          </p:cNvSpPr>
          <p:nvPr>
            <p:ph type="title"/>
          </p:nvPr>
        </p:nvSpPr>
        <p:spPr>
          <a:xfrm>
            <a:off x="838200" y="346075"/>
            <a:ext cx="10515600" cy="1325563"/>
          </a:xfrm>
        </p:spPr>
        <p:txBody>
          <a:bodyPr>
            <a:normAutofit/>
          </a:bodyPr>
          <a:lstStyle/>
          <a:p>
            <a:r>
              <a:rPr lang="en-US" b="1" i="0" dirty="0">
                <a:solidFill>
                  <a:srgbClr val="404040"/>
                </a:solidFill>
                <a:effectLst/>
                <a:latin typeface="Inter"/>
              </a:rPr>
              <a:t>Default Indexing in Pandas</a:t>
            </a:r>
            <a:br>
              <a:rPr lang="en-US" b="1" i="0" dirty="0">
                <a:solidFill>
                  <a:srgbClr val="404040"/>
                </a:solidFill>
                <a:effectLst/>
                <a:latin typeface="Inter"/>
              </a:rPr>
            </a:br>
            <a:endParaRPr lang="en-US" dirty="0"/>
          </a:p>
        </p:txBody>
      </p:sp>
      <p:sp>
        <p:nvSpPr>
          <p:cNvPr id="4" name="Rectangle 1">
            <a:extLst>
              <a:ext uri="{FF2B5EF4-FFF2-40B4-BE49-F238E27FC236}">
                <a16:creationId xmlns:a16="http://schemas.microsoft.com/office/drawing/2014/main" id="{5729CC85-4DC6-1680-96B9-655B4CDF7AE3}"/>
              </a:ext>
            </a:extLst>
          </p:cNvPr>
          <p:cNvSpPr>
            <a:spLocks noGrp="1" noChangeArrowheads="1"/>
          </p:cNvSpPr>
          <p:nvPr>
            <p:ph idx="1"/>
          </p:nvPr>
        </p:nvSpPr>
        <p:spPr bwMode="auto">
          <a:xfrm>
            <a:off x="533400" y="1924870"/>
            <a:ext cx="10515600" cy="3360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6501" rIns="91440" bIns="0" numCol="1" anchor="ctr" anchorCtr="0" compatLnSpc="1">
            <a:prstTxWarp prst="textNoShape">
              <a:avLst/>
            </a:prstTxWarp>
            <a:spAutoFit/>
          </a:bodyPr>
          <a:lstStyle/>
          <a:p>
            <a:pPr eaLnBrk="0" fontAlgn="base" hangingPunct="0">
              <a:lnSpc>
                <a:spcPct val="100000"/>
              </a:lnSpc>
              <a:spcBef>
                <a:spcPct val="0"/>
              </a:spcBef>
              <a:spcAft>
                <a:spcPct val="0"/>
              </a:spcAft>
            </a:pPr>
            <a:r>
              <a:rPr lang="en-US" sz="3600" b="1" kern="100" dirty="0">
                <a:effectLst/>
                <a:latin typeface="Aptos" panose="020B0004020202020204" pitchFamily="34" charset="0"/>
                <a:ea typeface="Aptos" panose="020B0004020202020204" pitchFamily="34" charset="0"/>
                <a:cs typeface="Arial" panose="020B0604020202020204" pitchFamily="34" charset="0"/>
              </a:rPr>
              <a:t>The default index is a numeric sequence (0, 1, 2, ...) assigned to rows or elements when no custom index is provided.</a:t>
            </a:r>
          </a:p>
          <a:p>
            <a:pPr eaLnBrk="0" fontAlgn="base" hangingPunct="0">
              <a:lnSpc>
                <a:spcPct val="100000"/>
              </a:lnSpc>
              <a:spcBef>
                <a:spcPct val="0"/>
              </a:spcBef>
              <a:spcAft>
                <a:spcPct val="0"/>
              </a:spcAft>
            </a:pPr>
            <a:r>
              <a:rPr lang="en-US" sz="3600" b="1" kern="100" dirty="0">
                <a:effectLst/>
                <a:latin typeface="Aptos" panose="020B0004020202020204" pitchFamily="34" charset="0"/>
                <a:ea typeface="Aptos" panose="020B0004020202020204" pitchFamily="34" charset="0"/>
                <a:cs typeface="Arial" panose="020B0604020202020204" pitchFamily="34" charset="0"/>
              </a:rPr>
              <a:t>It provides a unique identifier for each row or element in the Series or </a:t>
            </a:r>
            <a:r>
              <a:rPr lang="en-US" sz="3600" b="1" kern="100" dirty="0" err="1">
                <a:effectLst/>
                <a:latin typeface="Aptos" panose="020B0004020202020204" pitchFamily="34" charset="0"/>
                <a:ea typeface="Aptos" panose="020B0004020202020204" pitchFamily="34" charset="0"/>
                <a:cs typeface="Arial" panose="020B0604020202020204" pitchFamily="34" charset="0"/>
              </a:rPr>
              <a:t>DataFrame</a:t>
            </a:r>
            <a:r>
              <a:rPr lang="en-US" sz="3600" b="1" kern="100" dirty="0">
                <a:effectLst/>
                <a:latin typeface="Aptos" panose="020B0004020202020204" pitchFamily="34" charset="0"/>
                <a:ea typeface="Aptos" panose="020B0004020202020204" pitchFamily="34" charset="0"/>
                <a:cs typeface="Arial" panose="020B0604020202020204" pitchFamily="34" charset="0"/>
              </a:rPr>
              <a:t>.</a:t>
            </a:r>
            <a:endParaRPr lang="en-US" sz="3600" kern="100" dirty="0">
              <a:effectLst/>
              <a:latin typeface="Aptos" panose="020B0004020202020204" pitchFamily="34" charset="0"/>
              <a:ea typeface="Aptos" panose="020B0004020202020204" pitchFamily="34" charset="0"/>
              <a:cs typeface="Arial" panose="020B0604020202020204" pitchFamily="34" charset="0"/>
            </a:endParaRPr>
          </a:p>
          <a:p>
            <a:pPr marL="0" indent="0" eaLnBrk="0" fontAlgn="base" hangingPunct="0">
              <a:lnSpc>
                <a:spcPct val="100000"/>
              </a:lnSpc>
              <a:spcBef>
                <a:spcPct val="0"/>
              </a:spcBef>
              <a:spcAft>
                <a:spcPct val="0"/>
              </a:spcAft>
              <a:buNone/>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lvl="0" indent="0" algn="l" defTabSz="91440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8400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931C-4684-5324-1187-762F43F4AC66}"/>
              </a:ext>
            </a:extLst>
          </p:cNvPr>
          <p:cNvSpPr>
            <a:spLocks noGrp="1"/>
          </p:cNvSpPr>
          <p:nvPr>
            <p:ph type="title"/>
          </p:nvPr>
        </p:nvSpPr>
        <p:spPr/>
        <p:txBody>
          <a:bodyPr/>
          <a:lstStyle/>
          <a:p>
            <a:r>
              <a:rPr lang="en-US" dirty="0"/>
              <a:t>Default Indexing Example</a:t>
            </a:r>
          </a:p>
        </p:txBody>
      </p:sp>
      <p:sp>
        <p:nvSpPr>
          <p:cNvPr id="5" name="TextBox 4">
            <a:extLst>
              <a:ext uri="{FF2B5EF4-FFF2-40B4-BE49-F238E27FC236}">
                <a16:creationId xmlns:a16="http://schemas.microsoft.com/office/drawing/2014/main" id="{62D7A4CD-CA5E-24A1-C2E7-8222D74B6623}"/>
              </a:ext>
            </a:extLst>
          </p:cNvPr>
          <p:cNvSpPr txBox="1"/>
          <p:nvPr/>
        </p:nvSpPr>
        <p:spPr>
          <a:xfrm>
            <a:off x="1333500" y="2690336"/>
            <a:ext cx="7810500" cy="2800767"/>
          </a:xfrm>
          <a:prstGeom prst="rect">
            <a:avLst/>
          </a:prstGeom>
          <a:noFill/>
        </p:spPr>
        <p:txBody>
          <a:bodyPr wrap="square">
            <a:spAutoFit/>
          </a:bodyPr>
          <a:lstStyle/>
          <a:p>
            <a:r>
              <a:rPr lang="en-US" sz="4400" dirty="0"/>
              <a:t>0    100</a:t>
            </a:r>
          </a:p>
          <a:p>
            <a:r>
              <a:rPr lang="en-US" sz="4400" dirty="0"/>
              <a:t>1    200</a:t>
            </a:r>
          </a:p>
          <a:p>
            <a:r>
              <a:rPr lang="en-US" sz="4400" dirty="0"/>
              <a:t>2    300</a:t>
            </a:r>
          </a:p>
          <a:p>
            <a:r>
              <a:rPr lang="en-US" sz="4400" dirty="0"/>
              <a:t>3    400</a:t>
            </a:r>
          </a:p>
        </p:txBody>
      </p:sp>
      <p:sp>
        <p:nvSpPr>
          <p:cNvPr id="7" name="TextBox 6">
            <a:extLst>
              <a:ext uri="{FF2B5EF4-FFF2-40B4-BE49-F238E27FC236}">
                <a16:creationId xmlns:a16="http://schemas.microsoft.com/office/drawing/2014/main" id="{32B2FD0E-8669-D7D0-A10F-B8156AE3F458}"/>
              </a:ext>
            </a:extLst>
          </p:cNvPr>
          <p:cNvSpPr txBox="1"/>
          <p:nvPr/>
        </p:nvSpPr>
        <p:spPr>
          <a:xfrm>
            <a:off x="4457700" y="1674673"/>
            <a:ext cx="6096000" cy="4031873"/>
          </a:xfrm>
          <a:prstGeom prst="rect">
            <a:avLst/>
          </a:prstGeom>
          <a:noFill/>
        </p:spPr>
        <p:txBody>
          <a:bodyPr wrap="square">
            <a:spAutoFit/>
          </a:bodyPr>
          <a:lstStyle/>
          <a:p>
            <a:r>
              <a:rPr lang="en-US" sz="3200" dirty="0"/>
              <a:t>import pandas as pd  </a:t>
            </a:r>
          </a:p>
          <a:p>
            <a:endParaRPr lang="en-US" sz="3200" dirty="0"/>
          </a:p>
          <a:p>
            <a:r>
              <a:rPr lang="en-US" sz="3200" dirty="0"/>
              <a:t># Creating a Series without specifying an index</a:t>
            </a:r>
          </a:p>
          <a:p>
            <a:r>
              <a:rPr lang="en-US" sz="3200" dirty="0"/>
              <a:t>data = </a:t>
            </a:r>
            <a:r>
              <a:rPr lang="en-US" sz="3200" dirty="0" err="1"/>
              <a:t>pd.Series</a:t>
            </a:r>
            <a:r>
              <a:rPr lang="en-US" sz="3200" dirty="0"/>
              <a:t>([100, 200, 300, 400])  </a:t>
            </a:r>
          </a:p>
          <a:p>
            <a:r>
              <a:rPr lang="en-US" sz="3200" dirty="0"/>
              <a:t># Displaying the Series</a:t>
            </a:r>
          </a:p>
          <a:p>
            <a:r>
              <a:rPr lang="en-US" sz="3200" dirty="0"/>
              <a:t>print(data)</a:t>
            </a:r>
          </a:p>
        </p:txBody>
      </p:sp>
    </p:spTree>
    <p:extLst>
      <p:ext uri="{BB962C8B-B14F-4D97-AF65-F5344CB8AC3E}">
        <p14:creationId xmlns:p14="http://schemas.microsoft.com/office/powerpoint/2010/main" val="2782601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BA57-205A-A543-D14B-656671B8B9B9}"/>
              </a:ext>
            </a:extLst>
          </p:cNvPr>
          <p:cNvSpPr>
            <a:spLocks noGrp="1"/>
          </p:cNvSpPr>
          <p:nvPr>
            <p:ph type="title"/>
          </p:nvPr>
        </p:nvSpPr>
        <p:spPr/>
        <p:txBody>
          <a:bodyPr/>
          <a:lstStyle/>
          <a:p>
            <a:r>
              <a:rPr lang="en-US" dirty="0"/>
              <a:t>Creating a Pandas Series with Custom Index</a:t>
            </a:r>
          </a:p>
        </p:txBody>
      </p:sp>
      <p:sp>
        <p:nvSpPr>
          <p:cNvPr id="6" name="TextBox 5">
            <a:extLst>
              <a:ext uri="{FF2B5EF4-FFF2-40B4-BE49-F238E27FC236}">
                <a16:creationId xmlns:a16="http://schemas.microsoft.com/office/drawing/2014/main" id="{932DC1B2-6213-9CF8-BFA2-BAECF35D0DE3}"/>
              </a:ext>
            </a:extLst>
          </p:cNvPr>
          <p:cNvSpPr txBox="1"/>
          <p:nvPr/>
        </p:nvSpPr>
        <p:spPr>
          <a:xfrm>
            <a:off x="5391150" y="1825625"/>
            <a:ext cx="6267450" cy="3539430"/>
          </a:xfrm>
          <a:prstGeom prst="rect">
            <a:avLst/>
          </a:prstGeom>
          <a:noFill/>
        </p:spPr>
        <p:txBody>
          <a:bodyPr wrap="square">
            <a:spAutoFit/>
          </a:bodyPr>
          <a:lstStyle/>
          <a:p>
            <a:r>
              <a:rPr lang="en-US" sz="2800" b="1" dirty="0"/>
              <a:t>import pandas as pd  </a:t>
            </a:r>
          </a:p>
          <a:p>
            <a:endParaRPr lang="en-US" sz="2800" b="1" dirty="0"/>
          </a:p>
          <a:p>
            <a:r>
              <a:rPr lang="en-US" sz="2800" b="1" dirty="0"/>
              <a:t># Creating a Series with custom index  </a:t>
            </a:r>
          </a:p>
          <a:p>
            <a:r>
              <a:rPr lang="en-US" sz="2800" b="1" dirty="0"/>
              <a:t>data = </a:t>
            </a:r>
            <a:r>
              <a:rPr lang="en-US" sz="2800" b="1" dirty="0" err="1"/>
              <a:t>pd.Series</a:t>
            </a:r>
            <a:r>
              <a:rPr lang="en-US" sz="2800" b="1" dirty="0"/>
              <a:t>([100, 200, 300, 400], index=['A', 'B', 'C', 'D'])  </a:t>
            </a:r>
          </a:p>
          <a:p>
            <a:endParaRPr lang="en-US" sz="2800" b="1" dirty="0"/>
          </a:p>
          <a:p>
            <a:r>
              <a:rPr lang="en-US" sz="2800" b="1" dirty="0"/>
              <a:t># Displaying the Series  </a:t>
            </a:r>
          </a:p>
          <a:p>
            <a:r>
              <a:rPr lang="en-US" sz="2800" b="1" dirty="0"/>
              <a:t>print(data)</a:t>
            </a:r>
          </a:p>
        </p:txBody>
      </p:sp>
      <p:sp>
        <p:nvSpPr>
          <p:cNvPr id="8" name="TextBox 7">
            <a:extLst>
              <a:ext uri="{FF2B5EF4-FFF2-40B4-BE49-F238E27FC236}">
                <a16:creationId xmlns:a16="http://schemas.microsoft.com/office/drawing/2014/main" id="{2F1717E0-8B3E-1C1D-6FA6-094F1B7CBD27}"/>
              </a:ext>
            </a:extLst>
          </p:cNvPr>
          <p:cNvSpPr txBox="1"/>
          <p:nvPr/>
        </p:nvSpPr>
        <p:spPr>
          <a:xfrm>
            <a:off x="1085850" y="2252186"/>
            <a:ext cx="3086100" cy="3046988"/>
          </a:xfrm>
          <a:prstGeom prst="rect">
            <a:avLst/>
          </a:prstGeom>
          <a:noFill/>
        </p:spPr>
        <p:txBody>
          <a:bodyPr wrap="square">
            <a:spAutoFit/>
          </a:bodyPr>
          <a:lstStyle/>
          <a:p>
            <a:r>
              <a:rPr lang="en-US" sz="4800" dirty="0"/>
              <a:t>A    100</a:t>
            </a:r>
          </a:p>
          <a:p>
            <a:r>
              <a:rPr lang="en-US" sz="4800" dirty="0"/>
              <a:t>B    200</a:t>
            </a:r>
          </a:p>
          <a:p>
            <a:r>
              <a:rPr lang="en-US" sz="4800" dirty="0"/>
              <a:t>C    300</a:t>
            </a:r>
          </a:p>
          <a:p>
            <a:r>
              <a:rPr lang="en-US" sz="4800" dirty="0"/>
              <a:t>D    400</a:t>
            </a:r>
          </a:p>
        </p:txBody>
      </p:sp>
    </p:spTree>
    <p:extLst>
      <p:ext uri="{BB962C8B-B14F-4D97-AF65-F5344CB8AC3E}">
        <p14:creationId xmlns:p14="http://schemas.microsoft.com/office/powerpoint/2010/main" val="53962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20A23-9C40-49A5-389A-5FCD8EE18B4F}"/>
              </a:ext>
            </a:extLst>
          </p:cNvPr>
          <p:cNvSpPr>
            <a:spLocks noGrp="1"/>
          </p:cNvSpPr>
          <p:nvPr>
            <p:ph type="title"/>
          </p:nvPr>
        </p:nvSpPr>
        <p:spPr/>
        <p:txBody>
          <a:bodyPr/>
          <a:lstStyle/>
          <a:p>
            <a:pPr algn="ctr"/>
            <a:r>
              <a:rPr lang="en-US" dirty="0"/>
              <a:t>What is Pandas?</a:t>
            </a:r>
          </a:p>
        </p:txBody>
      </p:sp>
      <p:sp>
        <p:nvSpPr>
          <p:cNvPr id="4" name="Rectangle 1">
            <a:extLst>
              <a:ext uri="{FF2B5EF4-FFF2-40B4-BE49-F238E27FC236}">
                <a16:creationId xmlns:a16="http://schemas.microsoft.com/office/drawing/2014/main" id="{D843B78A-C066-630A-97E1-6E0AA2F1CECD}"/>
              </a:ext>
            </a:extLst>
          </p:cNvPr>
          <p:cNvSpPr>
            <a:spLocks noGrp="1" noChangeArrowheads="1"/>
          </p:cNvSpPr>
          <p:nvPr>
            <p:ph idx="1"/>
          </p:nvPr>
        </p:nvSpPr>
        <p:spPr bwMode="auto">
          <a:xfrm>
            <a:off x="838199" y="1561545"/>
            <a:ext cx="10809157"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Powerful Python library for data manipulation and analysis.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Efficient and flexible data structures.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Essential for data cleaning, transformation, and exploration.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Builds upon NumPy, adding labeled data structures.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latin typeface="Arial" panose="020B0604020202020204" pitchFamily="34" charset="0"/>
              </a:rPr>
              <a:t>(Example):</a:t>
            </a:r>
            <a:r>
              <a:rPr kumimoji="0" lang="en-US" altLang="en-US" sz="3200" b="0" i="0" u="none" strike="noStrike" cap="none" normalizeH="0" baseline="0" dirty="0">
                <a:ln>
                  <a:noFill/>
                </a:ln>
                <a:solidFill>
                  <a:schemeClr val="tx1"/>
                </a:solidFill>
                <a:effectLst/>
                <a:latin typeface="Arial" panose="020B0604020202020204" pitchFamily="34" charset="0"/>
              </a:rPr>
              <a:t> "Imagine you have sales data in a CSV. Pandas can read it, calculate totals, and visualize results quickly." </a:t>
            </a:r>
          </a:p>
        </p:txBody>
      </p:sp>
    </p:spTree>
    <p:extLst>
      <p:ext uri="{BB962C8B-B14F-4D97-AF65-F5344CB8AC3E}">
        <p14:creationId xmlns:p14="http://schemas.microsoft.com/office/powerpoint/2010/main" val="3049787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834F1-F4D9-F95A-9229-01D24BD31156}"/>
              </a:ext>
            </a:extLst>
          </p:cNvPr>
          <p:cNvSpPr>
            <a:spLocks noGrp="1"/>
          </p:cNvSpPr>
          <p:nvPr>
            <p:ph type="title"/>
          </p:nvPr>
        </p:nvSpPr>
        <p:spPr/>
        <p:txBody>
          <a:bodyPr/>
          <a:lstStyle/>
          <a:p>
            <a:r>
              <a:rPr lang="en-US" b="1" i="0" dirty="0">
                <a:solidFill>
                  <a:srgbClr val="404040"/>
                </a:solidFill>
                <a:effectLst/>
                <a:latin typeface="Inter"/>
              </a:rPr>
              <a:t>Accessing Data Using Index</a:t>
            </a:r>
            <a:br>
              <a:rPr lang="en-US" b="1" i="0" dirty="0">
                <a:solidFill>
                  <a:srgbClr val="404040"/>
                </a:solidFill>
                <a:effectLst/>
                <a:latin typeface="Inter"/>
              </a:rPr>
            </a:br>
            <a:endParaRPr lang="en-US" dirty="0"/>
          </a:p>
        </p:txBody>
      </p:sp>
      <p:sp>
        <p:nvSpPr>
          <p:cNvPr id="5" name="TextBox 4">
            <a:extLst>
              <a:ext uri="{FF2B5EF4-FFF2-40B4-BE49-F238E27FC236}">
                <a16:creationId xmlns:a16="http://schemas.microsoft.com/office/drawing/2014/main" id="{67A4A7AC-F0D5-C574-8D10-599B3933440C}"/>
              </a:ext>
            </a:extLst>
          </p:cNvPr>
          <p:cNvSpPr txBox="1"/>
          <p:nvPr/>
        </p:nvSpPr>
        <p:spPr>
          <a:xfrm>
            <a:off x="1143000" y="1467356"/>
            <a:ext cx="7734300" cy="1569660"/>
          </a:xfrm>
          <a:prstGeom prst="rect">
            <a:avLst/>
          </a:prstGeom>
          <a:noFill/>
        </p:spPr>
        <p:txBody>
          <a:bodyPr wrap="square">
            <a:spAutoFit/>
          </a:bodyPr>
          <a:lstStyle/>
          <a:p>
            <a:r>
              <a:rPr lang="en-US" sz="3200" dirty="0"/>
              <a:t>Code</a:t>
            </a:r>
          </a:p>
          <a:p>
            <a:r>
              <a:rPr lang="en-US" sz="3200" dirty="0"/>
              <a:t># Accessing the value for index 'B'</a:t>
            </a:r>
          </a:p>
          <a:p>
            <a:r>
              <a:rPr lang="en-US" sz="3200" dirty="0"/>
              <a:t>print(data['B'])  # </a:t>
            </a:r>
            <a:r>
              <a:rPr lang="en-US" sz="3200" dirty="0">
                <a:highlight>
                  <a:srgbClr val="FFFF00"/>
                </a:highlight>
              </a:rPr>
              <a:t>Output: 200</a:t>
            </a:r>
          </a:p>
        </p:txBody>
      </p:sp>
      <p:sp>
        <p:nvSpPr>
          <p:cNvPr id="7" name="TextBox 6">
            <a:extLst>
              <a:ext uri="{FF2B5EF4-FFF2-40B4-BE49-F238E27FC236}">
                <a16:creationId xmlns:a16="http://schemas.microsoft.com/office/drawing/2014/main" id="{BE902D49-7D14-16E2-C821-F6465B9CA247}"/>
              </a:ext>
            </a:extLst>
          </p:cNvPr>
          <p:cNvSpPr txBox="1"/>
          <p:nvPr/>
        </p:nvSpPr>
        <p:spPr>
          <a:xfrm>
            <a:off x="4248150" y="3010346"/>
            <a:ext cx="6800850" cy="3416320"/>
          </a:xfrm>
          <a:prstGeom prst="rect">
            <a:avLst/>
          </a:prstGeom>
          <a:noFill/>
        </p:spPr>
        <p:txBody>
          <a:bodyPr wrap="square">
            <a:spAutoFit/>
          </a:bodyPr>
          <a:lstStyle/>
          <a:p>
            <a:r>
              <a:rPr lang="en-US" sz="3600" dirty="0"/>
              <a:t>Index    Data</a:t>
            </a:r>
          </a:p>
          <a:p>
            <a:r>
              <a:rPr lang="en-US" sz="3600" dirty="0"/>
              <a:t>  A  →   100</a:t>
            </a:r>
          </a:p>
          <a:p>
            <a:r>
              <a:rPr lang="en-US" sz="3600" dirty="0"/>
              <a:t>  B  →   200  ← Accessed using data['B']</a:t>
            </a:r>
          </a:p>
          <a:p>
            <a:r>
              <a:rPr lang="en-US" sz="3600" dirty="0"/>
              <a:t>  C  →   300</a:t>
            </a:r>
          </a:p>
          <a:p>
            <a:r>
              <a:rPr lang="en-US" sz="3600" dirty="0"/>
              <a:t>  D  →   400</a:t>
            </a:r>
          </a:p>
        </p:txBody>
      </p:sp>
    </p:spTree>
    <p:extLst>
      <p:ext uri="{BB962C8B-B14F-4D97-AF65-F5344CB8AC3E}">
        <p14:creationId xmlns:p14="http://schemas.microsoft.com/office/powerpoint/2010/main" val="3000289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7" name="Rectangle 22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A52B43-9E64-0DF7-97CA-3395AE983E72}"/>
              </a:ext>
            </a:extLst>
          </p:cNvPr>
          <p:cNvSpPr>
            <a:spLocks noGrp="1"/>
          </p:cNvSpPr>
          <p:nvPr>
            <p:ph type="title"/>
          </p:nvPr>
        </p:nvSpPr>
        <p:spPr>
          <a:xfrm>
            <a:off x="838200" y="1641752"/>
            <a:ext cx="6140449" cy="1323439"/>
          </a:xfrm>
        </p:spPr>
        <p:txBody>
          <a:bodyPr anchor="t">
            <a:normAutofit/>
          </a:bodyPr>
          <a:lstStyle/>
          <a:p>
            <a:r>
              <a:rPr lang="en-US" sz="2800" b="1" i="0">
                <a:solidFill>
                  <a:schemeClr val="bg1"/>
                </a:solidFill>
                <a:effectLst/>
                <a:latin typeface="Inter"/>
              </a:rPr>
              <a:t>Slicing Data Using Index</a:t>
            </a:r>
            <a:br>
              <a:rPr lang="en-US" sz="2800" b="1" i="0">
                <a:solidFill>
                  <a:schemeClr val="bg1"/>
                </a:solidFill>
                <a:effectLst/>
                <a:latin typeface="Inter"/>
              </a:rPr>
            </a:br>
            <a:br>
              <a:rPr lang="en-US" sz="2800" b="0" i="0">
                <a:solidFill>
                  <a:schemeClr val="bg1"/>
                </a:solidFill>
                <a:effectLst/>
                <a:latin typeface="Inter"/>
              </a:rPr>
            </a:br>
            <a:endParaRPr lang="en-US" sz="2800" dirty="0">
              <a:solidFill>
                <a:schemeClr val="bg1"/>
              </a:solidFill>
            </a:endParaRPr>
          </a:p>
        </p:txBody>
      </p:sp>
      <p:sp>
        <p:nvSpPr>
          <p:cNvPr id="3" name="Content Placeholder 2">
            <a:extLst>
              <a:ext uri="{FF2B5EF4-FFF2-40B4-BE49-F238E27FC236}">
                <a16:creationId xmlns:a16="http://schemas.microsoft.com/office/drawing/2014/main" id="{3A5C56CF-8BBE-3FE6-5569-4C732325CCD9}"/>
              </a:ext>
            </a:extLst>
          </p:cNvPr>
          <p:cNvSpPr>
            <a:spLocks noGrp="1"/>
          </p:cNvSpPr>
          <p:nvPr>
            <p:ph idx="1"/>
          </p:nvPr>
        </p:nvSpPr>
        <p:spPr>
          <a:xfrm>
            <a:off x="838200" y="3146400"/>
            <a:ext cx="6140449" cy="2862288"/>
          </a:xfrm>
        </p:spPr>
        <p:txBody>
          <a:bodyPr>
            <a:normAutofit/>
          </a:bodyPr>
          <a:lstStyle/>
          <a:p>
            <a:r>
              <a:rPr lang="en-US" sz="2400">
                <a:solidFill>
                  <a:schemeClr val="bg1">
                    <a:alpha val="80000"/>
                  </a:schemeClr>
                </a:solidFill>
              </a:rPr>
              <a:t># Slicing the Series from index 'B' to 'D'</a:t>
            </a:r>
          </a:p>
          <a:p>
            <a:r>
              <a:rPr lang="en-US" sz="2400">
                <a:solidFill>
                  <a:schemeClr val="bg1">
                    <a:alpha val="80000"/>
                  </a:schemeClr>
                </a:solidFill>
              </a:rPr>
              <a:t>print(data['B':'D’])</a:t>
            </a:r>
          </a:p>
          <a:p>
            <a:endParaRPr lang="en-US" sz="2400" dirty="0">
              <a:solidFill>
                <a:schemeClr val="bg1">
                  <a:alpha val="80000"/>
                </a:schemeClr>
              </a:solidFill>
            </a:endParaRPr>
          </a:p>
        </p:txBody>
      </p:sp>
      <p:grpSp>
        <p:nvGrpSpPr>
          <p:cNvPr id="228" name="Group 227">
            <a:extLst>
              <a:ext uri="{FF2B5EF4-FFF2-40B4-BE49-F238E27FC236}">
                <a16:creationId xmlns:a16="http://schemas.microsoft.com/office/drawing/2014/main" id="{93CBDBE1-B300-4C21-9F06-E127BB3166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4572000" cy="6858001"/>
            <a:chOff x="7620000" y="-1"/>
            <a:chExt cx="4572000" cy="6858001"/>
          </a:xfrm>
          <a:effectLst>
            <a:outerShdw blurRad="381000" dist="152400" dir="10800000" algn="ctr" rotWithShape="0">
              <a:srgbClr val="000000">
                <a:alpha val="10000"/>
              </a:srgbClr>
            </a:outerShdw>
          </a:effectLst>
        </p:grpSpPr>
        <p:grpSp>
          <p:nvGrpSpPr>
            <p:cNvPr id="229" name="Group 228">
              <a:extLst>
                <a:ext uri="{FF2B5EF4-FFF2-40B4-BE49-F238E27FC236}">
                  <a16:creationId xmlns:a16="http://schemas.microsoft.com/office/drawing/2014/main" id="{4EBCA523-1BD1-4D5D-B427-8C329C4EE35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7648048" y="0"/>
              <a:ext cx="4543952" cy="6858000"/>
              <a:chOff x="7648048" y="0"/>
              <a:chExt cx="4543952" cy="6858000"/>
            </a:xfrm>
          </p:grpSpPr>
          <p:sp>
            <p:nvSpPr>
              <p:cNvPr id="224" name="Freeform: Shape 223">
                <a:extLst>
                  <a:ext uri="{FF2B5EF4-FFF2-40B4-BE49-F238E27FC236}">
                    <a16:creationId xmlns:a16="http://schemas.microsoft.com/office/drawing/2014/main" id="{A049276B-6C4C-4A4E-AF63-6A54348B5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8048" y="0"/>
                <a:ext cx="4543952" cy="6858000"/>
              </a:xfrm>
              <a:custGeom>
                <a:avLst/>
                <a:gdLst>
                  <a:gd name="connsiteX0" fmla="*/ 328959 w 4543952"/>
                  <a:gd name="connsiteY0" fmla="*/ 6564619 h 6858000"/>
                  <a:gd name="connsiteX1" fmla="*/ 306480 w 4543952"/>
                  <a:gd name="connsiteY1" fmla="*/ 6588624 h 6858000"/>
                  <a:gd name="connsiteX2" fmla="*/ 289858 w 4543952"/>
                  <a:gd name="connsiteY2" fmla="*/ 6625223 h 6858000"/>
                  <a:gd name="connsiteX3" fmla="*/ 289858 w 4543952"/>
                  <a:gd name="connsiteY3" fmla="*/ 6625224 h 6858000"/>
                  <a:gd name="connsiteX4" fmla="*/ 289870 w 4543952"/>
                  <a:gd name="connsiteY4" fmla="*/ 6645551 h 6858000"/>
                  <a:gd name="connsiteX5" fmla="*/ 296953 w 4543952"/>
                  <a:gd name="connsiteY5" fmla="*/ 6662539 h 6858000"/>
                  <a:gd name="connsiteX6" fmla="*/ 296953 w 4543952"/>
                  <a:gd name="connsiteY6" fmla="*/ 6662541 h 6858000"/>
                  <a:gd name="connsiteX7" fmla="*/ 296954 w 4543952"/>
                  <a:gd name="connsiteY7" fmla="*/ 6662543 h 6858000"/>
                  <a:gd name="connsiteX8" fmla="*/ 311551 w 4543952"/>
                  <a:gd name="connsiteY8" fmla="*/ 6702975 h 6858000"/>
                  <a:gd name="connsiteX9" fmla="*/ 297715 w 4543952"/>
                  <a:gd name="connsiteY9" fmla="*/ 6742551 h 6858000"/>
                  <a:gd name="connsiteX10" fmla="*/ 297714 w 4543952"/>
                  <a:gd name="connsiteY10" fmla="*/ 6742554 h 6858000"/>
                  <a:gd name="connsiteX11" fmla="*/ 283011 w 4543952"/>
                  <a:gd name="connsiteY11" fmla="*/ 6776799 h 6858000"/>
                  <a:gd name="connsiteX12" fmla="*/ 278238 w 4543952"/>
                  <a:gd name="connsiteY12" fmla="*/ 6812061 h 6858000"/>
                  <a:gd name="connsiteX13" fmla="*/ 278237 w 4543952"/>
                  <a:gd name="connsiteY13" fmla="*/ 6812062 h 6858000"/>
                  <a:gd name="connsiteX14" fmla="*/ 278237 w 4543952"/>
                  <a:gd name="connsiteY14" fmla="*/ 6812063 h 6858000"/>
                  <a:gd name="connsiteX15" fmla="*/ 278238 w 4543952"/>
                  <a:gd name="connsiteY15" fmla="*/ 6812061 h 6858000"/>
                  <a:gd name="connsiteX16" fmla="*/ 297714 w 4543952"/>
                  <a:gd name="connsiteY16" fmla="*/ 6742554 h 6858000"/>
                  <a:gd name="connsiteX17" fmla="*/ 297715 w 4543952"/>
                  <a:gd name="connsiteY17" fmla="*/ 6742552 h 6858000"/>
                  <a:gd name="connsiteX18" fmla="*/ 311551 w 4543952"/>
                  <a:gd name="connsiteY18" fmla="*/ 6702976 h 6858000"/>
                  <a:gd name="connsiteX19" fmla="*/ 311551 w 4543952"/>
                  <a:gd name="connsiteY19" fmla="*/ 6702975 h 6858000"/>
                  <a:gd name="connsiteX20" fmla="*/ 308405 w 4543952"/>
                  <a:gd name="connsiteY20" fmla="*/ 6683026 h 6858000"/>
                  <a:gd name="connsiteX21" fmla="*/ 296954 w 4543952"/>
                  <a:gd name="connsiteY21" fmla="*/ 6662543 h 6858000"/>
                  <a:gd name="connsiteX22" fmla="*/ 296953 w 4543952"/>
                  <a:gd name="connsiteY22" fmla="*/ 6662540 h 6858000"/>
                  <a:gd name="connsiteX23" fmla="*/ 296953 w 4543952"/>
                  <a:gd name="connsiteY23" fmla="*/ 6662539 h 6858000"/>
                  <a:gd name="connsiteX24" fmla="*/ 289858 w 4543952"/>
                  <a:gd name="connsiteY24" fmla="*/ 6625224 h 6858000"/>
                  <a:gd name="connsiteX25" fmla="*/ 306480 w 4543952"/>
                  <a:gd name="connsiteY25" fmla="*/ 6588625 h 6858000"/>
                  <a:gd name="connsiteX26" fmla="*/ 328959 w 4543952"/>
                  <a:gd name="connsiteY26" fmla="*/ 6564620 h 6858000"/>
                  <a:gd name="connsiteX27" fmla="*/ 248638 w 4543952"/>
                  <a:gd name="connsiteY27" fmla="*/ 6438980 h 6858000"/>
                  <a:gd name="connsiteX28" fmla="*/ 268569 w 4543952"/>
                  <a:gd name="connsiteY28" fmla="*/ 6463840 h 6858000"/>
                  <a:gd name="connsiteX29" fmla="*/ 268572 w 4543952"/>
                  <a:gd name="connsiteY29" fmla="*/ 6463848 h 6858000"/>
                  <a:gd name="connsiteX30" fmla="*/ 279556 w 4543952"/>
                  <a:gd name="connsiteY30" fmla="*/ 6508051 h 6858000"/>
                  <a:gd name="connsiteX31" fmla="*/ 282367 w 4543952"/>
                  <a:gd name="connsiteY31" fmla="*/ 6513011 h 6858000"/>
                  <a:gd name="connsiteX32" fmla="*/ 284834 w 4543952"/>
                  <a:gd name="connsiteY32" fmla="*/ 6521803 h 6858000"/>
                  <a:gd name="connsiteX33" fmla="*/ 301172 w 4543952"/>
                  <a:gd name="connsiteY33" fmla="*/ 6546194 h 6858000"/>
                  <a:gd name="connsiteX34" fmla="*/ 301172 w 4543952"/>
                  <a:gd name="connsiteY34" fmla="*/ 6546193 h 6858000"/>
                  <a:gd name="connsiteX35" fmla="*/ 282367 w 4543952"/>
                  <a:gd name="connsiteY35" fmla="*/ 6513011 h 6858000"/>
                  <a:gd name="connsiteX36" fmla="*/ 268572 w 4543952"/>
                  <a:gd name="connsiteY36" fmla="*/ 6463848 h 6858000"/>
                  <a:gd name="connsiteX37" fmla="*/ 268569 w 4543952"/>
                  <a:gd name="connsiteY37" fmla="*/ 6463839 h 6858000"/>
                  <a:gd name="connsiteX38" fmla="*/ 166047 w 4543952"/>
                  <a:gd name="connsiteY38" fmla="*/ 6392242 h 6858000"/>
                  <a:gd name="connsiteX39" fmla="*/ 173364 w 4543952"/>
                  <a:gd name="connsiteY39" fmla="*/ 6407332 h 6858000"/>
                  <a:gd name="connsiteX40" fmla="*/ 173364 w 4543952"/>
                  <a:gd name="connsiteY40" fmla="*/ 6407331 h 6858000"/>
                  <a:gd name="connsiteX41" fmla="*/ 401733 w 4543952"/>
                  <a:gd name="connsiteY41" fmla="*/ 4221390 h 6858000"/>
                  <a:gd name="connsiteX42" fmla="*/ 396017 w 4543952"/>
                  <a:gd name="connsiteY42" fmla="*/ 4253013 h 6858000"/>
                  <a:gd name="connsiteX43" fmla="*/ 356201 w 4543952"/>
                  <a:gd name="connsiteY43" fmla="*/ 4324644 h 6858000"/>
                  <a:gd name="connsiteX44" fmla="*/ 347247 w 4543952"/>
                  <a:gd name="connsiteY44" fmla="*/ 4363889 h 6858000"/>
                  <a:gd name="connsiteX45" fmla="*/ 347247 w 4543952"/>
                  <a:gd name="connsiteY45" fmla="*/ 4363890 h 6858000"/>
                  <a:gd name="connsiteX46" fmla="*/ 348009 w 4543952"/>
                  <a:gd name="connsiteY46" fmla="*/ 4482004 h 6858000"/>
                  <a:gd name="connsiteX47" fmla="*/ 408019 w 4543952"/>
                  <a:gd name="connsiteY47" fmla="*/ 4659174 h 6858000"/>
                  <a:gd name="connsiteX48" fmla="*/ 416021 w 4543952"/>
                  <a:gd name="connsiteY48" fmla="*/ 4677655 h 6858000"/>
                  <a:gd name="connsiteX49" fmla="*/ 425928 w 4543952"/>
                  <a:gd name="connsiteY49" fmla="*/ 4767764 h 6858000"/>
                  <a:gd name="connsiteX50" fmla="*/ 427237 w 4543952"/>
                  <a:gd name="connsiteY50" fmla="*/ 4800482 h 6858000"/>
                  <a:gd name="connsiteX51" fmla="*/ 412401 w 4543952"/>
                  <a:gd name="connsiteY51" fmla="*/ 4828915 h 6858000"/>
                  <a:gd name="connsiteX52" fmla="*/ 391971 w 4543952"/>
                  <a:gd name="connsiteY52" fmla="*/ 4857316 h 6858000"/>
                  <a:gd name="connsiteX53" fmla="*/ 390221 w 4543952"/>
                  <a:gd name="connsiteY53" fmla="*/ 4863342 h 6858000"/>
                  <a:gd name="connsiteX54" fmla="*/ 387469 w 4543952"/>
                  <a:gd name="connsiteY54" fmla="*/ 4867613 h 6858000"/>
                  <a:gd name="connsiteX55" fmla="*/ 382691 w 4543952"/>
                  <a:gd name="connsiteY55" fmla="*/ 4889274 h 6858000"/>
                  <a:gd name="connsiteX56" fmla="*/ 382691 w 4543952"/>
                  <a:gd name="connsiteY56" fmla="*/ 4889275 h 6858000"/>
                  <a:gd name="connsiteX57" fmla="*/ 384396 w 4543952"/>
                  <a:gd name="connsiteY57" fmla="*/ 4912168 h 6858000"/>
                  <a:gd name="connsiteX58" fmla="*/ 385799 w 4543952"/>
                  <a:gd name="connsiteY58" fmla="*/ 4933804 h 6858000"/>
                  <a:gd name="connsiteX59" fmla="*/ 378247 w 4543952"/>
                  <a:gd name="connsiteY59" fmla="*/ 4957452 h 6858000"/>
                  <a:gd name="connsiteX60" fmla="*/ 360964 w 4543952"/>
                  <a:gd name="connsiteY60" fmla="*/ 4987036 h 6858000"/>
                  <a:gd name="connsiteX61" fmla="*/ 334485 w 4543952"/>
                  <a:gd name="connsiteY61" fmla="*/ 5041520 h 6858000"/>
                  <a:gd name="connsiteX62" fmla="*/ 321371 w 4543952"/>
                  <a:gd name="connsiteY62" fmla="*/ 5087422 h 6858000"/>
                  <a:gd name="connsiteX63" fmla="*/ 321364 w 4543952"/>
                  <a:gd name="connsiteY63" fmla="*/ 5087449 h 6858000"/>
                  <a:gd name="connsiteX64" fmla="*/ 315482 w 4543952"/>
                  <a:gd name="connsiteY64" fmla="*/ 5102460 h 6858000"/>
                  <a:gd name="connsiteX65" fmla="*/ 308338 w 4543952"/>
                  <a:gd name="connsiteY65" fmla="*/ 5133219 h 6858000"/>
                  <a:gd name="connsiteX66" fmla="*/ 308337 w 4543952"/>
                  <a:gd name="connsiteY66" fmla="*/ 5133223 h 6858000"/>
                  <a:gd name="connsiteX67" fmla="*/ 308337 w 4543952"/>
                  <a:gd name="connsiteY67" fmla="*/ 5133224 h 6858000"/>
                  <a:gd name="connsiteX68" fmla="*/ 315052 w 4543952"/>
                  <a:gd name="connsiteY68" fmla="*/ 5166113 h 6858000"/>
                  <a:gd name="connsiteX69" fmla="*/ 314362 w 4543952"/>
                  <a:gd name="connsiteY69" fmla="*/ 5172089 h 6858000"/>
                  <a:gd name="connsiteX70" fmla="*/ 311814 w 4543952"/>
                  <a:gd name="connsiteY70" fmla="*/ 5179066 h 6858000"/>
                  <a:gd name="connsiteX71" fmla="*/ 311814 w 4543952"/>
                  <a:gd name="connsiteY71" fmla="*/ 5179067 h 6858000"/>
                  <a:gd name="connsiteX72" fmla="*/ 335437 w 4543952"/>
                  <a:gd name="connsiteY72" fmla="*/ 5272796 h 6858000"/>
                  <a:gd name="connsiteX73" fmla="*/ 360397 w 4543952"/>
                  <a:gd name="connsiteY73" fmla="*/ 5321350 h 6858000"/>
                  <a:gd name="connsiteX74" fmla="*/ 364317 w 4543952"/>
                  <a:gd name="connsiteY74" fmla="*/ 5355013 h 6858000"/>
                  <a:gd name="connsiteX75" fmla="*/ 359440 w 4543952"/>
                  <a:gd name="connsiteY75" fmla="*/ 5385383 h 6858000"/>
                  <a:gd name="connsiteX76" fmla="*/ 351249 w 4543952"/>
                  <a:gd name="connsiteY76" fmla="*/ 5425581 h 6858000"/>
                  <a:gd name="connsiteX77" fmla="*/ 339627 w 4543952"/>
                  <a:gd name="connsiteY77" fmla="*/ 5480636 h 6858000"/>
                  <a:gd name="connsiteX78" fmla="*/ 335103 w 4543952"/>
                  <a:gd name="connsiteY78" fmla="*/ 5507666 h 6858000"/>
                  <a:gd name="connsiteX79" fmla="*/ 335103 w 4543952"/>
                  <a:gd name="connsiteY79" fmla="*/ 5507667 h 6858000"/>
                  <a:gd name="connsiteX80" fmla="*/ 337324 w 4543952"/>
                  <a:gd name="connsiteY80" fmla="*/ 5520421 h 6858000"/>
                  <a:gd name="connsiteX81" fmla="*/ 345722 w 4543952"/>
                  <a:gd name="connsiteY81" fmla="*/ 5531691 h 6858000"/>
                  <a:gd name="connsiteX82" fmla="*/ 345723 w 4543952"/>
                  <a:gd name="connsiteY82" fmla="*/ 5531693 h 6858000"/>
                  <a:gd name="connsiteX83" fmla="*/ 355869 w 4543952"/>
                  <a:gd name="connsiteY83" fmla="*/ 5547577 h 6858000"/>
                  <a:gd name="connsiteX84" fmla="*/ 346295 w 4543952"/>
                  <a:gd name="connsiteY84" fmla="*/ 5562745 h 6858000"/>
                  <a:gd name="connsiteX85" fmla="*/ 275047 w 4543952"/>
                  <a:gd name="connsiteY85" fmla="*/ 5704482 h 6858000"/>
                  <a:gd name="connsiteX86" fmla="*/ 269141 w 4543952"/>
                  <a:gd name="connsiteY86" fmla="*/ 5740487 h 6858000"/>
                  <a:gd name="connsiteX87" fmla="*/ 260376 w 4543952"/>
                  <a:gd name="connsiteY87" fmla="*/ 5760872 h 6858000"/>
                  <a:gd name="connsiteX88" fmla="*/ 171981 w 4543952"/>
                  <a:gd name="connsiteY88" fmla="*/ 5883750 h 6858000"/>
                  <a:gd name="connsiteX89" fmla="*/ 171979 w 4543952"/>
                  <a:gd name="connsiteY89" fmla="*/ 5883755 h 6858000"/>
                  <a:gd name="connsiteX90" fmla="*/ 160957 w 4543952"/>
                  <a:gd name="connsiteY90" fmla="*/ 5909350 h 6858000"/>
                  <a:gd name="connsiteX91" fmla="*/ 154076 w 4543952"/>
                  <a:gd name="connsiteY91" fmla="*/ 5935945 h 6858000"/>
                  <a:gd name="connsiteX92" fmla="*/ 154075 w 4543952"/>
                  <a:gd name="connsiteY92" fmla="*/ 5935948 h 6858000"/>
                  <a:gd name="connsiteX93" fmla="*/ 154075 w 4543952"/>
                  <a:gd name="connsiteY93" fmla="*/ 5935949 h 6858000"/>
                  <a:gd name="connsiteX94" fmla="*/ 154242 w 4543952"/>
                  <a:gd name="connsiteY94" fmla="*/ 5964476 h 6858000"/>
                  <a:gd name="connsiteX95" fmla="*/ 157695 w 4543952"/>
                  <a:gd name="connsiteY95" fmla="*/ 5993289 h 6858000"/>
                  <a:gd name="connsiteX96" fmla="*/ 157695 w 4543952"/>
                  <a:gd name="connsiteY96" fmla="*/ 5993291 h 6858000"/>
                  <a:gd name="connsiteX97" fmla="*/ 164171 w 4543952"/>
                  <a:gd name="connsiteY97" fmla="*/ 6026440 h 6858000"/>
                  <a:gd name="connsiteX98" fmla="*/ 220371 w 4543952"/>
                  <a:gd name="connsiteY98" fmla="*/ 6108738 h 6858000"/>
                  <a:gd name="connsiteX99" fmla="*/ 234064 w 4543952"/>
                  <a:gd name="connsiteY99" fmla="*/ 6133314 h 6858000"/>
                  <a:gd name="connsiteX100" fmla="*/ 218468 w 4543952"/>
                  <a:gd name="connsiteY100" fmla="*/ 6155599 h 6858000"/>
                  <a:gd name="connsiteX101" fmla="*/ 218465 w 4543952"/>
                  <a:gd name="connsiteY101" fmla="*/ 6155601 h 6858000"/>
                  <a:gd name="connsiteX102" fmla="*/ 179794 w 4543952"/>
                  <a:gd name="connsiteY102" fmla="*/ 6228755 h 6858000"/>
                  <a:gd name="connsiteX103" fmla="*/ 162457 w 4543952"/>
                  <a:gd name="connsiteY103" fmla="*/ 6361538 h 6858000"/>
                  <a:gd name="connsiteX104" fmla="*/ 162457 w 4543952"/>
                  <a:gd name="connsiteY104" fmla="*/ 6361539 h 6858000"/>
                  <a:gd name="connsiteX105" fmla="*/ 179794 w 4543952"/>
                  <a:gd name="connsiteY105" fmla="*/ 6228756 h 6858000"/>
                  <a:gd name="connsiteX106" fmla="*/ 218465 w 4543952"/>
                  <a:gd name="connsiteY106" fmla="*/ 6155602 h 6858000"/>
                  <a:gd name="connsiteX107" fmla="*/ 218468 w 4543952"/>
                  <a:gd name="connsiteY107" fmla="*/ 6155599 h 6858000"/>
                  <a:gd name="connsiteX108" fmla="*/ 230364 w 4543952"/>
                  <a:gd name="connsiteY108" fmla="*/ 6143189 h 6858000"/>
                  <a:gd name="connsiteX109" fmla="*/ 234064 w 4543952"/>
                  <a:gd name="connsiteY109" fmla="*/ 6133314 h 6858000"/>
                  <a:gd name="connsiteX110" fmla="*/ 234064 w 4543952"/>
                  <a:gd name="connsiteY110" fmla="*/ 6133313 h 6858000"/>
                  <a:gd name="connsiteX111" fmla="*/ 220371 w 4543952"/>
                  <a:gd name="connsiteY111" fmla="*/ 6108737 h 6858000"/>
                  <a:gd name="connsiteX112" fmla="*/ 164171 w 4543952"/>
                  <a:gd name="connsiteY112" fmla="*/ 6026439 h 6858000"/>
                  <a:gd name="connsiteX113" fmla="*/ 157695 w 4543952"/>
                  <a:gd name="connsiteY113" fmla="*/ 5993290 h 6858000"/>
                  <a:gd name="connsiteX114" fmla="*/ 157695 w 4543952"/>
                  <a:gd name="connsiteY114" fmla="*/ 5993289 h 6858000"/>
                  <a:gd name="connsiteX115" fmla="*/ 154075 w 4543952"/>
                  <a:gd name="connsiteY115" fmla="*/ 5935949 h 6858000"/>
                  <a:gd name="connsiteX116" fmla="*/ 154076 w 4543952"/>
                  <a:gd name="connsiteY116" fmla="*/ 5935945 h 6858000"/>
                  <a:gd name="connsiteX117" fmla="*/ 171979 w 4543952"/>
                  <a:gd name="connsiteY117" fmla="*/ 5883755 h 6858000"/>
                  <a:gd name="connsiteX118" fmla="*/ 171981 w 4543952"/>
                  <a:gd name="connsiteY118" fmla="*/ 5883751 h 6858000"/>
                  <a:gd name="connsiteX119" fmla="*/ 260376 w 4543952"/>
                  <a:gd name="connsiteY119" fmla="*/ 5760873 h 6858000"/>
                  <a:gd name="connsiteX120" fmla="*/ 269141 w 4543952"/>
                  <a:gd name="connsiteY120" fmla="*/ 5740488 h 6858000"/>
                  <a:gd name="connsiteX121" fmla="*/ 275047 w 4543952"/>
                  <a:gd name="connsiteY121" fmla="*/ 5704483 h 6858000"/>
                  <a:gd name="connsiteX122" fmla="*/ 346295 w 4543952"/>
                  <a:gd name="connsiteY122" fmla="*/ 5562746 h 6858000"/>
                  <a:gd name="connsiteX123" fmla="*/ 355869 w 4543952"/>
                  <a:gd name="connsiteY123" fmla="*/ 5547578 h 6858000"/>
                  <a:gd name="connsiteX124" fmla="*/ 355869 w 4543952"/>
                  <a:gd name="connsiteY124" fmla="*/ 5547577 h 6858000"/>
                  <a:gd name="connsiteX125" fmla="*/ 345723 w 4543952"/>
                  <a:gd name="connsiteY125" fmla="*/ 5531692 h 6858000"/>
                  <a:gd name="connsiteX126" fmla="*/ 345722 w 4543952"/>
                  <a:gd name="connsiteY126" fmla="*/ 5531691 h 6858000"/>
                  <a:gd name="connsiteX127" fmla="*/ 335103 w 4543952"/>
                  <a:gd name="connsiteY127" fmla="*/ 5507667 h 6858000"/>
                  <a:gd name="connsiteX128" fmla="*/ 339627 w 4543952"/>
                  <a:gd name="connsiteY128" fmla="*/ 5480637 h 6858000"/>
                  <a:gd name="connsiteX129" fmla="*/ 351249 w 4543952"/>
                  <a:gd name="connsiteY129" fmla="*/ 5425582 h 6858000"/>
                  <a:gd name="connsiteX130" fmla="*/ 359440 w 4543952"/>
                  <a:gd name="connsiteY130" fmla="*/ 5385384 h 6858000"/>
                  <a:gd name="connsiteX131" fmla="*/ 364317 w 4543952"/>
                  <a:gd name="connsiteY131" fmla="*/ 5355014 h 6858000"/>
                  <a:gd name="connsiteX132" fmla="*/ 364317 w 4543952"/>
                  <a:gd name="connsiteY132" fmla="*/ 5355013 h 6858000"/>
                  <a:gd name="connsiteX133" fmla="*/ 362870 w 4543952"/>
                  <a:gd name="connsiteY133" fmla="*/ 5326162 h 6858000"/>
                  <a:gd name="connsiteX134" fmla="*/ 360397 w 4543952"/>
                  <a:gd name="connsiteY134" fmla="*/ 5321350 h 6858000"/>
                  <a:gd name="connsiteX135" fmla="*/ 359341 w 4543952"/>
                  <a:gd name="connsiteY135" fmla="*/ 5312287 h 6858000"/>
                  <a:gd name="connsiteX136" fmla="*/ 335437 w 4543952"/>
                  <a:gd name="connsiteY136" fmla="*/ 5272795 h 6858000"/>
                  <a:gd name="connsiteX137" fmla="*/ 311981 w 4543952"/>
                  <a:gd name="connsiteY137" fmla="*/ 5229432 h 6858000"/>
                  <a:gd name="connsiteX138" fmla="*/ 311814 w 4543952"/>
                  <a:gd name="connsiteY138" fmla="*/ 5179067 h 6858000"/>
                  <a:gd name="connsiteX139" fmla="*/ 314362 w 4543952"/>
                  <a:gd name="connsiteY139" fmla="*/ 5172090 h 6858000"/>
                  <a:gd name="connsiteX140" fmla="*/ 315052 w 4543952"/>
                  <a:gd name="connsiteY140" fmla="*/ 5166113 h 6858000"/>
                  <a:gd name="connsiteX141" fmla="*/ 315052 w 4543952"/>
                  <a:gd name="connsiteY141" fmla="*/ 5166112 h 6858000"/>
                  <a:gd name="connsiteX142" fmla="*/ 308337 w 4543952"/>
                  <a:gd name="connsiteY142" fmla="*/ 5133224 h 6858000"/>
                  <a:gd name="connsiteX143" fmla="*/ 308338 w 4543952"/>
                  <a:gd name="connsiteY143" fmla="*/ 5133219 h 6858000"/>
                  <a:gd name="connsiteX144" fmla="*/ 321364 w 4543952"/>
                  <a:gd name="connsiteY144" fmla="*/ 5087449 h 6858000"/>
                  <a:gd name="connsiteX145" fmla="*/ 327270 w 4543952"/>
                  <a:gd name="connsiteY145" fmla="*/ 5072375 h 6858000"/>
                  <a:gd name="connsiteX146" fmla="*/ 334485 w 4543952"/>
                  <a:gd name="connsiteY146" fmla="*/ 5041521 h 6858000"/>
                  <a:gd name="connsiteX147" fmla="*/ 360964 w 4543952"/>
                  <a:gd name="connsiteY147" fmla="*/ 4987037 h 6858000"/>
                  <a:gd name="connsiteX148" fmla="*/ 376969 w 4543952"/>
                  <a:gd name="connsiteY148" fmla="*/ 4961455 h 6858000"/>
                  <a:gd name="connsiteX149" fmla="*/ 378247 w 4543952"/>
                  <a:gd name="connsiteY149" fmla="*/ 4957452 h 6858000"/>
                  <a:gd name="connsiteX150" fmla="*/ 381039 w 4543952"/>
                  <a:gd name="connsiteY150" fmla="*/ 4952672 h 6858000"/>
                  <a:gd name="connsiteX151" fmla="*/ 385799 w 4543952"/>
                  <a:gd name="connsiteY151" fmla="*/ 4933804 h 6858000"/>
                  <a:gd name="connsiteX152" fmla="*/ 384396 w 4543952"/>
                  <a:gd name="connsiteY152" fmla="*/ 4912167 h 6858000"/>
                  <a:gd name="connsiteX153" fmla="*/ 382691 w 4543952"/>
                  <a:gd name="connsiteY153" fmla="*/ 4889274 h 6858000"/>
                  <a:gd name="connsiteX154" fmla="*/ 390221 w 4543952"/>
                  <a:gd name="connsiteY154" fmla="*/ 4863342 h 6858000"/>
                  <a:gd name="connsiteX155" fmla="*/ 412401 w 4543952"/>
                  <a:gd name="connsiteY155" fmla="*/ 4828916 h 6858000"/>
                  <a:gd name="connsiteX156" fmla="*/ 427237 w 4543952"/>
                  <a:gd name="connsiteY156" fmla="*/ 4800483 h 6858000"/>
                  <a:gd name="connsiteX157" fmla="*/ 427237 w 4543952"/>
                  <a:gd name="connsiteY157" fmla="*/ 4800482 h 6858000"/>
                  <a:gd name="connsiteX158" fmla="*/ 425928 w 4543952"/>
                  <a:gd name="connsiteY158" fmla="*/ 4767763 h 6858000"/>
                  <a:gd name="connsiteX159" fmla="*/ 416021 w 4543952"/>
                  <a:gd name="connsiteY159" fmla="*/ 4677654 h 6858000"/>
                  <a:gd name="connsiteX160" fmla="*/ 408019 w 4543952"/>
                  <a:gd name="connsiteY160" fmla="*/ 4659173 h 6858000"/>
                  <a:gd name="connsiteX161" fmla="*/ 348009 w 4543952"/>
                  <a:gd name="connsiteY161" fmla="*/ 4482003 h 6858000"/>
                  <a:gd name="connsiteX162" fmla="*/ 347247 w 4543952"/>
                  <a:gd name="connsiteY162" fmla="*/ 4363890 h 6858000"/>
                  <a:gd name="connsiteX163" fmla="*/ 356201 w 4543952"/>
                  <a:gd name="connsiteY163" fmla="*/ 4324645 h 6858000"/>
                  <a:gd name="connsiteX164" fmla="*/ 396017 w 4543952"/>
                  <a:gd name="connsiteY164" fmla="*/ 4253014 h 6858000"/>
                  <a:gd name="connsiteX165" fmla="*/ 401733 w 4543952"/>
                  <a:gd name="connsiteY165" fmla="*/ 4221391 h 6858000"/>
                  <a:gd name="connsiteX166" fmla="*/ 332842 w 4543952"/>
                  <a:gd name="connsiteY166" fmla="*/ 2836171 h 6858000"/>
                  <a:gd name="connsiteX167" fmla="*/ 332842 w 4543952"/>
                  <a:gd name="connsiteY167" fmla="*/ 2836172 h 6858000"/>
                  <a:gd name="connsiteX168" fmla="*/ 341533 w 4543952"/>
                  <a:gd name="connsiteY168" fmla="*/ 2848793 h 6858000"/>
                  <a:gd name="connsiteX169" fmla="*/ 358166 w 4543952"/>
                  <a:gd name="connsiteY169" fmla="*/ 2903544 h 6858000"/>
                  <a:gd name="connsiteX170" fmla="*/ 366072 w 4543952"/>
                  <a:gd name="connsiteY170" fmla="*/ 2947858 h 6858000"/>
                  <a:gd name="connsiteX171" fmla="*/ 366072 w 4543952"/>
                  <a:gd name="connsiteY171" fmla="*/ 2947862 h 6858000"/>
                  <a:gd name="connsiteX172" fmla="*/ 362488 w 4543952"/>
                  <a:gd name="connsiteY172" fmla="*/ 2982147 h 6858000"/>
                  <a:gd name="connsiteX173" fmla="*/ 350796 w 4543952"/>
                  <a:gd name="connsiteY173" fmla="*/ 3077400 h 6858000"/>
                  <a:gd name="connsiteX174" fmla="*/ 350796 w 4543952"/>
                  <a:gd name="connsiteY174" fmla="*/ 3077401 h 6858000"/>
                  <a:gd name="connsiteX175" fmla="*/ 363250 w 4543952"/>
                  <a:gd name="connsiteY175" fmla="*/ 3172654 h 6858000"/>
                  <a:gd name="connsiteX176" fmla="*/ 410877 w 4543952"/>
                  <a:gd name="connsiteY176" fmla="*/ 3489467 h 6858000"/>
                  <a:gd name="connsiteX177" fmla="*/ 432976 w 4543952"/>
                  <a:gd name="connsiteY177" fmla="*/ 3544713 h 6858000"/>
                  <a:gd name="connsiteX178" fmla="*/ 445520 w 4543952"/>
                  <a:gd name="connsiteY178" fmla="*/ 3562320 h 6858000"/>
                  <a:gd name="connsiteX179" fmla="*/ 450598 w 4543952"/>
                  <a:gd name="connsiteY179" fmla="*/ 3574407 h 6858000"/>
                  <a:gd name="connsiteX180" fmla="*/ 448246 w 4543952"/>
                  <a:gd name="connsiteY180" fmla="*/ 3587173 h 6858000"/>
                  <a:gd name="connsiteX181" fmla="*/ 438500 w 4543952"/>
                  <a:gd name="connsiteY181" fmla="*/ 3606816 h 6858000"/>
                  <a:gd name="connsiteX182" fmla="*/ 424974 w 4543952"/>
                  <a:gd name="connsiteY182" fmla="*/ 3630631 h 6858000"/>
                  <a:gd name="connsiteX183" fmla="*/ 400733 w 4543952"/>
                  <a:gd name="connsiteY183" fmla="*/ 3680162 h 6858000"/>
                  <a:gd name="connsiteX184" fmla="*/ 400733 w 4543952"/>
                  <a:gd name="connsiteY184" fmla="*/ 3680163 h 6858000"/>
                  <a:gd name="connsiteX185" fmla="*/ 404781 w 4543952"/>
                  <a:gd name="connsiteY185" fmla="*/ 3734837 h 6858000"/>
                  <a:gd name="connsiteX186" fmla="*/ 404399 w 4543952"/>
                  <a:gd name="connsiteY186" fmla="*/ 3754651 h 6858000"/>
                  <a:gd name="connsiteX187" fmla="*/ 398042 w 4543952"/>
                  <a:gd name="connsiteY187" fmla="*/ 3789775 h 6858000"/>
                  <a:gd name="connsiteX188" fmla="*/ 398042 w 4543952"/>
                  <a:gd name="connsiteY188" fmla="*/ 3789776 h 6858000"/>
                  <a:gd name="connsiteX189" fmla="*/ 412973 w 4543952"/>
                  <a:gd name="connsiteY189" fmla="*/ 3822472 h 6858000"/>
                  <a:gd name="connsiteX190" fmla="*/ 427308 w 4543952"/>
                  <a:gd name="connsiteY190" fmla="*/ 3852619 h 6858000"/>
                  <a:gd name="connsiteX191" fmla="*/ 417926 w 4543952"/>
                  <a:gd name="connsiteY191" fmla="*/ 3885336 h 6858000"/>
                  <a:gd name="connsiteX192" fmla="*/ 417925 w 4543952"/>
                  <a:gd name="connsiteY192" fmla="*/ 3885337 h 6858000"/>
                  <a:gd name="connsiteX193" fmla="*/ 386040 w 4543952"/>
                  <a:gd name="connsiteY193" fmla="*/ 3962158 h 6858000"/>
                  <a:gd name="connsiteX194" fmla="*/ 386040 w 4543952"/>
                  <a:gd name="connsiteY194" fmla="*/ 3962159 h 6858000"/>
                  <a:gd name="connsiteX195" fmla="*/ 388431 w 4543952"/>
                  <a:gd name="connsiteY195" fmla="*/ 4002409 h 6858000"/>
                  <a:gd name="connsiteX196" fmla="*/ 401733 w 4543952"/>
                  <a:gd name="connsiteY196" fmla="*/ 4043837 h 6858000"/>
                  <a:gd name="connsiteX197" fmla="*/ 401733 w 4543952"/>
                  <a:gd name="connsiteY197" fmla="*/ 4043839 h 6858000"/>
                  <a:gd name="connsiteX198" fmla="*/ 416855 w 4543952"/>
                  <a:gd name="connsiteY198" fmla="*/ 4103825 h 6858000"/>
                  <a:gd name="connsiteX199" fmla="*/ 405544 w 4543952"/>
                  <a:gd name="connsiteY199" fmla="*/ 4165381 h 6858000"/>
                  <a:gd name="connsiteX200" fmla="*/ 405543 w 4543952"/>
                  <a:gd name="connsiteY200" fmla="*/ 4165382 h 6858000"/>
                  <a:gd name="connsiteX201" fmla="*/ 401638 w 4543952"/>
                  <a:gd name="connsiteY201" fmla="*/ 4192386 h 6858000"/>
                  <a:gd name="connsiteX202" fmla="*/ 401638 w 4543952"/>
                  <a:gd name="connsiteY202" fmla="*/ 4192387 h 6858000"/>
                  <a:gd name="connsiteX203" fmla="*/ 405543 w 4543952"/>
                  <a:gd name="connsiteY203" fmla="*/ 4165383 h 6858000"/>
                  <a:gd name="connsiteX204" fmla="*/ 405544 w 4543952"/>
                  <a:gd name="connsiteY204" fmla="*/ 4165381 h 6858000"/>
                  <a:gd name="connsiteX205" fmla="*/ 414887 w 4543952"/>
                  <a:gd name="connsiteY205" fmla="*/ 4134255 h 6858000"/>
                  <a:gd name="connsiteX206" fmla="*/ 416855 w 4543952"/>
                  <a:gd name="connsiteY206" fmla="*/ 4103825 h 6858000"/>
                  <a:gd name="connsiteX207" fmla="*/ 416855 w 4543952"/>
                  <a:gd name="connsiteY207" fmla="*/ 4103824 h 6858000"/>
                  <a:gd name="connsiteX208" fmla="*/ 401733 w 4543952"/>
                  <a:gd name="connsiteY208" fmla="*/ 4043838 h 6858000"/>
                  <a:gd name="connsiteX209" fmla="*/ 401733 w 4543952"/>
                  <a:gd name="connsiteY209" fmla="*/ 4043837 h 6858000"/>
                  <a:gd name="connsiteX210" fmla="*/ 386040 w 4543952"/>
                  <a:gd name="connsiteY210" fmla="*/ 3962159 h 6858000"/>
                  <a:gd name="connsiteX211" fmla="*/ 395544 w 4543952"/>
                  <a:gd name="connsiteY211" fmla="*/ 3923124 h 6858000"/>
                  <a:gd name="connsiteX212" fmla="*/ 417925 w 4543952"/>
                  <a:gd name="connsiteY212" fmla="*/ 3885338 h 6858000"/>
                  <a:gd name="connsiteX213" fmla="*/ 417926 w 4543952"/>
                  <a:gd name="connsiteY213" fmla="*/ 3885336 h 6858000"/>
                  <a:gd name="connsiteX214" fmla="*/ 426528 w 4543952"/>
                  <a:gd name="connsiteY214" fmla="*/ 3868763 h 6858000"/>
                  <a:gd name="connsiteX215" fmla="*/ 427308 w 4543952"/>
                  <a:gd name="connsiteY215" fmla="*/ 3852619 h 6858000"/>
                  <a:gd name="connsiteX216" fmla="*/ 427308 w 4543952"/>
                  <a:gd name="connsiteY216" fmla="*/ 3852618 h 6858000"/>
                  <a:gd name="connsiteX217" fmla="*/ 412973 w 4543952"/>
                  <a:gd name="connsiteY217" fmla="*/ 3822471 h 6858000"/>
                  <a:gd name="connsiteX218" fmla="*/ 398042 w 4543952"/>
                  <a:gd name="connsiteY218" fmla="*/ 3789775 h 6858000"/>
                  <a:gd name="connsiteX219" fmla="*/ 404399 w 4543952"/>
                  <a:gd name="connsiteY219" fmla="*/ 3754652 h 6858000"/>
                  <a:gd name="connsiteX220" fmla="*/ 404781 w 4543952"/>
                  <a:gd name="connsiteY220" fmla="*/ 3734837 h 6858000"/>
                  <a:gd name="connsiteX221" fmla="*/ 404781 w 4543952"/>
                  <a:gd name="connsiteY221" fmla="*/ 3734836 h 6858000"/>
                  <a:gd name="connsiteX222" fmla="*/ 400733 w 4543952"/>
                  <a:gd name="connsiteY222" fmla="*/ 3680163 h 6858000"/>
                  <a:gd name="connsiteX223" fmla="*/ 407246 w 4543952"/>
                  <a:gd name="connsiteY223" fmla="*/ 3654415 h 6858000"/>
                  <a:gd name="connsiteX224" fmla="*/ 424974 w 4543952"/>
                  <a:gd name="connsiteY224" fmla="*/ 3630632 h 6858000"/>
                  <a:gd name="connsiteX225" fmla="*/ 438500 w 4543952"/>
                  <a:gd name="connsiteY225" fmla="*/ 3606817 h 6858000"/>
                  <a:gd name="connsiteX226" fmla="*/ 450598 w 4543952"/>
                  <a:gd name="connsiteY226" fmla="*/ 3574408 h 6858000"/>
                  <a:gd name="connsiteX227" fmla="*/ 450598 w 4543952"/>
                  <a:gd name="connsiteY227" fmla="*/ 3574407 h 6858000"/>
                  <a:gd name="connsiteX228" fmla="*/ 432976 w 4543952"/>
                  <a:gd name="connsiteY228" fmla="*/ 3544712 h 6858000"/>
                  <a:gd name="connsiteX229" fmla="*/ 410877 w 4543952"/>
                  <a:gd name="connsiteY229" fmla="*/ 3489466 h 6858000"/>
                  <a:gd name="connsiteX230" fmla="*/ 363250 w 4543952"/>
                  <a:gd name="connsiteY230" fmla="*/ 3172653 h 6858000"/>
                  <a:gd name="connsiteX231" fmla="*/ 350796 w 4543952"/>
                  <a:gd name="connsiteY231" fmla="*/ 3077401 h 6858000"/>
                  <a:gd name="connsiteX232" fmla="*/ 362488 w 4543952"/>
                  <a:gd name="connsiteY232" fmla="*/ 2982148 h 6858000"/>
                  <a:gd name="connsiteX233" fmla="*/ 366072 w 4543952"/>
                  <a:gd name="connsiteY233" fmla="*/ 2947862 h 6858000"/>
                  <a:gd name="connsiteX234" fmla="*/ 366072 w 4543952"/>
                  <a:gd name="connsiteY234" fmla="*/ 2947861 h 6858000"/>
                  <a:gd name="connsiteX235" fmla="*/ 366072 w 4543952"/>
                  <a:gd name="connsiteY235" fmla="*/ 2947858 h 6858000"/>
                  <a:gd name="connsiteX236" fmla="*/ 361441 w 4543952"/>
                  <a:gd name="connsiteY236" fmla="*/ 2914327 h 6858000"/>
                  <a:gd name="connsiteX237" fmla="*/ 358166 w 4543952"/>
                  <a:gd name="connsiteY237" fmla="*/ 2903544 h 6858000"/>
                  <a:gd name="connsiteX238" fmla="*/ 357138 w 4543952"/>
                  <a:gd name="connsiteY238" fmla="*/ 2897784 h 6858000"/>
                  <a:gd name="connsiteX239" fmla="*/ 341533 w 4543952"/>
                  <a:gd name="connsiteY239" fmla="*/ 2848792 h 6858000"/>
                  <a:gd name="connsiteX240" fmla="*/ 296001 w 4543952"/>
                  <a:gd name="connsiteY240" fmla="*/ 2745351 h 6858000"/>
                  <a:gd name="connsiteX241" fmla="*/ 289670 w 4543952"/>
                  <a:gd name="connsiteY241" fmla="*/ 2770757 h 6858000"/>
                  <a:gd name="connsiteX242" fmla="*/ 290080 w 4543952"/>
                  <a:gd name="connsiteY242" fmla="*/ 2778005 h 6858000"/>
                  <a:gd name="connsiteX243" fmla="*/ 289301 w 4543952"/>
                  <a:gd name="connsiteY243" fmla="*/ 2782304 h 6858000"/>
                  <a:gd name="connsiteX244" fmla="*/ 290501 w 4543952"/>
                  <a:gd name="connsiteY244" fmla="*/ 2785439 h 6858000"/>
                  <a:gd name="connsiteX245" fmla="*/ 290929 w 4543952"/>
                  <a:gd name="connsiteY245" fmla="*/ 2793022 h 6858000"/>
                  <a:gd name="connsiteX246" fmla="*/ 300579 w 4543952"/>
                  <a:gd name="connsiteY246" fmla="*/ 2811779 h 6858000"/>
                  <a:gd name="connsiteX247" fmla="*/ 300582 w 4543952"/>
                  <a:gd name="connsiteY247" fmla="*/ 2811786 h 6858000"/>
                  <a:gd name="connsiteX248" fmla="*/ 300583 w 4543952"/>
                  <a:gd name="connsiteY248" fmla="*/ 2811786 h 6858000"/>
                  <a:gd name="connsiteX249" fmla="*/ 300579 w 4543952"/>
                  <a:gd name="connsiteY249" fmla="*/ 2811779 h 6858000"/>
                  <a:gd name="connsiteX250" fmla="*/ 290501 w 4543952"/>
                  <a:gd name="connsiteY250" fmla="*/ 2785439 h 6858000"/>
                  <a:gd name="connsiteX251" fmla="*/ 290080 w 4543952"/>
                  <a:gd name="connsiteY251" fmla="*/ 2778005 h 6858000"/>
                  <a:gd name="connsiteX252" fmla="*/ 817328 w 4543952"/>
                  <a:gd name="connsiteY252" fmla="*/ 1508457 h 6858000"/>
                  <a:gd name="connsiteX253" fmla="*/ 845421 w 4543952"/>
                  <a:gd name="connsiteY253" fmla="*/ 1596212 h 6858000"/>
                  <a:gd name="connsiteX254" fmla="*/ 843517 w 4543952"/>
                  <a:gd name="connsiteY254" fmla="*/ 1624979 h 6858000"/>
                  <a:gd name="connsiteX255" fmla="*/ 786935 w 4543952"/>
                  <a:gd name="connsiteY255" fmla="*/ 1697752 h 6858000"/>
                  <a:gd name="connsiteX256" fmla="*/ 764267 w 4543952"/>
                  <a:gd name="connsiteY256" fmla="*/ 1733187 h 6858000"/>
                  <a:gd name="connsiteX257" fmla="*/ 722546 w 4543952"/>
                  <a:gd name="connsiteY257" fmla="*/ 1833774 h 6858000"/>
                  <a:gd name="connsiteX258" fmla="*/ 714925 w 4543952"/>
                  <a:gd name="connsiteY258" fmla="*/ 1842157 h 6858000"/>
                  <a:gd name="connsiteX259" fmla="*/ 624434 w 4543952"/>
                  <a:gd name="connsiteY259" fmla="*/ 1916453 h 6858000"/>
                  <a:gd name="connsiteX260" fmla="*/ 609004 w 4543952"/>
                  <a:gd name="connsiteY260" fmla="*/ 1933218 h 6858000"/>
                  <a:gd name="connsiteX261" fmla="*/ 584999 w 4543952"/>
                  <a:gd name="connsiteY261" fmla="*/ 1953412 h 6858000"/>
                  <a:gd name="connsiteX262" fmla="*/ 538516 w 4543952"/>
                  <a:gd name="connsiteY262" fmla="*/ 2016468 h 6858000"/>
                  <a:gd name="connsiteX263" fmla="*/ 523657 w 4543952"/>
                  <a:gd name="connsiteY263" fmla="*/ 2094577 h 6858000"/>
                  <a:gd name="connsiteX264" fmla="*/ 500986 w 4543952"/>
                  <a:gd name="connsiteY264" fmla="*/ 2188878 h 6858000"/>
                  <a:gd name="connsiteX265" fmla="*/ 485746 w 4543952"/>
                  <a:gd name="connsiteY265" fmla="*/ 2228313 h 6858000"/>
                  <a:gd name="connsiteX266" fmla="*/ 456789 w 4543952"/>
                  <a:gd name="connsiteY266" fmla="*/ 2334043 h 6858000"/>
                  <a:gd name="connsiteX267" fmla="*/ 432404 w 4543952"/>
                  <a:gd name="connsiteY267" fmla="*/ 2409484 h 6858000"/>
                  <a:gd name="connsiteX268" fmla="*/ 415303 w 4543952"/>
                  <a:gd name="connsiteY268" fmla="*/ 2435912 h 6858000"/>
                  <a:gd name="connsiteX269" fmla="*/ 415303 w 4543952"/>
                  <a:gd name="connsiteY269" fmla="*/ 2435912 h 6858000"/>
                  <a:gd name="connsiteX270" fmla="*/ 415303 w 4543952"/>
                  <a:gd name="connsiteY270" fmla="*/ 2435912 h 6858000"/>
                  <a:gd name="connsiteX271" fmla="*/ 414227 w 4543952"/>
                  <a:gd name="connsiteY271" fmla="*/ 2440915 h 6858000"/>
                  <a:gd name="connsiteX272" fmla="*/ 409472 w 4543952"/>
                  <a:gd name="connsiteY272" fmla="*/ 2463016 h 6858000"/>
                  <a:gd name="connsiteX273" fmla="*/ 409472 w 4543952"/>
                  <a:gd name="connsiteY273" fmla="*/ 2463017 h 6858000"/>
                  <a:gd name="connsiteX274" fmla="*/ 411535 w 4543952"/>
                  <a:gd name="connsiteY274" fmla="*/ 2490550 h 6858000"/>
                  <a:gd name="connsiteX275" fmla="*/ 418115 w 4543952"/>
                  <a:gd name="connsiteY275" fmla="*/ 2518261 h 6858000"/>
                  <a:gd name="connsiteX276" fmla="*/ 418115 w 4543952"/>
                  <a:gd name="connsiteY276" fmla="*/ 2518264 h 6858000"/>
                  <a:gd name="connsiteX277" fmla="*/ 421759 w 4543952"/>
                  <a:gd name="connsiteY277" fmla="*/ 2545006 h 6858000"/>
                  <a:gd name="connsiteX278" fmla="*/ 417545 w 4543952"/>
                  <a:gd name="connsiteY278" fmla="*/ 2571033 h 6858000"/>
                  <a:gd name="connsiteX279" fmla="*/ 344391 w 4543952"/>
                  <a:gd name="connsiteY279" fmla="*/ 2668000 h 6858000"/>
                  <a:gd name="connsiteX280" fmla="*/ 296001 w 4543952"/>
                  <a:gd name="connsiteY280" fmla="*/ 2745347 h 6858000"/>
                  <a:gd name="connsiteX281" fmla="*/ 296001 w 4543952"/>
                  <a:gd name="connsiteY281" fmla="*/ 2745348 h 6858000"/>
                  <a:gd name="connsiteX282" fmla="*/ 344391 w 4543952"/>
                  <a:gd name="connsiteY282" fmla="*/ 2668001 h 6858000"/>
                  <a:gd name="connsiteX283" fmla="*/ 417545 w 4543952"/>
                  <a:gd name="connsiteY283" fmla="*/ 2571034 h 6858000"/>
                  <a:gd name="connsiteX284" fmla="*/ 421760 w 4543952"/>
                  <a:gd name="connsiteY284" fmla="*/ 2545006 h 6858000"/>
                  <a:gd name="connsiteX285" fmla="*/ 421759 w 4543952"/>
                  <a:gd name="connsiteY285" fmla="*/ 2545006 h 6858000"/>
                  <a:gd name="connsiteX286" fmla="*/ 421760 w 4543952"/>
                  <a:gd name="connsiteY286" fmla="*/ 2545005 h 6858000"/>
                  <a:gd name="connsiteX287" fmla="*/ 418115 w 4543952"/>
                  <a:gd name="connsiteY287" fmla="*/ 2518263 h 6858000"/>
                  <a:gd name="connsiteX288" fmla="*/ 418115 w 4543952"/>
                  <a:gd name="connsiteY288" fmla="*/ 2518261 h 6858000"/>
                  <a:gd name="connsiteX289" fmla="*/ 409472 w 4543952"/>
                  <a:gd name="connsiteY289" fmla="*/ 2463017 h 6858000"/>
                  <a:gd name="connsiteX290" fmla="*/ 414227 w 4543952"/>
                  <a:gd name="connsiteY290" fmla="*/ 2440915 h 6858000"/>
                  <a:gd name="connsiteX291" fmla="*/ 415303 w 4543952"/>
                  <a:gd name="connsiteY291" fmla="*/ 2435912 h 6858000"/>
                  <a:gd name="connsiteX292" fmla="*/ 432404 w 4543952"/>
                  <a:gd name="connsiteY292" fmla="*/ 2409485 h 6858000"/>
                  <a:gd name="connsiteX293" fmla="*/ 456789 w 4543952"/>
                  <a:gd name="connsiteY293" fmla="*/ 2334044 h 6858000"/>
                  <a:gd name="connsiteX294" fmla="*/ 485746 w 4543952"/>
                  <a:gd name="connsiteY294" fmla="*/ 2228314 h 6858000"/>
                  <a:gd name="connsiteX295" fmla="*/ 500986 w 4543952"/>
                  <a:gd name="connsiteY295" fmla="*/ 2188879 h 6858000"/>
                  <a:gd name="connsiteX296" fmla="*/ 523657 w 4543952"/>
                  <a:gd name="connsiteY296" fmla="*/ 2094578 h 6858000"/>
                  <a:gd name="connsiteX297" fmla="*/ 538516 w 4543952"/>
                  <a:gd name="connsiteY297" fmla="*/ 2016469 h 6858000"/>
                  <a:gd name="connsiteX298" fmla="*/ 584999 w 4543952"/>
                  <a:gd name="connsiteY298" fmla="*/ 1953413 h 6858000"/>
                  <a:gd name="connsiteX299" fmla="*/ 609004 w 4543952"/>
                  <a:gd name="connsiteY299" fmla="*/ 1933219 h 6858000"/>
                  <a:gd name="connsiteX300" fmla="*/ 624434 w 4543952"/>
                  <a:gd name="connsiteY300" fmla="*/ 1916454 h 6858000"/>
                  <a:gd name="connsiteX301" fmla="*/ 714925 w 4543952"/>
                  <a:gd name="connsiteY301" fmla="*/ 1842158 h 6858000"/>
                  <a:gd name="connsiteX302" fmla="*/ 722546 w 4543952"/>
                  <a:gd name="connsiteY302" fmla="*/ 1833775 h 6858000"/>
                  <a:gd name="connsiteX303" fmla="*/ 764267 w 4543952"/>
                  <a:gd name="connsiteY303" fmla="*/ 1733188 h 6858000"/>
                  <a:gd name="connsiteX304" fmla="*/ 786936 w 4543952"/>
                  <a:gd name="connsiteY304" fmla="*/ 1697753 h 6858000"/>
                  <a:gd name="connsiteX305" fmla="*/ 843517 w 4543952"/>
                  <a:gd name="connsiteY305" fmla="*/ 1624980 h 6858000"/>
                  <a:gd name="connsiteX306" fmla="*/ 845422 w 4543952"/>
                  <a:gd name="connsiteY306" fmla="*/ 1596213 h 6858000"/>
                  <a:gd name="connsiteX307" fmla="*/ 798723 w 4543952"/>
                  <a:gd name="connsiteY307" fmla="*/ 1459072 h 6858000"/>
                  <a:gd name="connsiteX308" fmla="*/ 807941 w 4543952"/>
                  <a:gd name="connsiteY308" fmla="*/ 1481571 h 6858000"/>
                  <a:gd name="connsiteX309" fmla="*/ 798724 w 4543952"/>
                  <a:gd name="connsiteY309" fmla="*/ 1459073 h 6858000"/>
                  <a:gd name="connsiteX310" fmla="*/ 779530 w 4543952"/>
                  <a:gd name="connsiteY310" fmla="*/ 1268757 h 6858000"/>
                  <a:gd name="connsiteX311" fmla="*/ 774363 w 4543952"/>
                  <a:gd name="connsiteY311" fmla="*/ 1286068 h 6858000"/>
                  <a:gd name="connsiteX312" fmla="*/ 752025 w 4543952"/>
                  <a:gd name="connsiteY312" fmla="*/ 1350626 h 6858000"/>
                  <a:gd name="connsiteX313" fmla="*/ 757620 w 4543952"/>
                  <a:gd name="connsiteY313" fmla="*/ 1413839 h 6858000"/>
                  <a:gd name="connsiteX314" fmla="*/ 752026 w 4543952"/>
                  <a:gd name="connsiteY314" fmla="*/ 1350627 h 6858000"/>
                  <a:gd name="connsiteX315" fmla="*/ 774363 w 4543952"/>
                  <a:gd name="connsiteY315" fmla="*/ 1286069 h 6858000"/>
                  <a:gd name="connsiteX316" fmla="*/ 779530 w 4543952"/>
                  <a:gd name="connsiteY316" fmla="*/ 1268757 h 6858000"/>
                  <a:gd name="connsiteX317" fmla="*/ 837801 w 4543952"/>
                  <a:gd name="connsiteY317" fmla="*/ 773034 h 6858000"/>
                  <a:gd name="connsiteX318" fmla="*/ 829801 w 4543952"/>
                  <a:gd name="connsiteY318" fmla="*/ 854378 h 6858000"/>
                  <a:gd name="connsiteX319" fmla="*/ 798747 w 4543952"/>
                  <a:gd name="connsiteY319" fmla="*/ 915342 h 6858000"/>
                  <a:gd name="connsiteX320" fmla="*/ 788269 w 4543952"/>
                  <a:gd name="connsiteY320" fmla="*/ 927154 h 6858000"/>
                  <a:gd name="connsiteX321" fmla="*/ 791889 w 4543952"/>
                  <a:gd name="connsiteY321" fmla="*/ 1097086 h 6858000"/>
                  <a:gd name="connsiteX322" fmla="*/ 796271 w 4543952"/>
                  <a:gd name="connsiteY322" fmla="*/ 1123184 h 6858000"/>
                  <a:gd name="connsiteX323" fmla="*/ 771553 w 4543952"/>
                  <a:gd name="connsiteY323" fmla="*/ 1184028 h 6858000"/>
                  <a:gd name="connsiteX324" fmla="*/ 796272 w 4543952"/>
                  <a:gd name="connsiteY324" fmla="*/ 1123185 h 6858000"/>
                  <a:gd name="connsiteX325" fmla="*/ 791890 w 4543952"/>
                  <a:gd name="connsiteY325" fmla="*/ 1097087 h 6858000"/>
                  <a:gd name="connsiteX326" fmla="*/ 788270 w 4543952"/>
                  <a:gd name="connsiteY326" fmla="*/ 927155 h 6858000"/>
                  <a:gd name="connsiteX327" fmla="*/ 798748 w 4543952"/>
                  <a:gd name="connsiteY327" fmla="*/ 915343 h 6858000"/>
                  <a:gd name="connsiteX328" fmla="*/ 829801 w 4543952"/>
                  <a:gd name="connsiteY328" fmla="*/ 854379 h 6858000"/>
                  <a:gd name="connsiteX329" fmla="*/ 837801 w 4543952"/>
                  <a:gd name="connsiteY329" fmla="*/ 773035 h 6858000"/>
                  <a:gd name="connsiteX330" fmla="*/ 782400 w 4543952"/>
                  <a:gd name="connsiteY330" fmla="*/ 517850 h 6858000"/>
                  <a:gd name="connsiteX331" fmla="*/ 791317 w 4543952"/>
                  <a:gd name="connsiteY331" fmla="*/ 556046 h 6858000"/>
                  <a:gd name="connsiteX332" fmla="*/ 797795 w 4543952"/>
                  <a:gd name="connsiteY332" fmla="*/ 580049 h 6858000"/>
                  <a:gd name="connsiteX333" fmla="*/ 801176 w 4543952"/>
                  <a:gd name="connsiteY333" fmla="*/ 642536 h 6858000"/>
                  <a:gd name="connsiteX334" fmla="*/ 813700 w 4543952"/>
                  <a:gd name="connsiteY334" fmla="*/ 694927 h 6858000"/>
                  <a:gd name="connsiteX335" fmla="*/ 801177 w 4543952"/>
                  <a:gd name="connsiteY335" fmla="*/ 642537 h 6858000"/>
                  <a:gd name="connsiteX336" fmla="*/ 797796 w 4543952"/>
                  <a:gd name="connsiteY336" fmla="*/ 580050 h 6858000"/>
                  <a:gd name="connsiteX337" fmla="*/ 791318 w 4543952"/>
                  <a:gd name="connsiteY337" fmla="*/ 556047 h 6858000"/>
                  <a:gd name="connsiteX338" fmla="*/ 783887 w 4543952"/>
                  <a:gd name="connsiteY338" fmla="*/ 313532 h 6858000"/>
                  <a:gd name="connsiteX339" fmla="*/ 786245 w 4543952"/>
                  <a:gd name="connsiteY339" fmla="*/ 324057 h 6858000"/>
                  <a:gd name="connsiteX340" fmla="*/ 784459 w 4543952"/>
                  <a:gd name="connsiteY340" fmla="*/ 338869 h 6858000"/>
                  <a:gd name="connsiteX341" fmla="*/ 784454 w 4543952"/>
                  <a:gd name="connsiteY341" fmla="*/ 338897 h 6858000"/>
                  <a:gd name="connsiteX342" fmla="*/ 778363 w 4543952"/>
                  <a:gd name="connsiteY342" fmla="*/ 367327 h 6858000"/>
                  <a:gd name="connsiteX343" fmla="*/ 774553 w 4543952"/>
                  <a:gd name="connsiteY343" fmla="*/ 395639 h 6858000"/>
                  <a:gd name="connsiteX344" fmla="*/ 784454 w 4543952"/>
                  <a:gd name="connsiteY344" fmla="*/ 338897 h 6858000"/>
                  <a:gd name="connsiteX345" fmla="*/ 784460 w 4543952"/>
                  <a:gd name="connsiteY345" fmla="*/ 338870 h 6858000"/>
                  <a:gd name="connsiteX346" fmla="*/ 783888 w 4543952"/>
                  <a:gd name="connsiteY346" fmla="*/ 313533 h 6858000"/>
                  <a:gd name="connsiteX347" fmla="*/ 761560 w 4543952"/>
                  <a:gd name="connsiteY347" fmla="*/ 281567 h 6858000"/>
                  <a:gd name="connsiteX348" fmla="*/ 766454 w 4543952"/>
                  <a:gd name="connsiteY348" fmla="*/ 295414 h 6858000"/>
                  <a:gd name="connsiteX349" fmla="*/ 766455 w 4543952"/>
                  <a:gd name="connsiteY349" fmla="*/ 295414 h 6858000"/>
                  <a:gd name="connsiteX350" fmla="*/ 774880 w 4543952"/>
                  <a:gd name="connsiteY350" fmla="*/ 24485 h 6858000"/>
                  <a:gd name="connsiteX351" fmla="*/ 777142 w 4543952"/>
                  <a:gd name="connsiteY351" fmla="*/ 74128 h 6858000"/>
                  <a:gd name="connsiteX352" fmla="*/ 767023 w 4543952"/>
                  <a:gd name="connsiteY352" fmla="*/ 151568 h 6858000"/>
                  <a:gd name="connsiteX353" fmla="*/ 766824 w 4543952"/>
                  <a:gd name="connsiteY353" fmla="*/ 153387 h 6858000"/>
                  <a:gd name="connsiteX354" fmla="*/ 763010 w 4543952"/>
                  <a:gd name="connsiteY354" fmla="*/ 177270 h 6858000"/>
                  <a:gd name="connsiteX355" fmla="*/ 758551 w 4543952"/>
                  <a:gd name="connsiteY355" fmla="*/ 228943 h 6858000"/>
                  <a:gd name="connsiteX356" fmla="*/ 766824 w 4543952"/>
                  <a:gd name="connsiteY356" fmla="*/ 153387 h 6858000"/>
                  <a:gd name="connsiteX357" fmla="*/ 771220 w 4543952"/>
                  <a:gd name="connsiteY357" fmla="*/ 125860 h 6858000"/>
                  <a:gd name="connsiteX358" fmla="*/ 777143 w 4543952"/>
                  <a:gd name="connsiteY358" fmla="*/ 74128 h 6858000"/>
                  <a:gd name="connsiteX359" fmla="*/ 313354 w 4543952"/>
                  <a:gd name="connsiteY359" fmla="*/ 0 h 6858000"/>
                  <a:gd name="connsiteX360" fmla="*/ 777461 w 4543952"/>
                  <a:gd name="connsiteY360" fmla="*/ 0 h 6858000"/>
                  <a:gd name="connsiteX361" fmla="*/ 774743 w 4543952"/>
                  <a:gd name="connsiteY361" fmla="*/ 21485 h 6858000"/>
                  <a:gd name="connsiteX362" fmla="*/ 777461 w 4543952"/>
                  <a:gd name="connsiteY362" fmla="*/ 0 h 6858000"/>
                  <a:gd name="connsiteX363" fmla="*/ 4543952 w 4543952"/>
                  <a:gd name="connsiteY363" fmla="*/ 1 h 6858000"/>
                  <a:gd name="connsiteX364" fmla="*/ 4543952 w 4543952"/>
                  <a:gd name="connsiteY364" fmla="*/ 6858000 h 6858000"/>
                  <a:gd name="connsiteX365" fmla="*/ 284400 w 4543952"/>
                  <a:gd name="connsiteY365" fmla="*/ 6858000 h 6858000"/>
                  <a:gd name="connsiteX366" fmla="*/ 112147 w 4543952"/>
                  <a:gd name="connsiteY366" fmla="*/ 6858000 h 6858000"/>
                  <a:gd name="connsiteX367" fmla="*/ 102447 w 4543952"/>
                  <a:gd name="connsiteY367" fmla="*/ 6815515 h 6858000"/>
                  <a:gd name="connsiteX368" fmla="*/ 83396 w 4543952"/>
                  <a:gd name="connsiteY368" fmla="*/ 6748457 h 6858000"/>
                  <a:gd name="connsiteX369" fmla="*/ 61870 w 4543952"/>
                  <a:gd name="connsiteY369" fmla="*/ 6584811 h 6858000"/>
                  <a:gd name="connsiteX370" fmla="*/ 41105 w 4543952"/>
                  <a:gd name="connsiteY370" fmla="*/ 6415832 h 6858000"/>
                  <a:gd name="connsiteX371" fmla="*/ 34247 w 4543952"/>
                  <a:gd name="connsiteY371" fmla="*/ 6323057 h 6858000"/>
                  <a:gd name="connsiteX372" fmla="*/ 23386 w 4543952"/>
                  <a:gd name="connsiteY372" fmla="*/ 6242092 h 6858000"/>
                  <a:gd name="connsiteX373" fmla="*/ 16528 w 4543952"/>
                  <a:gd name="connsiteY373" fmla="*/ 6171604 h 6858000"/>
                  <a:gd name="connsiteX374" fmla="*/ 2622 w 4543952"/>
                  <a:gd name="connsiteY374" fmla="*/ 6059396 h 6858000"/>
                  <a:gd name="connsiteX375" fmla="*/ 0 w 4543952"/>
                  <a:gd name="connsiteY375" fmla="*/ 6041768 h 6858000"/>
                  <a:gd name="connsiteX376" fmla="*/ 0 w 4543952"/>
                  <a:gd name="connsiteY376" fmla="*/ 6000936 h 6858000"/>
                  <a:gd name="connsiteX377" fmla="*/ 3670 w 4543952"/>
                  <a:gd name="connsiteY377" fmla="*/ 5957594 h 6858000"/>
                  <a:gd name="connsiteX378" fmla="*/ 0 w 4543952"/>
                  <a:gd name="connsiteY378" fmla="*/ 5912510 h 6858000"/>
                  <a:gd name="connsiteX379" fmla="*/ 0 w 4543952"/>
                  <a:gd name="connsiteY379" fmla="*/ 5886400 h 6858000"/>
                  <a:gd name="connsiteX380" fmla="*/ 1098 w 4543952"/>
                  <a:gd name="connsiteY380" fmla="*/ 5864317 h 6858000"/>
                  <a:gd name="connsiteX381" fmla="*/ 24720 w 4543952"/>
                  <a:gd name="connsiteY381" fmla="*/ 5790591 h 6858000"/>
                  <a:gd name="connsiteX382" fmla="*/ 26434 w 4543952"/>
                  <a:gd name="connsiteY382" fmla="*/ 5781829 h 6858000"/>
                  <a:gd name="connsiteX383" fmla="*/ 35771 w 4543952"/>
                  <a:gd name="connsiteY383" fmla="*/ 5733439 h 6858000"/>
                  <a:gd name="connsiteX384" fmla="*/ 38819 w 4543952"/>
                  <a:gd name="connsiteY384" fmla="*/ 5706958 h 6858000"/>
                  <a:gd name="connsiteX385" fmla="*/ 58250 w 4543952"/>
                  <a:gd name="connsiteY385" fmla="*/ 5606371 h 6858000"/>
                  <a:gd name="connsiteX386" fmla="*/ 67394 w 4543952"/>
                  <a:gd name="connsiteY386" fmla="*/ 5548459 h 6858000"/>
                  <a:gd name="connsiteX387" fmla="*/ 66060 w 4543952"/>
                  <a:gd name="connsiteY387" fmla="*/ 5501593 h 6858000"/>
                  <a:gd name="connsiteX388" fmla="*/ 64346 w 4543952"/>
                  <a:gd name="connsiteY388" fmla="*/ 5419294 h 6858000"/>
                  <a:gd name="connsiteX389" fmla="*/ 59964 w 4543952"/>
                  <a:gd name="connsiteY389" fmla="*/ 5393004 h 6858000"/>
                  <a:gd name="connsiteX390" fmla="*/ 72538 w 4543952"/>
                  <a:gd name="connsiteY390" fmla="*/ 5274128 h 6858000"/>
                  <a:gd name="connsiteX391" fmla="*/ 73490 w 4543952"/>
                  <a:gd name="connsiteY391" fmla="*/ 5206307 h 6858000"/>
                  <a:gd name="connsiteX392" fmla="*/ 89113 w 4543952"/>
                  <a:gd name="connsiteY392" fmla="*/ 5129915 h 6858000"/>
                  <a:gd name="connsiteX393" fmla="*/ 88351 w 4543952"/>
                  <a:gd name="connsiteY393" fmla="*/ 5107626 h 6858000"/>
                  <a:gd name="connsiteX394" fmla="*/ 87016 w 4543952"/>
                  <a:gd name="connsiteY394" fmla="*/ 5082669 h 6858000"/>
                  <a:gd name="connsiteX395" fmla="*/ 85872 w 4543952"/>
                  <a:gd name="connsiteY395" fmla="*/ 5006085 h 6858000"/>
                  <a:gd name="connsiteX396" fmla="*/ 80158 w 4543952"/>
                  <a:gd name="connsiteY396" fmla="*/ 4959601 h 6858000"/>
                  <a:gd name="connsiteX397" fmla="*/ 83586 w 4543952"/>
                  <a:gd name="connsiteY397" fmla="*/ 4871018 h 6858000"/>
                  <a:gd name="connsiteX398" fmla="*/ 78634 w 4543952"/>
                  <a:gd name="connsiteY398" fmla="*/ 4838249 h 6858000"/>
                  <a:gd name="connsiteX399" fmla="*/ 78062 w 4543952"/>
                  <a:gd name="connsiteY399" fmla="*/ 4755380 h 6858000"/>
                  <a:gd name="connsiteX400" fmla="*/ 80920 w 4543952"/>
                  <a:gd name="connsiteY400" fmla="*/ 4681082 h 6858000"/>
                  <a:gd name="connsiteX401" fmla="*/ 79396 w 4543952"/>
                  <a:gd name="connsiteY401" fmla="*/ 4609451 h 6858000"/>
                  <a:gd name="connsiteX402" fmla="*/ 73110 w 4543952"/>
                  <a:gd name="connsiteY402" fmla="*/ 4558206 h 6858000"/>
                  <a:gd name="connsiteX403" fmla="*/ 69300 w 4543952"/>
                  <a:gd name="connsiteY403" fmla="*/ 4502578 h 6858000"/>
                  <a:gd name="connsiteX404" fmla="*/ 46629 w 4543952"/>
                  <a:gd name="connsiteY404" fmla="*/ 4349221 h 6858000"/>
                  <a:gd name="connsiteX405" fmla="*/ 52153 w 4543952"/>
                  <a:gd name="connsiteY405" fmla="*/ 4320836 h 6858000"/>
                  <a:gd name="connsiteX406" fmla="*/ 57297 w 4543952"/>
                  <a:gd name="connsiteY406" fmla="*/ 4159666 h 6858000"/>
                  <a:gd name="connsiteX407" fmla="*/ 56915 w 4543952"/>
                  <a:gd name="connsiteY407" fmla="*/ 4124613 h 6858000"/>
                  <a:gd name="connsiteX408" fmla="*/ 79396 w 4543952"/>
                  <a:gd name="connsiteY408" fmla="*/ 4030502 h 6858000"/>
                  <a:gd name="connsiteX409" fmla="*/ 43771 w 4543952"/>
                  <a:gd name="connsiteY409" fmla="*/ 3885337 h 6858000"/>
                  <a:gd name="connsiteX410" fmla="*/ 426 w 4543952"/>
                  <a:gd name="connsiteY410" fmla="*/ 3786776 h 6858000"/>
                  <a:gd name="connsiteX411" fmla="*/ 0 w 4543952"/>
                  <a:gd name="connsiteY411" fmla="*/ 3773896 h 6858000"/>
                  <a:gd name="connsiteX412" fmla="*/ 0 w 4543952"/>
                  <a:gd name="connsiteY412" fmla="*/ 3393881 h 6858000"/>
                  <a:gd name="connsiteX413" fmla="*/ 11838 w 4543952"/>
                  <a:gd name="connsiteY413" fmla="*/ 3359515 h 6858000"/>
                  <a:gd name="connsiteX414" fmla="*/ 12910 w 4543952"/>
                  <a:gd name="connsiteY414" fmla="*/ 3318770 h 6858000"/>
                  <a:gd name="connsiteX415" fmla="*/ 6718 w 4543952"/>
                  <a:gd name="connsiteY415" fmla="*/ 3304078 h 6858000"/>
                  <a:gd name="connsiteX416" fmla="*/ 0 w 4543952"/>
                  <a:gd name="connsiteY416" fmla="*/ 3297656 h 6858000"/>
                  <a:gd name="connsiteX417" fmla="*/ 0 w 4543952"/>
                  <a:gd name="connsiteY417" fmla="*/ 3207866 h 6858000"/>
                  <a:gd name="connsiteX418" fmla="*/ 15553 w 4543952"/>
                  <a:gd name="connsiteY418" fmla="*/ 3186770 h 6858000"/>
                  <a:gd name="connsiteX419" fmla="*/ 36341 w 4543952"/>
                  <a:gd name="connsiteY419" fmla="*/ 3107499 h 6858000"/>
                  <a:gd name="connsiteX420" fmla="*/ 38057 w 4543952"/>
                  <a:gd name="connsiteY420" fmla="*/ 3042727 h 6858000"/>
                  <a:gd name="connsiteX421" fmla="*/ 54249 w 4543952"/>
                  <a:gd name="connsiteY421" fmla="*/ 2901942 h 6858000"/>
                  <a:gd name="connsiteX422" fmla="*/ 77300 w 4543952"/>
                  <a:gd name="connsiteY422" fmla="*/ 2809929 h 6858000"/>
                  <a:gd name="connsiteX423" fmla="*/ 103399 w 4543952"/>
                  <a:gd name="connsiteY423" fmla="*/ 2743825 h 6858000"/>
                  <a:gd name="connsiteX424" fmla="*/ 137500 w 4543952"/>
                  <a:gd name="connsiteY424" fmla="*/ 2649142 h 6858000"/>
                  <a:gd name="connsiteX425" fmla="*/ 155217 w 4543952"/>
                  <a:gd name="connsiteY425" fmla="*/ 2554078 h 6858000"/>
                  <a:gd name="connsiteX426" fmla="*/ 177507 w 4543952"/>
                  <a:gd name="connsiteY426" fmla="*/ 2485306 h 6858000"/>
                  <a:gd name="connsiteX427" fmla="*/ 192748 w 4543952"/>
                  <a:gd name="connsiteY427" fmla="*/ 2401291 h 6858000"/>
                  <a:gd name="connsiteX428" fmla="*/ 193318 w 4543952"/>
                  <a:gd name="connsiteY428" fmla="*/ 2330805 h 6858000"/>
                  <a:gd name="connsiteX429" fmla="*/ 190652 w 4543952"/>
                  <a:gd name="connsiteY429" fmla="*/ 2220311 h 6858000"/>
                  <a:gd name="connsiteX430" fmla="*/ 236753 w 4543952"/>
                  <a:gd name="connsiteY430" fmla="*/ 2085053 h 6858000"/>
                  <a:gd name="connsiteX431" fmla="*/ 247042 w 4543952"/>
                  <a:gd name="connsiteY431" fmla="*/ 2030377 h 6858000"/>
                  <a:gd name="connsiteX432" fmla="*/ 251804 w 4543952"/>
                  <a:gd name="connsiteY432" fmla="*/ 1978939 h 6858000"/>
                  <a:gd name="connsiteX433" fmla="*/ 282475 w 4543952"/>
                  <a:gd name="connsiteY433" fmla="*/ 1869779 h 6858000"/>
                  <a:gd name="connsiteX434" fmla="*/ 292573 w 4543952"/>
                  <a:gd name="connsiteY434" fmla="*/ 1825392 h 6858000"/>
                  <a:gd name="connsiteX435" fmla="*/ 292381 w 4543952"/>
                  <a:gd name="connsiteY435" fmla="*/ 1763286 h 6858000"/>
                  <a:gd name="connsiteX436" fmla="*/ 306480 w 4543952"/>
                  <a:gd name="connsiteY436" fmla="*/ 1650316 h 6858000"/>
                  <a:gd name="connsiteX437" fmla="*/ 347629 w 4543952"/>
                  <a:gd name="connsiteY437" fmla="*/ 1537536 h 6858000"/>
                  <a:gd name="connsiteX438" fmla="*/ 343629 w 4543952"/>
                  <a:gd name="connsiteY438" fmla="*/ 1489719 h 6858000"/>
                  <a:gd name="connsiteX439" fmla="*/ 344581 w 4543952"/>
                  <a:gd name="connsiteY439" fmla="*/ 1472574 h 6858000"/>
                  <a:gd name="connsiteX440" fmla="*/ 367252 w 4543952"/>
                  <a:gd name="connsiteY440" fmla="*/ 1318455 h 6858000"/>
                  <a:gd name="connsiteX441" fmla="*/ 369728 w 4543952"/>
                  <a:gd name="connsiteY441" fmla="*/ 1303023 h 6858000"/>
                  <a:gd name="connsiteX442" fmla="*/ 389921 w 4543952"/>
                  <a:gd name="connsiteY442" fmla="*/ 1230632 h 6858000"/>
                  <a:gd name="connsiteX443" fmla="*/ 402495 w 4543952"/>
                  <a:gd name="connsiteY443" fmla="*/ 1048124 h 6858000"/>
                  <a:gd name="connsiteX444" fmla="*/ 404019 w 4543952"/>
                  <a:gd name="connsiteY444" fmla="*/ 1036886 h 6858000"/>
                  <a:gd name="connsiteX445" fmla="*/ 393923 w 4543952"/>
                  <a:gd name="connsiteY445" fmla="*/ 975732 h 6858000"/>
                  <a:gd name="connsiteX446" fmla="*/ 379634 w 4543952"/>
                  <a:gd name="connsiteY446" fmla="*/ 945443 h 6858000"/>
                  <a:gd name="connsiteX447" fmla="*/ 364774 w 4543952"/>
                  <a:gd name="connsiteY447" fmla="*/ 898197 h 6858000"/>
                  <a:gd name="connsiteX448" fmla="*/ 359250 w 4543952"/>
                  <a:gd name="connsiteY448" fmla="*/ 850188 h 6858000"/>
                  <a:gd name="connsiteX449" fmla="*/ 381730 w 4543952"/>
                  <a:gd name="connsiteY449" fmla="*/ 769604 h 6858000"/>
                  <a:gd name="connsiteX450" fmla="*/ 384016 w 4543952"/>
                  <a:gd name="connsiteY450" fmla="*/ 740267 h 6858000"/>
                  <a:gd name="connsiteX451" fmla="*/ 394875 w 4543952"/>
                  <a:gd name="connsiteY451" fmla="*/ 674922 h 6858000"/>
                  <a:gd name="connsiteX452" fmla="*/ 394113 w 4543952"/>
                  <a:gd name="connsiteY452" fmla="*/ 617771 h 6858000"/>
                  <a:gd name="connsiteX453" fmla="*/ 376776 w 4543952"/>
                  <a:gd name="connsiteY453" fmla="*/ 571859 h 6858000"/>
                  <a:gd name="connsiteX454" fmla="*/ 373348 w 4543952"/>
                  <a:gd name="connsiteY454" fmla="*/ 505181 h 6858000"/>
                  <a:gd name="connsiteX455" fmla="*/ 385920 w 4543952"/>
                  <a:gd name="connsiteY455" fmla="*/ 462125 h 6858000"/>
                  <a:gd name="connsiteX456" fmla="*/ 387634 w 4543952"/>
                  <a:gd name="connsiteY456" fmla="*/ 453363 h 6858000"/>
                  <a:gd name="connsiteX457" fmla="*/ 388399 w 4543952"/>
                  <a:gd name="connsiteY457" fmla="*/ 340773 h 6858000"/>
                  <a:gd name="connsiteX458" fmla="*/ 350487 w 4543952"/>
                  <a:gd name="connsiteY458" fmla="*/ 200181 h 6858000"/>
                  <a:gd name="connsiteX459" fmla="*/ 342485 w 4543952"/>
                  <a:gd name="connsiteY459" fmla="*/ 176938 h 6858000"/>
                  <a:gd name="connsiteX460" fmla="*/ 328579 w 4543952"/>
                  <a:gd name="connsiteY460" fmla="*/ 63586 h 6858000"/>
                  <a:gd name="connsiteX461" fmla="*/ 314480 w 4543952"/>
                  <a:gd name="connsiteY461" fmla="*/ 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Lst>
                <a:rect l="l" t="t" r="r" b="b"/>
                <a:pathLst>
                  <a:path w="4543952" h="6858000">
                    <a:moveTo>
                      <a:pt x="328959" y="6564619"/>
                    </a:moveTo>
                    <a:lnTo>
                      <a:pt x="306480" y="6588624"/>
                    </a:lnTo>
                    <a:cubicBezTo>
                      <a:pt x="298003" y="6597577"/>
                      <a:pt x="291954" y="6611341"/>
                      <a:pt x="289858" y="6625223"/>
                    </a:cubicBezTo>
                    <a:lnTo>
                      <a:pt x="289858" y="6625224"/>
                    </a:lnTo>
                    <a:lnTo>
                      <a:pt x="289870" y="6645551"/>
                    </a:lnTo>
                    <a:lnTo>
                      <a:pt x="296953" y="6662539"/>
                    </a:lnTo>
                    <a:lnTo>
                      <a:pt x="296953" y="6662541"/>
                    </a:lnTo>
                    <a:lnTo>
                      <a:pt x="296954" y="6662543"/>
                    </a:lnTo>
                    <a:lnTo>
                      <a:pt x="311551" y="6702975"/>
                    </a:lnTo>
                    <a:lnTo>
                      <a:pt x="297715" y="6742551"/>
                    </a:lnTo>
                    <a:lnTo>
                      <a:pt x="297714" y="6742554"/>
                    </a:lnTo>
                    <a:lnTo>
                      <a:pt x="283011" y="6776799"/>
                    </a:lnTo>
                    <a:lnTo>
                      <a:pt x="278238" y="6812061"/>
                    </a:lnTo>
                    <a:lnTo>
                      <a:pt x="278237" y="6812062"/>
                    </a:lnTo>
                    <a:lnTo>
                      <a:pt x="278237" y="6812063"/>
                    </a:lnTo>
                    <a:lnTo>
                      <a:pt x="278238" y="6812061"/>
                    </a:lnTo>
                    <a:lnTo>
                      <a:pt x="297714" y="6742554"/>
                    </a:lnTo>
                    <a:lnTo>
                      <a:pt x="297715" y="6742552"/>
                    </a:lnTo>
                    <a:cubicBezTo>
                      <a:pt x="306003" y="6729218"/>
                      <a:pt x="311147" y="6716168"/>
                      <a:pt x="311551" y="6702976"/>
                    </a:cubicBezTo>
                    <a:lnTo>
                      <a:pt x="311551" y="6702975"/>
                    </a:lnTo>
                    <a:lnTo>
                      <a:pt x="308405" y="6683026"/>
                    </a:lnTo>
                    <a:lnTo>
                      <a:pt x="296954" y="6662543"/>
                    </a:lnTo>
                    <a:lnTo>
                      <a:pt x="296953" y="6662540"/>
                    </a:lnTo>
                    <a:lnTo>
                      <a:pt x="296953" y="6662539"/>
                    </a:lnTo>
                    <a:lnTo>
                      <a:pt x="289858" y="6625224"/>
                    </a:lnTo>
                    <a:lnTo>
                      <a:pt x="306480" y="6588625"/>
                    </a:lnTo>
                    <a:cubicBezTo>
                      <a:pt x="312576" y="6582146"/>
                      <a:pt x="318672" y="6575478"/>
                      <a:pt x="328959" y="6564620"/>
                    </a:cubicBezTo>
                    <a:close/>
                    <a:moveTo>
                      <a:pt x="248638" y="6438980"/>
                    </a:moveTo>
                    <a:cubicBezTo>
                      <a:pt x="258140" y="6444076"/>
                      <a:pt x="265617" y="6451649"/>
                      <a:pt x="268569" y="6463840"/>
                    </a:cubicBezTo>
                    <a:lnTo>
                      <a:pt x="268572" y="6463848"/>
                    </a:lnTo>
                    <a:lnTo>
                      <a:pt x="279556" y="6508051"/>
                    </a:lnTo>
                    <a:lnTo>
                      <a:pt x="282367" y="6513011"/>
                    </a:lnTo>
                    <a:lnTo>
                      <a:pt x="284834" y="6521803"/>
                    </a:lnTo>
                    <a:lnTo>
                      <a:pt x="301172" y="6546194"/>
                    </a:lnTo>
                    <a:lnTo>
                      <a:pt x="301172" y="6546193"/>
                    </a:lnTo>
                    <a:lnTo>
                      <a:pt x="282367" y="6513011"/>
                    </a:lnTo>
                    <a:lnTo>
                      <a:pt x="268572" y="6463848"/>
                    </a:lnTo>
                    <a:lnTo>
                      <a:pt x="268569" y="6463839"/>
                    </a:lnTo>
                    <a:close/>
                    <a:moveTo>
                      <a:pt x="166047" y="6392242"/>
                    </a:moveTo>
                    <a:lnTo>
                      <a:pt x="173364" y="6407332"/>
                    </a:lnTo>
                    <a:lnTo>
                      <a:pt x="173364" y="6407331"/>
                    </a:lnTo>
                    <a:close/>
                    <a:moveTo>
                      <a:pt x="401733" y="4221390"/>
                    </a:moveTo>
                    <a:lnTo>
                      <a:pt x="396017" y="4253013"/>
                    </a:lnTo>
                    <a:cubicBezTo>
                      <a:pt x="383824" y="4277400"/>
                      <a:pt x="368204" y="4300069"/>
                      <a:pt x="356201" y="4324644"/>
                    </a:cubicBezTo>
                    <a:cubicBezTo>
                      <a:pt x="350487" y="4336456"/>
                      <a:pt x="347439" y="4350553"/>
                      <a:pt x="347247" y="4363889"/>
                    </a:cubicBezTo>
                    <a:lnTo>
                      <a:pt x="347247" y="4363890"/>
                    </a:lnTo>
                    <a:cubicBezTo>
                      <a:pt x="346295" y="4403325"/>
                      <a:pt x="346295" y="4442761"/>
                      <a:pt x="348009" y="4482004"/>
                    </a:cubicBezTo>
                    <a:cubicBezTo>
                      <a:pt x="350677" y="4546776"/>
                      <a:pt x="351249" y="4612500"/>
                      <a:pt x="408019" y="4659174"/>
                    </a:cubicBezTo>
                    <a:cubicBezTo>
                      <a:pt x="412591" y="4662986"/>
                      <a:pt x="415259" y="4671176"/>
                      <a:pt x="416021" y="4677655"/>
                    </a:cubicBezTo>
                    <a:cubicBezTo>
                      <a:pt x="419640" y="4707564"/>
                      <a:pt x="420022" y="4738235"/>
                      <a:pt x="425928" y="4767764"/>
                    </a:cubicBezTo>
                    <a:lnTo>
                      <a:pt x="427237" y="4800482"/>
                    </a:lnTo>
                    <a:lnTo>
                      <a:pt x="412401" y="4828915"/>
                    </a:lnTo>
                    <a:cubicBezTo>
                      <a:pt x="404115" y="4837702"/>
                      <a:pt x="397114" y="4847213"/>
                      <a:pt x="391971" y="4857316"/>
                    </a:cubicBezTo>
                    <a:lnTo>
                      <a:pt x="390221" y="4863342"/>
                    </a:lnTo>
                    <a:lnTo>
                      <a:pt x="387469" y="4867613"/>
                    </a:lnTo>
                    <a:lnTo>
                      <a:pt x="382691" y="4889274"/>
                    </a:lnTo>
                    <a:lnTo>
                      <a:pt x="382691" y="4889275"/>
                    </a:lnTo>
                    <a:cubicBezTo>
                      <a:pt x="382122" y="4896713"/>
                      <a:pt x="382634" y="4904357"/>
                      <a:pt x="384396" y="4912168"/>
                    </a:cubicBezTo>
                    <a:lnTo>
                      <a:pt x="385799" y="4933804"/>
                    </a:lnTo>
                    <a:lnTo>
                      <a:pt x="378247" y="4957452"/>
                    </a:lnTo>
                    <a:lnTo>
                      <a:pt x="360964" y="4987036"/>
                    </a:lnTo>
                    <a:cubicBezTo>
                      <a:pt x="349725" y="5003800"/>
                      <a:pt x="335627" y="5022851"/>
                      <a:pt x="334485" y="5041520"/>
                    </a:cubicBezTo>
                    <a:cubicBezTo>
                      <a:pt x="333557" y="5057380"/>
                      <a:pt x="327458" y="5072410"/>
                      <a:pt x="321371" y="5087422"/>
                    </a:cubicBezTo>
                    <a:lnTo>
                      <a:pt x="321364" y="5087449"/>
                    </a:lnTo>
                    <a:lnTo>
                      <a:pt x="315482" y="5102460"/>
                    </a:lnTo>
                    <a:lnTo>
                      <a:pt x="308338" y="5133219"/>
                    </a:lnTo>
                    <a:lnTo>
                      <a:pt x="308337" y="5133223"/>
                    </a:lnTo>
                    <a:lnTo>
                      <a:pt x="308337" y="5133224"/>
                    </a:lnTo>
                    <a:lnTo>
                      <a:pt x="315052" y="5166113"/>
                    </a:lnTo>
                    <a:lnTo>
                      <a:pt x="314362" y="5172089"/>
                    </a:lnTo>
                    <a:cubicBezTo>
                      <a:pt x="313481" y="5174399"/>
                      <a:pt x="312290" y="5176875"/>
                      <a:pt x="311814" y="5179066"/>
                    </a:cubicBezTo>
                    <a:lnTo>
                      <a:pt x="311814" y="5179067"/>
                    </a:lnTo>
                    <a:cubicBezTo>
                      <a:pt x="304574" y="5214121"/>
                      <a:pt x="311624" y="5247078"/>
                      <a:pt x="335437" y="5272796"/>
                    </a:cubicBezTo>
                    <a:lnTo>
                      <a:pt x="360397" y="5321350"/>
                    </a:lnTo>
                    <a:lnTo>
                      <a:pt x="364317" y="5355013"/>
                    </a:lnTo>
                    <a:lnTo>
                      <a:pt x="359440" y="5385383"/>
                    </a:lnTo>
                    <a:cubicBezTo>
                      <a:pt x="356201" y="5398720"/>
                      <a:pt x="353915" y="5412056"/>
                      <a:pt x="351249" y="5425581"/>
                    </a:cubicBezTo>
                    <a:cubicBezTo>
                      <a:pt x="347439" y="5443869"/>
                      <a:pt x="343437" y="5462350"/>
                      <a:pt x="339627" y="5480636"/>
                    </a:cubicBezTo>
                    <a:cubicBezTo>
                      <a:pt x="337722" y="5489496"/>
                      <a:pt x="335151" y="5498831"/>
                      <a:pt x="335103" y="5507666"/>
                    </a:cubicBezTo>
                    <a:lnTo>
                      <a:pt x="335103" y="5507667"/>
                    </a:lnTo>
                    <a:lnTo>
                      <a:pt x="337324" y="5520421"/>
                    </a:lnTo>
                    <a:lnTo>
                      <a:pt x="345722" y="5531691"/>
                    </a:lnTo>
                    <a:lnTo>
                      <a:pt x="345723" y="5531693"/>
                    </a:lnTo>
                    <a:lnTo>
                      <a:pt x="355869" y="5547577"/>
                    </a:lnTo>
                    <a:lnTo>
                      <a:pt x="346295" y="5562745"/>
                    </a:lnTo>
                    <a:cubicBezTo>
                      <a:pt x="303622" y="5600466"/>
                      <a:pt x="276951" y="5646188"/>
                      <a:pt x="275047" y="5704482"/>
                    </a:cubicBezTo>
                    <a:cubicBezTo>
                      <a:pt x="274665" y="5716484"/>
                      <a:pt x="271999" y="5728677"/>
                      <a:pt x="269141" y="5740487"/>
                    </a:cubicBezTo>
                    <a:cubicBezTo>
                      <a:pt x="267426" y="5747727"/>
                      <a:pt x="265520" y="5756492"/>
                      <a:pt x="260376" y="5760872"/>
                    </a:cubicBezTo>
                    <a:cubicBezTo>
                      <a:pt x="221133" y="5794973"/>
                      <a:pt x="193890" y="5837456"/>
                      <a:pt x="171981" y="5883750"/>
                    </a:cubicBezTo>
                    <a:lnTo>
                      <a:pt x="171979" y="5883755"/>
                    </a:lnTo>
                    <a:lnTo>
                      <a:pt x="160957" y="5909350"/>
                    </a:lnTo>
                    <a:lnTo>
                      <a:pt x="154076" y="5935945"/>
                    </a:lnTo>
                    <a:lnTo>
                      <a:pt x="154075" y="5935948"/>
                    </a:lnTo>
                    <a:lnTo>
                      <a:pt x="154075" y="5935949"/>
                    </a:lnTo>
                    <a:lnTo>
                      <a:pt x="154242" y="5964476"/>
                    </a:lnTo>
                    <a:lnTo>
                      <a:pt x="157695" y="5993289"/>
                    </a:lnTo>
                    <a:lnTo>
                      <a:pt x="157695" y="5993291"/>
                    </a:lnTo>
                    <a:cubicBezTo>
                      <a:pt x="158837" y="6004531"/>
                      <a:pt x="158647" y="6017485"/>
                      <a:pt x="164171" y="6026440"/>
                    </a:cubicBezTo>
                    <a:cubicBezTo>
                      <a:pt x="181508" y="6054825"/>
                      <a:pt x="200176" y="6082258"/>
                      <a:pt x="220371" y="6108738"/>
                    </a:cubicBezTo>
                    <a:lnTo>
                      <a:pt x="234064" y="6133314"/>
                    </a:lnTo>
                    <a:lnTo>
                      <a:pt x="218468" y="6155599"/>
                    </a:lnTo>
                    <a:lnTo>
                      <a:pt x="218465" y="6155601"/>
                    </a:lnTo>
                    <a:cubicBezTo>
                      <a:pt x="196176" y="6175796"/>
                      <a:pt x="184556" y="6200943"/>
                      <a:pt x="179794" y="6228755"/>
                    </a:cubicBezTo>
                    <a:cubicBezTo>
                      <a:pt x="172363" y="6272763"/>
                      <a:pt x="166077" y="6317150"/>
                      <a:pt x="162457" y="6361538"/>
                    </a:cubicBezTo>
                    <a:lnTo>
                      <a:pt x="162457" y="6361539"/>
                    </a:lnTo>
                    <a:lnTo>
                      <a:pt x="179794" y="6228756"/>
                    </a:lnTo>
                    <a:cubicBezTo>
                      <a:pt x="184556" y="6200944"/>
                      <a:pt x="196176" y="6175797"/>
                      <a:pt x="218465" y="6155602"/>
                    </a:cubicBezTo>
                    <a:lnTo>
                      <a:pt x="218468" y="6155599"/>
                    </a:lnTo>
                    <a:lnTo>
                      <a:pt x="230364" y="6143189"/>
                    </a:lnTo>
                    <a:lnTo>
                      <a:pt x="234064" y="6133314"/>
                    </a:lnTo>
                    <a:lnTo>
                      <a:pt x="234064" y="6133313"/>
                    </a:lnTo>
                    <a:cubicBezTo>
                      <a:pt x="233993" y="6126883"/>
                      <a:pt x="229039" y="6120073"/>
                      <a:pt x="220371" y="6108737"/>
                    </a:cubicBezTo>
                    <a:cubicBezTo>
                      <a:pt x="200176" y="6082257"/>
                      <a:pt x="181508" y="6054824"/>
                      <a:pt x="164171" y="6026439"/>
                    </a:cubicBezTo>
                    <a:cubicBezTo>
                      <a:pt x="158647" y="6017484"/>
                      <a:pt x="158837" y="6004530"/>
                      <a:pt x="157695" y="5993290"/>
                    </a:cubicBezTo>
                    <a:lnTo>
                      <a:pt x="157695" y="5993289"/>
                    </a:lnTo>
                    <a:lnTo>
                      <a:pt x="154075" y="5935949"/>
                    </a:lnTo>
                    <a:lnTo>
                      <a:pt x="154076" y="5935945"/>
                    </a:lnTo>
                    <a:lnTo>
                      <a:pt x="171979" y="5883755"/>
                    </a:lnTo>
                    <a:lnTo>
                      <a:pt x="171981" y="5883751"/>
                    </a:lnTo>
                    <a:cubicBezTo>
                      <a:pt x="193890" y="5837457"/>
                      <a:pt x="221133" y="5794974"/>
                      <a:pt x="260376" y="5760873"/>
                    </a:cubicBezTo>
                    <a:cubicBezTo>
                      <a:pt x="265520" y="5756493"/>
                      <a:pt x="267426" y="5747728"/>
                      <a:pt x="269141" y="5740488"/>
                    </a:cubicBezTo>
                    <a:cubicBezTo>
                      <a:pt x="271999" y="5728678"/>
                      <a:pt x="274665" y="5716485"/>
                      <a:pt x="275047" y="5704483"/>
                    </a:cubicBezTo>
                    <a:cubicBezTo>
                      <a:pt x="276951" y="5646189"/>
                      <a:pt x="303622" y="5600467"/>
                      <a:pt x="346295" y="5562746"/>
                    </a:cubicBezTo>
                    <a:cubicBezTo>
                      <a:pt x="352392" y="5557317"/>
                      <a:pt x="355774" y="5552507"/>
                      <a:pt x="355869" y="5547578"/>
                    </a:cubicBezTo>
                    <a:lnTo>
                      <a:pt x="355869" y="5547577"/>
                    </a:lnTo>
                    <a:cubicBezTo>
                      <a:pt x="355964" y="5542648"/>
                      <a:pt x="352773" y="5537599"/>
                      <a:pt x="345723" y="5531692"/>
                    </a:cubicBezTo>
                    <a:lnTo>
                      <a:pt x="345722" y="5531691"/>
                    </a:lnTo>
                    <a:lnTo>
                      <a:pt x="335103" y="5507667"/>
                    </a:lnTo>
                    <a:lnTo>
                      <a:pt x="339627" y="5480637"/>
                    </a:lnTo>
                    <a:cubicBezTo>
                      <a:pt x="343437" y="5462351"/>
                      <a:pt x="347439" y="5443870"/>
                      <a:pt x="351249" y="5425582"/>
                    </a:cubicBezTo>
                    <a:cubicBezTo>
                      <a:pt x="353915" y="5412057"/>
                      <a:pt x="356201" y="5398721"/>
                      <a:pt x="359440" y="5385384"/>
                    </a:cubicBezTo>
                    <a:cubicBezTo>
                      <a:pt x="361965" y="5375002"/>
                      <a:pt x="363668" y="5364882"/>
                      <a:pt x="364317" y="5355014"/>
                    </a:cubicBezTo>
                    <a:lnTo>
                      <a:pt x="364317" y="5355013"/>
                    </a:lnTo>
                    <a:lnTo>
                      <a:pt x="362870" y="5326162"/>
                    </a:lnTo>
                    <a:lnTo>
                      <a:pt x="360397" y="5321350"/>
                    </a:lnTo>
                    <a:lnTo>
                      <a:pt x="359341" y="5312287"/>
                    </a:lnTo>
                    <a:cubicBezTo>
                      <a:pt x="354789" y="5298594"/>
                      <a:pt x="347082" y="5285440"/>
                      <a:pt x="335437" y="5272795"/>
                    </a:cubicBezTo>
                    <a:cubicBezTo>
                      <a:pt x="323531" y="5259936"/>
                      <a:pt x="315815" y="5245268"/>
                      <a:pt x="311981" y="5229432"/>
                    </a:cubicBezTo>
                    <a:lnTo>
                      <a:pt x="311814" y="5179067"/>
                    </a:lnTo>
                    <a:lnTo>
                      <a:pt x="314362" y="5172090"/>
                    </a:lnTo>
                    <a:cubicBezTo>
                      <a:pt x="315243" y="5169780"/>
                      <a:pt x="315814" y="5167637"/>
                      <a:pt x="315052" y="5166113"/>
                    </a:cubicBezTo>
                    <a:lnTo>
                      <a:pt x="315052" y="5166112"/>
                    </a:lnTo>
                    <a:lnTo>
                      <a:pt x="308337" y="5133224"/>
                    </a:lnTo>
                    <a:lnTo>
                      <a:pt x="308338" y="5133219"/>
                    </a:lnTo>
                    <a:lnTo>
                      <a:pt x="321364" y="5087449"/>
                    </a:lnTo>
                    <a:lnTo>
                      <a:pt x="327270" y="5072375"/>
                    </a:lnTo>
                    <a:cubicBezTo>
                      <a:pt x="330949" y="5062299"/>
                      <a:pt x="333866" y="5052095"/>
                      <a:pt x="334485" y="5041521"/>
                    </a:cubicBezTo>
                    <a:cubicBezTo>
                      <a:pt x="335627" y="5022852"/>
                      <a:pt x="349725" y="5003801"/>
                      <a:pt x="360964" y="4987037"/>
                    </a:cubicBezTo>
                    <a:cubicBezTo>
                      <a:pt x="366751" y="4978392"/>
                      <a:pt x="372458" y="4970096"/>
                      <a:pt x="376969" y="4961455"/>
                    </a:cubicBezTo>
                    <a:lnTo>
                      <a:pt x="378247" y="4957452"/>
                    </a:lnTo>
                    <a:lnTo>
                      <a:pt x="381039" y="4952672"/>
                    </a:lnTo>
                    <a:lnTo>
                      <a:pt x="385799" y="4933804"/>
                    </a:lnTo>
                    <a:cubicBezTo>
                      <a:pt x="386468" y="4927121"/>
                      <a:pt x="386111" y="4919978"/>
                      <a:pt x="384396" y="4912167"/>
                    </a:cubicBezTo>
                    <a:lnTo>
                      <a:pt x="382691" y="4889274"/>
                    </a:lnTo>
                    <a:lnTo>
                      <a:pt x="390221" y="4863342"/>
                    </a:lnTo>
                    <a:lnTo>
                      <a:pt x="412401" y="4828916"/>
                    </a:lnTo>
                    <a:cubicBezTo>
                      <a:pt x="420784" y="4819963"/>
                      <a:pt x="425356" y="4810580"/>
                      <a:pt x="427237" y="4800483"/>
                    </a:cubicBezTo>
                    <a:lnTo>
                      <a:pt x="427237" y="4800482"/>
                    </a:lnTo>
                    <a:cubicBezTo>
                      <a:pt x="429119" y="4790385"/>
                      <a:pt x="428309" y="4779574"/>
                      <a:pt x="425928" y="4767763"/>
                    </a:cubicBezTo>
                    <a:cubicBezTo>
                      <a:pt x="420022" y="4738234"/>
                      <a:pt x="419640" y="4707563"/>
                      <a:pt x="416021" y="4677654"/>
                    </a:cubicBezTo>
                    <a:cubicBezTo>
                      <a:pt x="415259" y="4671175"/>
                      <a:pt x="412591" y="4662985"/>
                      <a:pt x="408019" y="4659173"/>
                    </a:cubicBezTo>
                    <a:cubicBezTo>
                      <a:pt x="351249" y="4612499"/>
                      <a:pt x="350677" y="4546775"/>
                      <a:pt x="348009" y="4482003"/>
                    </a:cubicBezTo>
                    <a:lnTo>
                      <a:pt x="347247" y="4363890"/>
                    </a:lnTo>
                    <a:lnTo>
                      <a:pt x="356201" y="4324645"/>
                    </a:lnTo>
                    <a:cubicBezTo>
                      <a:pt x="368204" y="4300070"/>
                      <a:pt x="383824" y="4277401"/>
                      <a:pt x="396017" y="4253014"/>
                    </a:cubicBezTo>
                    <a:cubicBezTo>
                      <a:pt x="400781" y="4243872"/>
                      <a:pt x="400971" y="4232060"/>
                      <a:pt x="401733" y="4221391"/>
                    </a:cubicBezTo>
                    <a:close/>
                    <a:moveTo>
                      <a:pt x="332842" y="2836171"/>
                    </a:moveTo>
                    <a:lnTo>
                      <a:pt x="332842" y="2836172"/>
                    </a:lnTo>
                    <a:cubicBezTo>
                      <a:pt x="336914" y="2839982"/>
                      <a:pt x="340200" y="2844316"/>
                      <a:pt x="341533" y="2848793"/>
                    </a:cubicBezTo>
                    <a:lnTo>
                      <a:pt x="358166" y="2903544"/>
                    </a:lnTo>
                    <a:lnTo>
                      <a:pt x="366072" y="2947858"/>
                    </a:lnTo>
                    <a:lnTo>
                      <a:pt x="366072" y="2947862"/>
                    </a:lnTo>
                    <a:lnTo>
                      <a:pt x="362488" y="2982147"/>
                    </a:lnTo>
                    <a:cubicBezTo>
                      <a:pt x="354392" y="3014152"/>
                      <a:pt x="350582" y="3045776"/>
                      <a:pt x="350796" y="3077400"/>
                    </a:cubicBezTo>
                    <a:lnTo>
                      <a:pt x="350796" y="3077401"/>
                    </a:lnTo>
                    <a:cubicBezTo>
                      <a:pt x="351010" y="3109025"/>
                      <a:pt x="355249" y="3140649"/>
                      <a:pt x="363250" y="3172654"/>
                    </a:cubicBezTo>
                    <a:cubicBezTo>
                      <a:pt x="389159" y="3276480"/>
                      <a:pt x="416591" y="3380305"/>
                      <a:pt x="410877" y="3489467"/>
                    </a:cubicBezTo>
                    <a:cubicBezTo>
                      <a:pt x="409925" y="3507563"/>
                      <a:pt x="421546" y="3529090"/>
                      <a:pt x="432976" y="3544713"/>
                    </a:cubicBezTo>
                    <a:cubicBezTo>
                      <a:pt x="438406" y="3552190"/>
                      <a:pt x="442585" y="3557715"/>
                      <a:pt x="445520" y="3562320"/>
                    </a:cubicBezTo>
                    <a:lnTo>
                      <a:pt x="450598" y="3574407"/>
                    </a:lnTo>
                    <a:lnTo>
                      <a:pt x="448246" y="3587173"/>
                    </a:lnTo>
                    <a:cubicBezTo>
                      <a:pt x="446228" y="3592231"/>
                      <a:pt x="442978" y="3598434"/>
                      <a:pt x="438500" y="3606816"/>
                    </a:cubicBezTo>
                    <a:cubicBezTo>
                      <a:pt x="434118" y="3614818"/>
                      <a:pt x="431452" y="3624724"/>
                      <a:pt x="424974" y="3630631"/>
                    </a:cubicBezTo>
                    <a:cubicBezTo>
                      <a:pt x="408496" y="3645681"/>
                      <a:pt x="402257" y="3662493"/>
                      <a:pt x="400733" y="3680162"/>
                    </a:cubicBezTo>
                    <a:lnTo>
                      <a:pt x="400733" y="3680163"/>
                    </a:lnTo>
                    <a:lnTo>
                      <a:pt x="404781" y="3734837"/>
                    </a:lnTo>
                    <a:lnTo>
                      <a:pt x="404399" y="3754651"/>
                    </a:lnTo>
                    <a:cubicBezTo>
                      <a:pt x="398399" y="3767129"/>
                      <a:pt x="396447" y="3778654"/>
                      <a:pt x="398042" y="3789775"/>
                    </a:cubicBezTo>
                    <a:lnTo>
                      <a:pt x="398042" y="3789776"/>
                    </a:lnTo>
                    <a:cubicBezTo>
                      <a:pt x="399638" y="3800896"/>
                      <a:pt x="404781" y="3811613"/>
                      <a:pt x="412973" y="3822472"/>
                    </a:cubicBezTo>
                    <a:lnTo>
                      <a:pt x="427308" y="3852619"/>
                    </a:lnTo>
                    <a:lnTo>
                      <a:pt x="417926" y="3885336"/>
                    </a:lnTo>
                    <a:lnTo>
                      <a:pt x="417925" y="3885337"/>
                    </a:lnTo>
                    <a:cubicBezTo>
                      <a:pt x="398494" y="3910103"/>
                      <a:pt x="388302" y="3935726"/>
                      <a:pt x="386040" y="3962158"/>
                    </a:cubicBezTo>
                    <a:lnTo>
                      <a:pt x="386040" y="3962159"/>
                    </a:lnTo>
                    <a:lnTo>
                      <a:pt x="388431" y="4002409"/>
                    </a:lnTo>
                    <a:lnTo>
                      <a:pt x="401733" y="4043837"/>
                    </a:lnTo>
                    <a:lnTo>
                      <a:pt x="401733" y="4043839"/>
                    </a:lnTo>
                    <a:lnTo>
                      <a:pt x="416855" y="4103825"/>
                    </a:lnTo>
                    <a:lnTo>
                      <a:pt x="405544" y="4165381"/>
                    </a:lnTo>
                    <a:lnTo>
                      <a:pt x="405543" y="4165382"/>
                    </a:lnTo>
                    <a:cubicBezTo>
                      <a:pt x="402114" y="4173479"/>
                      <a:pt x="401543" y="4182766"/>
                      <a:pt x="401638" y="4192386"/>
                    </a:cubicBezTo>
                    <a:lnTo>
                      <a:pt x="401638" y="4192387"/>
                    </a:lnTo>
                    <a:lnTo>
                      <a:pt x="405543" y="4165383"/>
                    </a:lnTo>
                    <a:lnTo>
                      <a:pt x="405544" y="4165381"/>
                    </a:lnTo>
                    <a:lnTo>
                      <a:pt x="414887" y="4134255"/>
                    </a:lnTo>
                    <a:lnTo>
                      <a:pt x="416855" y="4103825"/>
                    </a:lnTo>
                    <a:lnTo>
                      <a:pt x="416855" y="4103824"/>
                    </a:lnTo>
                    <a:cubicBezTo>
                      <a:pt x="415879" y="4083701"/>
                      <a:pt x="410497" y="4063841"/>
                      <a:pt x="401733" y="4043838"/>
                    </a:cubicBezTo>
                    <a:lnTo>
                      <a:pt x="401733" y="4043837"/>
                    </a:lnTo>
                    <a:lnTo>
                      <a:pt x="386040" y="3962159"/>
                    </a:lnTo>
                    <a:lnTo>
                      <a:pt x="395544" y="3923124"/>
                    </a:lnTo>
                    <a:cubicBezTo>
                      <a:pt x="400804" y="3910318"/>
                      <a:pt x="408210" y="3897721"/>
                      <a:pt x="417925" y="3885338"/>
                    </a:cubicBezTo>
                    <a:lnTo>
                      <a:pt x="417926" y="3885336"/>
                    </a:lnTo>
                    <a:lnTo>
                      <a:pt x="426528" y="3868763"/>
                    </a:lnTo>
                    <a:lnTo>
                      <a:pt x="427308" y="3852619"/>
                    </a:lnTo>
                    <a:lnTo>
                      <a:pt x="427308" y="3852618"/>
                    </a:lnTo>
                    <a:cubicBezTo>
                      <a:pt x="425642" y="3842045"/>
                      <a:pt x="420022" y="3831901"/>
                      <a:pt x="412973" y="3822471"/>
                    </a:cubicBezTo>
                    <a:lnTo>
                      <a:pt x="398042" y="3789775"/>
                    </a:lnTo>
                    <a:lnTo>
                      <a:pt x="404399" y="3754652"/>
                    </a:lnTo>
                    <a:cubicBezTo>
                      <a:pt x="407067" y="3749125"/>
                      <a:pt x="405733" y="3741315"/>
                      <a:pt x="404781" y="3734837"/>
                    </a:cubicBezTo>
                    <a:lnTo>
                      <a:pt x="404781" y="3734836"/>
                    </a:lnTo>
                    <a:lnTo>
                      <a:pt x="400733" y="3680163"/>
                    </a:lnTo>
                    <a:lnTo>
                      <a:pt x="407246" y="3654415"/>
                    </a:lnTo>
                    <a:cubicBezTo>
                      <a:pt x="411056" y="3646122"/>
                      <a:pt x="416735" y="3638157"/>
                      <a:pt x="424974" y="3630632"/>
                    </a:cubicBezTo>
                    <a:cubicBezTo>
                      <a:pt x="431452" y="3624725"/>
                      <a:pt x="434118" y="3614819"/>
                      <a:pt x="438500" y="3606817"/>
                    </a:cubicBezTo>
                    <a:cubicBezTo>
                      <a:pt x="447455" y="3590053"/>
                      <a:pt x="451503" y="3582004"/>
                      <a:pt x="450598" y="3574408"/>
                    </a:cubicBezTo>
                    <a:lnTo>
                      <a:pt x="450598" y="3574407"/>
                    </a:lnTo>
                    <a:cubicBezTo>
                      <a:pt x="449693" y="3566810"/>
                      <a:pt x="443835" y="3559667"/>
                      <a:pt x="432976" y="3544712"/>
                    </a:cubicBezTo>
                    <a:cubicBezTo>
                      <a:pt x="421546" y="3529089"/>
                      <a:pt x="409925" y="3507562"/>
                      <a:pt x="410877" y="3489466"/>
                    </a:cubicBezTo>
                    <a:cubicBezTo>
                      <a:pt x="416591" y="3380304"/>
                      <a:pt x="389159" y="3276479"/>
                      <a:pt x="363250" y="3172653"/>
                    </a:cubicBezTo>
                    <a:lnTo>
                      <a:pt x="350796" y="3077401"/>
                    </a:lnTo>
                    <a:lnTo>
                      <a:pt x="362488" y="2982148"/>
                    </a:lnTo>
                    <a:cubicBezTo>
                      <a:pt x="365441" y="2970575"/>
                      <a:pt x="366442" y="2959156"/>
                      <a:pt x="366072" y="2947862"/>
                    </a:cubicBezTo>
                    <a:lnTo>
                      <a:pt x="366072" y="2947861"/>
                    </a:lnTo>
                    <a:lnTo>
                      <a:pt x="366072" y="2947858"/>
                    </a:lnTo>
                    <a:lnTo>
                      <a:pt x="361441" y="2914327"/>
                    </a:lnTo>
                    <a:lnTo>
                      <a:pt x="358166" y="2903544"/>
                    </a:lnTo>
                    <a:lnTo>
                      <a:pt x="357138" y="2897784"/>
                    </a:lnTo>
                    <a:cubicBezTo>
                      <a:pt x="352392" y="2881306"/>
                      <a:pt x="346534" y="2865009"/>
                      <a:pt x="341533" y="2848792"/>
                    </a:cubicBezTo>
                    <a:close/>
                    <a:moveTo>
                      <a:pt x="296001" y="2745351"/>
                    </a:moveTo>
                    <a:lnTo>
                      <a:pt x="289670" y="2770757"/>
                    </a:lnTo>
                    <a:lnTo>
                      <a:pt x="290080" y="2778005"/>
                    </a:lnTo>
                    <a:lnTo>
                      <a:pt x="289301" y="2782304"/>
                    </a:lnTo>
                    <a:lnTo>
                      <a:pt x="290501" y="2785439"/>
                    </a:lnTo>
                    <a:lnTo>
                      <a:pt x="290929" y="2793022"/>
                    </a:lnTo>
                    <a:lnTo>
                      <a:pt x="300579" y="2811779"/>
                    </a:lnTo>
                    <a:lnTo>
                      <a:pt x="300582" y="2811786"/>
                    </a:lnTo>
                    <a:lnTo>
                      <a:pt x="300583" y="2811786"/>
                    </a:lnTo>
                    <a:lnTo>
                      <a:pt x="300579" y="2811779"/>
                    </a:lnTo>
                    <a:lnTo>
                      <a:pt x="290501" y="2785439"/>
                    </a:lnTo>
                    <a:lnTo>
                      <a:pt x="290080" y="2778005"/>
                    </a:lnTo>
                    <a:close/>
                    <a:moveTo>
                      <a:pt x="817328" y="1508457"/>
                    </a:moveTo>
                    <a:lnTo>
                      <a:pt x="845421" y="1596212"/>
                    </a:lnTo>
                    <a:cubicBezTo>
                      <a:pt x="847898" y="1604977"/>
                      <a:pt x="846373" y="1615835"/>
                      <a:pt x="843517" y="1624979"/>
                    </a:cubicBezTo>
                    <a:cubicBezTo>
                      <a:pt x="833801" y="1656222"/>
                      <a:pt x="809415" y="1676035"/>
                      <a:pt x="786935" y="1697752"/>
                    </a:cubicBezTo>
                    <a:cubicBezTo>
                      <a:pt x="777029" y="1707278"/>
                      <a:pt x="769981" y="1720422"/>
                      <a:pt x="764267" y="1733187"/>
                    </a:cubicBezTo>
                    <a:cubicBezTo>
                      <a:pt x="749595" y="1766334"/>
                      <a:pt x="736452" y="1800245"/>
                      <a:pt x="722546" y="1833774"/>
                    </a:cubicBezTo>
                    <a:cubicBezTo>
                      <a:pt x="721212" y="1837012"/>
                      <a:pt x="717783" y="1839678"/>
                      <a:pt x="714925" y="1842157"/>
                    </a:cubicBezTo>
                    <a:cubicBezTo>
                      <a:pt x="684824" y="1866921"/>
                      <a:pt x="654535" y="1891496"/>
                      <a:pt x="624434" y="1916453"/>
                    </a:cubicBezTo>
                    <a:cubicBezTo>
                      <a:pt x="618720" y="1921215"/>
                      <a:pt x="614528" y="1928075"/>
                      <a:pt x="609004" y="1933218"/>
                    </a:cubicBezTo>
                    <a:cubicBezTo>
                      <a:pt x="601384" y="1940458"/>
                      <a:pt x="594143" y="1949602"/>
                      <a:pt x="584999" y="1953412"/>
                    </a:cubicBezTo>
                    <a:cubicBezTo>
                      <a:pt x="556234" y="1965223"/>
                      <a:pt x="543850" y="1987893"/>
                      <a:pt x="538516" y="2016468"/>
                    </a:cubicBezTo>
                    <a:cubicBezTo>
                      <a:pt x="533563" y="2042569"/>
                      <a:pt x="529371" y="2068668"/>
                      <a:pt x="523657" y="2094577"/>
                    </a:cubicBezTo>
                    <a:cubicBezTo>
                      <a:pt x="516799" y="2126200"/>
                      <a:pt x="509369" y="2157635"/>
                      <a:pt x="500986" y="2188878"/>
                    </a:cubicBezTo>
                    <a:cubicBezTo>
                      <a:pt x="497366" y="2202403"/>
                      <a:pt x="493176" y="2216691"/>
                      <a:pt x="485746" y="2228313"/>
                    </a:cubicBezTo>
                    <a:cubicBezTo>
                      <a:pt x="465171" y="2260889"/>
                      <a:pt x="451265" y="2295752"/>
                      <a:pt x="456789" y="2334043"/>
                    </a:cubicBezTo>
                    <a:cubicBezTo>
                      <a:pt x="461171" y="2364714"/>
                      <a:pt x="449931" y="2390433"/>
                      <a:pt x="432404" y="2409484"/>
                    </a:cubicBezTo>
                    <a:cubicBezTo>
                      <a:pt x="424451" y="2418153"/>
                      <a:pt x="418938" y="2426976"/>
                      <a:pt x="415303" y="2435912"/>
                    </a:cubicBezTo>
                    <a:lnTo>
                      <a:pt x="415303" y="2435912"/>
                    </a:lnTo>
                    <a:lnTo>
                      <a:pt x="415303" y="2435912"/>
                    </a:lnTo>
                    <a:lnTo>
                      <a:pt x="414227" y="2440915"/>
                    </a:lnTo>
                    <a:lnTo>
                      <a:pt x="409472" y="2463016"/>
                    </a:lnTo>
                    <a:lnTo>
                      <a:pt x="409472" y="2463017"/>
                    </a:lnTo>
                    <a:lnTo>
                      <a:pt x="411535" y="2490550"/>
                    </a:lnTo>
                    <a:lnTo>
                      <a:pt x="418115" y="2518261"/>
                    </a:lnTo>
                    <a:lnTo>
                      <a:pt x="418115" y="2518264"/>
                    </a:lnTo>
                    <a:lnTo>
                      <a:pt x="421759" y="2545006"/>
                    </a:lnTo>
                    <a:lnTo>
                      <a:pt x="417545" y="2571033"/>
                    </a:lnTo>
                    <a:cubicBezTo>
                      <a:pt x="405543" y="2612944"/>
                      <a:pt x="372966" y="2640949"/>
                      <a:pt x="344391" y="2668000"/>
                    </a:cubicBezTo>
                    <a:cubicBezTo>
                      <a:pt x="320006" y="2691053"/>
                      <a:pt x="306290" y="2716962"/>
                      <a:pt x="296001" y="2745347"/>
                    </a:cubicBezTo>
                    <a:lnTo>
                      <a:pt x="296001" y="2745348"/>
                    </a:lnTo>
                    <a:cubicBezTo>
                      <a:pt x="306290" y="2716963"/>
                      <a:pt x="320006" y="2691054"/>
                      <a:pt x="344391" y="2668001"/>
                    </a:cubicBezTo>
                    <a:cubicBezTo>
                      <a:pt x="372966" y="2640950"/>
                      <a:pt x="405543" y="2612945"/>
                      <a:pt x="417545" y="2571034"/>
                    </a:cubicBezTo>
                    <a:cubicBezTo>
                      <a:pt x="420117" y="2561985"/>
                      <a:pt x="421593" y="2553555"/>
                      <a:pt x="421760" y="2545006"/>
                    </a:cubicBezTo>
                    <a:lnTo>
                      <a:pt x="421759" y="2545006"/>
                    </a:lnTo>
                    <a:lnTo>
                      <a:pt x="421760" y="2545005"/>
                    </a:lnTo>
                    <a:cubicBezTo>
                      <a:pt x="421926" y="2536456"/>
                      <a:pt x="420783" y="2527789"/>
                      <a:pt x="418115" y="2518263"/>
                    </a:cubicBezTo>
                    <a:lnTo>
                      <a:pt x="418115" y="2518261"/>
                    </a:lnTo>
                    <a:lnTo>
                      <a:pt x="409472" y="2463017"/>
                    </a:lnTo>
                    <a:lnTo>
                      <a:pt x="414227" y="2440915"/>
                    </a:lnTo>
                    <a:lnTo>
                      <a:pt x="415303" y="2435912"/>
                    </a:lnTo>
                    <a:lnTo>
                      <a:pt x="432404" y="2409485"/>
                    </a:lnTo>
                    <a:cubicBezTo>
                      <a:pt x="449931" y="2390434"/>
                      <a:pt x="461171" y="2364715"/>
                      <a:pt x="456789" y="2334044"/>
                    </a:cubicBezTo>
                    <a:cubicBezTo>
                      <a:pt x="451265" y="2295753"/>
                      <a:pt x="465171" y="2260890"/>
                      <a:pt x="485746" y="2228314"/>
                    </a:cubicBezTo>
                    <a:cubicBezTo>
                      <a:pt x="493176" y="2216692"/>
                      <a:pt x="497366" y="2202404"/>
                      <a:pt x="500986" y="2188879"/>
                    </a:cubicBezTo>
                    <a:cubicBezTo>
                      <a:pt x="509369" y="2157636"/>
                      <a:pt x="516799" y="2126201"/>
                      <a:pt x="523657" y="2094578"/>
                    </a:cubicBezTo>
                    <a:cubicBezTo>
                      <a:pt x="529371" y="2068669"/>
                      <a:pt x="533563" y="2042570"/>
                      <a:pt x="538516" y="2016469"/>
                    </a:cubicBezTo>
                    <a:cubicBezTo>
                      <a:pt x="543850" y="1987894"/>
                      <a:pt x="556234" y="1965224"/>
                      <a:pt x="584999" y="1953413"/>
                    </a:cubicBezTo>
                    <a:cubicBezTo>
                      <a:pt x="594143" y="1949603"/>
                      <a:pt x="601384" y="1940459"/>
                      <a:pt x="609004" y="1933219"/>
                    </a:cubicBezTo>
                    <a:cubicBezTo>
                      <a:pt x="614528" y="1928076"/>
                      <a:pt x="618720" y="1921216"/>
                      <a:pt x="624434" y="1916454"/>
                    </a:cubicBezTo>
                    <a:cubicBezTo>
                      <a:pt x="654535" y="1891497"/>
                      <a:pt x="684824" y="1866922"/>
                      <a:pt x="714925" y="1842158"/>
                    </a:cubicBezTo>
                    <a:cubicBezTo>
                      <a:pt x="717783" y="1839679"/>
                      <a:pt x="721212" y="1837013"/>
                      <a:pt x="722546" y="1833775"/>
                    </a:cubicBezTo>
                    <a:cubicBezTo>
                      <a:pt x="736452" y="1800246"/>
                      <a:pt x="749596" y="1766335"/>
                      <a:pt x="764267" y="1733188"/>
                    </a:cubicBezTo>
                    <a:cubicBezTo>
                      <a:pt x="769981" y="1720423"/>
                      <a:pt x="777029" y="1707279"/>
                      <a:pt x="786936" y="1697753"/>
                    </a:cubicBezTo>
                    <a:cubicBezTo>
                      <a:pt x="809416" y="1676036"/>
                      <a:pt x="833801" y="1656223"/>
                      <a:pt x="843517" y="1624980"/>
                    </a:cubicBezTo>
                    <a:cubicBezTo>
                      <a:pt x="846374" y="1615836"/>
                      <a:pt x="847899" y="1604978"/>
                      <a:pt x="845422" y="1596213"/>
                    </a:cubicBezTo>
                    <a:close/>
                    <a:moveTo>
                      <a:pt x="798723" y="1459072"/>
                    </a:moveTo>
                    <a:lnTo>
                      <a:pt x="807941" y="1481571"/>
                    </a:lnTo>
                    <a:lnTo>
                      <a:pt x="798724" y="1459073"/>
                    </a:lnTo>
                    <a:close/>
                    <a:moveTo>
                      <a:pt x="779530" y="1268757"/>
                    </a:moveTo>
                    <a:lnTo>
                      <a:pt x="774363" y="1286068"/>
                    </a:lnTo>
                    <a:cubicBezTo>
                      <a:pt x="759789" y="1306929"/>
                      <a:pt x="753550" y="1328551"/>
                      <a:pt x="752025" y="1350626"/>
                    </a:cubicBezTo>
                    <a:lnTo>
                      <a:pt x="757620" y="1413839"/>
                    </a:lnTo>
                    <a:lnTo>
                      <a:pt x="752026" y="1350627"/>
                    </a:lnTo>
                    <a:cubicBezTo>
                      <a:pt x="753550" y="1328552"/>
                      <a:pt x="759790" y="1306929"/>
                      <a:pt x="774363" y="1286069"/>
                    </a:cubicBezTo>
                    <a:cubicBezTo>
                      <a:pt x="777506" y="1281688"/>
                      <a:pt x="779078" y="1275401"/>
                      <a:pt x="779530" y="1268757"/>
                    </a:cubicBezTo>
                    <a:close/>
                    <a:moveTo>
                      <a:pt x="837801" y="773034"/>
                    </a:moveTo>
                    <a:lnTo>
                      <a:pt x="829801" y="854378"/>
                    </a:lnTo>
                    <a:cubicBezTo>
                      <a:pt x="827515" y="878955"/>
                      <a:pt x="826753" y="903721"/>
                      <a:pt x="798747" y="915342"/>
                    </a:cubicBezTo>
                    <a:cubicBezTo>
                      <a:pt x="794365" y="917058"/>
                      <a:pt x="791127" y="922772"/>
                      <a:pt x="788269" y="927154"/>
                    </a:cubicBezTo>
                    <a:cubicBezTo>
                      <a:pt x="744261" y="994784"/>
                      <a:pt x="745405" y="1030979"/>
                      <a:pt x="791889" y="1097086"/>
                    </a:cubicBezTo>
                    <a:cubicBezTo>
                      <a:pt x="796651" y="1103944"/>
                      <a:pt x="800081" y="1118612"/>
                      <a:pt x="796271" y="1123184"/>
                    </a:cubicBezTo>
                    <a:cubicBezTo>
                      <a:pt x="780459" y="1142616"/>
                      <a:pt x="773411" y="1162953"/>
                      <a:pt x="771553" y="1184028"/>
                    </a:cubicBezTo>
                    <a:cubicBezTo>
                      <a:pt x="773411" y="1162953"/>
                      <a:pt x="780460" y="1142617"/>
                      <a:pt x="796272" y="1123185"/>
                    </a:cubicBezTo>
                    <a:cubicBezTo>
                      <a:pt x="800082" y="1118613"/>
                      <a:pt x="796652" y="1103945"/>
                      <a:pt x="791890" y="1097087"/>
                    </a:cubicBezTo>
                    <a:cubicBezTo>
                      <a:pt x="745406" y="1030980"/>
                      <a:pt x="744262" y="994785"/>
                      <a:pt x="788270" y="927155"/>
                    </a:cubicBezTo>
                    <a:cubicBezTo>
                      <a:pt x="791128" y="922773"/>
                      <a:pt x="794366" y="917059"/>
                      <a:pt x="798748" y="915343"/>
                    </a:cubicBezTo>
                    <a:cubicBezTo>
                      <a:pt x="826753" y="903722"/>
                      <a:pt x="827515" y="878956"/>
                      <a:pt x="829801" y="854379"/>
                    </a:cubicBezTo>
                    <a:cubicBezTo>
                      <a:pt x="832277" y="827329"/>
                      <a:pt x="835515" y="800276"/>
                      <a:pt x="837801" y="773035"/>
                    </a:cubicBezTo>
                    <a:close/>
                    <a:moveTo>
                      <a:pt x="782400" y="517850"/>
                    </a:moveTo>
                    <a:lnTo>
                      <a:pt x="791317" y="556046"/>
                    </a:lnTo>
                    <a:cubicBezTo>
                      <a:pt x="793413" y="564047"/>
                      <a:pt x="798937" y="572621"/>
                      <a:pt x="797795" y="580049"/>
                    </a:cubicBezTo>
                    <a:cubicBezTo>
                      <a:pt x="794461" y="601577"/>
                      <a:pt x="796890" y="622200"/>
                      <a:pt x="801176" y="642536"/>
                    </a:cubicBezTo>
                    <a:lnTo>
                      <a:pt x="813700" y="694927"/>
                    </a:lnTo>
                    <a:lnTo>
                      <a:pt x="801177" y="642537"/>
                    </a:lnTo>
                    <a:cubicBezTo>
                      <a:pt x="796891" y="622200"/>
                      <a:pt x="794462" y="601578"/>
                      <a:pt x="797796" y="580050"/>
                    </a:cubicBezTo>
                    <a:cubicBezTo>
                      <a:pt x="798938" y="572622"/>
                      <a:pt x="793414" y="564048"/>
                      <a:pt x="791318" y="556047"/>
                    </a:cubicBezTo>
                    <a:close/>
                    <a:moveTo>
                      <a:pt x="783887" y="313532"/>
                    </a:moveTo>
                    <a:lnTo>
                      <a:pt x="786245" y="324057"/>
                    </a:lnTo>
                    <a:cubicBezTo>
                      <a:pt x="786031" y="328963"/>
                      <a:pt x="785126" y="334583"/>
                      <a:pt x="784459" y="338869"/>
                    </a:cubicBezTo>
                    <a:lnTo>
                      <a:pt x="784454" y="338897"/>
                    </a:lnTo>
                    <a:lnTo>
                      <a:pt x="778363" y="367327"/>
                    </a:lnTo>
                    <a:lnTo>
                      <a:pt x="774553" y="395639"/>
                    </a:lnTo>
                    <a:lnTo>
                      <a:pt x="784454" y="338897"/>
                    </a:lnTo>
                    <a:lnTo>
                      <a:pt x="784460" y="338870"/>
                    </a:lnTo>
                    <a:cubicBezTo>
                      <a:pt x="785794" y="330298"/>
                      <a:pt x="788080" y="316389"/>
                      <a:pt x="783888" y="313533"/>
                    </a:cubicBezTo>
                    <a:close/>
                    <a:moveTo>
                      <a:pt x="761560" y="281567"/>
                    </a:moveTo>
                    <a:lnTo>
                      <a:pt x="766454" y="295414"/>
                    </a:lnTo>
                    <a:lnTo>
                      <a:pt x="766455" y="295414"/>
                    </a:lnTo>
                    <a:close/>
                    <a:moveTo>
                      <a:pt x="774880" y="24485"/>
                    </a:moveTo>
                    <a:lnTo>
                      <a:pt x="777142" y="74128"/>
                    </a:lnTo>
                    <a:cubicBezTo>
                      <a:pt x="775758" y="100173"/>
                      <a:pt x="771253" y="125875"/>
                      <a:pt x="767023" y="151568"/>
                    </a:cubicBezTo>
                    <a:lnTo>
                      <a:pt x="766824" y="153387"/>
                    </a:lnTo>
                    <a:lnTo>
                      <a:pt x="763010" y="177270"/>
                    </a:lnTo>
                    <a:lnTo>
                      <a:pt x="758551" y="228943"/>
                    </a:lnTo>
                    <a:lnTo>
                      <a:pt x="766824" y="153387"/>
                    </a:lnTo>
                    <a:lnTo>
                      <a:pt x="771220" y="125860"/>
                    </a:lnTo>
                    <a:cubicBezTo>
                      <a:pt x="773910" y="108702"/>
                      <a:pt x="776220" y="91491"/>
                      <a:pt x="777143" y="74128"/>
                    </a:cubicBezTo>
                    <a:close/>
                    <a:moveTo>
                      <a:pt x="313354" y="0"/>
                    </a:moveTo>
                    <a:lnTo>
                      <a:pt x="777461" y="0"/>
                    </a:lnTo>
                    <a:lnTo>
                      <a:pt x="774743" y="21485"/>
                    </a:lnTo>
                    <a:lnTo>
                      <a:pt x="777461" y="0"/>
                    </a:lnTo>
                    <a:lnTo>
                      <a:pt x="4543952" y="1"/>
                    </a:lnTo>
                    <a:lnTo>
                      <a:pt x="4543952" y="6858000"/>
                    </a:lnTo>
                    <a:lnTo>
                      <a:pt x="284400" y="6858000"/>
                    </a:lnTo>
                    <a:lnTo>
                      <a:pt x="112147" y="6858000"/>
                    </a:lnTo>
                    <a:lnTo>
                      <a:pt x="102447" y="6815515"/>
                    </a:lnTo>
                    <a:cubicBezTo>
                      <a:pt x="96923" y="6793034"/>
                      <a:pt x="87016" y="6771318"/>
                      <a:pt x="83396" y="6748457"/>
                    </a:cubicBezTo>
                    <a:cubicBezTo>
                      <a:pt x="74824" y="6694163"/>
                      <a:pt x="68728" y="6639487"/>
                      <a:pt x="61870" y="6584811"/>
                    </a:cubicBezTo>
                    <a:cubicBezTo>
                      <a:pt x="54821" y="6528423"/>
                      <a:pt x="47391" y="6472224"/>
                      <a:pt x="41105" y="6415832"/>
                    </a:cubicBezTo>
                    <a:cubicBezTo>
                      <a:pt x="37865" y="6384971"/>
                      <a:pt x="37295" y="6353918"/>
                      <a:pt x="34247" y="6323057"/>
                    </a:cubicBezTo>
                    <a:cubicBezTo>
                      <a:pt x="31579" y="6296004"/>
                      <a:pt x="26626" y="6269143"/>
                      <a:pt x="23386" y="6242092"/>
                    </a:cubicBezTo>
                    <a:cubicBezTo>
                      <a:pt x="20720" y="6218659"/>
                      <a:pt x="19196" y="6195036"/>
                      <a:pt x="16528" y="6171604"/>
                    </a:cubicBezTo>
                    <a:cubicBezTo>
                      <a:pt x="12148" y="6134074"/>
                      <a:pt x="7194" y="6096735"/>
                      <a:pt x="2622" y="6059396"/>
                    </a:cubicBezTo>
                    <a:lnTo>
                      <a:pt x="0" y="6041768"/>
                    </a:lnTo>
                    <a:lnTo>
                      <a:pt x="0" y="6000936"/>
                    </a:lnTo>
                    <a:lnTo>
                      <a:pt x="3670" y="5957594"/>
                    </a:lnTo>
                    <a:lnTo>
                      <a:pt x="0" y="5912510"/>
                    </a:lnTo>
                    <a:lnTo>
                      <a:pt x="0" y="5886400"/>
                    </a:lnTo>
                    <a:lnTo>
                      <a:pt x="1098" y="5864317"/>
                    </a:lnTo>
                    <a:cubicBezTo>
                      <a:pt x="7576" y="5839360"/>
                      <a:pt x="16720" y="5815168"/>
                      <a:pt x="24720" y="5790591"/>
                    </a:cubicBezTo>
                    <a:cubicBezTo>
                      <a:pt x="25672" y="5787923"/>
                      <a:pt x="25864" y="5784685"/>
                      <a:pt x="26434" y="5781829"/>
                    </a:cubicBezTo>
                    <a:cubicBezTo>
                      <a:pt x="29675" y="5765634"/>
                      <a:pt x="32913" y="5749633"/>
                      <a:pt x="35771" y="5733439"/>
                    </a:cubicBezTo>
                    <a:cubicBezTo>
                      <a:pt x="37295" y="5724677"/>
                      <a:pt x="37485" y="5715722"/>
                      <a:pt x="38819" y="5706958"/>
                    </a:cubicBezTo>
                    <a:cubicBezTo>
                      <a:pt x="44153" y="5673049"/>
                      <a:pt x="35199" y="5635710"/>
                      <a:pt x="58250" y="5606371"/>
                    </a:cubicBezTo>
                    <a:cubicBezTo>
                      <a:pt x="73110" y="5587320"/>
                      <a:pt x="69680" y="5568841"/>
                      <a:pt x="67394" y="5548459"/>
                    </a:cubicBezTo>
                    <a:cubicBezTo>
                      <a:pt x="65680" y="5533026"/>
                      <a:pt x="66252" y="5517214"/>
                      <a:pt x="66060" y="5501593"/>
                    </a:cubicBezTo>
                    <a:cubicBezTo>
                      <a:pt x="65490" y="5474160"/>
                      <a:pt x="65298" y="5446727"/>
                      <a:pt x="64346" y="5419294"/>
                    </a:cubicBezTo>
                    <a:cubicBezTo>
                      <a:pt x="63966" y="5410530"/>
                      <a:pt x="59202" y="5401578"/>
                      <a:pt x="59964" y="5393004"/>
                    </a:cubicBezTo>
                    <a:cubicBezTo>
                      <a:pt x="63584" y="5353378"/>
                      <a:pt x="69300" y="5313753"/>
                      <a:pt x="72538" y="5274128"/>
                    </a:cubicBezTo>
                    <a:cubicBezTo>
                      <a:pt x="74442" y="5251649"/>
                      <a:pt x="70824" y="5228596"/>
                      <a:pt x="73490" y="5206307"/>
                    </a:cubicBezTo>
                    <a:cubicBezTo>
                      <a:pt x="76538" y="5180590"/>
                      <a:pt x="84348" y="5155444"/>
                      <a:pt x="89113" y="5129915"/>
                    </a:cubicBezTo>
                    <a:cubicBezTo>
                      <a:pt x="90445" y="5122866"/>
                      <a:pt x="88731" y="5115056"/>
                      <a:pt x="88351" y="5107626"/>
                    </a:cubicBezTo>
                    <a:cubicBezTo>
                      <a:pt x="87968" y="5099244"/>
                      <a:pt x="87206" y="5091051"/>
                      <a:pt x="87016" y="5082669"/>
                    </a:cubicBezTo>
                    <a:cubicBezTo>
                      <a:pt x="86634" y="5057140"/>
                      <a:pt x="87206" y="5031613"/>
                      <a:pt x="85872" y="5006085"/>
                    </a:cubicBezTo>
                    <a:cubicBezTo>
                      <a:pt x="85110" y="4990464"/>
                      <a:pt x="77300" y="4974081"/>
                      <a:pt x="80158" y="4959601"/>
                    </a:cubicBezTo>
                    <a:cubicBezTo>
                      <a:pt x="85682" y="4930074"/>
                      <a:pt x="73300" y="4900545"/>
                      <a:pt x="83586" y="4871018"/>
                    </a:cubicBezTo>
                    <a:cubicBezTo>
                      <a:pt x="86634" y="4861872"/>
                      <a:pt x="79014" y="4849299"/>
                      <a:pt x="78634" y="4838249"/>
                    </a:cubicBezTo>
                    <a:cubicBezTo>
                      <a:pt x="77682" y="4810626"/>
                      <a:pt x="77872" y="4783003"/>
                      <a:pt x="78062" y="4755380"/>
                    </a:cubicBezTo>
                    <a:cubicBezTo>
                      <a:pt x="78252" y="4730613"/>
                      <a:pt x="75586" y="4704894"/>
                      <a:pt x="80920" y="4681082"/>
                    </a:cubicBezTo>
                    <a:cubicBezTo>
                      <a:pt x="86634" y="4656125"/>
                      <a:pt x="85872" y="4633646"/>
                      <a:pt x="79396" y="4609451"/>
                    </a:cubicBezTo>
                    <a:cubicBezTo>
                      <a:pt x="75014" y="4592877"/>
                      <a:pt x="74442" y="4575350"/>
                      <a:pt x="73110" y="4558206"/>
                    </a:cubicBezTo>
                    <a:cubicBezTo>
                      <a:pt x="71586" y="4539727"/>
                      <a:pt x="75586" y="4519342"/>
                      <a:pt x="69300" y="4502578"/>
                    </a:cubicBezTo>
                    <a:cubicBezTo>
                      <a:pt x="50629" y="4452664"/>
                      <a:pt x="46629" y="4401418"/>
                      <a:pt x="46629" y="4349221"/>
                    </a:cubicBezTo>
                    <a:cubicBezTo>
                      <a:pt x="46629" y="4339694"/>
                      <a:pt x="49295" y="4329978"/>
                      <a:pt x="52153" y="4320836"/>
                    </a:cubicBezTo>
                    <a:cubicBezTo>
                      <a:pt x="69300" y="4267492"/>
                      <a:pt x="67776" y="4213960"/>
                      <a:pt x="57297" y="4159666"/>
                    </a:cubicBezTo>
                    <a:cubicBezTo>
                      <a:pt x="55011" y="4148426"/>
                      <a:pt x="54629" y="4135853"/>
                      <a:pt x="56915" y="4124613"/>
                    </a:cubicBezTo>
                    <a:cubicBezTo>
                      <a:pt x="63584" y="4092988"/>
                      <a:pt x="74634" y="4062317"/>
                      <a:pt x="79396" y="4030502"/>
                    </a:cubicBezTo>
                    <a:cubicBezTo>
                      <a:pt x="87206" y="3977924"/>
                      <a:pt x="60918" y="3932393"/>
                      <a:pt x="43771" y="3885337"/>
                    </a:cubicBezTo>
                    <a:cubicBezTo>
                      <a:pt x="31627" y="3851760"/>
                      <a:pt x="8016" y="3821934"/>
                      <a:pt x="426" y="3786776"/>
                    </a:cubicBezTo>
                    <a:lnTo>
                      <a:pt x="0" y="3773896"/>
                    </a:lnTo>
                    <a:lnTo>
                      <a:pt x="0" y="3393881"/>
                    </a:lnTo>
                    <a:lnTo>
                      <a:pt x="11838" y="3359515"/>
                    </a:lnTo>
                    <a:cubicBezTo>
                      <a:pt x="14434" y="3346204"/>
                      <a:pt x="14910" y="3332773"/>
                      <a:pt x="12910" y="3318770"/>
                    </a:cubicBezTo>
                    <a:cubicBezTo>
                      <a:pt x="12243" y="3314103"/>
                      <a:pt x="9909" y="3308769"/>
                      <a:pt x="6718" y="3304078"/>
                    </a:cubicBezTo>
                    <a:lnTo>
                      <a:pt x="0" y="3297656"/>
                    </a:lnTo>
                    <a:lnTo>
                      <a:pt x="0" y="3207866"/>
                    </a:lnTo>
                    <a:lnTo>
                      <a:pt x="15553" y="3186770"/>
                    </a:lnTo>
                    <a:cubicBezTo>
                      <a:pt x="28483" y="3162328"/>
                      <a:pt x="30484" y="3134646"/>
                      <a:pt x="36341" y="3107499"/>
                    </a:cubicBezTo>
                    <a:cubicBezTo>
                      <a:pt x="41105" y="3085402"/>
                      <a:pt x="41295" y="3064826"/>
                      <a:pt x="38057" y="3042727"/>
                    </a:cubicBezTo>
                    <a:cubicBezTo>
                      <a:pt x="30817" y="2994721"/>
                      <a:pt x="41105" y="2948046"/>
                      <a:pt x="54249" y="2901942"/>
                    </a:cubicBezTo>
                    <a:cubicBezTo>
                      <a:pt x="63012" y="2871461"/>
                      <a:pt x="68346" y="2840218"/>
                      <a:pt x="77300" y="2809929"/>
                    </a:cubicBezTo>
                    <a:cubicBezTo>
                      <a:pt x="84158" y="2787258"/>
                      <a:pt x="92351" y="2764589"/>
                      <a:pt x="103399" y="2743825"/>
                    </a:cubicBezTo>
                    <a:cubicBezTo>
                      <a:pt x="119594" y="2713722"/>
                      <a:pt x="143978" y="2687435"/>
                      <a:pt x="137500" y="2649142"/>
                    </a:cubicBezTo>
                    <a:cubicBezTo>
                      <a:pt x="131786" y="2615420"/>
                      <a:pt x="143786" y="2584941"/>
                      <a:pt x="155217" y="2554078"/>
                    </a:cubicBezTo>
                    <a:cubicBezTo>
                      <a:pt x="163599" y="2531408"/>
                      <a:pt x="172173" y="2508741"/>
                      <a:pt x="177507" y="2485306"/>
                    </a:cubicBezTo>
                    <a:cubicBezTo>
                      <a:pt x="183794" y="2457491"/>
                      <a:pt x="181126" y="2426058"/>
                      <a:pt x="192748" y="2401291"/>
                    </a:cubicBezTo>
                    <a:cubicBezTo>
                      <a:pt x="204940" y="2375382"/>
                      <a:pt x="196748" y="2353858"/>
                      <a:pt x="193318" y="2330805"/>
                    </a:cubicBezTo>
                    <a:cubicBezTo>
                      <a:pt x="187984" y="2294038"/>
                      <a:pt x="178077" y="2257458"/>
                      <a:pt x="190652" y="2220311"/>
                    </a:cubicBezTo>
                    <a:cubicBezTo>
                      <a:pt x="205892" y="2175162"/>
                      <a:pt x="222275" y="2130392"/>
                      <a:pt x="236753" y="2085053"/>
                    </a:cubicBezTo>
                    <a:cubicBezTo>
                      <a:pt x="242280" y="2067524"/>
                      <a:pt x="244566" y="2048667"/>
                      <a:pt x="247042" y="2030377"/>
                    </a:cubicBezTo>
                    <a:cubicBezTo>
                      <a:pt x="249138" y="2013042"/>
                      <a:pt x="243804" y="1992278"/>
                      <a:pt x="251804" y="1978939"/>
                    </a:cubicBezTo>
                    <a:cubicBezTo>
                      <a:pt x="272379" y="1944648"/>
                      <a:pt x="282475" y="1909407"/>
                      <a:pt x="282475" y="1869779"/>
                    </a:cubicBezTo>
                    <a:cubicBezTo>
                      <a:pt x="282475" y="1854919"/>
                      <a:pt x="291049" y="1840440"/>
                      <a:pt x="292573" y="1825392"/>
                    </a:cubicBezTo>
                    <a:cubicBezTo>
                      <a:pt x="294477" y="1804815"/>
                      <a:pt x="299622" y="1781193"/>
                      <a:pt x="292381" y="1763286"/>
                    </a:cubicBezTo>
                    <a:cubicBezTo>
                      <a:pt x="275237" y="1721184"/>
                      <a:pt x="289525" y="1687085"/>
                      <a:pt x="306480" y="1650316"/>
                    </a:cubicBezTo>
                    <a:cubicBezTo>
                      <a:pt x="323244" y="1614119"/>
                      <a:pt x="336579" y="1576018"/>
                      <a:pt x="347629" y="1537536"/>
                    </a:cubicBezTo>
                    <a:cubicBezTo>
                      <a:pt x="351629" y="1523058"/>
                      <a:pt x="344961" y="1505723"/>
                      <a:pt x="343629" y="1489719"/>
                    </a:cubicBezTo>
                    <a:cubicBezTo>
                      <a:pt x="343247" y="1484003"/>
                      <a:pt x="342675" y="1477716"/>
                      <a:pt x="344581" y="1472574"/>
                    </a:cubicBezTo>
                    <a:cubicBezTo>
                      <a:pt x="362870" y="1422853"/>
                      <a:pt x="376776" y="1372367"/>
                      <a:pt x="367252" y="1318455"/>
                    </a:cubicBezTo>
                    <a:cubicBezTo>
                      <a:pt x="366298" y="1313503"/>
                      <a:pt x="368394" y="1307977"/>
                      <a:pt x="369728" y="1303023"/>
                    </a:cubicBezTo>
                    <a:cubicBezTo>
                      <a:pt x="376586" y="1278828"/>
                      <a:pt x="387444" y="1255205"/>
                      <a:pt x="389921" y="1230632"/>
                    </a:cubicBezTo>
                    <a:cubicBezTo>
                      <a:pt x="396017" y="1170050"/>
                      <a:pt x="398495" y="1109090"/>
                      <a:pt x="402495" y="1048124"/>
                    </a:cubicBezTo>
                    <a:cubicBezTo>
                      <a:pt x="402685" y="1044314"/>
                      <a:pt x="402685" y="1040314"/>
                      <a:pt x="404019" y="1036886"/>
                    </a:cubicBezTo>
                    <a:cubicBezTo>
                      <a:pt x="412211" y="1014405"/>
                      <a:pt x="409543" y="994784"/>
                      <a:pt x="393923" y="975732"/>
                    </a:cubicBezTo>
                    <a:cubicBezTo>
                      <a:pt x="387064" y="967349"/>
                      <a:pt x="383444" y="955919"/>
                      <a:pt x="379634" y="945443"/>
                    </a:cubicBezTo>
                    <a:cubicBezTo>
                      <a:pt x="373918" y="930010"/>
                      <a:pt x="368394" y="914199"/>
                      <a:pt x="364774" y="898197"/>
                    </a:cubicBezTo>
                    <a:cubicBezTo>
                      <a:pt x="361346" y="882383"/>
                      <a:pt x="356583" y="865429"/>
                      <a:pt x="359250" y="850188"/>
                    </a:cubicBezTo>
                    <a:cubicBezTo>
                      <a:pt x="364012" y="822755"/>
                      <a:pt x="374680" y="796654"/>
                      <a:pt x="381730" y="769604"/>
                    </a:cubicBezTo>
                    <a:cubicBezTo>
                      <a:pt x="384206" y="760269"/>
                      <a:pt x="383824" y="749981"/>
                      <a:pt x="384016" y="740267"/>
                    </a:cubicBezTo>
                    <a:cubicBezTo>
                      <a:pt x="384586" y="717976"/>
                      <a:pt x="379062" y="695115"/>
                      <a:pt x="394875" y="674922"/>
                    </a:cubicBezTo>
                    <a:cubicBezTo>
                      <a:pt x="409733" y="656254"/>
                      <a:pt x="405353" y="637391"/>
                      <a:pt x="394113" y="617771"/>
                    </a:cubicBezTo>
                    <a:cubicBezTo>
                      <a:pt x="386110" y="603672"/>
                      <a:pt x="379824" y="587671"/>
                      <a:pt x="376776" y="571859"/>
                    </a:cubicBezTo>
                    <a:cubicBezTo>
                      <a:pt x="372586" y="550140"/>
                      <a:pt x="370870" y="528614"/>
                      <a:pt x="373348" y="505181"/>
                    </a:cubicBezTo>
                    <a:cubicBezTo>
                      <a:pt x="375062" y="488606"/>
                      <a:pt x="375824" y="475080"/>
                      <a:pt x="385920" y="462125"/>
                    </a:cubicBezTo>
                    <a:cubicBezTo>
                      <a:pt x="387444" y="460031"/>
                      <a:pt x="387826" y="456221"/>
                      <a:pt x="387634" y="453363"/>
                    </a:cubicBezTo>
                    <a:cubicBezTo>
                      <a:pt x="384396" y="415834"/>
                      <a:pt x="386110" y="378685"/>
                      <a:pt x="388399" y="340773"/>
                    </a:cubicBezTo>
                    <a:cubicBezTo>
                      <a:pt x="391445" y="292578"/>
                      <a:pt x="382492" y="241900"/>
                      <a:pt x="350487" y="200181"/>
                    </a:cubicBezTo>
                    <a:cubicBezTo>
                      <a:pt x="345723" y="194084"/>
                      <a:pt x="343629" y="184940"/>
                      <a:pt x="342485" y="176938"/>
                    </a:cubicBezTo>
                    <a:cubicBezTo>
                      <a:pt x="337533" y="139218"/>
                      <a:pt x="334103" y="101307"/>
                      <a:pt x="328579" y="63586"/>
                    </a:cubicBezTo>
                    <a:cubicBezTo>
                      <a:pt x="325530" y="43011"/>
                      <a:pt x="322862" y="21485"/>
                      <a:pt x="314480" y="2816"/>
                    </a:cubicBez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0" name="Freeform: Shape 224">
                <a:extLst>
                  <a:ext uri="{FF2B5EF4-FFF2-40B4-BE49-F238E27FC236}">
                    <a16:creationId xmlns:a16="http://schemas.microsoft.com/office/drawing/2014/main" id="{9326F8B1-A013-4590-B8BA-A294E3B9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8048" y="0"/>
                <a:ext cx="4543952" cy="6858000"/>
              </a:xfrm>
              <a:custGeom>
                <a:avLst/>
                <a:gdLst>
                  <a:gd name="connsiteX0" fmla="*/ 328959 w 4543952"/>
                  <a:gd name="connsiteY0" fmla="*/ 6564619 h 6858000"/>
                  <a:gd name="connsiteX1" fmla="*/ 306480 w 4543952"/>
                  <a:gd name="connsiteY1" fmla="*/ 6588624 h 6858000"/>
                  <a:gd name="connsiteX2" fmla="*/ 289858 w 4543952"/>
                  <a:gd name="connsiteY2" fmla="*/ 6625223 h 6858000"/>
                  <a:gd name="connsiteX3" fmla="*/ 289858 w 4543952"/>
                  <a:gd name="connsiteY3" fmla="*/ 6625224 h 6858000"/>
                  <a:gd name="connsiteX4" fmla="*/ 289870 w 4543952"/>
                  <a:gd name="connsiteY4" fmla="*/ 6645551 h 6858000"/>
                  <a:gd name="connsiteX5" fmla="*/ 296953 w 4543952"/>
                  <a:gd name="connsiteY5" fmla="*/ 6662539 h 6858000"/>
                  <a:gd name="connsiteX6" fmla="*/ 296953 w 4543952"/>
                  <a:gd name="connsiteY6" fmla="*/ 6662541 h 6858000"/>
                  <a:gd name="connsiteX7" fmla="*/ 296954 w 4543952"/>
                  <a:gd name="connsiteY7" fmla="*/ 6662543 h 6858000"/>
                  <a:gd name="connsiteX8" fmla="*/ 311551 w 4543952"/>
                  <a:gd name="connsiteY8" fmla="*/ 6702975 h 6858000"/>
                  <a:gd name="connsiteX9" fmla="*/ 297715 w 4543952"/>
                  <a:gd name="connsiteY9" fmla="*/ 6742551 h 6858000"/>
                  <a:gd name="connsiteX10" fmla="*/ 297714 w 4543952"/>
                  <a:gd name="connsiteY10" fmla="*/ 6742554 h 6858000"/>
                  <a:gd name="connsiteX11" fmla="*/ 283011 w 4543952"/>
                  <a:gd name="connsiteY11" fmla="*/ 6776799 h 6858000"/>
                  <a:gd name="connsiteX12" fmla="*/ 278238 w 4543952"/>
                  <a:gd name="connsiteY12" fmla="*/ 6812061 h 6858000"/>
                  <a:gd name="connsiteX13" fmla="*/ 278237 w 4543952"/>
                  <a:gd name="connsiteY13" fmla="*/ 6812062 h 6858000"/>
                  <a:gd name="connsiteX14" fmla="*/ 278237 w 4543952"/>
                  <a:gd name="connsiteY14" fmla="*/ 6812063 h 6858000"/>
                  <a:gd name="connsiteX15" fmla="*/ 278238 w 4543952"/>
                  <a:gd name="connsiteY15" fmla="*/ 6812061 h 6858000"/>
                  <a:gd name="connsiteX16" fmla="*/ 297714 w 4543952"/>
                  <a:gd name="connsiteY16" fmla="*/ 6742554 h 6858000"/>
                  <a:gd name="connsiteX17" fmla="*/ 297715 w 4543952"/>
                  <a:gd name="connsiteY17" fmla="*/ 6742552 h 6858000"/>
                  <a:gd name="connsiteX18" fmla="*/ 311551 w 4543952"/>
                  <a:gd name="connsiteY18" fmla="*/ 6702976 h 6858000"/>
                  <a:gd name="connsiteX19" fmla="*/ 311551 w 4543952"/>
                  <a:gd name="connsiteY19" fmla="*/ 6702975 h 6858000"/>
                  <a:gd name="connsiteX20" fmla="*/ 308405 w 4543952"/>
                  <a:gd name="connsiteY20" fmla="*/ 6683026 h 6858000"/>
                  <a:gd name="connsiteX21" fmla="*/ 296954 w 4543952"/>
                  <a:gd name="connsiteY21" fmla="*/ 6662543 h 6858000"/>
                  <a:gd name="connsiteX22" fmla="*/ 296953 w 4543952"/>
                  <a:gd name="connsiteY22" fmla="*/ 6662540 h 6858000"/>
                  <a:gd name="connsiteX23" fmla="*/ 296953 w 4543952"/>
                  <a:gd name="connsiteY23" fmla="*/ 6662539 h 6858000"/>
                  <a:gd name="connsiteX24" fmla="*/ 289858 w 4543952"/>
                  <a:gd name="connsiteY24" fmla="*/ 6625224 h 6858000"/>
                  <a:gd name="connsiteX25" fmla="*/ 306480 w 4543952"/>
                  <a:gd name="connsiteY25" fmla="*/ 6588625 h 6858000"/>
                  <a:gd name="connsiteX26" fmla="*/ 328959 w 4543952"/>
                  <a:gd name="connsiteY26" fmla="*/ 6564620 h 6858000"/>
                  <a:gd name="connsiteX27" fmla="*/ 248638 w 4543952"/>
                  <a:gd name="connsiteY27" fmla="*/ 6438980 h 6858000"/>
                  <a:gd name="connsiteX28" fmla="*/ 268569 w 4543952"/>
                  <a:gd name="connsiteY28" fmla="*/ 6463840 h 6858000"/>
                  <a:gd name="connsiteX29" fmla="*/ 268572 w 4543952"/>
                  <a:gd name="connsiteY29" fmla="*/ 6463848 h 6858000"/>
                  <a:gd name="connsiteX30" fmla="*/ 279556 w 4543952"/>
                  <a:gd name="connsiteY30" fmla="*/ 6508051 h 6858000"/>
                  <a:gd name="connsiteX31" fmla="*/ 282367 w 4543952"/>
                  <a:gd name="connsiteY31" fmla="*/ 6513011 h 6858000"/>
                  <a:gd name="connsiteX32" fmla="*/ 284834 w 4543952"/>
                  <a:gd name="connsiteY32" fmla="*/ 6521803 h 6858000"/>
                  <a:gd name="connsiteX33" fmla="*/ 301172 w 4543952"/>
                  <a:gd name="connsiteY33" fmla="*/ 6546194 h 6858000"/>
                  <a:gd name="connsiteX34" fmla="*/ 301172 w 4543952"/>
                  <a:gd name="connsiteY34" fmla="*/ 6546193 h 6858000"/>
                  <a:gd name="connsiteX35" fmla="*/ 282367 w 4543952"/>
                  <a:gd name="connsiteY35" fmla="*/ 6513011 h 6858000"/>
                  <a:gd name="connsiteX36" fmla="*/ 268572 w 4543952"/>
                  <a:gd name="connsiteY36" fmla="*/ 6463848 h 6858000"/>
                  <a:gd name="connsiteX37" fmla="*/ 268569 w 4543952"/>
                  <a:gd name="connsiteY37" fmla="*/ 6463839 h 6858000"/>
                  <a:gd name="connsiteX38" fmla="*/ 166047 w 4543952"/>
                  <a:gd name="connsiteY38" fmla="*/ 6392242 h 6858000"/>
                  <a:gd name="connsiteX39" fmla="*/ 173364 w 4543952"/>
                  <a:gd name="connsiteY39" fmla="*/ 6407332 h 6858000"/>
                  <a:gd name="connsiteX40" fmla="*/ 173364 w 4543952"/>
                  <a:gd name="connsiteY40" fmla="*/ 6407331 h 6858000"/>
                  <a:gd name="connsiteX41" fmla="*/ 401733 w 4543952"/>
                  <a:gd name="connsiteY41" fmla="*/ 4221390 h 6858000"/>
                  <a:gd name="connsiteX42" fmla="*/ 396017 w 4543952"/>
                  <a:gd name="connsiteY42" fmla="*/ 4253013 h 6858000"/>
                  <a:gd name="connsiteX43" fmla="*/ 356201 w 4543952"/>
                  <a:gd name="connsiteY43" fmla="*/ 4324644 h 6858000"/>
                  <a:gd name="connsiteX44" fmla="*/ 347247 w 4543952"/>
                  <a:gd name="connsiteY44" fmla="*/ 4363889 h 6858000"/>
                  <a:gd name="connsiteX45" fmla="*/ 347247 w 4543952"/>
                  <a:gd name="connsiteY45" fmla="*/ 4363890 h 6858000"/>
                  <a:gd name="connsiteX46" fmla="*/ 348009 w 4543952"/>
                  <a:gd name="connsiteY46" fmla="*/ 4482004 h 6858000"/>
                  <a:gd name="connsiteX47" fmla="*/ 408019 w 4543952"/>
                  <a:gd name="connsiteY47" fmla="*/ 4659174 h 6858000"/>
                  <a:gd name="connsiteX48" fmla="*/ 416021 w 4543952"/>
                  <a:gd name="connsiteY48" fmla="*/ 4677655 h 6858000"/>
                  <a:gd name="connsiteX49" fmla="*/ 425928 w 4543952"/>
                  <a:gd name="connsiteY49" fmla="*/ 4767764 h 6858000"/>
                  <a:gd name="connsiteX50" fmla="*/ 427237 w 4543952"/>
                  <a:gd name="connsiteY50" fmla="*/ 4800482 h 6858000"/>
                  <a:gd name="connsiteX51" fmla="*/ 412401 w 4543952"/>
                  <a:gd name="connsiteY51" fmla="*/ 4828915 h 6858000"/>
                  <a:gd name="connsiteX52" fmla="*/ 391971 w 4543952"/>
                  <a:gd name="connsiteY52" fmla="*/ 4857316 h 6858000"/>
                  <a:gd name="connsiteX53" fmla="*/ 390221 w 4543952"/>
                  <a:gd name="connsiteY53" fmla="*/ 4863342 h 6858000"/>
                  <a:gd name="connsiteX54" fmla="*/ 387469 w 4543952"/>
                  <a:gd name="connsiteY54" fmla="*/ 4867613 h 6858000"/>
                  <a:gd name="connsiteX55" fmla="*/ 382691 w 4543952"/>
                  <a:gd name="connsiteY55" fmla="*/ 4889274 h 6858000"/>
                  <a:gd name="connsiteX56" fmla="*/ 382691 w 4543952"/>
                  <a:gd name="connsiteY56" fmla="*/ 4889275 h 6858000"/>
                  <a:gd name="connsiteX57" fmla="*/ 384396 w 4543952"/>
                  <a:gd name="connsiteY57" fmla="*/ 4912168 h 6858000"/>
                  <a:gd name="connsiteX58" fmla="*/ 385799 w 4543952"/>
                  <a:gd name="connsiteY58" fmla="*/ 4933804 h 6858000"/>
                  <a:gd name="connsiteX59" fmla="*/ 378247 w 4543952"/>
                  <a:gd name="connsiteY59" fmla="*/ 4957452 h 6858000"/>
                  <a:gd name="connsiteX60" fmla="*/ 360964 w 4543952"/>
                  <a:gd name="connsiteY60" fmla="*/ 4987036 h 6858000"/>
                  <a:gd name="connsiteX61" fmla="*/ 334485 w 4543952"/>
                  <a:gd name="connsiteY61" fmla="*/ 5041520 h 6858000"/>
                  <a:gd name="connsiteX62" fmla="*/ 321371 w 4543952"/>
                  <a:gd name="connsiteY62" fmla="*/ 5087422 h 6858000"/>
                  <a:gd name="connsiteX63" fmla="*/ 321364 w 4543952"/>
                  <a:gd name="connsiteY63" fmla="*/ 5087449 h 6858000"/>
                  <a:gd name="connsiteX64" fmla="*/ 315482 w 4543952"/>
                  <a:gd name="connsiteY64" fmla="*/ 5102460 h 6858000"/>
                  <a:gd name="connsiteX65" fmla="*/ 308338 w 4543952"/>
                  <a:gd name="connsiteY65" fmla="*/ 5133219 h 6858000"/>
                  <a:gd name="connsiteX66" fmla="*/ 308337 w 4543952"/>
                  <a:gd name="connsiteY66" fmla="*/ 5133223 h 6858000"/>
                  <a:gd name="connsiteX67" fmla="*/ 308337 w 4543952"/>
                  <a:gd name="connsiteY67" fmla="*/ 5133224 h 6858000"/>
                  <a:gd name="connsiteX68" fmla="*/ 315052 w 4543952"/>
                  <a:gd name="connsiteY68" fmla="*/ 5166113 h 6858000"/>
                  <a:gd name="connsiteX69" fmla="*/ 314362 w 4543952"/>
                  <a:gd name="connsiteY69" fmla="*/ 5172089 h 6858000"/>
                  <a:gd name="connsiteX70" fmla="*/ 311814 w 4543952"/>
                  <a:gd name="connsiteY70" fmla="*/ 5179066 h 6858000"/>
                  <a:gd name="connsiteX71" fmla="*/ 311814 w 4543952"/>
                  <a:gd name="connsiteY71" fmla="*/ 5179067 h 6858000"/>
                  <a:gd name="connsiteX72" fmla="*/ 335437 w 4543952"/>
                  <a:gd name="connsiteY72" fmla="*/ 5272796 h 6858000"/>
                  <a:gd name="connsiteX73" fmla="*/ 360397 w 4543952"/>
                  <a:gd name="connsiteY73" fmla="*/ 5321350 h 6858000"/>
                  <a:gd name="connsiteX74" fmla="*/ 364317 w 4543952"/>
                  <a:gd name="connsiteY74" fmla="*/ 5355013 h 6858000"/>
                  <a:gd name="connsiteX75" fmla="*/ 359440 w 4543952"/>
                  <a:gd name="connsiteY75" fmla="*/ 5385383 h 6858000"/>
                  <a:gd name="connsiteX76" fmla="*/ 351249 w 4543952"/>
                  <a:gd name="connsiteY76" fmla="*/ 5425581 h 6858000"/>
                  <a:gd name="connsiteX77" fmla="*/ 339627 w 4543952"/>
                  <a:gd name="connsiteY77" fmla="*/ 5480636 h 6858000"/>
                  <a:gd name="connsiteX78" fmla="*/ 335103 w 4543952"/>
                  <a:gd name="connsiteY78" fmla="*/ 5507666 h 6858000"/>
                  <a:gd name="connsiteX79" fmla="*/ 335103 w 4543952"/>
                  <a:gd name="connsiteY79" fmla="*/ 5507667 h 6858000"/>
                  <a:gd name="connsiteX80" fmla="*/ 337324 w 4543952"/>
                  <a:gd name="connsiteY80" fmla="*/ 5520421 h 6858000"/>
                  <a:gd name="connsiteX81" fmla="*/ 345722 w 4543952"/>
                  <a:gd name="connsiteY81" fmla="*/ 5531691 h 6858000"/>
                  <a:gd name="connsiteX82" fmla="*/ 345723 w 4543952"/>
                  <a:gd name="connsiteY82" fmla="*/ 5531693 h 6858000"/>
                  <a:gd name="connsiteX83" fmla="*/ 355869 w 4543952"/>
                  <a:gd name="connsiteY83" fmla="*/ 5547577 h 6858000"/>
                  <a:gd name="connsiteX84" fmla="*/ 346295 w 4543952"/>
                  <a:gd name="connsiteY84" fmla="*/ 5562745 h 6858000"/>
                  <a:gd name="connsiteX85" fmla="*/ 275047 w 4543952"/>
                  <a:gd name="connsiteY85" fmla="*/ 5704482 h 6858000"/>
                  <a:gd name="connsiteX86" fmla="*/ 269141 w 4543952"/>
                  <a:gd name="connsiteY86" fmla="*/ 5740487 h 6858000"/>
                  <a:gd name="connsiteX87" fmla="*/ 260376 w 4543952"/>
                  <a:gd name="connsiteY87" fmla="*/ 5760872 h 6858000"/>
                  <a:gd name="connsiteX88" fmla="*/ 171981 w 4543952"/>
                  <a:gd name="connsiteY88" fmla="*/ 5883750 h 6858000"/>
                  <a:gd name="connsiteX89" fmla="*/ 171979 w 4543952"/>
                  <a:gd name="connsiteY89" fmla="*/ 5883755 h 6858000"/>
                  <a:gd name="connsiteX90" fmla="*/ 160957 w 4543952"/>
                  <a:gd name="connsiteY90" fmla="*/ 5909350 h 6858000"/>
                  <a:gd name="connsiteX91" fmla="*/ 154076 w 4543952"/>
                  <a:gd name="connsiteY91" fmla="*/ 5935945 h 6858000"/>
                  <a:gd name="connsiteX92" fmla="*/ 154075 w 4543952"/>
                  <a:gd name="connsiteY92" fmla="*/ 5935948 h 6858000"/>
                  <a:gd name="connsiteX93" fmla="*/ 154075 w 4543952"/>
                  <a:gd name="connsiteY93" fmla="*/ 5935949 h 6858000"/>
                  <a:gd name="connsiteX94" fmla="*/ 154242 w 4543952"/>
                  <a:gd name="connsiteY94" fmla="*/ 5964476 h 6858000"/>
                  <a:gd name="connsiteX95" fmla="*/ 157695 w 4543952"/>
                  <a:gd name="connsiteY95" fmla="*/ 5993289 h 6858000"/>
                  <a:gd name="connsiteX96" fmla="*/ 157695 w 4543952"/>
                  <a:gd name="connsiteY96" fmla="*/ 5993291 h 6858000"/>
                  <a:gd name="connsiteX97" fmla="*/ 164171 w 4543952"/>
                  <a:gd name="connsiteY97" fmla="*/ 6026440 h 6858000"/>
                  <a:gd name="connsiteX98" fmla="*/ 220371 w 4543952"/>
                  <a:gd name="connsiteY98" fmla="*/ 6108738 h 6858000"/>
                  <a:gd name="connsiteX99" fmla="*/ 234064 w 4543952"/>
                  <a:gd name="connsiteY99" fmla="*/ 6133314 h 6858000"/>
                  <a:gd name="connsiteX100" fmla="*/ 218468 w 4543952"/>
                  <a:gd name="connsiteY100" fmla="*/ 6155599 h 6858000"/>
                  <a:gd name="connsiteX101" fmla="*/ 218465 w 4543952"/>
                  <a:gd name="connsiteY101" fmla="*/ 6155601 h 6858000"/>
                  <a:gd name="connsiteX102" fmla="*/ 179794 w 4543952"/>
                  <a:gd name="connsiteY102" fmla="*/ 6228755 h 6858000"/>
                  <a:gd name="connsiteX103" fmla="*/ 162457 w 4543952"/>
                  <a:gd name="connsiteY103" fmla="*/ 6361538 h 6858000"/>
                  <a:gd name="connsiteX104" fmla="*/ 162457 w 4543952"/>
                  <a:gd name="connsiteY104" fmla="*/ 6361539 h 6858000"/>
                  <a:gd name="connsiteX105" fmla="*/ 179794 w 4543952"/>
                  <a:gd name="connsiteY105" fmla="*/ 6228756 h 6858000"/>
                  <a:gd name="connsiteX106" fmla="*/ 218465 w 4543952"/>
                  <a:gd name="connsiteY106" fmla="*/ 6155602 h 6858000"/>
                  <a:gd name="connsiteX107" fmla="*/ 218468 w 4543952"/>
                  <a:gd name="connsiteY107" fmla="*/ 6155599 h 6858000"/>
                  <a:gd name="connsiteX108" fmla="*/ 230364 w 4543952"/>
                  <a:gd name="connsiteY108" fmla="*/ 6143189 h 6858000"/>
                  <a:gd name="connsiteX109" fmla="*/ 234064 w 4543952"/>
                  <a:gd name="connsiteY109" fmla="*/ 6133314 h 6858000"/>
                  <a:gd name="connsiteX110" fmla="*/ 234064 w 4543952"/>
                  <a:gd name="connsiteY110" fmla="*/ 6133313 h 6858000"/>
                  <a:gd name="connsiteX111" fmla="*/ 220371 w 4543952"/>
                  <a:gd name="connsiteY111" fmla="*/ 6108737 h 6858000"/>
                  <a:gd name="connsiteX112" fmla="*/ 164171 w 4543952"/>
                  <a:gd name="connsiteY112" fmla="*/ 6026439 h 6858000"/>
                  <a:gd name="connsiteX113" fmla="*/ 157695 w 4543952"/>
                  <a:gd name="connsiteY113" fmla="*/ 5993290 h 6858000"/>
                  <a:gd name="connsiteX114" fmla="*/ 157695 w 4543952"/>
                  <a:gd name="connsiteY114" fmla="*/ 5993289 h 6858000"/>
                  <a:gd name="connsiteX115" fmla="*/ 154075 w 4543952"/>
                  <a:gd name="connsiteY115" fmla="*/ 5935949 h 6858000"/>
                  <a:gd name="connsiteX116" fmla="*/ 154076 w 4543952"/>
                  <a:gd name="connsiteY116" fmla="*/ 5935945 h 6858000"/>
                  <a:gd name="connsiteX117" fmla="*/ 171979 w 4543952"/>
                  <a:gd name="connsiteY117" fmla="*/ 5883755 h 6858000"/>
                  <a:gd name="connsiteX118" fmla="*/ 171981 w 4543952"/>
                  <a:gd name="connsiteY118" fmla="*/ 5883751 h 6858000"/>
                  <a:gd name="connsiteX119" fmla="*/ 260376 w 4543952"/>
                  <a:gd name="connsiteY119" fmla="*/ 5760873 h 6858000"/>
                  <a:gd name="connsiteX120" fmla="*/ 269141 w 4543952"/>
                  <a:gd name="connsiteY120" fmla="*/ 5740488 h 6858000"/>
                  <a:gd name="connsiteX121" fmla="*/ 275047 w 4543952"/>
                  <a:gd name="connsiteY121" fmla="*/ 5704483 h 6858000"/>
                  <a:gd name="connsiteX122" fmla="*/ 346295 w 4543952"/>
                  <a:gd name="connsiteY122" fmla="*/ 5562746 h 6858000"/>
                  <a:gd name="connsiteX123" fmla="*/ 355869 w 4543952"/>
                  <a:gd name="connsiteY123" fmla="*/ 5547578 h 6858000"/>
                  <a:gd name="connsiteX124" fmla="*/ 355869 w 4543952"/>
                  <a:gd name="connsiteY124" fmla="*/ 5547577 h 6858000"/>
                  <a:gd name="connsiteX125" fmla="*/ 345723 w 4543952"/>
                  <a:gd name="connsiteY125" fmla="*/ 5531692 h 6858000"/>
                  <a:gd name="connsiteX126" fmla="*/ 345722 w 4543952"/>
                  <a:gd name="connsiteY126" fmla="*/ 5531691 h 6858000"/>
                  <a:gd name="connsiteX127" fmla="*/ 335103 w 4543952"/>
                  <a:gd name="connsiteY127" fmla="*/ 5507667 h 6858000"/>
                  <a:gd name="connsiteX128" fmla="*/ 339627 w 4543952"/>
                  <a:gd name="connsiteY128" fmla="*/ 5480637 h 6858000"/>
                  <a:gd name="connsiteX129" fmla="*/ 351249 w 4543952"/>
                  <a:gd name="connsiteY129" fmla="*/ 5425582 h 6858000"/>
                  <a:gd name="connsiteX130" fmla="*/ 359440 w 4543952"/>
                  <a:gd name="connsiteY130" fmla="*/ 5385384 h 6858000"/>
                  <a:gd name="connsiteX131" fmla="*/ 364317 w 4543952"/>
                  <a:gd name="connsiteY131" fmla="*/ 5355014 h 6858000"/>
                  <a:gd name="connsiteX132" fmla="*/ 364317 w 4543952"/>
                  <a:gd name="connsiteY132" fmla="*/ 5355013 h 6858000"/>
                  <a:gd name="connsiteX133" fmla="*/ 362870 w 4543952"/>
                  <a:gd name="connsiteY133" fmla="*/ 5326162 h 6858000"/>
                  <a:gd name="connsiteX134" fmla="*/ 360397 w 4543952"/>
                  <a:gd name="connsiteY134" fmla="*/ 5321350 h 6858000"/>
                  <a:gd name="connsiteX135" fmla="*/ 359341 w 4543952"/>
                  <a:gd name="connsiteY135" fmla="*/ 5312287 h 6858000"/>
                  <a:gd name="connsiteX136" fmla="*/ 335437 w 4543952"/>
                  <a:gd name="connsiteY136" fmla="*/ 5272795 h 6858000"/>
                  <a:gd name="connsiteX137" fmla="*/ 311981 w 4543952"/>
                  <a:gd name="connsiteY137" fmla="*/ 5229432 h 6858000"/>
                  <a:gd name="connsiteX138" fmla="*/ 311814 w 4543952"/>
                  <a:gd name="connsiteY138" fmla="*/ 5179067 h 6858000"/>
                  <a:gd name="connsiteX139" fmla="*/ 314362 w 4543952"/>
                  <a:gd name="connsiteY139" fmla="*/ 5172090 h 6858000"/>
                  <a:gd name="connsiteX140" fmla="*/ 315052 w 4543952"/>
                  <a:gd name="connsiteY140" fmla="*/ 5166113 h 6858000"/>
                  <a:gd name="connsiteX141" fmla="*/ 315052 w 4543952"/>
                  <a:gd name="connsiteY141" fmla="*/ 5166112 h 6858000"/>
                  <a:gd name="connsiteX142" fmla="*/ 308337 w 4543952"/>
                  <a:gd name="connsiteY142" fmla="*/ 5133224 h 6858000"/>
                  <a:gd name="connsiteX143" fmla="*/ 308338 w 4543952"/>
                  <a:gd name="connsiteY143" fmla="*/ 5133219 h 6858000"/>
                  <a:gd name="connsiteX144" fmla="*/ 321364 w 4543952"/>
                  <a:gd name="connsiteY144" fmla="*/ 5087449 h 6858000"/>
                  <a:gd name="connsiteX145" fmla="*/ 327270 w 4543952"/>
                  <a:gd name="connsiteY145" fmla="*/ 5072375 h 6858000"/>
                  <a:gd name="connsiteX146" fmla="*/ 334485 w 4543952"/>
                  <a:gd name="connsiteY146" fmla="*/ 5041521 h 6858000"/>
                  <a:gd name="connsiteX147" fmla="*/ 360964 w 4543952"/>
                  <a:gd name="connsiteY147" fmla="*/ 4987037 h 6858000"/>
                  <a:gd name="connsiteX148" fmla="*/ 376969 w 4543952"/>
                  <a:gd name="connsiteY148" fmla="*/ 4961455 h 6858000"/>
                  <a:gd name="connsiteX149" fmla="*/ 378247 w 4543952"/>
                  <a:gd name="connsiteY149" fmla="*/ 4957452 h 6858000"/>
                  <a:gd name="connsiteX150" fmla="*/ 381039 w 4543952"/>
                  <a:gd name="connsiteY150" fmla="*/ 4952672 h 6858000"/>
                  <a:gd name="connsiteX151" fmla="*/ 385799 w 4543952"/>
                  <a:gd name="connsiteY151" fmla="*/ 4933804 h 6858000"/>
                  <a:gd name="connsiteX152" fmla="*/ 384396 w 4543952"/>
                  <a:gd name="connsiteY152" fmla="*/ 4912167 h 6858000"/>
                  <a:gd name="connsiteX153" fmla="*/ 382691 w 4543952"/>
                  <a:gd name="connsiteY153" fmla="*/ 4889274 h 6858000"/>
                  <a:gd name="connsiteX154" fmla="*/ 390221 w 4543952"/>
                  <a:gd name="connsiteY154" fmla="*/ 4863342 h 6858000"/>
                  <a:gd name="connsiteX155" fmla="*/ 412401 w 4543952"/>
                  <a:gd name="connsiteY155" fmla="*/ 4828916 h 6858000"/>
                  <a:gd name="connsiteX156" fmla="*/ 427237 w 4543952"/>
                  <a:gd name="connsiteY156" fmla="*/ 4800483 h 6858000"/>
                  <a:gd name="connsiteX157" fmla="*/ 427237 w 4543952"/>
                  <a:gd name="connsiteY157" fmla="*/ 4800482 h 6858000"/>
                  <a:gd name="connsiteX158" fmla="*/ 425928 w 4543952"/>
                  <a:gd name="connsiteY158" fmla="*/ 4767763 h 6858000"/>
                  <a:gd name="connsiteX159" fmla="*/ 416021 w 4543952"/>
                  <a:gd name="connsiteY159" fmla="*/ 4677654 h 6858000"/>
                  <a:gd name="connsiteX160" fmla="*/ 408019 w 4543952"/>
                  <a:gd name="connsiteY160" fmla="*/ 4659173 h 6858000"/>
                  <a:gd name="connsiteX161" fmla="*/ 348009 w 4543952"/>
                  <a:gd name="connsiteY161" fmla="*/ 4482003 h 6858000"/>
                  <a:gd name="connsiteX162" fmla="*/ 347247 w 4543952"/>
                  <a:gd name="connsiteY162" fmla="*/ 4363890 h 6858000"/>
                  <a:gd name="connsiteX163" fmla="*/ 356201 w 4543952"/>
                  <a:gd name="connsiteY163" fmla="*/ 4324645 h 6858000"/>
                  <a:gd name="connsiteX164" fmla="*/ 396017 w 4543952"/>
                  <a:gd name="connsiteY164" fmla="*/ 4253014 h 6858000"/>
                  <a:gd name="connsiteX165" fmla="*/ 401733 w 4543952"/>
                  <a:gd name="connsiteY165" fmla="*/ 4221391 h 6858000"/>
                  <a:gd name="connsiteX166" fmla="*/ 332842 w 4543952"/>
                  <a:gd name="connsiteY166" fmla="*/ 2836171 h 6858000"/>
                  <a:gd name="connsiteX167" fmla="*/ 332842 w 4543952"/>
                  <a:gd name="connsiteY167" fmla="*/ 2836172 h 6858000"/>
                  <a:gd name="connsiteX168" fmla="*/ 341533 w 4543952"/>
                  <a:gd name="connsiteY168" fmla="*/ 2848793 h 6858000"/>
                  <a:gd name="connsiteX169" fmla="*/ 358166 w 4543952"/>
                  <a:gd name="connsiteY169" fmla="*/ 2903544 h 6858000"/>
                  <a:gd name="connsiteX170" fmla="*/ 366072 w 4543952"/>
                  <a:gd name="connsiteY170" fmla="*/ 2947858 h 6858000"/>
                  <a:gd name="connsiteX171" fmla="*/ 366072 w 4543952"/>
                  <a:gd name="connsiteY171" fmla="*/ 2947862 h 6858000"/>
                  <a:gd name="connsiteX172" fmla="*/ 362488 w 4543952"/>
                  <a:gd name="connsiteY172" fmla="*/ 2982147 h 6858000"/>
                  <a:gd name="connsiteX173" fmla="*/ 350796 w 4543952"/>
                  <a:gd name="connsiteY173" fmla="*/ 3077400 h 6858000"/>
                  <a:gd name="connsiteX174" fmla="*/ 350796 w 4543952"/>
                  <a:gd name="connsiteY174" fmla="*/ 3077401 h 6858000"/>
                  <a:gd name="connsiteX175" fmla="*/ 363250 w 4543952"/>
                  <a:gd name="connsiteY175" fmla="*/ 3172654 h 6858000"/>
                  <a:gd name="connsiteX176" fmla="*/ 410877 w 4543952"/>
                  <a:gd name="connsiteY176" fmla="*/ 3489467 h 6858000"/>
                  <a:gd name="connsiteX177" fmla="*/ 432976 w 4543952"/>
                  <a:gd name="connsiteY177" fmla="*/ 3544713 h 6858000"/>
                  <a:gd name="connsiteX178" fmla="*/ 445520 w 4543952"/>
                  <a:gd name="connsiteY178" fmla="*/ 3562320 h 6858000"/>
                  <a:gd name="connsiteX179" fmla="*/ 450598 w 4543952"/>
                  <a:gd name="connsiteY179" fmla="*/ 3574407 h 6858000"/>
                  <a:gd name="connsiteX180" fmla="*/ 448246 w 4543952"/>
                  <a:gd name="connsiteY180" fmla="*/ 3587173 h 6858000"/>
                  <a:gd name="connsiteX181" fmla="*/ 438500 w 4543952"/>
                  <a:gd name="connsiteY181" fmla="*/ 3606816 h 6858000"/>
                  <a:gd name="connsiteX182" fmla="*/ 424974 w 4543952"/>
                  <a:gd name="connsiteY182" fmla="*/ 3630631 h 6858000"/>
                  <a:gd name="connsiteX183" fmla="*/ 400733 w 4543952"/>
                  <a:gd name="connsiteY183" fmla="*/ 3680162 h 6858000"/>
                  <a:gd name="connsiteX184" fmla="*/ 400733 w 4543952"/>
                  <a:gd name="connsiteY184" fmla="*/ 3680163 h 6858000"/>
                  <a:gd name="connsiteX185" fmla="*/ 404781 w 4543952"/>
                  <a:gd name="connsiteY185" fmla="*/ 3734837 h 6858000"/>
                  <a:gd name="connsiteX186" fmla="*/ 404399 w 4543952"/>
                  <a:gd name="connsiteY186" fmla="*/ 3754651 h 6858000"/>
                  <a:gd name="connsiteX187" fmla="*/ 398042 w 4543952"/>
                  <a:gd name="connsiteY187" fmla="*/ 3789775 h 6858000"/>
                  <a:gd name="connsiteX188" fmla="*/ 398042 w 4543952"/>
                  <a:gd name="connsiteY188" fmla="*/ 3789776 h 6858000"/>
                  <a:gd name="connsiteX189" fmla="*/ 412973 w 4543952"/>
                  <a:gd name="connsiteY189" fmla="*/ 3822472 h 6858000"/>
                  <a:gd name="connsiteX190" fmla="*/ 427308 w 4543952"/>
                  <a:gd name="connsiteY190" fmla="*/ 3852619 h 6858000"/>
                  <a:gd name="connsiteX191" fmla="*/ 417926 w 4543952"/>
                  <a:gd name="connsiteY191" fmla="*/ 3885336 h 6858000"/>
                  <a:gd name="connsiteX192" fmla="*/ 417925 w 4543952"/>
                  <a:gd name="connsiteY192" fmla="*/ 3885337 h 6858000"/>
                  <a:gd name="connsiteX193" fmla="*/ 386040 w 4543952"/>
                  <a:gd name="connsiteY193" fmla="*/ 3962158 h 6858000"/>
                  <a:gd name="connsiteX194" fmla="*/ 386040 w 4543952"/>
                  <a:gd name="connsiteY194" fmla="*/ 3962159 h 6858000"/>
                  <a:gd name="connsiteX195" fmla="*/ 388431 w 4543952"/>
                  <a:gd name="connsiteY195" fmla="*/ 4002409 h 6858000"/>
                  <a:gd name="connsiteX196" fmla="*/ 401733 w 4543952"/>
                  <a:gd name="connsiteY196" fmla="*/ 4043837 h 6858000"/>
                  <a:gd name="connsiteX197" fmla="*/ 401733 w 4543952"/>
                  <a:gd name="connsiteY197" fmla="*/ 4043839 h 6858000"/>
                  <a:gd name="connsiteX198" fmla="*/ 416855 w 4543952"/>
                  <a:gd name="connsiteY198" fmla="*/ 4103825 h 6858000"/>
                  <a:gd name="connsiteX199" fmla="*/ 405544 w 4543952"/>
                  <a:gd name="connsiteY199" fmla="*/ 4165381 h 6858000"/>
                  <a:gd name="connsiteX200" fmla="*/ 405543 w 4543952"/>
                  <a:gd name="connsiteY200" fmla="*/ 4165382 h 6858000"/>
                  <a:gd name="connsiteX201" fmla="*/ 401638 w 4543952"/>
                  <a:gd name="connsiteY201" fmla="*/ 4192386 h 6858000"/>
                  <a:gd name="connsiteX202" fmla="*/ 401638 w 4543952"/>
                  <a:gd name="connsiteY202" fmla="*/ 4192387 h 6858000"/>
                  <a:gd name="connsiteX203" fmla="*/ 405543 w 4543952"/>
                  <a:gd name="connsiteY203" fmla="*/ 4165383 h 6858000"/>
                  <a:gd name="connsiteX204" fmla="*/ 405544 w 4543952"/>
                  <a:gd name="connsiteY204" fmla="*/ 4165381 h 6858000"/>
                  <a:gd name="connsiteX205" fmla="*/ 414887 w 4543952"/>
                  <a:gd name="connsiteY205" fmla="*/ 4134255 h 6858000"/>
                  <a:gd name="connsiteX206" fmla="*/ 416855 w 4543952"/>
                  <a:gd name="connsiteY206" fmla="*/ 4103825 h 6858000"/>
                  <a:gd name="connsiteX207" fmla="*/ 416855 w 4543952"/>
                  <a:gd name="connsiteY207" fmla="*/ 4103824 h 6858000"/>
                  <a:gd name="connsiteX208" fmla="*/ 401733 w 4543952"/>
                  <a:gd name="connsiteY208" fmla="*/ 4043838 h 6858000"/>
                  <a:gd name="connsiteX209" fmla="*/ 401733 w 4543952"/>
                  <a:gd name="connsiteY209" fmla="*/ 4043837 h 6858000"/>
                  <a:gd name="connsiteX210" fmla="*/ 386040 w 4543952"/>
                  <a:gd name="connsiteY210" fmla="*/ 3962159 h 6858000"/>
                  <a:gd name="connsiteX211" fmla="*/ 395544 w 4543952"/>
                  <a:gd name="connsiteY211" fmla="*/ 3923124 h 6858000"/>
                  <a:gd name="connsiteX212" fmla="*/ 417925 w 4543952"/>
                  <a:gd name="connsiteY212" fmla="*/ 3885338 h 6858000"/>
                  <a:gd name="connsiteX213" fmla="*/ 417926 w 4543952"/>
                  <a:gd name="connsiteY213" fmla="*/ 3885336 h 6858000"/>
                  <a:gd name="connsiteX214" fmla="*/ 426528 w 4543952"/>
                  <a:gd name="connsiteY214" fmla="*/ 3868763 h 6858000"/>
                  <a:gd name="connsiteX215" fmla="*/ 427308 w 4543952"/>
                  <a:gd name="connsiteY215" fmla="*/ 3852619 h 6858000"/>
                  <a:gd name="connsiteX216" fmla="*/ 427308 w 4543952"/>
                  <a:gd name="connsiteY216" fmla="*/ 3852618 h 6858000"/>
                  <a:gd name="connsiteX217" fmla="*/ 412973 w 4543952"/>
                  <a:gd name="connsiteY217" fmla="*/ 3822471 h 6858000"/>
                  <a:gd name="connsiteX218" fmla="*/ 398042 w 4543952"/>
                  <a:gd name="connsiteY218" fmla="*/ 3789775 h 6858000"/>
                  <a:gd name="connsiteX219" fmla="*/ 404399 w 4543952"/>
                  <a:gd name="connsiteY219" fmla="*/ 3754652 h 6858000"/>
                  <a:gd name="connsiteX220" fmla="*/ 404781 w 4543952"/>
                  <a:gd name="connsiteY220" fmla="*/ 3734837 h 6858000"/>
                  <a:gd name="connsiteX221" fmla="*/ 404781 w 4543952"/>
                  <a:gd name="connsiteY221" fmla="*/ 3734836 h 6858000"/>
                  <a:gd name="connsiteX222" fmla="*/ 400733 w 4543952"/>
                  <a:gd name="connsiteY222" fmla="*/ 3680163 h 6858000"/>
                  <a:gd name="connsiteX223" fmla="*/ 407246 w 4543952"/>
                  <a:gd name="connsiteY223" fmla="*/ 3654415 h 6858000"/>
                  <a:gd name="connsiteX224" fmla="*/ 424974 w 4543952"/>
                  <a:gd name="connsiteY224" fmla="*/ 3630632 h 6858000"/>
                  <a:gd name="connsiteX225" fmla="*/ 438500 w 4543952"/>
                  <a:gd name="connsiteY225" fmla="*/ 3606817 h 6858000"/>
                  <a:gd name="connsiteX226" fmla="*/ 450598 w 4543952"/>
                  <a:gd name="connsiteY226" fmla="*/ 3574408 h 6858000"/>
                  <a:gd name="connsiteX227" fmla="*/ 450598 w 4543952"/>
                  <a:gd name="connsiteY227" fmla="*/ 3574407 h 6858000"/>
                  <a:gd name="connsiteX228" fmla="*/ 432976 w 4543952"/>
                  <a:gd name="connsiteY228" fmla="*/ 3544712 h 6858000"/>
                  <a:gd name="connsiteX229" fmla="*/ 410877 w 4543952"/>
                  <a:gd name="connsiteY229" fmla="*/ 3489466 h 6858000"/>
                  <a:gd name="connsiteX230" fmla="*/ 363250 w 4543952"/>
                  <a:gd name="connsiteY230" fmla="*/ 3172653 h 6858000"/>
                  <a:gd name="connsiteX231" fmla="*/ 350796 w 4543952"/>
                  <a:gd name="connsiteY231" fmla="*/ 3077401 h 6858000"/>
                  <a:gd name="connsiteX232" fmla="*/ 362488 w 4543952"/>
                  <a:gd name="connsiteY232" fmla="*/ 2982148 h 6858000"/>
                  <a:gd name="connsiteX233" fmla="*/ 366072 w 4543952"/>
                  <a:gd name="connsiteY233" fmla="*/ 2947862 h 6858000"/>
                  <a:gd name="connsiteX234" fmla="*/ 366072 w 4543952"/>
                  <a:gd name="connsiteY234" fmla="*/ 2947861 h 6858000"/>
                  <a:gd name="connsiteX235" fmla="*/ 366072 w 4543952"/>
                  <a:gd name="connsiteY235" fmla="*/ 2947858 h 6858000"/>
                  <a:gd name="connsiteX236" fmla="*/ 361441 w 4543952"/>
                  <a:gd name="connsiteY236" fmla="*/ 2914327 h 6858000"/>
                  <a:gd name="connsiteX237" fmla="*/ 358166 w 4543952"/>
                  <a:gd name="connsiteY237" fmla="*/ 2903544 h 6858000"/>
                  <a:gd name="connsiteX238" fmla="*/ 357138 w 4543952"/>
                  <a:gd name="connsiteY238" fmla="*/ 2897784 h 6858000"/>
                  <a:gd name="connsiteX239" fmla="*/ 341533 w 4543952"/>
                  <a:gd name="connsiteY239" fmla="*/ 2848792 h 6858000"/>
                  <a:gd name="connsiteX240" fmla="*/ 296001 w 4543952"/>
                  <a:gd name="connsiteY240" fmla="*/ 2745351 h 6858000"/>
                  <a:gd name="connsiteX241" fmla="*/ 289670 w 4543952"/>
                  <a:gd name="connsiteY241" fmla="*/ 2770757 h 6858000"/>
                  <a:gd name="connsiteX242" fmla="*/ 290080 w 4543952"/>
                  <a:gd name="connsiteY242" fmla="*/ 2778005 h 6858000"/>
                  <a:gd name="connsiteX243" fmla="*/ 289301 w 4543952"/>
                  <a:gd name="connsiteY243" fmla="*/ 2782304 h 6858000"/>
                  <a:gd name="connsiteX244" fmla="*/ 290501 w 4543952"/>
                  <a:gd name="connsiteY244" fmla="*/ 2785439 h 6858000"/>
                  <a:gd name="connsiteX245" fmla="*/ 290929 w 4543952"/>
                  <a:gd name="connsiteY245" fmla="*/ 2793022 h 6858000"/>
                  <a:gd name="connsiteX246" fmla="*/ 300579 w 4543952"/>
                  <a:gd name="connsiteY246" fmla="*/ 2811779 h 6858000"/>
                  <a:gd name="connsiteX247" fmla="*/ 300582 w 4543952"/>
                  <a:gd name="connsiteY247" fmla="*/ 2811786 h 6858000"/>
                  <a:gd name="connsiteX248" fmla="*/ 300583 w 4543952"/>
                  <a:gd name="connsiteY248" fmla="*/ 2811786 h 6858000"/>
                  <a:gd name="connsiteX249" fmla="*/ 300579 w 4543952"/>
                  <a:gd name="connsiteY249" fmla="*/ 2811779 h 6858000"/>
                  <a:gd name="connsiteX250" fmla="*/ 290501 w 4543952"/>
                  <a:gd name="connsiteY250" fmla="*/ 2785439 h 6858000"/>
                  <a:gd name="connsiteX251" fmla="*/ 290080 w 4543952"/>
                  <a:gd name="connsiteY251" fmla="*/ 2778005 h 6858000"/>
                  <a:gd name="connsiteX252" fmla="*/ 817328 w 4543952"/>
                  <a:gd name="connsiteY252" fmla="*/ 1508457 h 6858000"/>
                  <a:gd name="connsiteX253" fmla="*/ 845421 w 4543952"/>
                  <a:gd name="connsiteY253" fmla="*/ 1596212 h 6858000"/>
                  <a:gd name="connsiteX254" fmla="*/ 843517 w 4543952"/>
                  <a:gd name="connsiteY254" fmla="*/ 1624979 h 6858000"/>
                  <a:gd name="connsiteX255" fmla="*/ 786935 w 4543952"/>
                  <a:gd name="connsiteY255" fmla="*/ 1697752 h 6858000"/>
                  <a:gd name="connsiteX256" fmla="*/ 764267 w 4543952"/>
                  <a:gd name="connsiteY256" fmla="*/ 1733187 h 6858000"/>
                  <a:gd name="connsiteX257" fmla="*/ 722546 w 4543952"/>
                  <a:gd name="connsiteY257" fmla="*/ 1833774 h 6858000"/>
                  <a:gd name="connsiteX258" fmla="*/ 714925 w 4543952"/>
                  <a:gd name="connsiteY258" fmla="*/ 1842157 h 6858000"/>
                  <a:gd name="connsiteX259" fmla="*/ 624434 w 4543952"/>
                  <a:gd name="connsiteY259" fmla="*/ 1916453 h 6858000"/>
                  <a:gd name="connsiteX260" fmla="*/ 609004 w 4543952"/>
                  <a:gd name="connsiteY260" fmla="*/ 1933218 h 6858000"/>
                  <a:gd name="connsiteX261" fmla="*/ 584999 w 4543952"/>
                  <a:gd name="connsiteY261" fmla="*/ 1953412 h 6858000"/>
                  <a:gd name="connsiteX262" fmla="*/ 538516 w 4543952"/>
                  <a:gd name="connsiteY262" fmla="*/ 2016468 h 6858000"/>
                  <a:gd name="connsiteX263" fmla="*/ 523657 w 4543952"/>
                  <a:gd name="connsiteY263" fmla="*/ 2094577 h 6858000"/>
                  <a:gd name="connsiteX264" fmla="*/ 500986 w 4543952"/>
                  <a:gd name="connsiteY264" fmla="*/ 2188878 h 6858000"/>
                  <a:gd name="connsiteX265" fmla="*/ 485746 w 4543952"/>
                  <a:gd name="connsiteY265" fmla="*/ 2228313 h 6858000"/>
                  <a:gd name="connsiteX266" fmla="*/ 456789 w 4543952"/>
                  <a:gd name="connsiteY266" fmla="*/ 2334043 h 6858000"/>
                  <a:gd name="connsiteX267" fmla="*/ 432404 w 4543952"/>
                  <a:gd name="connsiteY267" fmla="*/ 2409484 h 6858000"/>
                  <a:gd name="connsiteX268" fmla="*/ 415303 w 4543952"/>
                  <a:gd name="connsiteY268" fmla="*/ 2435912 h 6858000"/>
                  <a:gd name="connsiteX269" fmla="*/ 415303 w 4543952"/>
                  <a:gd name="connsiteY269" fmla="*/ 2435912 h 6858000"/>
                  <a:gd name="connsiteX270" fmla="*/ 415303 w 4543952"/>
                  <a:gd name="connsiteY270" fmla="*/ 2435912 h 6858000"/>
                  <a:gd name="connsiteX271" fmla="*/ 414227 w 4543952"/>
                  <a:gd name="connsiteY271" fmla="*/ 2440915 h 6858000"/>
                  <a:gd name="connsiteX272" fmla="*/ 409472 w 4543952"/>
                  <a:gd name="connsiteY272" fmla="*/ 2463016 h 6858000"/>
                  <a:gd name="connsiteX273" fmla="*/ 409472 w 4543952"/>
                  <a:gd name="connsiteY273" fmla="*/ 2463017 h 6858000"/>
                  <a:gd name="connsiteX274" fmla="*/ 411535 w 4543952"/>
                  <a:gd name="connsiteY274" fmla="*/ 2490550 h 6858000"/>
                  <a:gd name="connsiteX275" fmla="*/ 418115 w 4543952"/>
                  <a:gd name="connsiteY275" fmla="*/ 2518261 h 6858000"/>
                  <a:gd name="connsiteX276" fmla="*/ 418115 w 4543952"/>
                  <a:gd name="connsiteY276" fmla="*/ 2518264 h 6858000"/>
                  <a:gd name="connsiteX277" fmla="*/ 421759 w 4543952"/>
                  <a:gd name="connsiteY277" fmla="*/ 2545006 h 6858000"/>
                  <a:gd name="connsiteX278" fmla="*/ 417545 w 4543952"/>
                  <a:gd name="connsiteY278" fmla="*/ 2571033 h 6858000"/>
                  <a:gd name="connsiteX279" fmla="*/ 344391 w 4543952"/>
                  <a:gd name="connsiteY279" fmla="*/ 2668000 h 6858000"/>
                  <a:gd name="connsiteX280" fmla="*/ 296001 w 4543952"/>
                  <a:gd name="connsiteY280" fmla="*/ 2745347 h 6858000"/>
                  <a:gd name="connsiteX281" fmla="*/ 296001 w 4543952"/>
                  <a:gd name="connsiteY281" fmla="*/ 2745348 h 6858000"/>
                  <a:gd name="connsiteX282" fmla="*/ 344391 w 4543952"/>
                  <a:gd name="connsiteY282" fmla="*/ 2668001 h 6858000"/>
                  <a:gd name="connsiteX283" fmla="*/ 417545 w 4543952"/>
                  <a:gd name="connsiteY283" fmla="*/ 2571034 h 6858000"/>
                  <a:gd name="connsiteX284" fmla="*/ 421760 w 4543952"/>
                  <a:gd name="connsiteY284" fmla="*/ 2545006 h 6858000"/>
                  <a:gd name="connsiteX285" fmla="*/ 421759 w 4543952"/>
                  <a:gd name="connsiteY285" fmla="*/ 2545006 h 6858000"/>
                  <a:gd name="connsiteX286" fmla="*/ 421760 w 4543952"/>
                  <a:gd name="connsiteY286" fmla="*/ 2545005 h 6858000"/>
                  <a:gd name="connsiteX287" fmla="*/ 418115 w 4543952"/>
                  <a:gd name="connsiteY287" fmla="*/ 2518263 h 6858000"/>
                  <a:gd name="connsiteX288" fmla="*/ 418115 w 4543952"/>
                  <a:gd name="connsiteY288" fmla="*/ 2518261 h 6858000"/>
                  <a:gd name="connsiteX289" fmla="*/ 409472 w 4543952"/>
                  <a:gd name="connsiteY289" fmla="*/ 2463017 h 6858000"/>
                  <a:gd name="connsiteX290" fmla="*/ 414227 w 4543952"/>
                  <a:gd name="connsiteY290" fmla="*/ 2440915 h 6858000"/>
                  <a:gd name="connsiteX291" fmla="*/ 415303 w 4543952"/>
                  <a:gd name="connsiteY291" fmla="*/ 2435912 h 6858000"/>
                  <a:gd name="connsiteX292" fmla="*/ 432404 w 4543952"/>
                  <a:gd name="connsiteY292" fmla="*/ 2409485 h 6858000"/>
                  <a:gd name="connsiteX293" fmla="*/ 456789 w 4543952"/>
                  <a:gd name="connsiteY293" fmla="*/ 2334044 h 6858000"/>
                  <a:gd name="connsiteX294" fmla="*/ 485746 w 4543952"/>
                  <a:gd name="connsiteY294" fmla="*/ 2228314 h 6858000"/>
                  <a:gd name="connsiteX295" fmla="*/ 500986 w 4543952"/>
                  <a:gd name="connsiteY295" fmla="*/ 2188879 h 6858000"/>
                  <a:gd name="connsiteX296" fmla="*/ 523657 w 4543952"/>
                  <a:gd name="connsiteY296" fmla="*/ 2094578 h 6858000"/>
                  <a:gd name="connsiteX297" fmla="*/ 538516 w 4543952"/>
                  <a:gd name="connsiteY297" fmla="*/ 2016469 h 6858000"/>
                  <a:gd name="connsiteX298" fmla="*/ 584999 w 4543952"/>
                  <a:gd name="connsiteY298" fmla="*/ 1953413 h 6858000"/>
                  <a:gd name="connsiteX299" fmla="*/ 609004 w 4543952"/>
                  <a:gd name="connsiteY299" fmla="*/ 1933219 h 6858000"/>
                  <a:gd name="connsiteX300" fmla="*/ 624434 w 4543952"/>
                  <a:gd name="connsiteY300" fmla="*/ 1916454 h 6858000"/>
                  <a:gd name="connsiteX301" fmla="*/ 714925 w 4543952"/>
                  <a:gd name="connsiteY301" fmla="*/ 1842158 h 6858000"/>
                  <a:gd name="connsiteX302" fmla="*/ 722546 w 4543952"/>
                  <a:gd name="connsiteY302" fmla="*/ 1833775 h 6858000"/>
                  <a:gd name="connsiteX303" fmla="*/ 764267 w 4543952"/>
                  <a:gd name="connsiteY303" fmla="*/ 1733188 h 6858000"/>
                  <a:gd name="connsiteX304" fmla="*/ 786936 w 4543952"/>
                  <a:gd name="connsiteY304" fmla="*/ 1697753 h 6858000"/>
                  <a:gd name="connsiteX305" fmla="*/ 843517 w 4543952"/>
                  <a:gd name="connsiteY305" fmla="*/ 1624980 h 6858000"/>
                  <a:gd name="connsiteX306" fmla="*/ 845422 w 4543952"/>
                  <a:gd name="connsiteY306" fmla="*/ 1596213 h 6858000"/>
                  <a:gd name="connsiteX307" fmla="*/ 798723 w 4543952"/>
                  <a:gd name="connsiteY307" fmla="*/ 1459072 h 6858000"/>
                  <a:gd name="connsiteX308" fmla="*/ 807941 w 4543952"/>
                  <a:gd name="connsiteY308" fmla="*/ 1481571 h 6858000"/>
                  <a:gd name="connsiteX309" fmla="*/ 798724 w 4543952"/>
                  <a:gd name="connsiteY309" fmla="*/ 1459073 h 6858000"/>
                  <a:gd name="connsiteX310" fmla="*/ 779530 w 4543952"/>
                  <a:gd name="connsiteY310" fmla="*/ 1268757 h 6858000"/>
                  <a:gd name="connsiteX311" fmla="*/ 774363 w 4543952"/>
                  <a:gd name="connsiteY311" fmla="*/ 1286068 h 6858000"/>
                  <a:gd name="connsiteX312" fmla="*/ 752025 w 4543952"/>
                  <a:gd name="connsiteY312" fmla="*/ 1350626 h 6858000"/>
                  <a:gd name="connsiteX313" fmla="*/ 757620 w 4543952"/>
                  <a:gd name="connsiteY313" fmla="*/ 1413839 h 6858000"/>
                  <a:gd name="connsiteX314" fmla="*/ 752026 w 4543952"/>
                  <a:gd name="connsiteY314" fmla="*/ 1350627 h 6858000"/>
                  <a:gd name="connsiteX315" fmla="*/ 774363 w 4543952"/>
                  <a:gd name="connsiteY315" fmla="*/ 1286069 h 6858000"/>
                  <a:gd name="connsiteX316" fmla="*/ 779530 w 4543952"/>
                  <a:gd name="connsiteY316" fmla="*/ 1268757 h 6858000"/>
                  <a:gd name="connsiteX317" fmla="*/ 837801 w 4543952"/>
                  <a:gd name="connsiteY317" fmla="*/ 773034 h 6858000"/>
                  <a:gd name="connsiteX318" fmla="*/ 829801 w 4543952"/>
                  <a:gd name="connsiteY318" fmla="*/ 854378 h 6858000"/>
                  <a:gd name="connsiteX319" fmla="*/ 798747 w 4543952"/>
                  <a:gd name="connsiteY319" fmla="*/ 915342 h 6858000"/>
                  <a:gd name="connsiteX320" fmla="*/ 788269 w 4543952"/>
                  <a:gd name="connsiteY320" fmla="*/ 927154 h 6858000"/>
                  <a:gd name="connsiteX321" fmla="*/ 791889 w 4543952"/>
                  <a:gd name="connsiteY321" fmla="*/ 1097086 h 6858000"/>
                  <a:gd name="connsiteX322" fmla="*/ 796271 w 4543952"/>
                  <a:gd name="connsiteY322" fmla="*/ 1123184 h 6858000"/>
                  <a:gd name="connsiteX323" fmla="*/ 771553 w 4543952"/>
                  <a:gd name="connsiteY323" fmla="*/ 1184028 h 6858000"/>
                  <a:gd name="connsiteX324" fmla="*/ 796272 w 4543952"/>
                  <a:gd name="connsiteY324" fmla="*/ 1123185 h 6858000"/>
                  <a:gd name="connsiteX325" fmla="*/ 791890 w 4543952"/>
                  <a:gd name="connsiteY325" fmla="*/ 1097087 h 6858000"/>
                  <a:gd name="connsiteX326" fmla="*/ 788270 w 4543952"/>
                  <a:gd name="connsiteY326" fmla="*/ 927155 h 6858000"/>
                  <a:gd name="connsiteX327" fmla="*/ 798748 w 4543952"/>
                  <a:gd name="connsiteY327" fmla="*/ 915343 h 6858000"/>
                  <a:gd name="connsiteX328" fmla="*/ 829801 w 4543952"/>
                  <a:gd name="connsiteY328" fmla="*/ 854379 h 6858000"/>
                  <a:gd name="connsiteX329" fmla="*/ 837801 w 4543952"/>
                  <a:gd name="connsiteY329" fmla="*/ 773035 h 6858000"/>
                  <a:gd name="connsiteX330" fmla="*/ 782400 w 4543952"/>
                  <a:gd name="connsiteY330" fmla="*/ 517850 h 6858000"/>
                  <a:gd name="connsiteX331" fmla="*/ 791317 w 4543952"/>
                  <a:gd name="connsiteY331" fmla="*/ 556046 h 6858000"/>
                  <a:gd name="connsiteX332" fmla="*/ 797795 w 4543952"/>
                  <a:gd name="connsiteY332" fmla="*/ 580049 h 6858000"/>
                  <a:gd name="connsiteX333" fmla="*/ 801176 w 4543952"/>
                  <a:gd name="connsiteY333" fmla="*/ 642536 h 6858000"/>
                  <a:gd name="connsiteX334" fmla="*/ 813700 w 4543952"/>
                  <a:gd name="connsiteY334" fmla="*/ 694927 h 6858000"/>
                  <a:gd name="connsiteX335" fmla="*/ 801177 w 4543952"/>
                  <a:gd name="connsiteY335" fmla="*/ 642537 h 6858000"/>
                  <a:gd name="connsiteX336" fmla="*/ 797796 w 4543952"/>
                  <a:gd name="connsiteY336" fmla="*/ 580050 h 6858000"/>
                  <a:gd name="connsiteX337" fmla="*/ 791318 w 4543952"/>
                  <a:gd name="connsiteY337" fmla="*/ 556047 h 6858000"/>
                  <a:gd name="connsiteX338" fmla="*/ 783887 w 4543952"/>
                  <a:gd name="connsiteY338" fmla="*/ 313532 h 6858000"/>
                  <a:gd name="connsiteX339" fmla="*/ 786245 w 4543952"/>
                  <a:gd name="connsiteY339" fmla="*/ 324057 h 6858000"/>
                  <a:gd name="connsiteX340" fmla="*/ 784459 w 4543952"/>
                  <a:gd name="connsiteY340" fmla="*/ 338869 h 6858000"/>
                  <a:gd name="connsiteX341" fmla="*/ 784454 w 4543952"/>
                  <a:gd name="connsiteY341" fmla="*/ 338897 h 6858000"/>
                  <a:gd name="connsiteX342" fmla="*/ 778363 w 4543952"/>
                  <a:gd name="connsiteY342" fmla="*/ 367327 h 6858000"/>
                  <a:gd name="connsiteX343" fmla="*/ 774553 w 4543952"/>
                  <a:gd name="connsiteY343" fmla="*/ 395639 h 6858000"/>
                  <a:gd name="connsiteX344" fmla="*/ 784454 w 4543952"/>
                  <a:gd name="connsiteY344" fmla="*/ 338897 h 6858000"/>
                  <a:gd name="connsiteX345" fmla="*/ 784460 w 4543952"/>
                  <a:gd name="connsiteY345" fmla="*/ 338870 h 6858000"/>
                  <a:gd name="connsiteX346" fmla="*/ 783888 w 4543952"/>
                  <a:gd name="connsiteY346" fmla="*/ 313533 h 6858000"/>
                  <a:gd name="connsiteX347" fmla="*/ 761560 w 4543952"/>
                  <a:gd name="connsiteY347" fmla="*/ 281567 h 6858000"/>
                  <a:gd name="connsiteX348" fmla="*/ 766454 w 4543952"/>
                  <a:gd name="connsiteY348" fmla="*/ 295414 h 6858000"/>
                  <a:gd name="connsiteX349" fmla="*/ 766455 w 4543952"/>
                  <a:gd name="connsiteY349" fmla="*/ 295414 h 6858000"/>
                  <a:gd name="connsiteX350" fmla="*/ 774880 w 4543952"/>
                  <a:gd name="connsiteY350" fmla="*/ 24485 h 6858000"/>
                  <a:gd name="connsiteX351" fmla="*/ 777142 w 4543952"/>
                  <a:gd name="connsiteY351" fmla="*/ 74128 h 6858000"/>
                  <a:gd name="connsiteX352" fmla="*/ 767023 w 4543952"/>
                  <a:gd name="connsiteY352" fmla="*/ 151568 h 6858000"/>
                  <a:gd name="connsiteX353" fmla="*/ 766824 w 4543952"/>
                  <a:gd name="connsiteY353" fmla="*/ 153387 h 6858000"/>
                  <a:gd name="connsiteX354" fmla="*/ 763010 w 4543952"/>
                  <a:gd name="connsiteY354" fmla="*/ 177270 h 6858000"/>
                  <a:gd name="connsiteX355" fmla="*/ 758551 w 4543952"/>
                  <a:gd name="connsiteY355" fmla="*/ 228943 h 6858000"/>
                  <a:gd name="connsiteX356" fmla="*/ 766824 w 4543952"/>
                  <a:gd name="connsiteY356" fmla="*/ 153387 h 6858000"/>
                  <a:gd name="connsiteX357" fmla="*/ 771220 w 4543952"/>
                  <a:gd name="connsiteY357" fmla="*/ 125860 h 6858000"/>
                  <a:gd name="connsiteX358" fmla="*/ 777143 w 4543952"/>
                  <a:gd name="connsiteY358" fmla="*/ 74128 h 6858000"/>
                  <a:gd name="connsiteX359" fmla="*/ 313354 w 4543952"/>
                  <a:gd name="connsiteY359" fmla="*/ 0 h 6858000"/>
                  <a:gd name="connsiteX360" fmla="*/ 777461 w 4543952"/>
                  <a:gd name="connsiteY360" fmla="*/ 0 h 6858000"/>
                  <a:gd name="connsiteX361" fmla="*/ 774743 w 4543952"/>
                  <a:gd name="connsiteY361" fmla="*/ 21485 h 6858000"/>
                  <a:gd name="connsiteX362" fmla="*/ 777461 w 4543952"/>
                  <a:gd name="connsiteY362" fmla="*/ 0 h 6858000"/>
                  <a:gd name="connsiteX363" fmla="*/ 4543952 w 4543952"/>
                  <a:gd name="connsiteY363" fmla="*/ 1 h 6858000"/>
                  <a:gd name="connsiteX364" fmla="*/ 4543952 w 4543952"/>
                  <a:gd name="connsiteY364" fmla="*/ 6858000 h 6858000"/>
                  <a:gd name="connsiteX365" fmla="*/ 284400 w 4543952"/>
                  <a:gd name="connsiteY365" fmla="*/ 6858000 h 6858000"/>
                  <a:gd name="connsiteX366" fmla="*/ 112147 w 4543952"/>
                  <a:gd name="connsiteY366" fmla="*/ 6858000 h 6858000"/>
                  <a:gd name="connsiteX367" fmla="*/ 102447 w 4543952"/>
                  <a:gd name="connsiteY367" fmla="*/ 6815515 h 6858000"/>
                  <a:gd name="connsiteX368" fmla="*/ 83396 w 4543952"/>
                  <a:gd name="connsiteY368" fmla="*/ 6748457 h 6858000"/>
                  <a:gd name="connsiteX369" fmla="*/ 61870 w 4543952"/>
                  <a:gd name="connsiteY369" fmla="*/ 6584811 h 6858000"/>
                  <a:gd name="connsiteX370" fmla="*/ 41105 w 4543952"/>
                  <a:gd name="connsiteY370" fmla="*/ 6415832 h 6858000"/>
                  <a:gd name="connsiteX371" fmla="*/ 34247 w 4543952"/>
                  <a:gd name="connsiteY371" fmla="*/ 6323057 h 6858000"/>
                  <a:gd name="connsiteX372" fmla="*/ 23386 w 4543952"/>
                  <a:gd name="connsiteY372" fmla="*/ 6242092 h 6858000"/>
                  <a:gd name="connsiteX373" fmla="*/ 16528 w 4543952"/>
                  <a:gd name="connsiteY373" fmla="*/ 6171604 h 6858000"/>
                  <a:gd name="connsiteX374" fmla="*/ 2622 w 4543952"/>
                  <a:gd name="connsiteY374" fmla="*/ 6059396 h 6858000"/>
                  <a:gd name="connsiteX375" fmla="*/ 0 w 4543952"/>
                  <a:gd name="connsiteY375" fmla="*/ 6041768 h 6858000"/>
                  <a:gd name="connsiteX376" fmla="*/ 0 w 4543952"/>
                  <a:gd name="connsiteY376" fmla="*/ 6000936 h 6858000"/>
                  <a:gd name="connsiteX377" fmla="*/ 3670 w 4543952"/>
                  <a:gd name="connsiteY377" fmla="*/ 5957594 h 6858000"/>
                  <a:gd name="connsiteX378" fmla="*/ 0 w 4543952"/>
                  <a:gd name="connsiteY378" fmla="*/ 5912510 h 6858000"/>
                  <a:gd name="connsiteX379" fmla="*/ 0 w 4543952"/>
                  <a:gd name="connsiteY379" fmla="*/ 5886400 h 6858000"/>
                  <a:gd name="connsiteX380" fmla="*/ 1098 w 4543952"/>
                  <a:gd name="connsiteY380" fmla="*/ 5864317 h 6858000"/>
                  <a:gd name="connsiteX381" fmla="*/ 24720 w 4543952"/>
                  <a:gd name="connsiteY381" fmla="*/ 5790591 h 6858000"/>
                  <a:gd name="connsiteX382" fmla="*/ 26434 w 4543952"/>
                  <a:gd name="connsiteY382" fmla="*/ 5781829 h 6858000"/>
                  <a:gd name="connsiteX383" fmla="*/ 35771 w 4543952"/>
                  <a:gd name="connsiteY383" fmla="*/ 5733439 h 6858000"/>
                  <a:gd name="connsiteX384" fmla="*/ 38819 w 4543952"/>
                  <a:gd name="connsiteY384" fmla="*/ 5706958 h 6858000"/>
                  <a:gd name="connsiteX385" fmla="*/ 58250 w 4543952"/>
                  <a:gd name="connsiteY385" fmla="*/ 5606371 h 6858000"/>
                  <a:gd name="connsiteX386" fmla="*/ 67394 w 4543952"/>
                  <a:gd name="connsiteY386" fmla="*/ 5548459 h 6858000"/>
                  <a:gd name="connsiteX387" fmla="*/ 66060 w 4543952"/>
                  <a:gd name="connsiteY387" fmla="*/ 5501593 h 6858000"/>
                  <a:gd name="connsiteX388" fmla="*/ 64346 w 4543952"/>
                  <a:gd name="connsiteY388" fmla="*/ 5419294 h 6858000"/>
                  <a:gd name="connsiteX389" fmla="*/ 59964 w 4543952"/>
                  <a:gd name="connsiteY389" fmla="*/ 5393004 h 6858000"/>
                  <a:gd name="connsiteX390" fmla="*/ 72538 w 4543952"/>
                  <a:gd name="connsiteY390" fmla="*/ 5274128 h 6858000"/>
                  <a:gd name="connsiteX391" fmla="*/ 73490 w 4543952"/>
                  <a:gd name="connsiteY391" fmla="*/ 5206307 h 6858000"/>
                  <a:gd name="connsiteX392" fmla="*/ 89113 w 4543952"/>
                  <a:gd name="connsiteY392" fmla="*/ 5129915 h 6858000"/>
                  <a:gd name="connsiteX393" fmla="*/ 88351 w 4543952"/>
                  <a:gd name="connsiteY393" fmla="*/ 5107626 h 6858000"/>
                  <a:gd name="connsiteX394" fmla="*/ 87016 w 4543952"/>
                  <a:gd name="connsiteY394" fmla="*/ 5082669 h 6858000"/>
                  <a:gd name="connsiteX395" fmla="*/ 85872 w 4543952"/>
                  <a:gd name="connsiteY395" fmla="*/ 5006085 h 6858000"/>
                  <a:gd name="connsiteX396" fmla="*/ 80158 w 4543952"/>
                  <a:gd name="connsiteY396" fmla="*/ 4959601 h 6858000"/>
                  <a:gd name="connsiteX397" fmla="*/ 83586 w 4543952"/>
                  <a:gd name="connsiteY397" fmla="*/ 4871018 h 6858000"/>
                  <a:gd name="connsiteX398" fmla="*/ 78634 w 4543952"/>
                  <a:gd name="connsiteY398" fmla="*/ 4838249 h 6858000"/>
                  <a:gd name="connsiteX399" fmla="*/ 78062 w 4543952"/>
                  <a:gd name="connsiteY399" fmla="*/ 4755380 h 6858000"/>
                  <a:gd name="connsiteX400" fmla="*/ 80920 w 4543952"/>
                  <a:gd name="connsiteY400" fmla="*/ 4681082 h 6858000"/>
                  <a:gd name="connsiteX401" fmla="*/ 79396 w 4543952"/>
                  <a:gd name="connsiteY401" fmla="*/ 4609451 h 6858000"/>
                  <a:gd name="connsiteX402" fmla="*/ 73110 w 4543952"/>
                  <a:gd name="connsiteY402" fmla="*/ 4558206 h 6858000"/>
                  <a:gd name="connsiteX403" fmla="*/ 69300 w 4543952"/>
                  <a:gd name="connsiteY403" fmla="*/ 4502578 h 6858000"/>
                  <a:gd name="connsiteX404" fmla="*/ 46629 w 4543952"/>
                  <a:gd name="connsiteY404" fmla="*/ 4349221 h 6858000"/>
                  <a:gd name="connsiteX405" fmla="*/ 52153 w 4543952"/>
                  <a:gd name="connsiteY405" fmla="*/ 4320836 h 6858000"/>
                  <a:gd name="connsiteX406" fmla="*/ 57297 w 4543952"/>
                  <a:gd name="connsiteY406" fmla="*/ 4159666 h 6858000"/>
                  <a:gd name="connsiteX407" fmla="*/ 56915 w 4543952"/>
                  <a:gd name="connsiteY407" fmla="*/ 4124613 h 6858000"/>
                  <a:gd name="connsiteX408" fmla="*/ 79396 w 4543952"/>
                  <a:gd name="connsiteY408" fmla="*/ 4030502 h 6858000"/>
                  <a:gd name="connsiteX409" fmla="*/ 43771 w 4543952"/>
                  <a:gd name="connsiteY409" fmla="*/ 3885337 h 6858000"/>
                  <a:gd name="connsiteX410" fmla="*/ 426 w 4543952"/>
                  <a:gd name="connsiteY410" fmla="*/ 3786776 h 6858000"/>
                  <a:gd name="connsiteX411" fmla="*/ 0 w 4543952"/>
                  <a:gd name="connsiteY411" fmla="*/ 3773896 h 6858000"/>
                  <a:gd name="connsiteX412" fmla="*/ 0 w 4543952"/>
                  <a:gd name="connsiteY412" fmla="*/ 3393881 h 6858000"/>
                  <a:gd name="connsiteX413" fmla="*/ 11838 w 4543952"/>
                  <a:gd name="connsiteY413" fmla="*/ 3359515 h 6858000"/>
                  <a:gd name="connsiteX414" fmla="*/ 12910 w 4543952"/>
                  <a:gd name="connsiteY414" fmla="*/ 3318770 h 6858000"/>
                  <a:gd name="connsiteX415" fmla="*/ 6718 w 4543952"/>
                  <a:gd name="connsiteY415" fmla="*/ 3304078 h 6858000"/>
                  <a:gd name="connsiteX416" fmla="*/ 0 w 4543952"/>
                  <a:gd name="connsiteY416" fmla="*/ 3297656 h 6858000"/>
                  <a:gd name="connsiteX417" fmla="*/ 0 w 4543952"/>
                  <a:gd name="connsiteY417" fmla="*/ 3207866 h 6858000"/>
                  <a:gd name="connsiteX418" fmla="*/ 15553 w 4543952"/>
                  <a:gd name="connsiteY418" fmla="*/ 3186770 h 6858000"/>
                  <a:gd name="connsiteX419" fmla="*/ 36341 w 4543952"/>
                  <a:gd name="connsiteY419" fmla="*/ 3107499 h 6858000"/>
                  <a:gd name="connsiteX420" fmla="*/ 38057 w 4543952"/>
                  <a:gd name="connsiteY420" fmla="*/ 3042727 h 6858000"/>
                  <a:gd name="connsiteX421" fmla="*/ 54249 w 4543952"/>
                  <a:gd name="connsiteY421" fmla="*/ 2901942 h 6858000"/>
                  <a:gd name="connsiteX422" fmla="*/ 77300 w 4543952"/>
                  <a:gd name="connsiteY422" fmla="*/ 2809929 h 6858000"/>
                  <a:gd name="connsiteX423" fmla="*/ 103399 w 4543952"/>
                  <a:gd name="connsiteY423" fmla="*/ 2743825 h 6858000"/>
                  <a:gd name="connsiteX424" fmla="*/ 137500 w 4543952"/>
                  <a:gd name="connsiteY424" fmla="*/ 2649142 h 6858000"/>
                  <a:gd name="connsiteX425" fmla="*/ 155217 w 4543952"/>
                  <a:gd name="connsiteY425" fmla="*/ 2554078 h 6858000"/>
                  <a:gd name="connsiteX426" fmla="*/ 177507 w 4543952"/>
                  <a:gd name="connsiteY426" fmla="*/ 2485306 h 6858000"/>
                  <a:gd name="connsiteX427" fmla="*/ 192748 w 4543952"/>
                  <a:gd name="connsiteY427" fmla="*/ 2401291 h 6858000"/>
                  <a:gd name="connsiteX428" fmla="*/ 193318 w 4543952"/>
                  <a:gd name="connsiteY428" fmla="*/ 2330805 h 6858000"/>
                  <a:gd name="connsiteX429" fmla="*/ 190652 w 4543952"/>
                  <a:gd name="connsiteY429" fmla="*/ 2220311 h 6858000"/>
                  <a:gd name="connsiteX430" fmla="*/ 236753 w 4543952"/>
                  <a:gd name="connsiteY430" fmla="*/ 2085053 h 6858000"/>
                  <a:gd name="connsiteX431" fmla="*/ 247042 w 4543952"/>
                  <a:gd name="connsiteY431" fmla="*/ 2030377 h 6858000"/>
                  <a:gd name="connsiteX432" fmla="*/ 251804 w 4543952"/>
                  <a:gd name="connsiteY432" fmla="*/ 1978939 h 6858000"/>
                  <a:gd name="connsiteX433" fmla="*/ 282475 w 4543952"/>
                  <a:gd name="connsiteY433" fmla="*/ 1869779 h 6858000"/>
                  <a:gd name="connsiteX434" fmla="*/ 292573 w 4543952"/>
                  <a:gd name="connsiteY434" fmla="*/ 1825392 h 6858000"/>
                  <a:gd name="connsiteX435" fmla="*/ 292381 w 4543952"/>
                  <a:gd name="connsiteY435" fmla="*/ 1763286 h 6858000"/>
                  <a:gd name="connsiteX436" fmla="*/ 306480 w 4543952"/>
                  <a:gd name="connsiteY436" fmla="*/ 1650316 h 6858000"/>
                  <a:gd name="connsiteX437" fmla="*/ 347629 w 4543952"/>
                  <a:gd name="connsiteY437" fmla="*/ 1537536 h 6858000"/>
                  <a:gd name="connsiteX438" fmla="*/ 343629 w 4543952"/>
                  <a:gd name="connsiteY438" fmla="*/ 1489719 h 6858000"/>
                  <a:gd name="connsiteX439" fmla="*/ 344581 w 4543952"/>
                  <a:gd name="connsiteY439" fmla="*/ 1472574 h 6858000"/>
                  <a:gd name="connsiteX440" fmla="*/ 367252 w 4543952"/>
                  <a:gd name="connsiteY440" fmla="*/ 1318455 h 6858000"/>
                  <a:gd name="connsiteX441" fmla="*/ 369728 w 4543952"/>
                  <a:gd name="connsiteY441" fmla="*/ 1303023 h 6858000"/>
                  <a:gd name="connsiteX442" fmla="*/ 389921 w 4543952"/>
                  <a:gd name="connsiteY442" fmla="*/ 1230632 h 6858000"/>
                  <a:gd name="connsiteX443" fmla="*/ 402495 w 4543952"/>
                  <a:gd name="connsiteY443" fmla="*/ 1048124 h 6858000"/>
                  <a:gd name="connsiteX444" fmla="*/ 404019 w 4543952"/>
                  <a:gd name="connsiteY444" fmla="*/ 1036886 h 6858000"/>
                  <a:gd name="connsiteX445" fmla="*/ 393923 w 4543952"/>
                  <a:gd name="connsiteY445" fmla="*/ 975732 h 6858000"/>
                  <a:gd name="connsiteX446" fmla="*/ 379634 w 4543952"/>
                  <a:gd name="connsiteY446" fmla="*/ 945443 h 6858000"/>
                  <a:gd name="connsiteX447" fmla="*/ 364774 w 4543952"/>
                  <a:gd name="connsiteY447" fmla="*/ 898197 h 6858000"/>
                  <a:gd name="connsiteX448" fmla="*/ 359250 w 4543952"/>
                  <a:gd name="connsiteY448" fmla="*/ 850188 h 6858000"/>
                  <a:gd name="connsiteX449" fmla="*/ 381730 w 4543952"/>
                  <a:gd name="connsiteY449" fmla="*/ 769604 h 6858000"/>
                  <a:gd name="connsiteX450" fmla="*/ 384016 w 4543952"/>
                  <a:gd name="connsiteY450" fmla="*/ 740267 h 6858000"/>
                  <a:gd name="connsiteX451" fmla="*/ 394875 w 4543952"/>
                  <a:gd name="connsiteY451" fmla="*/ 674922 h 6858000"/>
                  <a:gd name="connsiteX452" fmla="*/ 394113 w 4543952"/>
                  <a:gd name="connsiteY452" fmla="*/ 617771 h 6858000"/>
                  <a:gd name="connsiteX453" fmla="*/ 376776 w 4543952"/>
                  <a:gd name="connsiteY453" fmla="*/ 571859 h 6858000"/>
                  <a:gd name="connsiteX454" fmla="*/ 373348 w 4543952"/>
                  <a:gd name="connsiteY454" fmla="*/ 505181 h 6858000"/>
                  <a:gd name="connsiteX455" fmla="*/ 385920 w 4543952"/>
                  <a:gd name="connsiteY455" fmla="*/ 462125 h 6858000"/>
                  <a:gd name="connsiteX456" fmla="*/ 387634 w 4543952"/>
                  <a:gd name="connsiteY456" fmla="*/ 453363 h 6858000"/>
                  <a:gd name="connsiteX457" fmla="*/ 388399 w 4543952"/>
                  <a:gd name="connsiteY457" fmla="*/ 340773 h 6858000"/>
                  <a:gd name="connsiteX458" fmla="*/ 350487 w 4543952"/>
                  <a:gd name="connsiteY458" fmla="*/ 200181 h 6858000"/>
                  <a:gd name="connsiteX459" fmla="*/ 342485 w 4543952"/>
                  <a:gd name="connsiteY459" fmla="*/ 176938 h 6858000"/>
                  <a:gd name="connsiteX460" fmla="*/ 328579 w 4543952"/>
                  <a:gd name="connsiteY460" fmla="*/ 63586 h 6858000"/>
                  <a:gd name="connsiteX461" fmla="*/ 314480 w 4543952"/>
                  <a:gd name="connsiteY461" fmla="*/ 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Lst>
                <a:rect l="l" t="t" r="r" b="b"/>
                <a:pathLst>
                  <a:path w="4543952" h="6858000">
                    <a:moveTo>
                      <a:pt x="328959" y="6564619"/>
                    </a:moveTo>
                    <a:lnTo>
                      <a:pt x="306480" y="6588624"/>
                    </a:lnTo>
                    <a:cubicBezTo>
                      <a:pt x="298003" y="6597577"/>
                      <a:pt x="291954" y="6611341"/>
                      <a:pt x="289858" y="6625223"/>
                    </a:cubicBezTo>
                    <a:lnTo>
                      <a:pt x="289858" y="6625224"/>
                    </a:lnTo>
                    <a:lnTo>
                      <a:pt x="289870" y="6645551"/>
                    </a:lnTo>
                    <a:lnTo>
                      <a:pt x="296953" y="6662539"/>
                    </a:lnTo>
                    <a:lnTo>
                      <a:pt x="296953" y="6662541"/>
                    </a:lnTo>
                    <a:lnTo>
                      <a:pt x="296954" y="6662543"/>
                    </a:lnTo>
                    <a:lnTo>
                      <a:pt x="311551" y="6702975"/>
                    </a:lnTo>
                    <a:lnTo>
                      <a:pt x="297715" y="6742551"/>
                    </a:lnTo>
                    <a:lnTo>
                      <a:pt x="297714" y="6742554"/>
                    </a:lnTo>
                    <a:lnTo>
                      <a:pt x="283011" y="6776799"/>
                    </a:lnTo>
                    <a:lnTo>
                      <a:pt x="278238" y="6812061"/>
                    </a:lnTo>
                    <a:lnTo>
                      <a:pt x="278237" y="6812062"/>
                    </a:lnTo>
                    <a:lnTo>
                      <a:pt x="278237" y="6812063"/>
                    </a:lnTo>
                    <a:lnTo>
                      <a:pt x="278238" y="6812061"/>
                    </a:lnTo>
                    <a:lnTo>
                      <a:pt x="297714" y="6742554"/>
                    </a:lnTo>
                    <a:lnTo>
                      <a:pt x="297715" y="6742552"/>
                    </a:lnTo>
                    <a:cubicBezTo>
                      <a:pt x="306003" y="6729218"/>
                      <a:pt x="311147" y="6716168"/>
                      <a:pt x="311551" y="6702976"/>
                    </a:cubicBezTo>
                    <a:lnTo>
                      <a:pt x="311551" y="6702975"/>
                    </a:lnTo>
                    <a:lnTo>
                      <a:pt x="308405" y="6683026"/>
                    </a:lnTo>
                    <a:lnTo>
                      <a:pt x="296954" y="6662543"/>
                    </a:lnTo>
                    <a:lnTo>
                      <a:pt x="296953" y="6662540"/>
                    </a:lnTo>
                    <a:lnTo>
                      <a:pt x="296953" y="6662539"/>
                    </a:lnTo>
                    <a:lnTo>
                      <a:pt x="289858" y="6625224"/>
                    </a:lnTo>
                    <a:lnTo>
                      <a:pt x="306480" y="6588625"/>
                    </a:lnTo>
                    <a:cubicBezTo>
                      <a:pt x="312576" y="6582146"/>
                      <a:pt x="318672" y="6575478"/>
                      <a:pt x="328959" y="6564620"/>
                    </a:cubicBezTo>
                    <a:close/>
                    <a:moveTo>
                      <a:pt x="248638" y="6438980"/>
                    </a:moveTo>
                    <a:cubicBezTo>
                      <a:pt x="258140" y="6444076"/>
                      <a:pt x="265617" y="6451649"/>
                      <a:pt x="268569" y="6463840"/>
                    </a:cubicBezTo>
                    <a:lnTo>
                      <a:pt x="268572" y="6463848"/>
                    </a:lnTo>
                    <a:lnTo>
                      <a:pt x="279556" y="6508051"/>
                    </a:lnTo>
                    <a:lnTo>
                      <a:pt x="282367" y="6513011"/>
                    </a:lnTo>
                    <a:lnTo>
                      <a:pt x="284834" y="6521803"/>
                    </a:lnTo>
                    <a:lnTo>
                      <a:pt x="301172" y="6546194"/>
                    </a:lnTo>
                    <a:lnTo>
                      <a:pt x="301172" y="6546193"/>
                    </a:lnTo>
                    <a:lnTo>
                      <a:pt x="282367" y="6513011"/>
                    </a:lnTo>
                    <a:lnTo>
                      <a:pt x="268572" y="6463848"/>
                    </a:lnTo>
                    <a:lnTo>
                      <a:pt x="268569" y="6463839"/>
                    </a:lnTo>
                    <a:close/>
                    <a:moveTo>
                      <a:pt x="166047" y="6392242"/>
                    </a:moveTo>
                    <a:lnTo>
                      <a:pt x="173364" y="6407332"/>
                    </a:lnTo>
                    <a:lnTo>
                      <a:pt x="173364" y="6407331"/>
                    </a:lnTo>
                    <a:close/>
                    <a:moveTo>
                      <a:pt x="401733" y="4221390"/>
                    </a:moveTo>
                    <a:lnTo>
                      <a:pt x="396017" y="4253013"/>
                    </a:lnTo>
                    <a:cubicBezTo>
                      <a:pt x="383824" y="4277400"/>
                      <a:pt x="368204" y="4300069"/>
                      <a:pt x="356201" y="4324644"/>
                    </a:cubicBezTo>
                    <a:cubicBezTo>
                      <a:pt x="350487" y="4336456"/>
                      <a:pt x="347439" y="4350553"/>
                      <a:pt x="347247" y="4363889"/>
                    </a:cubicBezTo>
                    <a:lnTo>
                      <a:pt x="347247" y="4363890"/>
                    </a:lnTo>
                    <a:cubicBezTo>
                      <a:pt x="346295" y="4403325"/>
                      <a:pt x="346295" y="4442761"/>
                      <a:pt x="348009" y="4482004"/>
                    </a:cubicBezTo>
                    <a:cubicBezTo>
                      <a:pt x="350677" y="4546776"/>
                      <a:pt x="351249" y="4612500"/>
                      <a:pt x="408019" y="4659174"/>
                    </a:cubicBezTo>
                    <a:cubicBezTo>
                      <a:pt x="412591" y="4662986"/>
                      <a:pt x="415259" y="4671176"/>
                      <a:pt x="416021" y="4677655"/>
                    </a:cubicBezTo>
                    <a:cubicBezTo>
                      <a:pt x="419640" y="4707564"/>
                      <a:pt x="420022" y="4738235"/>
                      <a:pt x="425928" y="4767764"/>
                    </a:cubicBezTo>
                    <a:lnTo>
                      <a:pt x="427237" y="4800482"/>
                    </a:lnTo>
                    <a:lnTo>
                      <a:pt x="412401" y="4828915"/>
                    </a:lnTo>
                    <a:cubicBezTo>
                      <a:pt x="404115" y="4837702"/>
                      <a:pt x="397114" y="4847213"/>
                      <a:pt x="391971" y="4857316"/>
                    </a:cubicBezTo>
                    <a:lnTo>
                      <a:pt x="390221" y="4863342"/>
                    </a:lnTo>
                    <a:lnTo>
                      <a:pt x="387469" y="4867613"/>
                    </a:lnTo>
                    <a:lnTo>
                      <a:pt x="382691" y="4889274"/>
                    </a:lnTo>
                    <a:lnTo>
                      <a:pt x="382691" y="4889275"/>
                    </a:lnTo>
                    <a:cubicBezTo>
                      <a:pt x="382122" y="4896713"/>
                      <a:pt x="382634" y="4904357"/>
                      <a:pt x="384396" y="4912168"/>
                    </a:cubicBezTo>
                    <a:lnTo>
                      <a:pt x="385799" y="4933804"/>
                    </a:lnTo>
                    <a:lnTo>
                      <a:pt x="378247" y="4957452"/>
                    </a:lnTo>
                    <a:lnTo>
                      <a:pt x="360964" y="4987036"/>
                    </a:lnTo>
                    <a:cubicBezTo>
                      <a:pt x="349725" y="5003800"/>
                      <a:pt x="335627" y="5022851"/>
                      <a:pt x="334485" y="5041520"/>
                    </a:cubicBezTo>
                    <a:cubicBezTo>
                      <a:pt x="333557" y="5057380"/>
                      <a:pt x="327458" y="5072410"/>
                      <a:pt x="321371" y="5087422"/>
                    </a:cubicBezTo>
                    <a:lnTo>
                      <a:pt x="321364" y="5087449"/>
                    </a:lnTo>
                    <a:lnTo>
                      <a:pt x="315482" y="5102460"/>
                    </a:lnTo>
                    <a:lnTo>
                      <a:pt x="308338" y="5133219"/>
                    </a:lnTo>
                    <a:lnTo>
                      <a:pt x="308337" y="5133223"/>
                    </a:lnTo>
                    <a:lnTo>
                      <a:pt x="308337" y="5133224"/>
                    </a:lnTo>
                    <a:lnTo>
                      <a:pt x="315052" y="5166113"/>
                    </a:lnTo>
                    <a:lnTo>
                      <a:pt x="314362" y="5172089"/>
                    </a:lnTo>
                    <a:cubicBezTo>
                      <a:pt x="313481" y="5174399"/>
                      <a:pt x="312290" y="5176875"/>
                      <a:pt x="311814" y="5179066"/>
                    </a:cubicBezTo>
                    <a:lnTo>
                      <a:pt x="311814" y="5179067"/>
                    </a:lnTo>
                    <a:cubicBezTo>
                      <a:pt x="304574" y="5214121"/>
                      <a:pt x="311624" y="5247078"/>
                      <a:pt x="335437" y="5272796"/>
                    </a:cubicBezTo>
                    <a:lnTo>
                      <a:pt x="360397" y="5321350"/>
                    </a:lnTo>
                    <a:lnTo>
                      <a:pt x="364317" y="5355013"/>
                    </a:lnTo>
                    <a:lnTo>
                      <a:pt x="359440" y="5385383"/>
                    </a:lnTo>
                    <a:cubicBezTo>
                      <a:pt x="356201" y="5398720"/>
                      <a:pt x="353915" y="5412056"/>
                      <a:pt x="351249" y="5425581"/>
                    </a:cubicBezTo>
                    <a:cubicBezTo>
                      <a:pt x="347439" y="5443869"/>
                      <a:pt x="343437" y="5462350"/>
                      <a:pt x="339627" y="5480636"/>
                    </a:cubicBezTo>
                    <a:cubicBezTo>
                      <a:pt x="337722" y="5489496"/>
                      <a:pt x="335151" y="5498831"/>
                      <a:pt x="335103" y="5507666"/>
                    </a:cubicBezTo>
                    <a:lnTo>
                      <a:pt x="335103" y="5507667"/>
                    </a:lnTo>
                    <a:lnTo>
                      <a:pt x="337324" y="5520421"/>
                    </a:lnTo>
                    <a:lnTo>
                      <a:pt x="345722" y="5531691"/>
                    </a:lnTo>
                    <a:lnTo>
                      <a:pt x="345723" y="5531693"/>
                    </a:lnTo>
                    <a:lnTo>
                      <a:pt x="355869" y="5547577"/>
                    </a:lnTo>
                    <a:lnTo>
                      <a:pt x="346295" y="5562745"/>
                    </a:lnTo>
                    <a:cubicBezTo>
                      <a:pt x="303622" y="5600466"/>
                      <a:pt x="276951" y="5646188"/>
                      <a:pt x="275047" y="5704482"/>
                    </a:cubicBezTo>
                    <a:cubicBezTo>
                      <a:pt x="274665" y="5716484"/>
                      <a:pt x="271999" y="5728677"/>
                      <a:pt x="269141" y="5740487"/>
                    </a:cubicBezTo>
                    <a:cubicBezTo>
                      <a:pt x="267426" y="5747727"/>
                      <a:pt x="265520" y="5756492"/>
                      <a:pt x="260376" y="5760872"/>
                    </a:cubicBezTo>
                    <a:cubicBezTo>
                      <a:pt x="221133" y="5794973"/>
                      <a:pt x="193890" y="5837456"/>
                      <a:pt x="171981" y="5883750"/>
                    </a:cubicBezTo>
                    <a:lnTo>
                      <a:pt x="171979" y="5883755"/>
                    </a:lnTo>
                    <a:lnTo>
                      <a:pt x="160957" y="5909350"/>
                    </a:lnTo>
                    <a:lnTo>
                      <a:pt x="154076" y="5935945"/>
                    </a:lnTo>
                    <a:lnTo>
                      <a:pt x="154075" y="5935948"/>
                    </a:lnTo>
                    <a:lnTo>
                      <a:pt x="154075" y="5935949"/>
                    </a:lnTo>
                    <a:lnTo>
                      <a:pt x="154242" y="5964476"/>
                    </a:lnTo>
                    <a:lnTo>
                      <a:pt x="157695" y="5993289"/>
                    </a:lnTo>
                    <a:lnTo>
                      <a:pt x="157695" y="5993291"/>
                    </a:lnTo>
                    <a:cubicBezTo>
                      <a:pt x="158837" y="6004531"/>
                      <a:pt x="158647" y="6017485"/>
                      <a:pt x="164171" y="6026440"/>
                    </a:cubicBezTo>
                    <a:cubicBezTo>
                      <a:pt x="181508" y="6054825"/>
                      <a:pt x="200176" y="6082258"/>
                      <a:pt x="220371" y="6108738"/>
                    </a:cubicBezTo>
                    <a:lnTo>
                      <a:pt x="234064" y="6133314"/>
                    </a:lnTo>
                    <a:lnTo>
                      <a:pt x="218468" y="6155599"/>
                    </a:lnTo>
                    <a:lnTo>
                      <a:pt x="218465" y="6155601"/>
                    </a:lnTo>
                    <a:cubicBezTo>
                      <a:pt x="196176" y="6175796"/>
                      <a:pt x="184556" y="6200943"/>
                      <a:pt x="179794" y="6228755"/>
                    </a:cubicBezTo>
                    <a:cubicBezTo>
                      <a:pt x="172363" y="6272763"/>
                      <a:pt x="166077" y="6317150"/>
                      <a:pt x="162457" y="6361538"/>
                    </a:cubicBezTo>
                    <a:lnTo>
                      <a:pt x="162457" y="6361539"/>
                    </a:lnTo>
                    <a:lnTo>
                      <a:pt x="179794" y="6228756"/>
                    </a:lnTo>
                    <a:cubicBezTo>
                      <a:pt x="184556" y="6200944"/>
                      <a:pt x="196176" y="6175797"/>
                      <a:pt x="218465" y="6155602"/>
                    </a:cubicBezTo>
                    <a:lnTo>
                      <a:pt x="218468" y="6155599"/>
                    </a:lnTo>
                    <a:lnTo>
                      <a:pt x="230364" y="6143189"/>
                    </a:lnTo>
                    <a:lnTo>
                      <a:pt x="234064" y="6133314"/>
                    </a:lnTo>
                    <a:lnTo>
                      <a:pt x="234064" y="6133313"/>
                    </a:lnTo>
                    <a:cubicBezTo>
                      <a:pt x="233993" y="6126883"/>
                      <a:pt x="229039" y="6120073"/>
                      <a:pt x="220371" y="6108737"/>
                    </a:cubicBezTo>
                    <a:cubicBezTo>
                      <a:pt x="200176" y="6082257"/>
                      <a:pt x="181508" y="6054824"/>
                      <a:pt x="164171" y="6026439"/>
                    </a:cubicBezTo>
                    <a:cubicBezTo>
                      <a:pt x="158647" y="6017484"/>
                      <a:pt x="158837" y="6004530"/>
                      <a:pt x="157695" y="5993290"/>
                    </a:cubicBezTo>
                    <a:lnTo>
                      <a:pt x="157695" y="5993289"/>
                    </a:lnTo>
                    <a:lnTo>
                      <a:pt x="154075" y="5935949"/>
                    </a:lnTo>
                    <a:lnTo>
                      <a:pt x="154076" y="5935945"/>
                    </a:lnTo>
                    <a:lnTo>
                      <a:pt x="171979" y="5883755"/>
                    </a:lnTo>
                    <a:lnTo>
                      <a:pt x="171981" y="5883751"/>
                    </a:lnTo>
                    <a:cubicBezTo>
                      <a:pt x="193890" y="5837457"/>
                      <a:pt x="221133" y="5794974"/>
                      <a:pt x="260376" y="5760873"/>
                    </a:cubicBezTo>
                    <a:cubicBezTo>
                      <a:pt x="265520" y="5756493"/>
                      <a:pt x="267426" y="5747728"/>
                      <a:pt x="269141" y="5740488"/>
                    </a:cubicBezTo>
                    <a:cubicBezTo>
                      <a:pt x="271999" y="5728678"/>
                      <a:pt x="274665" y="5716485"/>
                      <a:pt x="275047" y="5704483"/>
                    </a:cubicBezTo>
                    <a:cubicBezTo>
                      <a:pt x="276951" y="5646189"/>
                      <a:pt x="303622" y="5600467"/>
                      <a:pt x="346295" y="5562746"/>
                    </a:cubicBezTo>
                    <a:cubicBezTo>
                      <a:pt x="352392" y="5557317"/>
                      <a:pt x="355774" y="5552507"/>
                      <a:pt x="355869" y="5547578"/>
                    </a:cubicBezTo>
                    <a:lnTo>
                      <a:pt x="355869" y="5547577"/>
                    </a:lnTo>
                    <a:cubicBezTo>
                      <a:pt x="355964" y="5542648"/>
                      <a:pt x="352773" y="5537599"/>
                      <a:pt x="345723" y="5531692"/>
                    </a:cubicBezTo>
                    <a:lnTo>
                      <a:pt x="345722" y="5531691"/>
                    </a:lnTo>
                    <a:lnTo>
                      <a:pt x="335103" y="5507667"/>
                    </a:lnTo>
                    <a:lnTo>
                      <a:pt x="339627" y="5480637"/>
                    </a:lnTo>
                    <a:cubicBezTo>
                      <a:pt x="343437" y="5462351"/>
                      <a:pt x="347439" y="5443870"/>
                      <a:pt x="351249" y="5425582"/>
                    </a:cubicBezTo>
                    <a:cubicBezTo>
                      <a:pt x="353915" y="5412057"/>
                      <a:pt x="356201" y="5398721"/>
                      <a:pt x="359440" y="5385384"/>
                    </a:cubicBezTo>
                    <a:cubicBezTo>
                      <a:pt x="361965" y="5375002"/>
                      <a:pt x="363668" y="5364882"/>
                      <a:pt x="364317" y="5355014"/>
                    </a:cubicBezTo>
                    <a:lnTo>
                      <a:pt x="364317" y="5355013"/>
                    </a:lnTo>
                    <a:lnTo>
                      <a:pt x="362870" y="5326162"/>
                    </a:lnTo>
                    <a:lnTo>
                      <a:pt x="360397" y="5321350"/>
                    </a:lnTo>
                    <a:lnTo>
                      <a:pt x="359341" y="5312287"/>
                    </a:lnTo>
                    <a:cubicBezTo>
                      <a:pt x="354789" y="5298594"/>
                      <a:pt x="347082" y="5285440"/>
                      <a:pt x="335437" y="5272795"/>
                    </a:cubicBezTo>
                    <a:cubicBezTo>
                      <a:pt x="323531" y="5259936"/>
                      <a:pt x="315815" y="5245268"/>
                      <a:pt x="311981" y="5229432"/>
                    </a:cubicBezTo>
                    <a:lnTo>
                      <a:pt x="311814" y="5179067"/>
                    </a:lnTo>
                    <a:lnTo>
                      <a:pt x="314362" y="5172090"/>
                    </a:lnTo>
                    <a:cubicBezTo>
                      <a:pt x="315243" y="5169780"/>
                      <a:pt x="315814" y="5167637"/>
                      <a:pt x="315052" y="5166113"/>
                    </a:cubicBezTo>
                    <a:lnTo>
                      <a:pt x="315052" y="5166112"/>
                    </a:lnTo>
                    <a:lnTo>
                      <a:pt x="308337" y="5133224"/>
                    </a:lnTo>
                    <a:lnTo>
                      <a:pt x="308338" y="5133219"/>
                    </a:lnTo>
                    <a:lnTo>
                      <a:pt x="321364" y="5087449"/>
                    </a:lnTo>
                    <a:lnTo>
                      <a:pt x="327270" y="5072375"/>
                    </a:lnTo>
                    <a:cubicBezTo>
                      <a:pt x="330949" y="5062299"/>
                      <a:pt x="333866" y="5052095"/>
                      <a:pt x="334485" y="5041521"/>
                    </a:cubicBezTo>
                    <a:cubicBezTo>
                      <a:pt x="335627" y="5022852"/>
                      <a:pt x="349725" y="5003801"/>
                      <a:pt x="360964" y="4987037"/>
                    </a:cubicBezTo>
                    <a:cubicBezTo>
                      <a:pt x="366751" y="4978392"/>
                      <a:pt x="372458" y="4970096"/>
                      <a:pt x="376969" y="4961455"/>
                    </a:cubicBezTo>
                    <a:lnTo>
                      <a:pt x="378247" y="4957452"/>
                    </a:lnTo>
                    <a:lnTo>
                      <a:pt x="381039" y="4952672"/>
                    </a:lnTo>
                    <a:lnTo>
                      <a:pt x="385799" y="4933804"/>
                    </a:lnTo>
                    <a:cubicBezTo>
                      <a:pt x="386468" y="4927121"/>
                      <a:pt x="386111" y="4919978"/>
                      <a:pt x="384396" y="4912167"/>
                    </a:cubicBezTo>
                    <a:lnTo>
                      <a:pt x="382691" y="4889274"/>
                    </a:lnTo>
                    <a:lnTo>
                      <a:pt x="390221" y="4863342"/>
                    </a:lnTo>
                    <a:lnTo>
                      <a:pt x="412401" y="4828916"/>
                    </a:lnTo>
                    <a:cubicBezTo>
                      <a:pt x="420784" y="4819963"/>
                      <a:pt x="425356" y="4810580"/>
                      <a:pt x="427237" y="4800483"/>
                    </a:cubicBezTo>
                    <a:lnTo>
                      <a:pt x="427237" y="4800482"/>
                    </a:lnTo>
                    <a:cubicBezTo>
                      <a:pt x="429119" y="4790385"/>
                      <a:pt x="428309" y="4779574"/>
                      <a:pt x="425928" y="4767763"/>
                    </a:cubicBezTo>
                    <a:cubicBezTo>
                      <a:pt x="420022" y="4738234"/>
                      <a:pt x="419640" y="4707563"/>
                      <a:pt x="416021" y="4677654"/>
                    </a:cubicBezTo>
                    <a:cubicBezTo>
                      <a:pt x="415259" y="4671175"/>
                      <a:pt x="412591" y="4662985"/>
                      <a:pt x="408019" y="4659173"/>
                    </a:cubicBezTo>
                    <a:cubicBezTo>
                      <a:pt x="351249" y="4612499"/>
                      <a:pt x="350677" y="4546775"/>
                      <a:pt x="348009" y="4482003"/>
                    </a:cubicBezTo>
                    <a:lnTo>
                      <a:pt x="347247" y="4363890"/>
                    </a:lnTo>
                    <a:lnTo>
                      <a:pt x="356201" y="4324645"/>
                    </a:lnTo>
                    <a:cubicBezTo>
                      <a:pt x="368204" y="4300070"/>
                      <a:pt x="383824" y="4277401"/>
                      <a:pt x="396017" y="4253014"/>
                    </a:cubicBezTo>
                    <a:cubicBezTo>
                      <a:pt x="400781" y="4243872"/>
                      <a:pt x="400971" y="4232060"/>
                      <a:pt x="401733" y="4221391"/>
                    </a:cubicBezTo>
                    <a:close/>
                    <a:moveTo>
                      <a:pt x="332842" y="2836171"/>
                    </a:moveTo>
                    <a:lnTo>
                      <a:pt x="332842" y="2836172"/>
                    </a:lnTo>
                    <a:cubicBezTo>
                      <a:pt x="336914" y="2839982"/>
                      <a:pt x="340200" y="2844316"/>
                      <a:pt x="341533" y="2848793"/>
                    </a:cubicBezTo>
                    <a:lnTo>
                      <a:pt x="358166" y="2903544"/>
                    </a:lnTo>
                    <a:lnTo>
                      <a:pt x="366072" y="2947858"/>
                    </a:lnTo>
                    <a:lnTo>
                      <a:pt x="366072" y="2947862"/>
                    </a:lnTo>
                    <a:lnTo>
                      <a:pt x="362488" y="2982147"/>
                    </a:lnTo>
                    <a:cubicBezTo>
                      <a:pt x="354392" y="3014152"/>
                      <a:pt x="350582" y="3045776"/>
                      <a:pt x="350796" y="3077400"/>
                    </a:cubicBezTo>
                    <a:lnTo>
                      <a:pt x="350796" y="3077401"/>
                    </a:lnTo>
                    <a:cubicBezTo>
                      <a:pt x="351010" y="3109025"/>
                      <a:pt x="355249" y="3140649"/>
                      <a:pt x="363250" y="3172654"/>
                    </a:cubicBezTo>
                    <a:cubicBezTo>
                      <a:pt x="389159" y="3276480"/>
                      <a:pt x="416591" y="3380305"/>
                      <a:pt x="410877" y="3489467"/>
                    </a:cubicBezTo>
                    <a:cubicBezTo>
                      <a:pt x="409925" y="3507563"/>
                      <a:pt x="421546" y="3529090"/>
                      <a:pt x="432976" y="3544713"/>
                    </a:cubicBezTo>
                    <a:cubicBezTo>
                      <a:pt x="438406" y="3552190"/>
                      <a:pt x="442585" y="3557715"/>
                      <a:pt x="445520" y="3562320"/>
                    </a:cubicBezTo>
                    <a:lnTo>
                      <a:pt x="450598" y="3574407"/>
                    </a:lnTo>
                    <a:lnTo>
                      <a:pt x="448246" y="3587173"/>
                    </a:lnTo>
                    <a:cubicBezTo>
                      <a:pt x="446228" y="3592231"/>
                      <a:pt x="442978" y="3598434"/>
                      <a:pt x="438500" y="3606816"/>
                    </a:cubicBezTo>
                    <a:cubicBezTo>
                      <a:pt x="434118" y="3614818"/>
                      <a:pt x="431452" y="3624724"/>
                      <a:pt x="424974" y="3630631"/>
                    </a:cubicBezTo>
                    <a:cubicBezTo>
                      <a:pt x="408496" y="3645681"/>
                      <a:pt x="402257" y="3662493"/>
                      <a:pt x="400733" y="3680162"/>
                    </a:cubicBezTo>
                    <a:lnTo>
                      <a:pt x="400733" y="3680163"/>
                    </a:lnTo>
                    <a:lnTo>
                      <a:pt x="404781" y="3734837"/>
                    </a:lnTo>
                    <a:lnTo>
                      <a:pt x="404399" y="3754651"/>
                    </a:lnTo>
                    <a:cubicBezTo>
                      <a:pt x="398399" y="3767129"/>
                      <a:pt x="396447" y="3778654"/>
                      <a:pt x="398042" y="3789775"/>
                    </a:cubicBezTo>
                    <a:lnTo>
                      <a:pt x="398042" y="3789776"/>
                    </a:lnTo>
                    <a:cubicBezTo>
                      <a:pt x="399638" y="3800896"/>
                      <a:pt x="404781" y="3811613"/>
                      <a:pt x="412973" y="3822472"/>
                    </a:cubicBezTo>
                    <a:lnTo>
                      <a:pt x="427308" y="3852619"/>
                    </a:lnTo>
                    <a:lnTo>
                      <a:pt x="417926" y="3885336"/>
                    </a:lnTo>
                    <a:lnTo>
                      <a:pt x="417925" y="3885337"/>
                    </a:lnTo>
                    <a:cubicBezTo>
                      <a:pt x="398494" y="3910103"/>
                      <a:pt x="388302" y="3935726"/>
                      <a:pt x="386040" y="3962158"/>
                    </a:cubicBezTo>
                    <a:lnTo>
                      <a:pt x="386040" y="3962159"/>
                    </a:lnTo>
                    <a:lnTo>
                      <a:pt x="388431" y="4002409"/>
                    </a:lnTo>
                    <a:lnTo>
                      <a:pt x="401733" y="4043837"/>
                    </a:lnTo>
                    <a:lnTo>
                      <a:pt x="401733" y="4043839"/>
                    </a:lnTo>
                    <a:lnTo>
                      <a:pt x="416855" y="4103825"/>
                    </a:lnTo>
                    <a:lnTo>
                      <a:pt x="405544" y="4165381"/>
                    </a:lnTo>
                    <a:lnTo>
                      <a:pt x="405543" y="4165382"/>
                    </a:lnTo>
                    <a:cubicBezTo>
                      <a:pt x="402114" y="4173479"/>
                      <a:pt x="401543" y="4182766"/>
                      <a:pt x="401638" y="4192386"/>
                    </a:cubicBezTo>
                    <a:lnTo>
                      <a:pt x="401638" y="4192387"/>
                    </a:lnTo>
                    <a:lnTo>
                      <a:pt x="405543" y="4165383"/>
                    </a:lnTo>
                    <a:lnTo>
                      <a:pt x="405544" y="4165381"/>
                    </a:lnTo>
                    <a:lnTo>
                      <a:pt x="414887" y="4134255"/>
                    </a:lnTo>
                    <a:lnTo>
                      <a:pt x="416855" y="4103825"/>
                    </a:lnTo>
                    <a:lnTo>
                      <a:pt x="416855" y="4103824"/>
                    </a:lnTo>
                    <a:cubicBezTo>
                      <a:pt x="415879" y="4083701"/>
                      <a:pt x="410497" y="4063841"/>
                      <a:pt x="401733" y="4043838"/>
                    </a:cubicBezTo>
                    <a:lnTo>
                      <a:pt x="401733" y="4043837"/>
                    </a:lnTo>
                    <a:lnTo>
                      <a:pt x="386040" y="3962159"/>
                    </a:lnTo>
                    <a:lnTo>
                      <a:pt x="395544" y="3923124"/>
                    </a:lnTo>
                    <a:cubicBezTo>
                      <a:pt x="400804" y="3910318"/>
                      <a:pt x="408210" y="3897721"/>
                      <a:pt x="417925" y="3885338"/>
                    </a:cubicBezTo>
                    <a:lnTo>
                      <a:pt x="417926" y="3885336"/>
                    </a:lnTo>
                    <a:lnTo>
                      <a:pt x="426528" y="3868763"/>
                    </a:lnTo>
                    <a:lnTo>
                      <a:pt x="427308" y="3852619"/>
                    </a:lnTo>
                    <a:lnTo>
                      <a:pt x="427308" y="3852618"/>
                    </a:lnTo>
                    <a:cubicBezTo>
                      <a:pt x="425642" y="3842045"/>
                      <a:pt x="420022" y="3831901"/>
                      <a:pt x="412973" y="3822471"/>
                    </a:cubicBezTo>
                    <a:lnTo>
                      <a:pt x="398042" y="3789775"/>
                    </a:lnTo>
                    <a:lnTo>
                      <a:pt x="404399" y="3754652"/>
                    </a:lnTo>
                    <a:cubicBezTo>
                      <a:pt x="407067" y="3749125"/>
                      <a:pt x="405733" y="3741315"/>
                      <a:pt x="404781" y="3734837"/>
                    </a:cubicBezTo>
                    <a:lnTo>
                      <a:pt x="404781" y="3734836"/>
                    </a:lnTo>
                    <a:lnTo>
                      <a:pt x="400733" y="3680163"/>
                    </a:lnTo>
                    <a:lnTo>
                      <a:pt x="407246" y="3654415"/>
                    </a:lnTo>
                    <a:cubicBezTo>
                      <a:pt x="411056" y="3646122"/>
                      <a:pt x="416735" y="3638157"/>
                      <a:pt x="424974" y="3630632"/>
                    </a:cubicBezTo>
                    <a:cubicBezTo>
                      <a:pt x="431452" y="3624725"/>
                      <a:pt x="434118" y="3614819"/>
                      <a:pt x="438500" y="3606817"/>
                    </a:cubicBezTo>
                    <a:cubicBezTo>
                      <a:pt x="447455" y="3590053"/>
                      <a:pt x="451503" y="3582004"/>
                      <a:pt x="450598" y="3574408"/>
                    </a:cubicBezTo>
                    <a:lnTo>
                      <a:pt x="450598" y="3574407"/>
                    </a:lnTo>
                    <a:cubicBezTo>
                      <a:pt x="449693" y="3566810"/>
                      <a:pt x="443835" y="3559667"/>
                      <a:pt x="432976" y="3544712"/>
                    </a:cubicBezTo>
                    <a:cubicBezTo>
                      <a:pt x="421546" y="3529089"/>
                      <a:pt x="409925" y="3507562"/>
                      <a:pt x="410877" y="3489466"/>
                    </a:cubicBezTo>
                    <a:cubicBezTo>
                      <a:pt x="416591" y="3380304"/>
                      <a:pt x="389159" y="3276479"/>
                      <a:pt x="363250" y="3172653"/>
                    </a:cubicBezTo>
                    <a:lnTo>
                      <a:pt x="350796" y="3077401"/>
                    </a:lnTo>
                    <a:lnTo>
                      <a:pt x="362488" y="2982148"/>
                    </a:lnTo>
                    <a:cubicBezTo>
                      <a:pt x="365441" y="2970575"/>
                      <a:pt x="366442" y="2959156"/>
                      <a:pt x="366072" y="2947862"/>
                    </a:cubicBezTo>
                    <a:lnTo>
                      <a:pt x="366072" y="2947861"/>
                    </a:lnTo>
                    <a:lnTo>
                      <a:pt x="366072" y="2947858"/>
                    </a:lnTo>
                    <a:lnTo>
                      <a:pt x="361441" y="2914327"/>
                    </a:lnTo>
                    <a:lnTo>
                      <a:pt x="358166" y="2903544"/>
                    </a:lnTo>
                    <a:lnTo>
                      <a:pt x="357138" y="2897784"/>
                    </a:lnTo>
                    <a:cubicBezTo>
                      <a:pt x="352392" y="2881306"/>
                      <a:pt x="346534" y="2865009"/>
                      <a:pt x="341533" y="2848792"/>
                    </a:cubicBezTo>
                    <a:close/>
                    <a:moveTo>
                      <a:pt x="296001" y="2745351"/>
                    </a:moveTo>
                    <a:lnTo>
                      <a:pt x="289670" y="2770757"/>
                    </a:lnTo>
                    <a:lnTo>
                      <a:pt x="290080" y="2778005"/>
                    </a:lnTo>
                    <a:lnTo>
                      <a:pt x="289301" y="2782304"/>
                    </a:lnTo>
                    <a:lnTo>
                      <a:pt x="290501" y="2785439"/>
                    </a:lnTo>
                    <a:lnTo>
                      <a:pt x="290929" y="2793022"/>
                    </a:lnTo>
                    <a:lnTo>
                      <a:pt x="300579" y="2811779"/>
                    </a:lnTo>
                    <a:lnTo>
                      <a:pt x="300582" y="2811786"/>
                    </a:lnTo>
                    <a:lnTo>
                      <a:pt x="300583" y="2811786"/>
                    </a:lnTo>
                    <a:lnTo>
                      <a:pt x="300579" y="2811779"/>
                    </a:lnTo>
                    <a:lnTo>
                      <a:pt x="290501" y="2785439"/>
                    </a:lnTo>
                    <a:lnTo>
                      <a:pt x="290080" y="2778005"/>
                    </a:lnTo>
                    <a:close/>
                    <a:moveTo>
                      <a:pt x="817328" y="1508457"/>
                    </a:moveTo>
                    <a:lnTo>
                      <a:pt x="845421" y="1596212"/>
                    </a:lnTo>
                    <a:cubicBezTo>
                      <a:pt x="847898" y="1604977"/>
                      <a:pt x="846373" y="1615835"/>
                      <a:pt x="843517" y="1624979"/>
                    </a:cubicBezTo>
                    <a:cubicBezTo>
                      <a:pt x="833801" y="1656222"/>
                      <a:pt x="809415" y="1676035"/>
                      <a:pt x="786935" y="1697752"/>
                    </a:cubicBezTo>
                    <a:cubicBezTo>
                      <a:pt x="777029" y="1707278"/>
                      <a:pt x="769981" y="1720422"/>
                      <a:pt x="764267" y="1733187"/>
                    </a:cubicBezTo>
                    <a:cubicBezTo>
                      <a:pt x="749595" y="1766334"/>
                      <a:pt x="736452" y="1800245"/>
                      <a:pt x="722546" y="1833774"/>
                    </a:cubicBezTo>
                    <a:cubicBezTo>
                      <a:pt x="721212" y="1837012"/>
                      <a:pt x="717783" y="1839678"/>
                      <a:pt x="714925" y="1842157"/>
                    </a:cubicBezTo>
                    <a:cubicBezTo>
                      <a:pt x="684824" y="1866921"/>
                      <a:pt x="654535" y="1891496"/>
                      <a:pt x="624434" y="1916453"/>
                    </a:cubicBezTo>
                    <a:cubicBezTo>
                      <a:pt x="618720" y="1921215"/>
                      <a:pt x="614528" y="1928075"/>
                      <a:pt x="609004" y="1933218"/>
                    </a:cubicBezTo>
                    <a:cubicBezTo>
                      <a:pt x="601384" y="1940458"/>
                      <a:pt x="594143" y="1949602"/>
                      <a:pt x="584999" y="1953412"/>
                    </a:cubicBezTo>
                    <a:cubicBezTo>
                      <a:pt x="556234" y="1965223"/>
                      <a:pt x="543850" y="1987893"/>
                      <a:pt x="538516" y="2016468"/>
                    </a:cubicBezTo>
                    <a:cubicBezTo>
                      <a:pt x="533563" y="2042569"/>
                      <a:pt x="529371" y="2068668"/>
                      <a:pt x="523657" y="2094577"/>
                    </a:cubicBezTo>
                    <a:cubicBezTo>
                      <a:pt x="516799" y="2126200"/>
                      <a:pt x="509369" y="2157635"/>
                      <a:pt x="500986" y="2188878"/>
                    </a:cubicBezTo>
                    <a:cubicBezTo>
                      <a:pt x="497366" y="2202403"/>
                      <a:pt x="493176" y="2216691"/>
                      <a:pt x="485746" y="2228313"/>
                    </a:cubicBezTo>
                    <a:cubicBezTo>
                      <a:pt x="465171" y="2260889"/>
                      <a:pt x="451265" y="2295752"/>
                      <a:pt x="456789" y="2334043"/>
                    </a:cubicBezTo>
                    <a:cubicBezTo>
                      <a:pt x="461171" y="2364714"/>
                      <a:pt x="449931" y="2390433"/>
                      <a:pt x="432404" y="2409484"/>
                    </a:cubicBezTo>
                    <a:cubicBezTo>
                      <a:pt x="424451" y="2418153"/>
                      <a:pt x="418938" y="2426976"/>
                      <a:pt x="415303" y="2435912"/>
                    </a:cubicBezTo>
                    <a:lnTo>
                      <a:pt x="415303" y="2435912"/>
                    </a:lnTo>
                    <a:lnTo>
                      <a:pt x="415303" y="2435912"/>
                    </a:lnTo>
                    <a:lnTo>
                      <a:pt x="414227" y="2440915"/>
                    </a:lnTo>
                    <a:lnTo>
                      <a:pt x="409472" y="2463016"/>
                    </a:lnTo>
                    <a:lnTo>
                      <a:pt x="409472" y="2463017"/>
                    </a:lnTo>
                    <a:lnTo>
                      <a:pt x="411535" y="2490550"/>
                    </a:lnTo>
                    <a:lnTo>
                      <a:pt x="418115" y="2518261"/>
                    </a:lnTo>
                    <a:lnTo>
                      <a:pt x="418115" y="2518264"/>
                    </a:lnTo>
                    <a:lnTo>
                      <a:pt x="421759" y="2545006"/>
                    </a:lnTo>
                    <a:lnTo>
                      <a:pt x="417545" y="2571033"/>
                    </a:lnTo>
                    <a:cubicBezTo>
                      <a:pt x="405543" y="2612944"/>
                      <a:pt x="372966" y="2640949"/>
                      <a:pt x="344391" y="2668000"/>
                    </a:cubicBezTo>
                    <a:cubicBezTo>
                      <a:pt x="320006" y="2691053"/>
                      <a:pt x="306290" y="2716962"/>
                      <a:pt x="296001" y="2745347"/>
                    </a:cubicBezTo>
                    <a:lnTo>
                      <a:pt x="296001" y="2745348"/>
                    </a:lnTo>
                    <a:cubicBezTo>
                      <a:pt x="306290" y="2716963"/>
                      <a:pt x="320006" y="2691054"/>
                      <a:pt x="344391" y="2668001"/>
                    </a:cubicBezTo>
                    <a:cubicBezTo>
                      <a:pt x="372966" y="2640950"/>
                      <a:pt x="405543" y="2612945"/>
                      <a:pt x="417545" y="2571034"/>
                    </a:cubicBezTo>
                    <a:cubicBezTo>
                      <a:pt x="420117" y="2561985"/>
                      <a:pt x="421593" y="2553555"/>
                      <a:pt x="421760" y="2545006"/>
                    </a:cubicBezTo>
                    <a:lnTo>
                      <a:pt x="421759" y="2545006"/>
                    </a:lnTo>
                    <a:lnTo>
                      <a:pt x="421760" y="2545005"/>
                    </a:lnTo>
                    <a:cubicBezTo>
                      <a:pt x="421926" y="2536456"/>
                      <a:pt x="420783" y="2527789"/>
                      <a:pt x="418115" y="2518263"/>
                    </a:cubicBezTo>
                    <a:lnTo>
                      <a:pt x="418115" y="2518261"/>
                    </a:lnTo>
                    <a:lnTo>
                      <a:pt x="409472" y="2463017"/>
                    </a:lnTo>
                    <a:lnTo>
                      <a:pt x="414227" y="2440915"/>
                    </a:lnTo>
                    <a:lnTo>
                      <a:pt x="415303" y="2435912"/>
                    </a:lnTo>
                    <a:lnTo>
                      <a:pt x="432404" y="2409485"/>
                    </a:lnTo>
                    <a:cubicBezTo>
                      <a:pt x="449931" y="2390434"/>
                      <a:pt x="461171" y="2364715"/>
                      <a:pt x="456789" y="2334044"/>
                    </a:cubicBezTo>
                    <a:cubicBezTo>
                      <a:pt x="451265" y="2295753"/>
                      <a:pt x="465171" y="2260890"/>
                      <a:pt x="485746" y="2228314"/>
                    </a:cubicBezTo>
                    <a:cubicBezTo>
                      <a:pt x="493176" y="2216692"/>
                      <a:pt x="497366" y="2202404"/>
                      <a:pt x="500986" y="2188879"/>
                    </a:cubicBezTo>
                    <a:cubicBezTo>
                      <a:pt x="509369" y="2157636"/>
                      <a:pt x="516799" y="2126201"/>
                      <a:pt x="523657" y="2094578"/>
                    </a:cubicBezTo>
                    <a:cubicBezTo>
                      <a:pt x="529371" y="2068669"/>
                      <a:pt x="533563" y="2042570"/>
                      <a:pt x="538516" y="2016469"/>
                    </a:cubicBezTo>
                    <a:cubicBezTo>
                      <a:pt x="543850" y="1987894"/>
                      <a:pt x="556234" y="1965224"/>
                      <a:pt x="584999" y="1953413"/>
                    </a:cubicBezTo>
                    <a:cubicBezTo>
                      <a:pt x="594143" y="1949603"/>
                      <a:pt x="601384" y="1940459"/>
                      <a:pt x="609004" y="1933219"/>
                    </a:cubicBezTo>
                    <a:cubicBezTo>
                      <a:pt x="614528" y="1928076"/>
                      <a:pt x="618720" y="1921216"/>
                      <a:pt x="624434" y="1916454"/>
                    </a:cubicBezTo>
                    <a:cubicBezTo>
                      <a:pt x="654535" y="1891497"/>
                      <a:pt x="684824" y="1866922"/>
                      <a:pt x="714925" y="1842158"/>
                    </a:cubicBezTo>
                    <a:cubicBezTo>
                      <a:pt x="717783" y="1839679"/>
                      <a:pt x="721212" y="1837013"/>
                      <a:pt x="722546" y="1833775"/>
                    </a:cubicBezTo>
                    <a:cubicBezTo>
                      <a:pt x="736452" y="1800246"/>
                      <a:pt x="749596" y="1766335"/>
                      <a:pt x="764267" y="1733188"/>
                    </a:cubicBezTo>
                    <a:cubicBezTo>
                      <a:pt x="769981" y="1720423"/>
                      <a:pt x="777029" y="1707279"/>
                      <a:pt x="786936" y="1697753"/>
                    </a:cubicBezTo>
                    <a:cubicBezTo>
                      <a:pt x="809416" y="1676036"/>
                      <a:pt x="833801" y="1656223"/>
                      <a:pt x="843517" y="1624980"/>
                    </a:cubicBezTo>
                    <a:cubicBezTo>
                      <a:pt x="846374" y="1615836"/>
                      <a:pt x="847899" y="1604978"/>
                      <a:pt x="845422" y="1596213"/>
                    </a:cubicBezTo>
                    <a:close/>
                    <a:moveTo>
                      <a:pt x="798723" y="1459072"/>
                    </a:moveTo>
                    <a:lnTo>
                      <a:pt x="807941" y="1481571"/>
                    </a:lnTo>
                    <a:lnTo>
                      <a:pt x="798724" y="1459073"/>
                    </a:lnTo>
                    <a:close/>
                    <a:moveTo>
                      <a:pt x="779530" y="1268757"/>
                    </a:moveTo>
                    <a:lnTo>
                      <a:pt x="774363" y="1286068"/>
                    </a:lnTo>
                    <a:cubicBezTo>
                      <a:pt x="759789" y="1306929"/>
                      <a:pt x="753550" y="1328551"/>
                      <a:pt x="752025" y="1350626"/>
                    </a:cubicBezTo>
                    <a:lnTo>
                      <a:pt x="757620" y="1413839"/>
                    </a:lnTo>
                    <a:lnTo>
                      <a:pt x="752026" y="1350627"/>
                    </a:lnTo>
                    <a:cubicBezTo>
                      <a:pt x="753550" y="1328552"/>
                      <a:pt x="759790" y="1306929"/>
                      <a:pt x="774363" y="1286069"/>
                    </a:cubicBezTo>
                    <a:cubicBezTo>
                      <a:pt x="777506" y="1281688"/>
                      <a:pt x="779078" y="1275401"/>
                      <a:pt x="779530" y="1268757"/>
                    </a:cubicBezTo>
                    <a:close/>
                    <a:moveTo>
                      <a:pt x="837801" y="773034"/>
                    </a:moveTo>
                    <a:lnTo>
                      <a:pt x="829801" y="854378"/>
                    </a:lnTo>
                    <a:cubicBezTo>
                      <a:pt x="827515" y="878955"/>
                      <a:pt x="826753" y="903721"/>
                      <a:pt x="798747" y="915342"/>
                    </a:cubicBezTo>
                    <a:cubicBezTo>
                      <a:pt x="794365" y="917058"/>
                      <a:pt x="791127" y="922772"/>
                      <a:pt x="788269" y="927154"/>
                    </a:cubicBezTo>
                    <a:cubicBezTo>
                      <a:pt x="744261" y="994784"/>
                      <a:pt x="745405" y="1030979"/>
                      <a:pt x="791889" y="1097086"/>
                    </a:cubicBezTo>
                    <a:cubicBezTo>
                      <a:pt x="796651" y="1103944"/>
                      <a:pt x="800081" y="1118612"/>
                      <a:pt x="796271" y="1123184"/>
                    </a:cubicBezTo>
                    <a:cubicBezTo>
                      <a:pt x="780459" y="1142616"/>
                      <a:pt x="773411" y="1162953"/>
                      <a:pt x="771553" y="1184028"/>
                    </a:cubicBezTo>
                    <a:cubicBezTo>
                      <a:pt x="773411" y="1162953"/>
                      <a:pt x="780460" y="1142617"/>
                      <a:pt x="796272" y="1123185"/>
                    </a:cubicBezTo>
                    <a:cubicBezTo>
                      <a:pt x="800082" y="1118613"/>
                      <a:pt x="796652" y="1103945"/>
                      <a:pt x="791890" y="1097087"/>
                    </a:cubicBezTo>
                    <a:cubicBezTo>
                      <a:pt x="745406" y="1030980"/>
                      <a:pt x="744262" y="994785"/>
                      <a:pt x="788270" y="927155"/>
                    </a:cubicBezTo>
                    <a:cubicBezTo>
                      <a:pt x="791128" y="922773"/>
                      <a:pt x="794366" y="917059"/>
                      <a:pt x="798748" y="915343"/>
                    </a:cubicBezTo>
                    <a:cubicBezTo>
                      <a:pt x="826753" y="903722"/>
                      <a:pt x="827515" y="878956"/>
                      <a:pt x="829801" y="854379"/>
                    </a:cubicBezTo>
                    <a:cubicBezTo>
                      <a:pt x="832277" y="827329"/>
                      <a:pt x="835515" y="800276"/>
                      <a:pt x="837801" y="773035"/>
                    </a:cubicBezTo>
                    <a:close/>
                    <a:moveTo>
                      <a:pt x="782400" y="517850"/>
                    </a:moveTo>
                    <a:lnTo>
                      <a:pt x="791317" y="556046"/>
                    </a:lnTo>
                    <a:cubicBezTo>
                      <a:pt x="793413" y="564047"/>
                      <a:pt x="798937" y="572621"/>
                      <a:pt x="797795" y="580049"/>
                    </a:cubicBezTo>
                    <a:cubicBezTo>
                      <a:pt x="794461" y="601577"/>
                      <a:pt x="796890" y="622200"/>
                      <a:pt x="801176" y="642536"/>
                    </a:cubicBezTo>
                    <a:lnTo>
                      <a:pt x="813700" y="694927"/>
                    </a:lnTo>
                    <a:lnTo>
                      <a:pt x="801177" y="642537"/>
                    </a:lnTo>
                    <a:cubicBezTo>
                      <a:pt x="796891" y="622200"/>
                      <a:pt x="794462" y="601578"/>
                      <a:pt x="797796" y="580050"/>
                    </a:cubicBezTo>
                    <a:cubicBezTo>
                      <a:pt x="798938" y="572622"/>
                      <a:pt x="793414" y="564048"/>
                      <a:pt x="791318" y="556047"/>
                    </a:cubicBezTo>
                    <a:close/>
                    <a:moveTo>
                      <a:pt x="783887" y="313532"/>
                    </a:moveTo>
                    <a:lnTo>
                      <a:pt x="786245" y="324057"/>
                    </a:lnTo>
                    <a:cubicBezTo>
                      <a:pt x="786031" y="328963"/>
                      <a:pt x="785126" y="334583"/>
                      <a:pt x="784459" y="338869"/>
                    </a:cubicBezTo>
                    <a:lnTo>
                      <a:pt x="784454" y="338897"/>
                    </a:lnTo>
                    <a:lnTo>
                      <a:pt x="778363" y="367327"/>
                    </a:lnTo>
                    <a:lnTo>
                      <a:pt x="774553" y="395639"/>
                    </a:lnTo>
                    <a:lnTo>
                      <a:pt x="784454" y="338897"/>
                    </a:lnTo>
                    <a:lnTo>
                      <a:pt x="784460" y="338870"/>
                    </a:lnTo>
                    <a:cubicBezTo>
                      <a:pt x="785794" y="330298"/>
                      <a:pt x="788080" y="316389"/>
                      <a:pt x="783888" y="313533"/>
                    </a:cubicBezTo>
                    <a:close/>
                    <a:moveTo>
                      <a:pt x="761560" y="281567"/>
                    </a:moveTo>
                    <a:lnTo>
                      <a:pt x="766454" y="295414"/>
                    </a:lnTo>
                    <a:lnTo>
                      <a:pt x="766455" y="295414"/>
                    </a:lnTo>
                    <a:close/>
                    <a:moveTo>
                      <a:pt x="774880" y="24485"/>
                    </a:moveTo>
                    <a:lnTo>
                      <a:pt x="777142" y="74128"/>
                    </a:lnTo>
                    <a:cubicBezTo>
                      <a:pt x="775758" y="100173"/>
                      <a:pt x="771253" y="125875"/>
                      <a:pt x="767023" y="151568"/>
                    </a:cubicBezTo>
                    <a:lnTo>
                      <a:pt x="766824" y="153387"/>
                    </a:lnTo>
                    <a:lnTo>
                      <a:pt x="763010" y="177270"/>
                    </a:lnTo>
                    <a:lnTo>
                      <a:pt x="758551" y="228943"/>
                    </a:lnTo>
                    <a:lnTo>
                      <a:pt x="766824" y="153387"/>
                    </a:lnTo>
                    <a:lnTo>
                      <a:pt x="771220" y="125860"/>
                    </a:lnTo>
                    <a:cubicBezTo>
                      <a:pt x="773910" y="108702"/>
                      <a:pt x="776220" y="91491"/>
                      <a:pt x="777143" y="74128"/>
                    </a:cubicBezTo>
                    <a:close/>
                    <a:moveTo>
                      <a:pt x="313354" y="0"/>
                    </a:moveTo>
                    <a:lnTo>
                      <a:pt x="777461" y="0"/>
                    </a:lnTo>
                    <a:lnTo>
                      <a:pt x="774743" y="21485"/>
                    </a:lnTo>
                    <a:lnTo>
                      <a:pt x="777461" y="0"/>
                    </a:lnTo>
                    <a:lnTo>
                      <a:pt x="4543952" y="1"/>
                    </a:lnTo>
                    <a:lnTo>
                      <a:pt x="4543952" y="6858000"/>
                    </a:lnTo>
                    <a:lnTo>
                      <a:pt x="284400" y="6858000"/>
                    </a:lnTo>
                    <a:lnTo>
                      <a:pt x="112147" y="6858000"/>
                    </a:lnTo>
                    <a:lnTo>
                      <a:pt x="102447" y="6815515"/>
                    </a:lnTo>
                    <a:cubicBezTo>
                      <a:pt x="96923" y="6793034"/>
                      <a:pt x="87016" y="6771318"/>
                      <a:pt x="83396" y="6748457"/>
                    </a:cubicBezTo>
                    <a:cubicBezTo>
                      <a:pt x="74824" y="6694163"/>
                      <a:pt x="68728" y="6639487"/>
                      <a:pt x="61870" y="6584811"/>
                    </a:cubicBezTo>
                    <a:cubicBezTo>
                      <a:pt x="54821" y="6528423"/>
                      <a:pt x="47391" y="6472224"/>
                      <a:pt x="41105" y="6415832"/>
                    </a:cubicBezTo>
                    <a:cubicBezTo>
                      <a:pt x="37865" y="6384971"/>
                      <a:pt x="37295" y="6353918"/>
                      <a:pt x="34247" y="6323057"/>
                    </a:cubicBezTo>
                    <a:cubicBezTo>
                      <a:pt x="31579" y="6296004"/>
                      <a:pt x="26626" y="6269143"/>
                      <a:pt x="23386" y="6242092"/>
                    </a:cubicBezTo>
                    <a:cubicBezTo>
                      <a:pt x="20720" y="6218659"/>
                      <a:pt x="19196" y="6195036"/>
                      <a:pt x="16528" y="6171604"/>
                    </a:cubicBezTo>
                    <a:cubicBezTo>
                      <a:pt x="12148" y="6134074"/>
                      <a:pt x="7194" y="6096735"/>
                      <a:pt x="2622" y="6059396"/>
                    </a:cubicBezTo>
                    <a:lnTo>
                      <a:pt x="0" y="6041768"/>
                    </a:lnTo>
                    <a:lnTo>
                      <a:pt x="0" y="6000936"/>
                    </a:lnTo>
                    <a:lnTo>
                      <a:pt x="3670" y="5957594"/>
                    </a:lnTo>
                    <a:lnTo>
                      <a:pt x="0" y="5912510"/>
                    </a:lnTo>
                    <a:lnTo>
                      <a:pt x="0" y="5886400"/>
                    </a:lnTo>
                    <a:lnTo>
                      <a:pt x="1098" y="5864317"/>
                    </a:lnTo>
                    <a:cubicBezTo>
                      <a:pt x="7576" y="5839360"/>
                      <a:pt x="16720" y="5815168"/>
                      <a:pt x="24720" y="5790591"/>
                    </a:cubicBezTo>
                    <a:cubicBezTo>
                      <a:pt x="25672" y="5787923"/>
                      <a:pt x="25864" y="5784685"/>
                      <a:pt x="26434" y="5781829"/>
                    </a:cubicBezTo>
                    <a:cubicBezTo>
                      <a:pt x="29675" y="5765634"/>
                      <a:pt x="32913" y="5749633"/>
                      <a:pt x="35771" y="5733439"/>
                    </a:cubicBezTo>
                    <a:cubicBezTo>
                      <a:pt x="37295" y="5724677"/>
                      <a:pt x="37485" y="5715722"/>
                      <a:pt x="38819" y="5706958"/>
                    </a:cubicBezTo>
                    <a:cubicBezTo>
                      <a:pt x="44153" y="5673049"/>
                      <a:pt x="35199" y="5635710"/>
                      <a:pt x="58250" y="5606371"/>
                    </a:cubicBezTo>
                    <a:cubicBezTo>
                      <a:pt x="73110" y="5587320"/>
                      <a:pt x="69680" y="5568841"/>
                      <a:pt x="67394" y="5548459"/>
                    </a:cubicBezTo>
                    <a:cubicBezTo>
                      <a:pt x="65680" y="5533026"/>
                      <a:pt x="66252" y="5517214"/>
                      <a:pt x="66060" y="5501593"/>
                    </a:cubicBezTo>
                    <a:cubicBezTo>
                      <a:pt x="65490" y="5474160"/>
                      <a:pt x="65298" y="5446727"/>
                      <a:pt x="64346" y="5419294"/>
                    </a:cubicBezTo>
                    <a:cubicBezTo>
                      <a:pt x="63966" y="5410530"/>
                      <a:pt x="59202" y="5401578"/>
                      <a:pt x="59964" y="5393004"/>
                    </a:cubicBezTo>
                    <a:cubicBezTo>
                      <a:pt x="63584" y="5353378"/>
                      <a:pt x="69300" y="5313753"/>
                      <a:pt x="72538" y="5274128"/>
                    </a:cubicBezTo>
                    <a:cubicBezTo>
                      <a:pt x="74442" y="5251649"/>
                      <a:pt x="70824" y="5228596"/>
                      <a:pt x="73490" y="5206307"/>
                    </a:cubicBezTo>
                    <a:cubicBezTo>
                      <a:pt x="76538" y="5180590"/>
                      <a:pt x="84348" y="5155444"/>
                      <a:pt x="89113" y="5129915"/>
                    </a:cubicBezTo>
                    <a:cubicBezTo>
                      <a:pt x="90445" y="5122866"/>
                      <a:pt x="88731" y="5115056"/>
                      <a:pt x="88351" y="5107626"/>
                    </a:cubicBezTo>
                    <a:cubicBezTo>
                      <a:pt x="87968" y="5099244"/>
                      <a:pt x="87206" y="5091051"/>
                      <a:pt x="87016" y="5082669"/>
                    </a:cubicBezTo>
                    <a:cubicBezTo>
                      <a:pt x="86634" y="5057140"/>
                      <a:pt x="87206" y="5031613"/>
                      <a:pt x="85872" y="5006085"/>
                    </a:cubicBezTo>
                    <a:cubicBezTo>
                      <a:pt x="85110" y="4990464"/>
                      <a:pt x="77300" y="4974081"/>
                      <a:pt x="80158" y="4959601"/>
                    </a:cubicBezTo>
                    <a:cubicBezTo>
                      <a:pt x="85682" y="4930074"/>
                      <a:pt x="73300" y="4900545"/>
                      <a:pt x="83586" y="4871018"/>
                    </a:cubicBezTo>
                    <a:cubicBezTo>
                      <a:pt x="86634" y="4861872"/>
                      <a:pt x="79014" y="4849299"/>
                      <a:pt x="78634" y="4838249"/>
                    </a:cubicBezTo>
                    <a:cubicBezTo>
                      <a:pt x="77682" y="4810626"/>
                      <a:pt x="77872" y="4783003"/>
                      <a:pt x="78062" y="4755380"/>
                    </a:cubicBezTo>
                    <a:cubicBezTo>
                      <a:pt x="78252" y="4730613"/>
                      <a:pt x="75586" y="4704894"/>
                      <a:pt x="80920" y="4681082"/>
                    </a:cubicBezTo>
                    <a:cubicBezTo>
                      <a:pt x="86634" y="4656125"/>
                      <a:pt x="85872" y="4633646"/>
                      <a:pt x="79396" y="4609451"/>
                    </a:cubicBezTo>
                    <a:cubicBezTo>
                      <a:pt x="75014" y="4592877"/>
                      <a:pt x="74442" y="4575350"/>
                      <a:pt x="73110" y="4558206"/>
                    </a:cubicBezTo>
                    <a:cubicBezTo>
                      <a:pt x="71586" y="4539727"/>
                      <a:pt x="75586" y="4519342"/>
                      <a:pt x="69300" y="4502578"/>
                    </a:cubicBezTo>
                    <a:cubicBezTo>
                      <a:pt x="50629" y="4452664"/>
                      <a:pt x="46629" y="4401418"/>
                      <a:pt x="46629" y="4349221"/>
                    </a:cubicBezTo>
                    <a:cubicBezTo>
                      <a:pt x="46629" y="4339694"/>
                      <a:pt x="49295" y="4329978"/>
                      <a:pt x="52153" y="4320836"/>
                    </a:cubicBezTo>
                    <a:cubicBezTo>
                      <a:pt x="69300" y="4267492"/>
                      <a:pt x="67776" y="4213960"/>
                      <a:pt x="57297" y="4159666"/>
                    </a:cubicBezTo>
                    <a:cubicBezTo>
                      <a:pt x="55011" y="4148426"/>
                      <a:pt x="54629" y="4135853"/>
                      <a:pt x="56915" y="4124613"/>
                    </a:cubicBezTo>
                    <a:cubicBezTo>
                      <a:pt x="63584" y="4092988"/>
                      <a:pt x="74634" y="4062317"/>
                      <a:pt x="79396" y="4030502"/>
                    </a:cubicBezTo>
                    <a:cubicBezTo>
                      <a:pt x="87206" y="3977924"/>
                      <a:pt x="60918" y="3932393"/>
                      <a:pt x="43771" y="3885337"/>
                    </a:cubicBezTo>
                    <a:cubicBezTo>
                      <a:pt x="31627" y="3851760"/>
                      <a:pt x="8016" y="3821934"/>
                      <a:pt x="426" y="3786776"/>
                    </a:cubicBezTo>
                    <a:lnTo>
                      <a:pt x="0" y="3773896"/>
                    </a:lnTo>
                    <a:lnTo>
                      <a:pt x="0" y="3393881"/>
                    </a:lnTo>
                    <a:lnTo>
                      <a:pt x="11838" y="3359515"/>
                    </a:lnTo>
                    <a:cubicBezTo>
                      <a:pt x="14434" y="3346204"/>
                      <a:pt x="14910" y="3332773"/>
                      <a:pt x="12910" y="3318770"/>
                    </a:cubicBezTo>
                    <a:cubicBezTo>
                      <a:pt x="12243" y="3314103"/>
                      <a:pt x="9909" y="3308769"/>
                      <a:pt x="6718" y="3304078"/>
                    </a:cubicBezTo>
                    <a:lnTo>
                      <a:pt x="0" y="3297656"/>
                    </a:lnTo>
                    <a:lnTo>
                      <a:pt x="0" y="3207866"/>
                    </a:lnTo>
                    <a:lnTo>
                      <a:pt x="15553" y="3186770"/>
                    </a:lnTo>
                    <a:cubicBezTo>
                      <a:pt x="28483" y="3162328"/>
                      <a:pt x="30484" y="3134646"/>
                      <a:pt x="36341" y="3107499"/>
                    </a:cubicBezTo>
                    <a:cubicBezTo>
                      <a:pt x="41105" y="3085402"/>
                      <a:pt x="41295" y="3064826"/>
                      <a:pt x="38057" y="3042727"/>
                    </a:cubicBezTo>
                    <a:cubicBezTo>
                      <a:pt x="30817" y="2994721"/>
                      <a:pt x="41105" y="2948046"/>
                      <a:pt x="54249" y="2901942"/>
                    </a:cubicBezTo>
                    <a:cubicBezTo>
                      <a:pt x="63012" y="2871461"/>
                      <a:pt x="68346" y="2840218"/>
                      <a:pt x="77300" y="2809929"/>
                    </a:cubicBezTo>
                    <a:cubicBezTo>
                      <a:pt x="84158" y="2787258"/>
                      <a:pt x="92351" y="2764589"/>
                      <a:pt x="103399" y="2743825"/>
                    </a:cubicBezTo>
                    <a:cubicBezTo>
                      <a:pt x="119594" y="2713722"/>
                      <a:pt x="143978" y="2687435"/>
                      <a:pt x="137500" y="2649142"/>
                    </a:cubicBezTo>
                    <a:cubicBezTo>
                      <a:pt x="131786" y="2615420"/>
                      <a:pt x="143786" y="2584941"/>
                      <a:pt x="155217" y="2554078"/>
                    </a:cubicBezTo>
                    <a:cubicBezTo>
                      <a:pt x="163599" y="2531408"/>
                      <a:pt x="172173" y="2508741"/>
                      <a:pt x="177507" y="2485306"/>
                    </a:cubicBezTo>
                    <a:cubicBezTo>
                      <a:pt x="183794" y="2457491"/>
                      <a:pt x="181126" y="2426058"/>
                      <a:pt x="192748" y="2401291"/>
                    </a:cubicBezTo>
                    <a:cubicBezTo>
                      <a:pt x="204940" y="2375382"/>
                      <a:pt x="196748" y="2353858"/>
                      <a:pt x="193318" y="2330805"/>
                    </a:cubicBezTo>
                    <a:cubicBezTo>
                      <a:pt x="187984" y="2294038"/>
                      <a:pt x="178077" y="2257458"/>
                      <a:pt x="190652" y="2220311"/>
                    </a:cubicBezTo>
                    <a:cubicBezTo>
                      <a:pt x="205892" y="2175162"/>
                      <a:pt x="222275" y="2130392"/>
                      <a:pt x="236753" y="2085053"/>
                    </a:cubicBezTo>
                    <a:cubicBezTo>
                      <a:pt x="242280" y="2067524"/>
                      <a:pt x="244566" y="2048667"/>
                      <a:pt x="247042" y="2030377"/>
                    </a:cubicBezTo>
                    <a:cubicBezTo>
                      <a:pt x="249138" y="2013042"/>
                      <a:pt x="243804" y="1992278"/>
                      <a:pt x="251804" y="1978939"/>
                    </a:cubicBezTo>
                    <a:cubicBezTo>
                      <a:pt x="272379" y="1944648"/>
                      <a:pt x="282475" y="1909407"/>
                      <a:pt x="282475" y="1869779"/>
                    </a:cubicBezTo>
                    <a:cubicBezTo>
                      <a:pt x="282475" y="1854919"/>
                      <a:pt x="291049" y="1840440"/>
                      <a:pt x="292573" y="1825392"/>
                    </a:cubicBezTo>
                    <a:cubicBezTo>
                      <a:pt x="294477" y="1804815"/>
                      <a:pt x="299622" y="1781193"/>
                      <a:pt x="292381" y="1763286"/>
                    </a:cubicBezTo>
                    <a:cubicBezTo>
                      <a:pt x="275237" y="1721184"/>
                      <a:pt x="289525" y="1687085"/>
                      <a:pt x="306480" y="1650316"/>
                    </a:cubicBezTo>
                    <a:cubicBezTo>
                      <a:pt x="323244" y="1614119"/>
                      <a:pt x="336579" y="1576018"/>
                      <a:pt x="347629" y="1537536"/>
                    </a:cubicBezTo>
                    <a:cubicBezTo>
                      <a:pt x="351629" y="1523058"/>
                      <a:pt x="344961" y="1505723"/>
                      <a:pt x="343629" y="1489719"/>
                    </a:cubicBezTo>
                    <a:cubicBezTo>
                      <a:pt x="343247" y="1484003"/>
                      <a:pt x="342675" y="1477716"/>
                      <a:pt x="344581" y="1472574"/>
                    </a:cubicBezTo>
                    <a:cubicBezTo>
                      <a:pt x="362870" y="1422853"/>
                      <a:pt x="376776" y="1372367"/>
                      <a:pt x="367252" y="1318455"/>
                    </a:cubicBezTo>
                    <a:cubicBezTo>
                      <a:pt x="366298" y="1313503"/>
                      <a:pt x="368394" y="1307977"/>
                      <a:pt x="369728" y="1303023"/>
                    </a:cubicBezTo>
                    <a:cubicBezTo>
                      <a:pt x="376586" y="1278828"/>
                      <a:pt x="387444" y="1255205"/>
                      <a:pt x="389921" y="1230632"/>
                    </a:cubicBezTo>
                    <a:cubicBezTo>
                      <a:pt x="396017" y="1170050"/>
                      <a:pt x="398495" y="1109090"/>
                      <a:pt x="402495" y="1048124"/>
                    </a:cubicBezTo>
                    <a:cubicBezTo>
                      <a:pt x="402685" y="1044314"/>
                      <a:pt x="402685" y="1040314"/>
                      <a:pt x="404019" y="1036886"/>
                    </a:cubicBezTo>
                    <a:cubicBezTo>
                      <a:pt x="412211" y="1014405"/>
                      <a:pt x="409543" y="994784"/>
                      <a:pt x="393923" y="975732"/>
                    </a:cubicBezTo>
                    <a:cubicBezTo>
                      <a:pt x="387064" y="967349"/>
                      <a:pt x="383444" y="955919"/>
                      <a:pt x="379634" y="945443"/>
                    </a:cubicBezTo>
                    <a:cubicBezTo>
                      <a:pt x="373918" y="930010"/>
                      <a:pt x="368394" y="914199"/>
                      <a:pt x="364774" y="898197"/>
                    </a:cubicBezTo>
                    <a:cubicBezTo>
                      <a:pt x="361346" y="882383"/>
                      <a:pt x="356583" y="865429"/>
                      <a:pt x="359250" y="850188"/>
                    </a:cubicBezTo>
                    <a:cubicBezTo>
                      <a:pt x="364012" y="822755"/>
                      <a:pt x="374680" y="796654"/>
                      <a:pt x="381730" y="769604"/>
                    </a:cubicBezTo>
                    <a:cubicBezTo>
                      <a:pt x="384206" y="760269"/>
                      <a:pt x="383824" y="749981"/>
                      <a:pt x="384016" y="740267"/>
                    </a:cubicBezTo>
                    <a:cubicBezTo>
                      <a:pt x="384586" y="717976"/>
                      <a:pt x="379062" y="695115"/>
                      <a:pt x="394875" y="674922"/>
                    </a:cubicBezTo>
                    <a:cubicBezTo>
                      <a:pt x="409733" y="656254"/>
                      <a:pt x="405353" y="637391"/>
                      <a:pt x="394113" y="617771"/>
                    </a:cubicBezTo>
                    <a:cubicBezTo>
                      <a:pt x="386110" y="603672"/>
                      <a:pt x="379824" y="587671"/>
                      <a:pt x="376776" y="571859"/>
                    </a:cubicBezTo>
                    <a:cubicBezTo>
                      <a:pt x="372586" y="550140"/>
                      <a:pt x="370870" y="528614"/>
                      <a:pt x="373348" y="505181"/>
                    </a:cubicBezTo>
                    <a:cubicBezTo>
                      <a:pt x="375062" y="488606"/>
                      <a:pt x="375824" y="475080"/>
                      <a:pt x="385920" y="462125"/>
                    </a:cubicBezTo>
                    <a:cubicBezTo>
                      <a:pt x="387444" y="460031"/>
                      <a:pt x="387826" y="456221"/>
                      <a:pt x="387634" y="453363"/>
                    </a:cubicBezTo>
                    <a:cubicBezTo>
                      <a:pt x="384396" y="415834"/>
                      <a:pt x="386110" y="378685"/>
                      <a:pt x="388399" y="340773"/>
                    </a:cubicBezTo>
                    <a:cubicBezTo>
                      <a:pt x="391445" y="292578"/>
                      <a:pt x="382492" y="241900"/>
                      <a:pt x="350487" y="200181"/>
                    </a:cubicBezTo>
                    <a:cubicBezTo>
                      <a:pt x="345723" y="194084"/>
                      <a:pt x="343629" y="184940"/>
                      <a:pt x="342485" y="176938"/>
                    </a:cubicBezTo>
                    <a:cubicBezTo>
                      <a:pt x="337533" y="139218"/>
                      <a:pt x="334103" y="101307"/>
                      <a:pt x="328579" y="63586"/>
                    </a:cubicBezTo>
                    <a:cubicBezTo>
                      <a:pt x="325530" y="43011"/>
                      <a:pt x="322862" y="21485"/>
                      <a:pt x="314480" y="2816"/>
                    </a:cubicBez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31" name="Group 230">
              <a:extLst>
                <a:ext uri="{FF2B5EF4-FFF2-40B4-BE49-F238E27FC236}">
                  <a16:creationId xmlns:a16="http://schemas.microsoft.com/office/drawing/2014/main" id="{49A2027A-1422-4C0B-B855-07B9F92A76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222" name="Freeform: Shape 221">
                <a:extLst>
                  <a:ext uri="{FF2B5EF4-FFF2-40B4-BE49-F238E27FC236}">
                    <a16:creationId xmlns:a16="http://schemas.microsoft.com/office/drawing/2014/main" id="{25FD7551-23BB-489D-B839-1F9B49FFE3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2" name="Freeform: Shape 222">
                <a:extLst>
                  <a:ext uri="{FF2B5EF4-FFF2-40B4-BE49-F238E27FC236}">
                    <a16:creationId xmlns:a16="http://schemas.microsoft.com/office/drawing/2014/main" id="{1DDEA6D9-5283-4A19-B6BE-898029BCC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pic>
        <p:nvPicPr>
          <p:cNvPr id="5" name="Picture 4">
            <a:extLst>
              <a:ext uri="{FF2B5EF4-FFF2-40B4-BE49-F238E27FC236}">
                <a16:creationId xmlns:a16="http://schemas.microsoft.com/office/drawing/2014/main" id="{30D8F82F-F6D6-7FC4-2E5F-B63DDC42B9ED}"/>
              </a:ext>
            </a:extLst>
          </p:cNvPr>
          <p:cNvPicPr>
            <a:picLocks noChangeAspect="1"/>
          </p:cNvPicPr>
          <p:nvPr/>
        </p:nvPicPr>
        <p:blipFill>
          <a:blip r:embed="rId4"/>
          <a:stretch>
            <a:fillRect/>
          </a:stretch>
        </p:blipFill>
        <p:spPr>
          <a:xfrm>
            <a:off x="8303330" y="4214974"/>
            <a:ext cx="2663825" cy="1821186"/>
          </a:xfrm>
          <a:prstGeom prst="rect">
            <a:avLst/>
          </a:prstGeom>
        </p:spPr>
      </p:pic>
      <p:pic>
        <p:nvPicPr>
          <p:cNvPr id="7" name="Picture 6">
            <a:extLst>
              <a:ext uri="{FF2B5EF4-FFF2-40B4-BE49-F238E27FC236}">
                <a16:creationId xmlns:a16="http://schemas.microsoft.com/office/drawing/2014/main" id="{28D47352-BBD2-32BA-3F54-C7260EADA6EF}"/>
              </a:ext>
            </a:extLst>
          </p:cNvPr>
          <p:cNvPicPr>
            <a:picLocks noChangeAspect="1"/>
          </p:cNvPicPr>
          <p:nvPr/>
        </p:nvPicPr>
        <p:blipFill>
          <a:blip r:embed="rId5"/>
          <a:stretch>
            <a:fillRect/>
          </a:stretch>
        </p:blipFill>
        <p:spPr>
          <a:xfrm>
            <a:off x="8214732" y="1019785"/>
            <a:ext cx="4166271" cy="1945406"/>
          </a:xfrm>
          <a:prstGeom prst="rect">
            <a:avLst/>
          </a:prstGeom>
        </p:spPr>
      </p:pic>
    </p:spTree>
    <p:extLst>
      <p:ext uri="{BB962C8B-B14F-4D97-AF65-F5344CB8AC3E}">
        <p14:creationId xmlns:p14="http://schemas.microsoft.com/office/powerpoint/2010/main" val="3276432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D0CE-64F4-9450-4FAF-A496E5EBC6C3}"/>
              </a:ext>
            </a:extLst>
          </p:cNvPr>
          <p:cNvSpPr>
            <a:spLocks noGrp="1"/>
          </p:cNvSpPr>
          <p:nvPr>
            <p:ph type="title"/>
          </p:nvPr>
        </p:nvSpPr>
        <p:spPr/>
        <p:txBody>
          <a:bodyPr/>
          <a:lstStyle/>
          <a:p>
            <a:r>
              <a:rPr lang="en-US" dirty="0"/>
              <a:t>Example - Indexing and Slicing Data</a:t>
            </a:r>
          </a:p>
        </p:txBody>
      </p:sp>
      <p:sp>
        <p:nvSpPr>
          <p:cNvPr id="3" name="Content Placeholder 2">
            <a:extLst>
              <a:ext uri="{FF2B5EF4-FFF2-40B4-BE49-F238E27FC236}">
                <a16:creationId xmlns:a16="http://schemas.microsoft.com/office/drawing/2014/main" id="{92C2E22B-15CF-70BF-6EB1-0965BCB9C935}"/>
              </a:ext>
            </a:extLst>
          </p:cNvPr>
          <p:cNvSpPr>
            <a:spLocks noGrp="1"/>
          </p:cNvSpPr>
          <p:nvPr>
            <p:ph idx="1"/>
          </p:nvPr>
        </p:nvSpPr>
        <p:spPr/>
        <p:txBody>
          <a:bodyPr/>
          <a:lstStyle/>
          <a:p>
            <a:r>
              <a:rPr lang="en-US" dirty="0" err="1"/>
              <a:t>df.loc</a:t>
            </a:r>
            <a:r>
              <a:rPr lang="en-US" dirty="0"/>
              <a:t>[0]  # Accessing first row</a:t>
            </a:r>
          </a:p>
          <a:p>
            <a:r>
              <a:rPr lang="en-US" dirty="0" err="1"/>
              <a:t>df.iloc</a:t>
            </a:r>
            <a:r>
              <a:rPr lang="en-US" dirty="0"/>
              <a:t>[:, 1]  # Accessing second column</a:t>
            </a:r>
          </a:p>
          <a:p>
            <a:r>
              <a:rPr lang="en-US" dirty="0" err="1"/>
              <a:t>df</a:t>
            </a:r>
            <a:r>
              <a:rPr lang="en-US" dirty="0"/>
              <a:t>[</a:t>
            </a:r>
            <a:r>
              <a:rPr lang="en-US" dirty="0" err="1"/>
              <a:t>df</a:t>
            </a:r>
            <a:r>
              <a:rPr lang="en-US" dirty="0"/>
              <a:t>['Score'] &gt; 85]  # Filtering rows where Score &gt; 85</a:t>
            </a:r>
          </a:p>
          <a:p>
            <a:endParaRPr lang="en-US" dirty="0"/>
          </a:p>
        </p:txBody>
      </p:sp>
    </p:spTree>
    <p:extLst>
      <p:ext uri="{BB962C8B-B14F-4D97-AF65-F5344CB8AC3E}">
        <p14:creationId xmlns:p14="http://schemas.microsoft.com/office/powerpoint/2010/main" val="52470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4C50-A285-1FC6-4838-E133390C95EB}"/>
              </a:ext>
            </a:extLst>
          </p:cNvPr>
          <p:cNvSpPr>
            <a:spLocks noGrp="1"/>
          </p:cNvSpPr>
          <p:nvPr>
            <p:ph type="title"/>
          </p:nvPr>
        </p:nvSpPr>
        <p:spPr/>
        <p:txBody>
          <a:bodyPr/>
          <a:lstStyle/>
          <a:p>
            <a:r>
              <a:rPr lang="en-US" dirty="0"/>
              <a:t>Indexing and accessing in </a:t>
            </a:r>
            <a:r>
              <a:rPr lang="en-US" dirty="0" err="1"/>
              <a:t>dataframe</a:t>
            </a:r>
            <a:r>
              <a:rPr lang="en-US" dirty="0"/>
              <a:t> (instead of series)</a:t>
            </a:r>
          </a:p>
        </p:txBody>
      </p:sp>
      <p:sp>
        <p:nvSpPr>
          <p:cNvPr id="5" name="Rectangle 2">
            <a:extLst>
              <a:ext uri="{FF2B5EF4-FFF2-40B4-BE49-F238E27FC236}">
                <a16:creationId xmlns:a16="http://schemas.microsoft.com/office/drawing/2014/main" id="{D0EDAE6D-BDB3-9E7C-8DDF-A899A66BFB44}"/>
              </a:ext>
            </a:extLst>
          </p:cNvPr>
          <p:cNvSpPr>
            <a:spLocks noChangeArrowheads="1"/>
          </p:cNvSpPr>
          <p:nvPr/>
        </p:nvSpPr>
        <p:spPr bwMode="auto">
          <a:xfrm>
            <a:off x="571501" y="1587315"/>
            <a:ext cx="10344150" cy="440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36501"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3200" b="1" i="0" u="none" strike="noStrike" cap="none" normalizeH="0" baseline="0" dirty="0">
                <a:ln>
                  <a:noFill/>
                </a:ln>
                <a:solidFill>
                  <a:srgbClr val="404040"/>
                </a:solidFill>
                <a:effectLst/>
                <a:latin typeface="Inter"/>
              </a:rPr>
              <a:t>Why Access Rows and Columns Together?</a:t>
            </a:r>
            <a:endParaRPr kumimoji="0" lang="en-US" altLang="en-US" sz="3200" b="0" i="0" u="none" strike="noStrike" cap="none" normalizeH="0" baseline="0" dirty="0">
              <a:ln>
                <a:noFill/>
              </a:ln>
              <a:solidFill>
                <a:srgbClr val="404040"/>
              </a:solidFill>
              <a:effectLst/>
              <a:latin typeface="Inter"/>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rgbClr val="404040"/>
                </a:solidFill>
                <a:effectLst/>
                <a:latin typeface="Inter"/>
              </a:rPr>
              <a:t>To extract specific data points or subsets of data from a </a:t>
            </a:r>
            <a:r>
              <a:rPr kumimoji="0" lang="en-US" altLang="en-US" sz="3200" b="0" i="0" u="none" strike="noStrike" cap="none" normalizeH="0" baseline="0" dirty="0" err="1">
                <a:ln>
                  <a:noFill/>
                </a:ln>
                <a:solidFill>
                  <a:srgbClr val="404040"/>
                </a:solidFill>
                <a:effectLst/>
                <a:latin typeface="Inter"/>
              </a:rPr>
              <a:t>DataFrame</a:t>
            </a:r>
            <a:r>
              <a:rPr kumimoji="0" lang="en-US" altLang="en-US" sz="3200" b="0" i="0" u="none" strike="noStrike" cap="none" normalizeH="0" baseline="0" dirty="0">
                <a:ln>
                  <a:noFill/>
                </a:ln>
                <a:solidFill>
                  <a:srgbClr val="404040"/>
                </a:solidFill>
                <a:effectLst/>
                <a:latin typeface="Inter"/>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rgbClr val="404040"/>
                </a:solidFill>
                <a:effectLst/>
                <a:latin typeface="Inter"/>
              </a:rPr>
              <a:t>Useful for filtering, analyzing, or manipulating data.</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3200" b="1" i="0" u="none" strike="noStrike" cap="none" normalizeH="0" baseline="0" dirty="0">
                <a:ln>
                  <a:noFill/>
                </a:ln>
                <a:solidFill>
                  <a:srgbClr val="404040"/>
                </a:solidFill>
                <a:effectLst/>
                <a:latin typeface="Inter"/>
              </a:rPr>
              <a:t>Methods for Accessing Rows and Columns:</a:t>
            </a:r>
            <a:endParaRPr kumimoji="0" lang="en-US" altLang="en-US" sz="3200" b="0" i="0" u="none" strike="noStrike" cap="none" normalizeH="0" baseline="0" dirty="0">
              <a:ln>
                <a:noFill/>
              </a:ln>
              <a:solidFill>
                <a:srgbClr val="404040"/>
              </a:solidFill>
              <a:effectLst/>
              <a:latin typeface="Inter"/>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4400" b="1" i="0" u="none" strike="noStrike" cap="none" normalizeH="0" baseline="0" dirty="0">
                <a:ln>
                  <a:noFill/>
                </a:ln>
                <a:solidFill>
                  <a:srgbClr val="404040"/>
                </a:solidFill>
                <a:effectLst/>
                <a:latin typeface="var(--ds-font-family-code)"/>
              </a:rPr>
              <a:t>loc[]</a:t>
            </a:r>
            <a:r>
              <a:rPr kumimoji="0" lang="en-US" altLang="en-US" sz="3200" b="0" i="0" u="none" strike="noStrike" cap="none" normalizeH="0" baseline="0" dirty="0">
                <a:ln>
                  <a:noFill/>
                </a:ln>
                <a:solidFill>
                  <a:srgbClr val="404040"/>
                </a:solidFill>
                <a:effectLst/>
                <a:latin typeface="Inter"/>
              </a:rPr>
              <a:t>: Access data using </a:t>
            </a:r>
            <a:r>
              <a:rPr kumimoji="0" lang="en-US" altLang="en-US" sz="3200" b="1" i="0" u="none" strike="noStrike" cap="none" normalizeH="0" baseline="0" dirty="0">
                <a:ln>
                  <a:noFill/>
                </a:ln>
                <a:solidFill>
                  <a:srgbClr val="404040"/>
                </a:solidFill>
                <a:effectLst/>
                <a:latin typeface="Inter"/>
              </a:rPr>
              <a:t>row and column labels</a:t>
            </a:r>
            <a:r>
              <a:rPr kumimoji="0" lang="en-US" altLang="en-US" sz="3200" b="0" i="0" u="none" strike="noStrike" cap="none" normalizeH="0" baseline="0" dirty="0">
                <a:ln>
                  <a:noFill/>
                </a:ln>
                <a:solidFill>
                  <a:srgbClr val="404040"/>
                </a:solidFill>
                <a:effectLst/>
                <a:latin typeface="Inter"/>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4400" b="1" i="0" u="none" strike="noStrike" cap="none" normalizeH="0" baseline="0" dirty="0" err="1">
                <a:ln>
                  <a:noFill/>
                </a:ln>
                <a:solidFill>
                  <a:srgbClr val="404040"/>
                </a:solidFill>
                <a:effectLst/>
                <a:latin typeface="var(--ds-font-family-code)"/>
              </a:rPr>
              <a:t>iloc</a:t>
            </a:r>
            <a:r>
              <a:rPr kumimoji="0" lang="en-US" altLang="en-US" sz="4400" b="1" i="0" u="none" strike="noStrike" cap="none" normalizeH="0" baseline="0" dirty="0">
                <a:ln>
                  <a:noFill/>
                </a:ln>
                <a:solidFill>
                  <a:srgbClr val="404040"/>
                </a:solidFill>
                <a:effectLst/>
                <a:latin typeface="var(--ds-font-family-code)"/>
              </a:rPr>
              <a:t>[]</a:t>
            </a:r>
            <a:r>
              <a:rPr kumimoji="0" lang="en-US" altLang="en-US" sz="3200" b="0" i="0" u="none" strike="noStrike" cap="none" normalizeH="0" baseline="0" dirty="0">
                <a:ln>
                  <a:noFill/>
                </a:ln>
                <a:solidFill>
                  <a:srgbClr val="404040"/>
                </a:solidFill>
                <a:effectLst/>
                <a:latin typeface="Inter"/>
              </a:rPr>
              <a:t>: Access data using </a:t>
            </a:r>
            <a:r>
              <a:rPr kumimoji="0" lang="en-US" altLang="en-US" sz="3200" b="1" i="0" u="none" strike="noStrike" cap="none" normalizeH="0" baseline="0" dirty="0">
                <a:ln>
                  <a:noFill/>
                </a:ln>
                <a:solidFill>
                  <a:srgbClr val="404040"/>
                </a:solidFill>
                <a:effectLst/>
                <a:latin typeface="Inter"/>
              </a:rPr>
              <a:t>row and column positions</a:t>
            </a:r>
            <a:r>
              <a:rPr kumimoji="0" lang="en-US" altLang="en-US" sz="3200" b="0" i="0" u="none" strike="noStrike" cap="none" normalizeH="0" baseline="0" dirty="0">
                <a:ln>
                  <a:noFill/>
                </a:ln>
                <a:solidFill>
                  <a:srgbClr val="404040"/>
                </a:solidFill>
                <a:effectLst/>
                <a:latin typeface="Inter"/>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1810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1A53-CFD4-7617-0D06-21EF57CC561E}"/>
              </a:ext>
            </a:extLst>
          </p:cNvPr>
          <p:cNvSpPr>
            <a:spLocks noGrp="1"/>
          </p:cNvSpPr>
          <p:nvPr>
            <p:ph type="title"/>
          </p:nvPr>
        </p:nvSpPr>
        <p:spPr/>
        <p:txBody>
          <a:bodyPr/>
          <a:lstStyle/>
          <a:p>
            <a:r>
              <a:rPr lang="en-US" b="1" i="0" dirty="0">
                <a:solidFill>
                  <a:srgbClr val="404040"/>
                </a:solidFill>
                <a:effectLst/>
                <a:latin typeface="Inter"/>
              </a:rPr>
              <a:t>Label-Based Indexing</a:t>
            </a:r>
            <a:br>
              <a:rPr lang="en-US" b="1" i="0" dirty="0">
                <a:solidFill>
                  <a:srgbClr val="404040"/>
                </a:solidFill>
                <a:effectLst/>
                <a:latin typeface="Inter"/>
              </a:rPr>
            </a:br>
            <a:endParaRPr lang="en-US" dirty="0"/>
          </a:p>
        </p:txBody>
      </p:sp>
      <p:sp>
        <p:nvSpPr>
          <p:cNvPr id="3" name="Content Placeholder 2">
            <a:extLst>
              <a:ext uri="{FF2B5EF4-FFF2-40B4-BE49-F238E27FC236}">
                <a16:creationId xmlns:a16="http://schemas.microsoft.com/office/drawing/2014/main" id="{0DAD7F62-129F-0D99-8D34-61424BFB57F1}"/>
              </a:ext>
            </a:extLst>
          </p:cNvPr>
          <p:cNvSpPr>
            <a:spLocks noGrp="1"/>
          </p:cNvSpPr>
          <p:nvPr>
            <p:ph idx="1"/>
          </p:nvPr>
        </p:nvSpPr>
        <p:spPr>
          <a:xfrm>
            <a:off x="838200" y="1825625"/>
            <a:ext cx="10972800" cy="5032376"/>
          </a:xfrm>
        </p:spPr>
        <p:txBody>
          <a:bodyPr>
            <a:normAutofit fontScale="92500" lnSpcReduction="20000"/>
          </a:bodyPr>
          <a:lstStyle/>
          <a:p>
            <a:pPr marL="0" indent="0">
              <a:buNone/>
            </a:pPr>
            <a:r>
              <a:rPr lang="en-US" b="1" dirty="0"/>
              <a:t>Basic Syntax  :  </a:t>
            </a:r>
            <a:r>
              <a:rPr lang="en-US" b="1" dirty="0" err="1"/>
              <a:t>df.loc</a:t>
            </a:r>
            <a:r>
              <a:rPr lang="en-US" b="1" dirty="0"/>
              <a:t>[</a:t>
            </a:r>
            <a:r>
              <a:rPr lang="en-US" b="1" dirty="0" err="1"/>
              <a:t>row_label</a:t>
            </a:r>
            <a:r>
              <a:rPr lang="en-US" b="1" dirty="0"/>
              <a:t>, </a:t>
            </a:r>
            <a:r>
              <a:rPr lang="en-US" b="1" dirty="0" err="1"/>
              <a:t>column_label</a:t>
            </a:r>
            <a:r>
              <a:rPr lang="en-US" b="1" dirty="0"/>
              <a:t>]</a:t>
            </a:r>
          </a:p>
          <a:p>
            <a:pPr marL="0" indent="0">
              <a:buNone/>
            </a:pPr>
            <a:r>
              <a:rPr lang="en-US" b="1" dirty="0"/>
              <a:t>Example </a:t>
            </a:r>
          </a:p>
          <a:p>
            <a:pPr marL="0" indent="0">
              <a:buNone/>
            </a:pPr>
            <a:r>
              <a:rPr lang="en-US" b="1" dirty="0"/>
              <a:t>import pandas as pd  </a:t>
            </a:r>
          </a:p>
          <a:p>
            <a:pPr marL="0" indent="0">
              <a:buNone/>
            </a:pPr>
            <a:r>
              <a:rPr lang="en-US" b="1" dirty="0"/>
              <a:t># Creating a </a:t>
            </a:r>
            <a:r>
              <a:rPr lang="en-US" b="1" dirty="0" err="1"/>
              <a:t>DataFrame</a:t>
            </a:r>
            <a:endParaRPr lang="en-US" b="1" dirty="0"/>
          </a:p>
          <a:p>
            <a:pPr marL="0" indent="0">
              <a:buNone/>
            </a:pPr>
            <a:r>
              <a:rPr lang="en-US" b="1" dirty="0"/>
              <a:t>data = </a:t>
            </a:r>
            <a:r>
              <a:rPr lang="en-US" b="1" dirty="0" err="1"/>
              <a:t>pd.DataFrame</a:t>
            </a:r>
            <a:r>
              <a:rPr lang="en-US" b="1" dirty="0"/>
              <a:t>({</a:t>
            </a:r>
          </a:p>
          <a:p>
            <a:pPr marL="0" indent="0">
              <a:buNone/>
            </a:pPr>
            <a:r>
              <a:rPr lang="en-US" b="1" dirty="0"/>
              <a:t> 'Name': ['Alice', 'Bob', 'Charlie', 'David'],</a:t>
            </a:r>
          </a:p>
          <a:p>
            <a:pPr marL="0" indent="0">
              <a:buNone/>
            </a:pPr>
            <a:r>
              <a:rPr lang="en-US" b="1" dirty="0"/>
              <a:t>    'Age': [25, 30, 35, 40],</a:t>
            </a:r>
          </a:p>
          <a:p>
            <a:pPr marL="0" indent="0">
              <a:buNone/>
            </a:pPr>
            <a:r>
              <a:rPr lang="en-US" b="1" dirty="0"/>
              <a:t>    'City': ['New York', 'Chicago', 'Los Angeles', 'Houston'],</a:t>
            </a:r>
          </a:p>
          <a:p>
            <a:pPr marL="0" indent="0">
              <a:buNone/>
            </a:pPr>
            <a:r>
              <a:rPr lang="en-US" b="1" dirty="0"/>
              <a:t>    'Salary': ['$50,000', '$55,000', '$60,000', '$65,000']</a:t>
            </a:r>
          </a:p>
          <a:p>
            <a:pPr marL="0" indent="0">
              <a:buNone/>
            </a:pPr>
            <a:r>
              <a:rPr lang="en-US" b="1" dirty="0"/>
              <a:t>}, index=['A', 'B', 'C', 'D'])  </a:t>
            </a:r>
          </a:p>
          <a:p>
            <a:pPr marL="0" indent="0">
              <a:buNone/>
            </a:pPr>
            <a:r>
              <a:rPr lang="en-US" b="1" dirty="0"/>
              <a:t># Accessing a specific row and column using labels</a:t>
            </a:r>
          </a:p>
          <a:p>
            <a:pPr marL="0" indent="0">
              <a:buNone/>
            </a:pPr>
            <a:r>
              <a:rPr lang="en-US" b="1" dirty="0"/>
              <a:t>print(</a:t>
            </a:r>
            <a:r>
              <a:rPr lang="en-US" b="1" dirty="0" err="1"/>
              <a:t>data.loc</a:t>
            </a:r>
            <a:r>
              <a:rPr lang="en-US" b="1" dirty="0"/>
              <a:t>['B', 'Age'])  # Output: 30</a:t>
            </a:r>
            <a:endParaRPr lang="en-US" sz="1600" b="1" dirty="0"/>
          </a:p>
        </p:txBody>
      </p:sp>
    </p:spTree>
    <p:extLst>
      <p:ext uri="{BB962C8B-B14F-4D97-AF65-F5344CB8AC3E}">
        <p14:creationId xmlns:p14="http://schemas.microsoft.com/office/powerpoint/2010/main" val="1717743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19580-080C-DCBD-4006-6611CD397315}"/>
              </a:ext>
            </a:extLst>
          </p:cNvPr>
          <p:cNvSpPr>
            <a:spLocks noGrp="1"/>
          </p:cNvSpPr>
          <p:nvPr>
            <p:ph type="title"/>
          </p:nvPr>
        </p:nvSpPr>
        <p:spPr/>
        <p:txBody>
          <a:bodyPr/>
          <a:lstStyle/>
          <a:p>
            <a:r>
              <a:rPr lang="en-US" dirty="0"/>
              <a:t>Accessing multiple rows and columns</a:t>
            </a:r>
          </a:p>
        </p:txBody>
      </p:sp>
      <p:sp>
        <p:nvSpPr>
          <p:cNvPr id="3" name="Content Placeholder 2">
            <a:extLst>
              <a:ext uri="{FF2B5EF4-FFF2-40B4-BE49-F238E27FC236}">
                <a16:creationId xmlns:a16="http://schemas.microsoft.com/office/drawing/2014/main" id="{543633F4-B4BF-3063-D967-B3B93D804CA1}"/>
              </a:ext>
            </a:extLst>
          </p:cNvPr>
          <p:cNvSpPr>
            <a:spLocks noGrp="1"/>
          </p:cNvSpPr>
          <p:nvPr>
            <p:ph idx="1"/>
          </p:nvPr>
        </p:nvSpPr>
        <p:spPr/>
        <p:txBody>
          <a:bodyPr/>
          <a:lstStyle/>
          <a:p>
            <a:r>
              <a:rPr lang="en-US" dirty="0"/>
              <a:t># Accessing multiple rows and columns</a:t>
            </a:r>
          </a:p>
          <a:p>
            <a:r>
              <a:rPr lang="en-US" dirty="0"/>
              <a:t>print(</a:t>
            </a:r>
            <a:r>
              <a:rPr lang="en-US" dirty="0" err="1"/>
              <a:t>data.loc</a:t>
            </a:r>
            <a:r>
              <a:rPr lang="en-US" dirty="0"/>
              <a:t>[['A', 'C'], ['Name', 'Salary']])</a:t>
            </a:r>
          </a:p>
        </p:txBody>
      </p:sp>
      <p:pic>
        <p:nvPicPr>
          <p:cNvPr id="5" name="Picture 4">
            <a:extLst>
              <a:ext uri="{FF2B5EF4-FFF2-40B4-BE49-F238E27FC236}">
                <a16:creationId xmlns:a16="http://schemas.microsoft.com/office/drawing/2014/main" id="{A2AE44F4-446E-B99E-9380-289AA38650DF}"/>
              </a:ext>
            </a:extLst>
          </p:cNvPr>
          <p:cNvPicPr>
            <a:picLocks noChangeAspect="1"/>
          </p:cNvPicPr>
          <p:nvPr/>
        </p:nvPicPr>
        <p:blipFill>
          <a:blip r:embed="rId3"/>
          <a:stretch>
            <a:fillRect/>
          </a:stretch>
        </p:blipFill>
        <p:spPr>
          <a:xfrm>
            <a:off x="479850" y="3076526"/>
            <a:ext cx="7997400" cy="2929738"/>
          </a:xfrm>
          <a:prstGeom prst="rect">
            <a:avLst/>
          </a:prstGeom>
        </p:spPr>
      </p:pic>
    </p:spTree>
    <p:extLst>
      <p:ext uri="{BB962C8B-B14F-4D97-AF65-F5344CB8AC3E}">
        <p14:creationId xmlns:p14="http://schemas.microsoft.com/office/powerpoint/2010/main" val="2178071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51E9-EA7F-A5E8-BDC6-AE1A20E76574}"/>
              </a:ext>
            </a:extLst>
          </p:cNvPr>
          <p:cNvSpPr>
            <a:spLocks noGrp="1"/>
          </p:cNvSpPr>
          <p:nvPr>
            <p:ph type="title"/>
          </p:nvPr>
        </p:nvSpPr>
        <p:spPr/>
        <p:txBody>
          <a:bodyPr/>
          <a:lstStyle/>
          <a:p>
            <a:r>
              <a:rPr lang="it-IT" b="1" i="0" dirty="0">
                <a:solidFill>
                  <a:srgbClr val="404040"/>
                </a:solidFill>
                <a:effectLst/>
                <a:latin typeface="Inter"/>
              </a:rPr>
              <a:t>Filtering Data in a DataFrame</a:t>
            </a:r>
            <a:br>
              <a:rPr lang="it-IT" b="1" i="0" dirty="0">
                <a:solidFill>
                  <a:srgbClr val="404040"/>
                </a:solidFill>
                <a:effectLst/>
                <a:latin typeface="Inter"/>
              </a:rPr>
            </a:br>
            <a:endParaRPr lang="en-US" dirty="0"/>
          </a:p>
        </p:txBody>
      </p:sp>
      <p:sp>
        <p:nvSpPr>
          <p:cNvPr id="3" name="Content Placeholder 2">
            <a:extLst>
              <a:ext uri="{FF2B5EF4-FFF2-40B4-BE49-F238E27FC236}">
                <a16:creationId xmlns:a16="http://schemas.microsoft.com/office/drawing/2014/main" id="{525E6B9F-FB82-E8F0-210F-F860F9F378DE}"/>
              </a:ext>
            </a:extLst>
          </p:cNvPr>
          <p:cNvSpPr>
            <a:spLocks noGrp="1"/>
          </p:cNvSpPr>
          <p:nvPr>
            <p:ph idx="1"/>
          </p:nvPr>
        </p:nvSpPr>
        <p:spPr/>
        <p:txBody>
          <a:bodyPr>
            <a:normAutofit lnSpcReduction="10000"/>
          </a:bodyPr>
          <a:lstStyle/>
          <a:p>
            <a:pPr algn="l">
              <a:spcAft>
                <a:spcPts val="300"/>
              </a:spcAft>
              <a:buFont typeface="+mj-lt"/>
              <a:buAutoNum type="arabicPeriod"/>
            </a:pPr>
            <a:r>
              <a:rPr lang="en-US" b="1" i="0" dirty="0">
                <a:solidFill>
                  <a:srgbClr val="404040"/>
                </a:solidFill>
                <a:effectLst/>
                <a:latin typeface="Inter"/>
              </a:rPr>
              <a:t>What is Filtering?</a:t>
            </a:r>
            <a:endParaRPr lang="en-US" b="0" i="0" dirty="0">
              <a:solidFill>
                <a:srgbClr val="404040"/>
              </a:solidFill>
              <a:effectLst/>
              <a:latin typeface="Inter"/>
            </a:endParaRPr>
          </a:p>
          <a:p>
            <a:pPr marL="742950" lvl="1" indent="-285750" algn="l">
              <a:spcBef>
                <a:spcPts val="300"/>
              </a:spcBef>
              <a:buFont typeface="+mj-lt"/>
              <a:buAutoNum type="arabicPeriod"/>
            </a:pPr>
            <a:r>
              <a:rPr lang="en-US" b="0" i="0" dirty="0">
                <a:solidFill>
                  <a:srgbClr val="404040"/>
                </a:solidFill>
                <a:effectLst/>
                <a:latin typeface="Inter"/>
              </a:rPr>
              <a:t>Filtering allows you to extract rows from a </a:t>
            </a:r>
            <a:r>
              <a:rPr lang="en-US" b="0" i="0" dirty="0" err="1">
                <a:solidFill>
                  <a:srgbClr val="404040"/>
                </a:solidFill>
                <a:effectLst/>
                <a:latin typeface="Inter"/>
              </a:rPr>
              <a:t>DataFrame</a:t>
            </a:r>
            <a:r>
              <a:rPr lang="en-US" b="0" i="0" dirty="0">
                <a:solidFill>
                  <a:srgbClr val="404040"/>
                </a:solidFill>
                <a:effectLst/>
                <a:latin typeface="Inter"/>
              </a:rPr>
              <a:t> that meet specific conditions.</a:t>
            </a:r>
          </a:p>
          <a:p>
            <a:pPr marL="742950" lvl="1" indent="-285750" algn="l">
              <a:spcBef>
                <a:spcPts val="300"/>
              </a:spcBef>
              <a:buFont typeface="+mj-lt"/>
              <a:buAutoNum type="arabicPeriod"/>
            </a:pPr>
            <a:r>
              <a:rPr lang="en-US" b="0" i="0" dirty="0">
                <a:solidFill>
                  <a:srgbClr val="404040"/>
                </a:solidFill>
                <a:effectLst/>
                <a:latin typeface="Inter"/>
              </a:rPr>
              <a:t>It is useful for analyzing subsets of data.</a:t>
            </a:r>
          </a:p>
          <a:p>
            <a:r>
              <a:rPr lang="en-US" dirty="0"/>
              <a:t>Syntax </a:t>
            </a:r>
          </a:p>
          <a:p>
            <a:r>
              <a:rPr lang="en-US" dirty="0" err="1"/>
              <a:t>df</a:t>
            </a:r>
            <a:r>
              <a:rPr lang="en-US" dirty="0"/>
              <a:t>[condition]</a:t>
            </a:r>
          </a:p>
          <a:p>
            <a:pPr algn="l">
              <a:spcAft>
                <a:spcPts val="300"/>
              </a:spcAft>
            </a:pPr>
            <a:r>
              <a:rPr lang="en-US" b="1" i="0" dirty="0">
                <a:solidFill>
                  <a:srgbClr val="404040"/>
                </a:solidFill>
                <a:effectLst/>
                <a:latin typeface="Inter"/>
              </a:rPr>
              <a:t>Methods for Filtering:</a:t>
            </a:r>
            <a:endParaRPr lang="en-US" b="0" i="0" dirty="0">
              <a:solidFill>
                <a:srgbClr val="404040"/>
              </a:solidFill>
              <a:effectLst/>
              <a:latin typeface="Inter"/>
            </a:endParaRPr>
          </a:p>
          <a:p>
            <a:pPr algn="l">
              <a:spcBef>
                <a:spcPts val="300"/>
              </a:spcBef>
              <a:buFont typeface="Arial" panose="020B0604020202020204" pitchFamily="34" charset="0"/>
              <a:buChar char="•"/>
            </a:pPr>
            <a:r>
              <a:rPr lang="en-US" b="1" i="0" dirty="0">
                <a:solidFill>
                  <a:srgbClr val="404040"/>
                </a:solidFill>
                <a:effectLst/>
                <a:latin typeface="Inter"/>
              </a:rPr>
              <a:t>Boolean Indexing:</a:t>
            </a:r>
            <a:r>
              <a:rPr lang="en-US" b="0" i="0" dirty="0">
                <a:solidFill>
                  <a:srgbClr val="404040"/>
                </a:solidFill>
                <a:effectLst/>
                <a:latin typeface="Inter"/>
              </a:rPr>
              <a:t> Use conditions to create a Boolean mask and filter rows.</a:t>
            </a:r>
          </a:p>
          <a:p>
            <a:pPr algn="l">
              <a:spcBef>
                <a:spcPts val="300"/>
              </a:spcBef>
              <a:buFont typeface="Arial" panose="020B0604020202020204" pitchFamily="34" charset="0"/>
              <a:buChar char="•"/>
            </a:pPr>
            <a:r>
              <a:rPr lang="en-US" b="1" i="0" dirty="0">
                <a:solidFill>
                  <a:srgbClr val="404040"/>
                </a:solidFill>
                <a:effectLst/>
                <a:latin typeface="Inter"/>
              </a:rPr>
              <a:t>query() Method:</a:t>
            </a:r>
            <a:r>
              <a:rPr lang="en-US" b="0" i="0" dirty="0">
                <a:solidFill>
                  <a:srgbClr val="404040"/>
                </a:solidFill>
                <a:effectLst/>
                <a:latin typeface="Inter"/>
              </a:rPr>
              <a:t> Filter rows using a query string.</a:t>
            </a:r>
          </a:p>
          <a:p>
            <a:endParaRPr lang="en-US" dirty="0"/>
          </a:p>
        </p:txBody>
      </p:sp>
    </p:spTree>
    <p:extLst>
      <p:ext uri="{BB962C8B-B14F-4D97-AF65-F5344CB8AC3E}">
        <p14:creationId xmlns:p14="http://schemas.microsoft.com/office/powerpoint/2010/main" val="3075164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0E4C-8A69-EB1B-B331-5D39EA269FAB}"/>
              </a:ext>
            </a:extLst>
          </p:cNvPr>
          <p:cNvSpPr>
            <a:spLocks noGrp="1"/>
          </p:cNvSpPr>
          <p:nvPr>
            <p:ph type="title"/>
          </p:nvPr>
        </p:nvSpPr>
        <p:spPr/>
        <p:txBody>
          <a:bodyPr/>
          <a:lstStyle/>
          <a:p>
            <a:r>
              <a:rPr lang="en-US" b="1" dirty="0">
                <a:solidFill>
                  <a:srgbClr val="404040"/>
                </a:solidFill>
                <a:latin typeface="Inter"/>
              </a:rPr>
              <a:t>Filtering using </a:t>
            </a:r>
            <a:r>
              <a:rPr lang="en-US" b="1" i="0" dirty="0">
                <a:solidFill>
                  <a:srgbClr val="404040"/>
                </a:solidFill>
                <a:effectLst/>
                <a:latin typeface="Inter"/>
              </a:rPr>
              <a:t>Boolean Indexing</a:t>
            </a:r>
            <a:endParaRPr lang="en-US" dirty="0"/>
          </a:p>
        </p:txBody>
      </p:sp>
      <p:sp>
        <p:nvSpPr>
          <p:cNvPr id="5" name="TextBox 4">
            <a:extLst>
              <a:ext uri="{FF2B5EF4-FFF2-40B4-BE49-F238E27FC236}">
                <a16:creationId xmlns:a16="http://schemas.microsoft.com/office/drawing/2014/main" id="{DBC9CD75-F3FB-C0B9-F83F-F2F78F954DEC}"/>
              </a:ext>
            </a:extLst>
          </p:cNvPr>
          <p:cNvSpPr txBox="1"/>
          <p:nvPr/>
        </p:nvSpPr>
        <p:spPr>
          <a:xfrm>
            <a:off x="487680" y="1587421"/>
            <a:ext cx="10866120" cy="5509200"/>
          </a:xfrm>
          <a:prstGeom prst="rect">
            <a:avLst/>
          </a:prstGeom>
          <a:noFill/>
        </p:spPr>
        <p:txBody>
          <a:bodyPr wrap="square">
            <a:spAutoFit/>
          </a:bodyPr>
          <a:lstStyle/>
          <a:p>
            <a:r>
              <a:rPr lang="en-US" sz="3200" dirty="0"/>
              <a:t>import pandas as pd  </a:t>
            </a:r>
          </a:p>
          <a:p>
            <a:endParaRPr lang="en-US" sz="3200" dirty="0"/>
          </a:p>
          <a:p>
            <a:r>
              <a:rPr lang="en-US" sz="3200" dirty="0"/>
              <a:t># Creating a </a:t>
            </a:r>
            <a:r>
              <a:rPr lang="en-US" sz="3200" dirty="0" err="1"/>
              <a:t>DataFrame</a:t>
            </a:r>
            <a:endParaRPr lang="en-US" sz="3200" dirty="0"/>
          </a:p>
          <a:p>
            <a:r>
              <a:rPr lang="en-US" sz="3200" dirty="0"/>
              <a:t>data = </a:t>
            </a:r>
            <a:r>
              <a:rPr lang="en-US" sz="3200" dirty="0" err="1"/>
              <a:t>pd.DataFrame</a:t>
            </a:r>
            <a:r>
              <a:rPr lang="en-US" sz="3200" dirty="0"/>
              <a:t>({</a:t>
            </a:r>
          </a:p>
          <a:p>
            <a:r>
              <a:rPr lang="en-US" sz="3200" dirty="0"/>
              <a:t>    'Name': ['Alice', 'Bob', 'Charlie', 'David'],</a:t>
            </a:r>
          </a:p>
          <a:p>
            <a:r>
              <a:rPr lang="en-US" sz="3200" dirty="0"/>
              <a:t>    'Age': [25, 30, 35, 40],</a:t>
            </a:r>
          </a:p>
          <a:p>
            <a:r>
              <a:rPr lang="en-US" sz="3200" dirty="0"/>
              <a:t>    'City': ['New York', 'Chicago', 'Los Angeles', 'Houston'],</a:t>
            </a:r>
          </a:p>
          <a:p>
            <a:r>
              <a:rPr lang="en-US" sz="3200" dirty="0"/>
              <a:t>    'Salary': ['$50,000', '$55,000', '$60,000', '$65,000’] })  </a:t>
            </a:r>
          </a:p>
          <a:p>
            <a:r>
              <a:rPr lang="en-US" sz="3200" dirty="0"/>
              <a:t># Filtering rows where Age is greater than 30</a:t>
            </a:r>
          </a:p>
          <a:p>
            <a:r>
              <a:rPr lang="en-US" sz="3200" dirty="0" err="1"/>
              <a:t>filtered_data</a:t>
            </a:r>
            <a:r>
              <a:rPr lang="en-US" sz="3200" dirty="0"/>
              <a:t> = data[data['Age'] &gt; 30]</a:t>
            </a:r>
          </a:p>
          <a:p>
            <a:r>
              <a:rPr lang="en-US" sz="3200" dirty="0"/>
              <a:t>print(</a:t>
            </a:r>
            <a:r>
              <a:rPr lang="en-US" sz="3200" dirty="0" err="1"/>
              <a:t>filtered_data</a:t>
            </a:r>
            <a:r>
              <a:rPr lang="en-US" sz="3200" dirty="0"/>
              <a:t>)</a:t>
            </a:r>
          </a:p>
        </p:txBody>
      </p:sp>
    </p:spTree>
    <p:extLst>
      <p:ext uri="{BB962C8B-B14F-4D97-AF65-F5344CB8AC3E}">
        <p14:creationId xmlns:p14="http://schemas.microsoft.com/office/powerpoint/2010/main" val="1453200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42D07-B814-0BBF-6C93-0A32591BDAB4}"/>
              </a:ext>
            </a:extLst>
          </p:cNvPr>
          <p:cNvSpPr>
            <a:spLocks noGrp="1"/>
          </p:cNvSpPr>
          <p:nvPr>
            <p:ph type="title"/>
          </p:nvPr>
        </p:nvSpPr>
        <p:spPr/>
        <p:txBody>
          <a:bodyPr/>
          <a:lstStyle/>
          <a:p>
            <a:r>
              <a:rPr lang="en-US" dirty="0"/>
              <a:t>Filtering - Example</a:t>
            </a:r>
          </a:p>
        </p:txBody>
      </p:sp>
      <p:sp>
        <p:nvSpPr>
          <p:cNvPr id="3" name="Content Placeholder 2">
            <a:extLst>
              <a:ext uri="{FF2B5EF4-FFF2-40B4-BE49-F238E27FC236}">
                <a16:creationId xmlns:a16="http://schemas.microsoft.com/office/drawing/2014/main" id="{19DA7DA5-56BF-1171-9B2B-FB4F4DBC9ADB}"/>
              </a:ext>
            </a:extLst>
          </p:cNvPr>
          <p:cNvSpPr>
            <a:spLocks noGrp="1"/>
          </p:cNvSpPr>
          <p:nvPr>
            <p:ph idx="1"/>
          </p:nvPr>
        </p:nvSpPr>
        <p:spPr>
          <a:xfrm>
            <a:off x="838200" y="1825624"/>
            <a:ext cx="11201400" cy="5184775"/>
          </a:xfrm>
        </p:spPr>
        <p:txBody>
          <a:bodyPr>
            <a:normAutofit/>
          </a:bodyPr>
          <a:lstStyle/>
          <a:p>
            <a:pPr marL="0" indent="0">
              <a:buNone/>
            </a:pPr>
            <a:r>
              <a:rPr lang="en-US" b="1" dirty="0"/>
              <a:t>import pandas as pd  </a:t>
            </a:r>
          </a:p>
          <a:p>
            <a:pPr marL="0" indent="0">
              <a:buNone/>
            </a:pPr>
            <a:r>
              <a:rPr lang="en-US" b="1" dirty="0"/>
              <a:t># Creating a </a:t>
            </a:r>
            <a:r>
              <a:rPr lang="en-US" b="1" dirty="0" err="1"/>
              <a:t>DataFrame</a:t>
            </a:r>
            <a:endParaRPr lang="en-US" b="1" dirty="0"/>
          </a:p>
          <a:p>
            <a:pPr marL="0" indent="0">
              <a:buNone/>
            </a:pPr>
            <a:r>
              <a:rPr lang="en-US" b="1" dirty="0"/>
              <a:t>data = </a:t>
            </a:r>
            <a:r>
              <a:rPr lang="en-US" b="1" dirty="0" err="1"/>
              <a:t>pd.DataFrame</a:t>
            </a:r>
            <a:r>
              <a:rPr lang="en-US" b="1" dirty="0"/>
              <a:t>({</a:t>
            </a:r>
          </a:p>
          <a:p>
            <a:pPr marL="0" indent="0">
              <a:buNone/>
            </a:pPr>
            <a:r>
              <a:rPr lang="en-US" b="1" dirty="0"/>
              <a:t>    'Name': ['Alice', 'Bob', 'Charlie', 'David'],</a:t>
            </a:r>
          </a:p>
          <a:p>
            <a:pPr marL="0" indent="0">
              <a:buNone/>
            </a:pPr>
            <a:r>
              <a:rPr lang="en-US" b="1" dirty="0"/>
              <a:t>    'Age': [25, 30, 35, 40],</a:t>
            </a:r>
          </a:p>
          <a:p>
            <a:pPr marL="0" indent="0">
              <a:buNone/>
            </a:pPr>
            <a:r>
              <a:rPr lang="en-US" b="1" dirty="0"/>
              <a:t>    'City': ['New York', 'Chicago', 'Los Angeles', 'Houston'],</a:t>
            </a:r>
          </a:p>
          <a:p>
            <a:pPr marL="0" indent="0">
              <a:buNone/>
            </a:pPr>
            <a:r>
              <a:rPr lang="en-US" b="1" dirty="0"/>
              <a:t>    'Salary': ['$50,000', '$55,000', '$60,000', '$65,000’] })  </a:t>
            </a:r>
          </a:p>
          <a:p>
            <a:pPr marL="0" indent="0">
              <a:buNone/>
            </a:pPr>
            <a:r>
              <a:rPr lang="en-US" b="1" dirty="0"/>
              <a:t># Filtering rows where Age is greater than 30</a:t>
            </a:r>
          </a:p>
          <a:p>
            <a:pPr marL="0" indent="0">
              <a:buNone/>
            </a:pPr>
            <a:r>
              <a:rPr lang="en-US" b="1" dirty="0" err="1"/>
              <a:t>filtered_data</a:t>
            </a:r>
            <a:r>
              <a:rPr lang="en-US" b="1" dirty="0"/>
              <a:t> = data[data['Age'] &gt; 30]</a:t>
            </a:r>
          </a:p>
          <a:p>
            <a:pPr marL="0" indent="0">
              <a:buNone/>
            </a:pPr>
            <a:r>
              <a:rPr lang="en-US" b="1" dirty="0"/>
              <a:t>print(</a:t>
            </a:r>
            <a:r>
              <a:rPr lang="en-US" b="1" dirty="0" err="1"/>
              <a:t>filtered_data</a:t>
            </a:r>
            <a:r>
              <a:rPr lang="en-US" b="1" dirty="0"/>
              <a:t>)</a:t>
            </a:r>
          </a:p>
        </p:txBody>
      </p:sp>
    </p:spTree>
    <p:extLst>
      <p:ext uri="{BB962C8B-B14F-4D97-AF65-F5344CB8AC3E}">
        <p14:creationId xmlns:p14="http://schemas.microsoft.com/office/powerpoint/2010/main" val="4161138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A605-922A-CF2D-FC3F-14E4CD6000D1}"/>
              </a:ext>
            </a:extLst>
          </p:cNvPr>
          <p:cNvSpPr>
            <a:spLocks noGrp="1"/>
          </p:cNvSpPr>
          <p:nvPr>
            <p:ph type="title"/>
          </p:nvPr>
        </p:nvSpPr>
        <p:spPr/>
        <p:txBody>
          <a:bodyPr/>
          <a:lstStyle/>
          <a:p>
            <a:r>
              <a:rPr lang="en-US" dirty="0"/>
              <a:t>Filtering - Output</a:t>
            </a:r>
          </a:p>
        </p:txBody>
      </p:sp>
      <p:pic>
        <p:nvPicPr>
          <p:cNvPr id="5" name="Picture 4">
            <a:extLst>
              <a:ext uri="{FF2B5EF4-FFF2-40B4-BE49-F238E27FC236}">
                <a16:creationId xmlns:a16="http://schemas.microsoft.com/office/drawing/2014/main" id="{BB3A9008-F19F-5E81-BEE8-E6258D652282}"/>
              </a:ext>
            </a:extLst>
          </p:cNvPr>
          <p:cNvPicPr>
            <a:picLocks noChangeAspect="1"/>
          </p:cNvPicPr>
          <p:nvPr/>
        </p:nvPicPr>
        <p:blipFill>
          <a:blip r:embed="rId2"/>
          <a:stretch>
            <a:fillRect/>
          </a:stretch>
        </p:blipFill>
        <p:spPr>
          <a:xfrm>
            <a:off x="65899" y="2343150"/>
            <a:ext cx="10819375" cy="2533650"/>
          </a:xfrm>
          <a:prstGeom prst="rect">
            <a:avLst/>
          </a:prstGeom>
        </p:spPr>
      </p:pic>
    </p:spTree>
    <p:extLst>
      <p:ext uri="{BB962C8B-B14F-4D97-AF65-F5344CB8AC3E}">
        <p14:creationId xmlns:p14="http://schemas.microsoft.com/office/powerpoint/2010/main" val="657853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7D0D8F-C639-04D8-2656-4C8138EE923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is Data Manipulation?</a:t>
            </a:r>
          </a:p>
        </p:txBody>
      </p:sp>
      <p:sp>
        <p:nvSpPr>
          <p:cNvPr id="24" name="Rectangle 1">
            <a:extLst>
              <a:ext uri="{FF2B5EF4-FFF2-40B4-BE49-F238E27FC236}">
                <a16:creationId xmlns:a16="http://schemas.microsoft.com/office/drawing/2014/main" id="{DB10A345-F2E0-13F2-1DCC-31105A2634CD}"/>
              </a:ext>
            </a:extLst>
          </p:cNvPr>
          <p:cNvSpPr>
            <a:spLocks noGrp="1" noChangeArrowheads="1"/>
          </p:cNvSpPr>
          <p:nvPr>
            <p:ph idx="1"/>
          </p:nvPr>
        </p:nvSpPr>
        <p:spPr bwMode="auto">
          <a:xfrm>
            <a:off x="209550" y="1622425"/>
            <a:ext cx="11512550" cy="53625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3200" b="0" i="0" u="none" strike="noStrike" cap="none" normalizeH="0" baseline="0" dirty="0">
                <a:ln>
                  <a:noFill/>
                </a:ln>
                <a:effectLst/>
                <a:latin typeface="Arial" panose="020B0604020202020204" pitchFamily="34" charset="0"/>
              </a:rPr>
              <a:t>Transforming and organizing data for analysis. </a:t>
            </a:r>
          </a:p>
          <a:p>
            <a:pPr marL="0" marR="0" lvl="0" indent="0" defTabSz="914400" rtl="0" eaLnBrk="0" fontAlgn="base" latinLnBrk="0" hangingPunct="0">
              <a:spcBef>
                <a:spcPct val="0"/>
              </a:spcBef>
              <a:spcAft>
                <a:spcPts val="600"/>
              </a:spcAft>
              <a:buClrTx/>
              <a:buSzTx/>
              <a:buFontTx/>
              <a:buChar char="•"/>
              <a:tabLst/>
            </a:pPr>
            <a:r>
              <a:rPr kumimoji="0" lang="en-US" altLang="en-US" sz="3200" b="0" i="0" u="none" strike="noStrike" cap="none" normalizeH="0" baseline="0" dirty="0">
                <a:ln>
                  <a:noFill/>
                </a:ln>
                <a:effectLst/>
                <a:latin typeface="Arial" panose="020B0604020202020204" pitchFamily="34" charset="0"/>
              </a:rPr>
              <a:t>Examples: </a:t>
            </a:r>
          </a:p>
          <a:p>
            <a:pPr marL="457200" lvl="1" indent="0" eaLnBrk="0" fontAlgn="base" hangingPunct="0">
              <a:spcBef>
                <a:spcPct val="0"/>
              </a:spcBef>
              <a:spcAft>
                <a:spcPts val="600"/>
              </a:spcAft>
              <a:buFontTx/>
              <a:buChar char="•"/>
            </a:pPr>
            <a:r>
              <a:rPr kumimoji="0" lang="en-US" altLang="en-US" sz="3200" b="0" i="0" u="none" strike="noStrike" cap="none" normalizeH="0" baseline="0" dirty="0">
                <a:ln>
                  <a:noFill/>
                </a:ln>
                <a:effectLst/>
                <a:latin typeface="Arial" panose="020B0604020202020204" pitchFamily="34" charset="0"/>
              </a:rPr>
              <a:t>Cleaning: Fixing typos, handling missing values. </a:t>
            </a:r>
          </a:p>
          <a:p>
            <a:pPr marL="457200" lvl="1" indent="0" eaLnBrk="0" fontAlgn="base" hangingPunct="0">
              <a:spcBef>
                <a:spcPct val="0"/>
              </a:spcBef>
              <a:spcAft>
                <a:spcPts val="600"/>
              </a:spcAft>
              <a:buFontTx/>
              <a:buChar char="•"/>
            </a:pPr>
            <a:r>
              <a:rPr kumimoji="0" lang="en-US" altLang="en-US" sz="3200" b="0" i="0" u="none" strike="noStrike" cap="none" normalizeH="0" baseline="0" dirty="0">
                <a:ln>
                  <a:noFill/>
                </a:ln>
                <a:effectLst/>
                <a:latin typeface="Arial" panose="020B0604020202020204" pitchFamily="34" charset="0"/>
              </a:rPr>
              <a:t>Filtering: Selecting specific data based on criteria. </a:t>
            </a:r>
          </a:p>
          <a:p>
            <a:pPr marL="457200" lvl="1" indent="0" eaLnBrk="0" fontAlgn="base" hangingPunct="0">
              <a:spcBef>
                <a:spcPct val="0"/>
              </a:spcBef>
              <a:spcAft>
                <a:spcPts val="600"/>
              </a:spcAft>
              <a:buFontTx/>
              <a:buChar char="•"/>
            </a:pPr>
            <a:r>
              <a:rPr kumimoji="0" lang="en-US" altLang="en-US" sz="3200" b="0" i="0" u="none" strike="noStrike" cap="none" normalizeH="0" baseline="0" dirty="0">
                <a:ln>
                  <a:noFill/>
                </a:ln>
                <a:effectLst/>
                <a:latin typeface="Arial" panose="020B0604020202020204" pitchFamily="34" charset="0"/>
              </a:rPr>
              <a:t>Sorting: Arranging data in order. </a:t>
            </a:r>
          </a:p>
          <a:p>
            <a:pPr marL="457200" lvl="1" indent="0" eaLnBrk="0" fontAlgn="base" hangingPunct="0">
              <a:spcBef>
                <a:spcPct val="0"/>
              </a:spcBef>
              <a:spcAft>
                <a:spcPts val="600"/>
              </a:spcAft>
              <a:buFontTx/>
              <a:buChar char="•"/>
            </a:pPr>
            <a:r>
              <a:rPr kumimoji="0" lang="en-US" altLang="en-US" sz="3200" b="0" i="0" u="none" strike="noStrike" cap="none" normalizeH="0" baseline="0" dirty="0">
                <a:ln>
                  <a:noFill/>
                </a:ln>
                <a:effectLst/>
                <a:latin typeface="Arial" panose="020B0604020202020204" pitchFamily="34" charset="0"/>
              </a:rPr>
              <a:t>Merging: Combining data from different sources. </a:t>
            </a:r>
          </a:p>
          <a:p>
            <a:pPr marL="457200" lvl="1" indent="0" eaLnBrk="0" fontAlgn="base" hangingPunct="0">
              <a:spcBef>
                <a:spcPct val="0"/>
              </a:spcBef>
              <a:spcAft>
                <a:spcPts val="600"/>
              </a:spcAft>
              <a:buFontTx/>
              <a:buChar char="•"/>
            </a:pPr>
            <a:r>
              <a:rPr kumimoji="0" lang="en-US" altLang="en-US" sz="3200" b="0" i="0" u="none" strike="noStrike" cap="none" normalizeH="0" baseline="0" dirty="0">
                <a:ln>
                  <a:noFill/>
                </a:ln>
                <a:effectLst/>
                <a:latin typeface="Arial" panose="020B0604020202020204" pitchFamily="34" charset="0"/>
              </a:rPr>
              <a:t>Aggregating: Summarizing data (e.g., calculating totals, averages).</a:t>
            </a:r>
          </a:p>
          <a:p>
            <a:pPr marL="0" marR="0" lvl="0" indent="0" defTabSz="914400" rtl="0" eaLnBrk="0" fontAlgn="base" latinLnBrk="0" hangingPunct="0">
              <a:spcBef>
                <a:spcPct val="0"/>
              </a:spcBef>
              <a:spcAft>
                <a:spcPts val="600"/>
              </a:spcAft>
              <a:buClrTx/>
              <a:buSzTx/>
              <a:buFontTx/>
              <a:buNone/>
              <a:tabLst/>
            </a:pPr>
            <a:endParaRPr kumimoji="0" lang="en-US" altLang="en-US"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039785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C340F1-FD3C-F4E2-AEC5-3E04BAD4F070}"/>
              </a:ext>
            </a:extLst>
          </p:cNvPr>
          <p:cNvSpPr>
            <a:spLocks noGrp="1"/>
          </p:cNvSpPr>
          <p:nvPr>
            <p:ph idx="1"/>
          </p:nvPr>
        </p:nvSpPr>
        <p:spPr/>
        <p:txBody>
          <a:bodyPr/>
          <a:lstStyle/>
          <a:p>
            <a:pPr algn="l">
              <a:spcAft>
                <a:spcPts val="300"/>
              </a:spcAft>
            </a:pPr>
            <a:r>
              <a:rPr lang="en-US" b="1" i="0" dirty="0">
                <a:solidFill>
                  <a:srgbClr val="404040"/>
                </a:solidFill>
                <a:effectLst/>
                <a:latin typeface="Inter"/>
              </a:rPr>
              <a:t>Syntax:</a:t>
            </a:r>
            <a:br>
              <a:rPr lang="en-US" b="0" i="0" dirty="0">
                <a:effectLst/>
                <a:latin typeface="Inter"/>
              </a:rPr>
            </a:br>
            <a:r>
              <a:rPr lang="en-US" b="0" i="0" dirty="0" err="1">
                <a:effectLst/>
                <a:latin typeface="Inter"/>
              </a:rPr>
              <a:t>df.query</a:t>
            </a:r>
            <a:r>
              <a:rPr lang="en-US" b="0" i="0" dirty="0">
                <a:effectLst/>
                <a:latin typeface="Inter"/>
              </a:rPr>
              <a:t>('condition’)</a:t>
            </a:r>
          </a:p>
          <a:p>
            <a:pPr algn="l">
              <a:spcAft>
                <a:spcPts val="300"/>
              </a:spcAft>
            </a:pPr>
            <a:r>
              <a:rPr lang="en-US" b="1" i="0" dirty="0">
                <a:solidFill>
                  <a:srgbClr val="404040"/>
                </a:solidFill>
                <a:effectLst/>
                <a:latin typeface="Inter"/>
              </a:rPr>
              <a:t>Example:</a:t>
            </a:r>
            <a:endParaRPr lang="en-US" b="0" i="0" dirty="0">
              <a:solidFill>
                <a:srgbClr val="404040"/>
              </a:solidFill>
              <a:effectLst/>
              <a:latin typeface="Inter"/>
            </a:endParaRPr>
          </a:p>
          <a:p>
            <a:br>
              <a:rPr lang="en-US" b="0" i="0" dirty="0">
                <a:solidFill>
                  <a:srgbClr val="FFFFFF"/>
                </a:solidFill>
                <a:effectLst/>
                <a:latin typeface="Inter"/>
              </a:rPr>
            </a:br>
            <a:r>
              <a:rPr lang="en-US" dirty="0"/>
              <a:t># Filtering rows where Age is greater than 30 using query()</a:t>
            </a:r>
          </a:p>
          <a:p>
            <a:pPr marL="0" indent="0" algn="l">
              <a:spcAft>
                <a:spcPts val="300"/>
              </a:spcAft>
              <a:buNone/>
            </a:pPr>
            <a:r>
              <a:rPr lang="en-US" dirty="0" err="1"/>
              <a:t>filtered_data</a:t>
            </a:r>
            <a:r>
              <a:rPr lang="en-US" dirty="0"/>
              <a:t> = </a:t>
            </a:r>
            <a:r>
              <a:rPr lang="en-US" dirty="0" err="1"/>
              <a:t>data.query</a:t>
            </a:r>
            <a:r>
              <a:rPr lang="en-US" dirty="0"/>
              <a:t>('Age &gt; 30')</a:t>
            </a:r>
          </a:p>
          <a:p>
            <a:pPr marL="0" indent="0" algn="l">
              <a:spcAft>
                <a:spcPts val="300"/>
              </a:spcAft>
              <a:buNone/>
            </a:pPr>
            <a:r>
              <a:rPr lang="en-US" dirty="0"/>
              <a:t>print(</a:t>
            </a:r>
            <a:r>
              <a:rPr lang="en-US" dirty="0" err="1"/>
              <a:t>filtered_data</a:t>
            </a:r>
            <a:r>
              <a:rPr lang="en-US" dirty="0"/>
              <a:t>)</a:t>
            </a:r>
          </a:p>
        </p:txBody>
      </p:sp>
      <p:sp>
        <p:nvSpPr>
          <p:cNvPr id="4" name="Rectangle 1">
            <a:extLst>
              <a:ext uri="{FF2B5EF4-FFF2-40B4-BE49-F238E27FC236}">
                <a16:creationId xmlns:a16="http://schemas.microsoft.com/office/drawing/2014/main" id="{8F95D9A4-821A-CF0F-E393-8740B1418F2C}"/>
              </a:ext>
            </a:extLst>
          </p:cNvPr>
          <p:cNvSpPr>
            <a:spLocks noGrp="1" noChangeArrowheads="1"/>
          </p:cNvSpPr>
          <p:nvPr>
            <p:ph type="title"/>
          </p:nvPr>
        </p:nvSpPr>
        <p:spPr bwMode="auto">
          <a:xfrm>
            <a:off x="838200" y="550853"/>
            <a:ext cx="476406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404040"/>
                </a:solidFill>
                <a:effectLst/>
                <a:latin typeface="Inter"/>
              </a:rPr>
              <a:t>Filtering Using </a:t>
            </a:r>
            <a:r>
              <a:rPr kumimoji="0" lang="en-US" altLang="en-US" sz="2800" b="1" i="0" u="none" strike="noStrike" cap="none" normalizeH="0" baseline="0" dirty="0">
                <a:ln>
                  <a:noFill/>
                </a:ln>
                <a:solidFill>
                  <a:srgbClr val="404040"/>
                </a:solidFill>
                <a:effectLst/>
                <a:latin typeface="var(--ds-font-family-code)"/>
              </a:rPr>
              <a:t>query()</a:t>
            </a:r>
            <a:r>
              <a:rPr kumimoji="0" lang="en-US" altLang="en-US" sz="2800" b="1" i="0" u="none" strike="noStrike" cap="none" normalizeH="0" baseline="0" dirty="0">
                <a:ln>
                  <a:noFill/>
                </a:ln>
                <a:solidFill>
                  <a:srgbClr val="404040"/>
                </a:solidFill>
                <a:effectLst/>
                <a:latin typeface="Inter"/>
              </a:rPr>
              <a:t> Method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68636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030CB-EB35-0C49-0403-33930136EBC6}"/>
              </a:ext>
            </a:extLst>
          </p:cNvPr>
          <p:cNvSpPr>
            <a:spLocks noGrp="1"/>
          </p:cNvSpPr>
          <p:nvPr>
            <p:ph type="title"/>
          </p:nvPr>
        </p:nvSpPr>
        <p:spPr/>
        <p:txBody>
          <a:bodyPr/>
          <a:lstStyle/>
          <a:p>
            <a:r>
              <a:rPr lang="en-US" dirty="0"/>
              <a:t>Output – Query based filtering</a:t>
            </a:r>
          </a:p>
        </p:txBody>
      </p:sp>
      <p:pic>
        <p:nvPicPr>
          <p:cNvPr id="5" name="Picture 4">
            <a:extLst>
              <a:ext uri="{FF2B5EF4-FFF2-40B4-BE49-F238E27FC236}">
                <a16:creationId xmlns:a16="http://schemas.microsoft.com/office/drawing/2014/main" id="{64E54F5D-69E5-690A-B7E8-26ABE18069D6}"/>
              </a:ext>
            </a:extLst>
          </p:cNvPr>
          <p:cNvPicPr>
            <a:picLocks noChangeAspect="1"/>
          </p:cNvPicPr>
          <p:nvPr/>
        </p:nvPicPr>
        <p:blipFill>
          <a:blip r:embed="rId2"/>
          <a:stretch>
            <a:fillRect/>
          </a:stretch>
        </p:blipFill>
        <p:spPr>
          <a:xfrm>
            <a:off x="1146264" y="3095578"/>
            <a:ext cx="8292261" cy="1903142"/>
          </a:xfrm>
          <a:prstGeom prst="rect">
            <a:avLst/>
          </a:prstGeom>
        </p:spPr>
      </p:pic>
    </p:spTree>
    <p:extLst>
      <p:ext uri="{BB962C8B-B14F-4D97-AF65-F5344CB8AC3E}">
        <p14:creationId xmlns:p14="http://schemas.microsoft.com/office/powerpoint/2010/main" val="4084145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CBF2A-0493-0C54-F9B7-06036807185D}"/>
              </a:ext>
            </a:extLst>
          </p:cNvPr>
          <p:cNvSpPr>
            <a:spLocks noGrp="1"/>
          </p:cNvSpPr>
          <p:nvPr>
            <p:ph type="title"/>
          </p:nvPr>
        </p:nvSpPr>
        <p:spPr/>
        <p:txBody>
          <a:bodyPr/>
          <a:lstStyle/>
          <a:p>
            <a:r>
              <a:rPr kumimoji="0" lang="en-US" altLang="en-US" sz="4400" b="1" i="0" u="none" strike="noStrike" cap="none" normalizeH="0" baseline="0" dirty="0">
                <a:ln>
                  <a:noFill/>
                </a:ln>
                <a:solidFill>
                  <a:srgbClr val="404040"/>
                </a:solidFill>
                <a:effectLst/>
                <a:latin typeface="Inter"/>
              </a:rPr>
              <a:t> Key Points to Remember</a:t>
            </a:r>
            <a:br>
              <a:rPr kumimoji="0" lang="en-US" altLang="en-US" sz="4400" b="1" i="0" u="none" strike="noStrike" cap="none" normalizeH="0" baseline="0" dirty="0">
                <a:ln>
                  <a:noFill/>
                </a:ln>
                <a:solidFill>
                  <a:srgbClr val="404040"/>
                </a:solidFill>
                <a:effectLst/>
                <a:latin typeface="Inter"/>
              </a:rPr>
            </a:br>
            <a:endParaRPr lang="en-US" dirty="0"/>
          </a:p>
        </p:txBody>
      </p:sp>
      <p:sp>
        <p:nvSpPr>
          <p:cNvPr id="5" name="Rectangle 2">
            <a:extLst>
              <a:ext uri="{FF2B5EF4-FFF2-40B4-BE49-F238E27FC236}">
                <a16:creationId xmlns:a16="http://schemas.microsoft.com/office/drawing/2014/main" id="{3235DCB6-4C91-B63B-039C-2F605F68E295}"/>
              </a:ext>
            </a:extLst>
          </p:cNvPr>
          <p:cNvSpPr>
            <a:spLocks noGrp="1" noChangeArrowheads="1"/>
          </p:cNvSpPr>
          <p:nvPr>
            <p:ph idx="1"/>
          </p:nvPr>
        </p:nvSpPr>
        <p:spPr bwMode="auto">
          <a:xfrm>
            <a:off x="838200" y="1616634"/>
            <a:ext cx="1090676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a:ln>
                  <a:noFill/>
                </a:ln>
                <a:solidFill>
                  <a:srgbClr val="404040"/>
                </a:solidFill>
                <a:effectLst/>
                <a:latin typeface="Inter"/>
              </a:rPr>
              <a:t>Use </a:t>
            </a:r>
            <a:r>
              <a:rPr kumimoji="0" lang="en-US" altLang="en-US" sz="4000" b="1" i="0" u="none" strike="noStrike" cap="none" normalizeH="0" baseline="0" dirty="0">
                <a:ln>
                  <a:noFill/>
                </a:ln>
                <a:solidFill>
                  <a:srgbClr val="404040"/>
                </a:solidFill>
                <a:effectLst/>
                <a:latin typeface="Inter"/>
              </a:rPr>
              <a:t>Boolean indexing</a:t>
            </a:r>
            <a:r>
              <a:rPr kumimoji="0" lang="en-US" altLang="en-US" sz="4000" b="0" i="0" u="none" strike="noStrike" cap="none" normalizeH="0" baseline="0" dirty="0">
                <a:ln>
                  <a:noFill/>
                </a:ln>
                <a:solidFill>
                  <a:srgbClr val="404040"/>
                </a:solidFill>
                <a:effectLst/>
                <a:latin typeface="Inter"/>
              </a:rPr>
              <a:t> for simple and complex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a:ln>
                  <a:noFill/>
                </a:ln>
                <a:solidFill>
                  <a:srgbClr val="404040"/>
                </a:solidFill>
                <a:effectLst/>
                <a:latin typeface="Inter"/>
              </a:rPr>
              <a:t>Use the </a:t>
            </a:r>
            <a:r>
              <a:rPr kumimoji="0" lang="en-US" altLang="en-US" sz="4000" b="1" i="0" u="none" strike="noStrike" cap="none" normalizeH="0" baseline="0" dirty="0">
                <a:ln>
                  <a:noFill/>
                </a:ln>
                <a:solidFill>
                  <a:srgbClr val="404040"/>
                </a:solidFill>
                <a:effectLst/>
                <a:latin typeface="var(--ds-font-family-code)"/>
              </a:rPr>
              <a:t>query()</a:t>
            </a:r>
            <a:r>
              <a:rPr kumimoji="0" lang="en-US" altLang="en-US" sz="4000" b="1" i="0" u="none" strike="noStrike" cap="none" normalizeH="0" baseline="0" dirty="0">
                <a:ln>
                  <a:noFill/>
                </a:ln>
                <a:solidFill>
                  <a:srgbClr val="404040"/>
                </a:solidFill>
                <a:effectLst/>
                <a:latin typeface="Inter"/>
              </a:rPr>
              <a:t> method</a:t>
            </a:r>
            <a:r>
              <a:rPr kumimoji="0" lang="en-US" altLang="en-US" sz="4000" b="0" i="0" u="none" strike="noStrike" cap="none" normalizeH="0" baseline="0" dirty="0">
                <a:ln>
                  <a:noFill/>
                </a:ln>
                <a:solidFill>
                  <a:srgbClr val="404040"/>
                </a:solidFill>
                <a:effectLst/>
                <a:latin typeface="Inter"/>
              </a:rPr>
              <a:t> for concise and readable filtering.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000" b="0" i="0" u="none" strike="noStrike" cap="none" normalizeH="0" baseline="0" dirty="0">
                <a:ln>
                  <a:noFill/>
                </a:ln>
                <a:solidFill>
                  <a:srgbClr val="404040"/>
                </a:solidFill>
                <a:effectLst/>
                <a:latin typeface="Inter"/>
              </a:rPr>
              <a:t>Filtering returns a new </a:t>
            </a:r>
            <a:r>
              <a:rPr kumimoji="0" lang="en-US" altLang="en-US" sz="4000" b="0" i="0" u="none" strike="noStrike" cap="none" normalizeH="0" baseline="0" dirty="0" err="1">
                <a:ln>
                  <a:noFill/>
                </a:ln>
                <a:solidFill>
                  <a:srgbClr val="404040"/>
                </a:solidFill>
                <a:effectLst/>
                <a:latin typeface="Inter"/>
              </a:rPr>
              <a:t>DataFrame</a:t>
            </a:r>
            <a:r>
              <a:rPr kumimoji="0" lang="en-US" altLang="en-US" sz="4000" b="0" i="0" u="none" strike="noStrike" cap="none" normalizeH="0" baseline="0" dirty="0">
                <a:ln>
                  <a:noFill/>
                </a:ln>
                <a:solidFill>
                  <a:srgbClr val="404040"/>
                </a:solidFill>
                <a:effectLst/>
                <a:latin typeface="Inter"/>
              </a:rPr>
              <a:t> with rows that meet the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1512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Missing Data</a:t>
            </a:r>
          </a:p>
        </p:txBody>
      </p:sp>
      <p:sp>
        <p:nvSpPr>
          <p:cNvPr id="3" name="Content Placeholder 2"/>
          <p:cNvSpPr>
            <a:spLocks noGrp="1"/>
          </p:cNvSpPr>
          <p:nvPr>
            <p:ph idx="1"/>
          </p:nvPr>
        </p:nvSpPr>
        <p:spPr/>
        <p:txBody>
          <a:bodyPr/>
          <a:lstStyle/>
          <a:p>
            <a:r>
              <a:t>- Missing data occurs when some values in a dataset are unavailable.</a:t>
            </a:r>
          </a:p>
          <a:p>
            <a:r>
              <a:t>- Common reasons: data entry errors, survey dropouts, system failures.</a:t>
            </a:r>
          </a:p>
          <a:p>
            <a:r>
              <a:t>- Poor handling can lead to biased analysis and inaccurate results.</a:t>
            </a:r>
          </a:p>
        </p:txBody>
      </p:sp>
    </p:spTree>
    <p:extLst>
      <p:ext uri="{BB962C8B-B14F-4D97-AF65-F5344CB8AC3E}">
        <p14:creationId xmlns:p14="http://schemas.microsoft.com/office/powerpoint/2010/main" val="986906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9EA5-40BC-B98F-6D62-57C94A4EEA25}"/>
              </a:ext>
            </a:extLst>
          </p:cNvPr>
          <p:cNvSpPr>
            <a:spLocks noGrp="1"/>
          </p:cNvSpPr>
          <p:nvPr>
            <p:ph type="title"/>
          </p:nvPr>
        </p:nvSpPr>
        <p:spPr/>
        <p:txBody>
          <a:bodyPr/>
          <a:lstStyle/>
          <a:p>
            <a:r>
              <a:rPr lang="en-US" dirty="0"/>
              <a:t>Handling missing data</a:t>
            </a:r>
          </a:p>
        </p:txBody>
      </p:sp>
      <p:sp>
        <p:nvSpPr>
          <p:cNvPr id="3" name="Content Placeholder 2">
            <a:extLst>
              <a:ext uri="{FF2B5EF4-FFF2-40B4-BE49-F238E27FC236}">
                <a16:creationId xmlns:a16="http://schemas.microsoft.com/office/drawing/2014/main" id="{25B4EA24-668F-AD55-A8ED-C04262C87532}"/>
              </a:ext>
            </a:extLst>
          </p:cNvPr>
          <p:cNvSpPr>
            <a:spLocks noGrp="1"/>
          </p:cNvSpPr>
          <p:nvPr>
            <p:ph idx="1"/>
          </p:nvPr>
        </p:nvSpPr>
        <p:spPr/>
        <p:txBody>
          <a:bodyPr/>
          <a:lstStyle/>
          <a:p>
            <a:pPr algn="l"/>
            <a:r>
              <a:rPr lang="en-US" b="1" i="0" dirty="0">
                <a:solidFill>
                  <a:srgbClr val="222832"/>
                </a:solidFill>
                <a:effectLst/>
                <a:latin typeface="-apple-system"/>
              </a:rPr>
              <a:t>Values considered “missing”</a:t>
            </a:r>
          </a:p>
          <a:p>
            <a:pPr algn="l"/>
            <a:r>
              <a:rPr lang="en-US" b="0" i="0" dirty="0">
                <a:solidFill>
                  <a:srgbClr val="222832"/>
                </a:solidFill>
                <a:effectLst/>
                <a:latin typeface="-apple-system"/>
              </a:rPr>
              <a:t>pandas uses different sentinel values to represent a missing (also referred to as NA) depending on the data type.</a:t>
            </a:r>
          </a:p>
          <a:p>
            <a:br>
              <a:rPr lang="en-US" dirty="0"/>
            </a:br>
            <a:endParaRPr lang="en-US" dirty="0"/>
          </a:p>
        </p:txBody>
      </p:sp>
      <p:graphicFrame>
        <p:nvGraphicFramePr>
          <p:cNvPr id="4" name="Table 3">
            <a:extLst>
              <a:ext uri="{FF2B5EF4-FFF2-40B4-BE49-F238E27FC236}">
                <a16:creationId xmlns:a16="http://schemas.microsoft.com/office/drawing/2014/main" id="{7F7DC1B8-2DEC-C192-60D4-1AF3D6C3907F}"/>
              </a:ext>
            </a:extLst>
          </p:cNvPr>
          <p:cNvGraphicFramePr>
            <a:graphicFrameLocks noGrp="1"/>
          </p:cNvGraphicFramePr>
          <p:nvPr>
            <p:extLst>
              <p:ext uri="{D42A27DB-BD31-4B8C-83A1-F6EECF244321}">
                <p14:modId xmlns:p14="http://schemas.microsoft.com/office/powerpoint/2010/main" val="846014895"/>
              </p:ext>
            </p:extLst>
          </p:nvPr>
        </p:nvGraphicFramePr>
        <p:xfrm>
          <a:off x="838200" y="4143534"/>
          <a:ext cx="10515600" cy="1828800"/>
        </p:xfrm>
        <a:graphic>
          <a:graphicData uri="http://schemas.openxmlformats.org/drawingml/2006/table">
            <a:tbl>
              <a:tblPr/>
              <a:tblGrid>
                <a:gridCol w="5257800">
                  <a:extLst>
                    <a:ext uri="{9D8B030D-6E8A-4147-A177-3AD203B41FA5}">
                      <a16:colId xmlns:a16="http://schemas.microsoft.com/office/drawing/2014/main" val="2385365466"/>
                    </a:ext>
                  </a:extLst>
                </a:gridCol>
                <a:gridCol w="5257800">
                  <a:extLst>
                    <a:ext uri="{9D8B030D-6E8A-4147-A177-3AD203B41FA5}">
                      <a16:colId xmlns:a16="http://schemas.microsoft.com/office/drawing/2014/main" val="3562896263"/>
                    </a:ext>
                  </a:extLst>
                </a:gridCol>
              </a:tblGrid>
              <a:tr h="0">
                <a:tc>
                  <a:txBody>
                    <a:bodyPr/>
                    <a:lstStyle/>
                    <a:p>
                      <a:r>
                        <a:rPr lang="en-US" b="1" dirty="0"/>
                        <a:t>Data Type</a:t>
                      </a:r>
                      <a:endParaRPr lang="en-US" dirty="0"/>
                    </a:p>
                  </a:txBody>
                  <a:tcPr anchor="ctr">
                    <a:lnL>
                      <a:noFill/>
                    </a:lnL>
                    <a:lnR>
                      <a:noFill/>
                    </a:lnR>
                    <a:lnT>
                      <a:noFill/>
                    </a:lnT>
                    <a:lnB>
                      <a:noFill/>
                    </a:lnB>
                    <a:noFill/>
                  </a:tcPr>
                </a:tc>
                <a:tc>
                  <a:txBody>
                    <a:bodyPr/>
                    <a:lstStyle/>
                    <a:p>
                      <a:r>
                        <a:rPr lang="en-US" b="1"/>
                        <a:t>Sentinel Value for Missing Data</a:t>
                      </a:r>
                      <a:endParaRPr lang="en-US"/>
                    </a:p>
                  </a:txBody>
                  <a:tcPr anchor="ctr">
                    <a:lnL>
                      <a:noFill/>
                    </a:lnL>
                    <a:lnR>
                      <a:noFill/>
                    </a:lnR>
                    <a:lnT>
                      <a:noFill/>
                    </a:lnT>
                    <a:lnB>
                      <a:noFill/>
                    </a:lnB>
                    <a:noFill/>
                  </a:tcPr>
                </a:tc>
                <a:extLst>
                  <a:ext uri="{0D108BD9-81ED-4DB2-BD59-A6C34878D82A}">
                    <a16:rowId xmlns:a16="http://schemas.microsoft.com/office/drawing/2014/main" val="896644739"/>
                  </a:ext>
                </a:extLst>
              </a:tr>
              <a:tr h="0">
                <a:tc>
                  <a:txBody>
                    <a:bodyPr/>
                    <a:lstStyle/>
                    <a:p>
                      <a:r>
                        <a:rPr lang="en-US" b="1" dirty="0"/>
                        <a:t>Floats</a:t>
                      </a:r>
                      <a:endParaRPr lang="en-US" dirty="0"/>
                    </a:p>
                  </a:txBody>
                  <a:tcPr anchor="ctr">
                    <a:lnL>
                      <a:noFill/>
                    </a:lnL>
                    <a:lnR>
                      <a:noFill/>
                    </a:lnR>
                    <a:lnT>
                      <a:noFill/>
                    </a:lnT>
                    <a:lnB>
                      <a:noFill/>
                    </a:lnB>
                    <a:noFill/>
                  </a:tcPr>
                </a:tc>
                <a:tc>
                  <a:txBody>
                    <a:bodyPr/>
                    <a:lstStyle/>
                    <a:p>
                      <a:r>
                        <a:rPr lang="en-US" dirty="0" err="1"/>
                        <a:t>NaN</a:t>
                      </a:r>
                      <a:r>
                        <a:rPr lang="en-US" dirty="0"/>
                        <a:t> (Not a Number, from NumPy)</a:t>
                      </a:r>
                    </a:p>
                  </a:txBody>
                  <a:tcPr anchor="ctr">
                    <a:lnL>
                      <a:noFill/>
                    </a:lnL>
                    <a:lnR>
                      <a:noFill/>
                    </a:lnR>
                    <a:lnT>
                      <a:noFill/>
                    </a:lnT>
                    <a:lnB>
                      <a:noFill/>
                    </a:lnB>
                    <a:noFill/>
                  </a:tcPr>
                </a:tc>
                <a:extLst>
                  <a:ext uri="{0D108BD9-81ED-4DB2-BD59-A6C34878D82A}">
                    <a16:rowId xmlns:a16="http://schemas.microsoft.com/office/drawing/2014/main" val="589619284"/>
                  </a:ext>
                </a:extLst>
              </a:tr>
              <a:tr h="0">
                <a:tc>
                  <a:txBody>
                    <a:bodyPr/>
                    <a:lstStyle/>
                    <a:p>
                      <a:r>
                        <a:rPr lang="en-US" b="1" dirty="0"/>
                        <a:t>Strings</a:t>
                      </a:r>
                      <a:endParaRPr lang="en-US" dirty="0"/>
                    </a:p>
                  </a:txBody>
                  <a:tcPr anchor="ctr">
                    <a:lnL>
                      <a:noFill/>
                    </a:lnL>
                    <a:lnR>
                      <a:noFill/>
                    </a:lnR>
                    <a:lnT>
                      <a:noFill/>
                    </a:lnT>
                    <a:lnB>
                      <a:noFill/>
                    </a:lnB>
                    <a:noFill/>
                  </a:tcPr>
                </a:tc>
                <a:tc>
                  <a:txBody>
                    <a:bodyPr/>
                    <a:lstStyle/>
                    <a:p>
                      <a:r>
                        <a:rPr lang="en-US" dirty="0"/>
                        <a:t>None or </a:t>
                      </a:r>
                      <a:r>
                        <a:rPr lang="en-US" dirty="0" err="1"/>
                        <a:t>NaN</a:t>
                      </a:r>
                      <a:endParaRPr lang="en-US" dirty="0"/>
                    </a:p>
                  </a:txBody>
                  <a:tcPr anchor="ctr">
                    <a:lnL>
                      <a:noFill/>
                    </a:lnL>
                    <a:lnR>
                      <a:noFill/>
                    </a:lnR>
                    <a:lnT>
                      <a:noFill/>
                    </a:lnT>
                    <a:lnB>
                      <a:noFill/>
                    </a:lnB>
                    <a:noFill/>
                  </a:tcPr>
                </a:tc>
                <a:extLst>
                  <a:ext uri="{0D108BD9-81ED-4DB2-BD59-A6C34878D82A}">
                    <a16:rowId xmlns:a16="http://schemas.microsoft.com/office/drawing/2014/main" val="2931542701"/>
                  </a:ext>
                </a:extLst>
              </a:tr>
              <a:tr h="0">
                <a:tc>
                  <a:txBody>
                    <a:bodyPr/>
                    <a:lstStyle/>
                    <a:p>
                      <a:r>
                        <a:rPr lang="en-US" b="1"/>
                        <a:t>Boolean</a:t>
                      </a:r>
                      <a:endParaRPr lang="en-US"/>
                    </a:p>
                  </a:txBody>
                  <a:tcPr anchor="ctr">
                    <a:lnL>
                      <a:noFill/>
                    </a:lnL>
                    <a:lnR>
                      <a:noFill/>
                    </a:lnR>
                    <a:lnT>
                      <a:noFill/>
                    </a:lnT>
                    <a:lnB>
                      <a:noFill/>
                    </a:lnB>
                    <a:noFill/>
                  </a:tcPr>
                </a:tc>
                <a:tc>
                  <a:txBody>
                    <a:bodyPr/>
                    <a:lstStyle/>
                    <a:p>
                      <a:r>
                        <a:rPr lang="en-US" dirty="0" err="1"/>
                        <a:t>NaN</a:t>
                      </a:r>
                      <a:r>
                        <a:rPr lang="en-US" dirty="0"/>
                        <a:t> (Converts column to object type)</a:t>
                      </a:r>
                    </a:p>
                  </a:txBody>
                  <a:tcPr anchor="ctr">
                    <a:lnL>
                      <a:noFill/>
                    </a:lnL>
                    <a:lnR>
                      <a:noFill/>
                    </a:lnR>
                    <a:lnT>
                      <a:noFill/>
                    </a:lnT>
                    <a:lnB>
                      <a:noFill/>
                    </a:lnB>
                    <a:noFill/>
                  </a:tcPr>
                </a:tc>
                <a:extLst>
                  <a:ext uri="{0D108BD9-81ED-4DB2-BD59-A6C34878D82A}">
                    <a16:rowId xmlns:a16="http://schemas.microsoft.com/office/drawing/2014/main" val="618509839"/>
                  </a:ext>
                </a:extLst>
              </a:tr>
              <a:tr h="0">
                <a:tc>
                  <a:txBody>
                    <a:bodyPr/>
                    <a:lstStyle/>
                    <a:p>
                      <a:r>
                        <a:rPr lang="en-US" b="1" dirty="0"/>
                        <a:t>Datetime</a:t>
                      </a:r>
                      <a:endParaRPr lang="en-US" dirty="0"/>
                    </a:p>
                  </a:txBody>
                  <a:tcPr anchor="ctr">
                    <a:lnL>
                      <a:noFill/>
                    </a:lnL>
                    <a:lnR>
                      <a:noFill/>
                    </a:lnR>
                    <a:lnT>
                      <a:noFill/>
                    </a:lnT>
                    <a:lnB>
                      <a:noFill/>
                    </a:lnB>
                    <a:noFill/>
                  </a:tcPr>
                </a:tc>
                <a:tc>
                  <a:txBody>
                    <a:bodyPr/>
                    <a:lstStyle/>
                    <a:p>
                      <a:r>
                        <a:rPr lang="en-US" dirty="0" err="1"/>
                        <a:t>NaT</a:t>
                      </a:r>
                      <a:r>
                        <a:rPr lang="en-US" dirty="0"/>
                        <a:t> (Not a Time)</a:t>
                      </a:r>
                    </a:p>
                  </a:txBody>
                  <a:tcPr anchor="ctr">
                    <a:lnL>
                      <a:noFill/>
                    </a:lnL>
                    <a:lnR>
                      <a:noFill/>
                    </a:lnR>
                    <a:lnT>
                      <a:noFill/>
                    </a:lnT>
                    <a:lnB>
                      <a:noFill/>
                    </a:lnB>
                    <a:noFill/>
                  </a:tcPr>
                </a:tc>
                <a:extLst>
                  <a:ext uri="{0D108BD9-81ED-4DB2-BD59-A6C34878D82A}">
                    <a16:rowId xmlns:a16="http://schemas.microsoft.com/office/drawing/2014/main" val="741612228"/>
                  </a:ext>
                </a:extLst>
              </a:tr>
            </a:tbl>
          </a:graphicData>
        </a:graphic>
      </p:graphicFrame>
      <p:sp>
        <p:nvSpPr>
          <p:cNvPr id="5" name="Rectangle 1">
            <a:extLst>
              <a:ext uri="{FF2B5EF4-FFF2-40B4-BE49-F238E27FC236}">
                <a16:creationId xmlns:a16="http://schemas.microsoft.com/office/drawing/2014/main" id="{110EC4A2-6D3B-1A80-E091-1D2BF6EB40CE}"/>
              </a:ext>
            </a:extLst>
          </p:cNvPr>
          <p:cNvSpPr>
            <a:spLocks noChangeArrowheads="1"/>
          </p:cNvSpPr>
          <p:nvPr/>
        </p:nvSpPr>
        <p:spPr bwMode="auto">
          <a:xfrm>
            <a:off x="863600" y="3631963"/>
            <a:ext cx="580344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Missing Values in Different Data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2542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Scenario 1: Survey Data (Incomplete Responses)</a:t>
            </a:r>
          </a:p>
        </p:txBody>
      </p:sp>
      <p:sp>
        <p:nvSpPr>
          <p:cNvPr id="3" name="Content Placeholder 2"/>
          <p:cNvSpPr>
            <a:spLocks noGrp="1"/>
          </p:cNvSpPr>
          <p:nvPr>
            <p:ph idx="1"/>
          </p:nvPr>
        </p:nvSpPr>
        <p:spPr/>
        <p:txBody>
          <a:bodyPr/>
          <a:lstStyle/>
          <a:p>
            <a:r>
              <a:t>- People skip questions due to privacy concerns or interruptions.</a:t>
            </a:r>
          </a:p>
          <a:p>
            <a:r>
              <a:t>- Example: Missing age, income, or satisfaction ratings in a customer survey.</a:t>
            </a:r>
          </a:p>
          <a:p>
            <a:r>
              <a:t>- Handling in Python:</a:t>
            </a:r>
          </a:p>
          <a:p>
            <a:r>
              <a:t>  - Drop missing values.</a:t>
            </a:r>
          </a:p>
          <a:p>
            <a:r>
              <a:t>  - Fill with mean/median/mode.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Python Example: Handling Missing Survey Data</a:t>
            </a:r>
          </a:p>
        </p:txBody>
      </p:sp>
      <p:sp>
        <p:nvSpPr>
          <p:cNvPr id="3" name="Content Placeholder 2"/>
          <p:cNvSpPr>
            <a:spLocks noGrp="1"/>
          </p:cNvSpPr>
          <p:nvPr>
            <p:ph idx="1"/>
          </p:nvPr>
        </p:nvSpPr>
        <p:spPr/>
        <p:txBody>
          <a:bodyPr/>
          <a:lstStyle/>
          <a:p>
            <a:pPr marL="0" indent="0">
              <a:buNone/>
            </a:pPr>
            <a:r>
              <a:rPr dirty="0"/>
              <a:t>import pandas as pd  </a:t>
            </a:r>
          </a:p>
          <a:p>
            <a:pPr marL="0" indent="0">
              <a:buNone/>
            </a:pPr>
            <a:r>
              <a:rPr dirty="0" err="1"/>
              <a:t>survey_data</a:t>
            </a:r>
            <a:r>
              <a:rPr dirty="0"/>
              <a:t> = </a:t>
            </a:r>
            <a:r>
              <a:rPr dirty="0" err="1"/>
              <a:t>pd.DataFrame</a:t>
            </a:r>
            <a:r>
              <a:rPr dirty="0"/>
              <a:t>({</a:t>
            </a:r>
          </a:p>
          <a:p>
            <a:pPr marL="0" indent="0">
              <a:buNone/>
            </a:pPr>
            <a:r>
              <a:rPr dirty="0"/>
              <a:t> 'Age': [25, 30, None, 45, 29],</a:t>
            </a:r>
          </a:p>
          <a:p>
            <a:pPr marL="0" indent="0">
              <a:buNone/>
            </a:pPr>
            <a:r>
              <a:rPr dirty="0"/>
              <a:t>'Income': [50000, None, 60000, 75000, None]})</a:t>
            </a:r>
          </a:p>
          <a:p>
            <a:pPr marL="0" indent="0">
              <a:buNone/>
            </a:pPr>
            <a:r>
              <a:rPr dirty="0"/>
              <a:t>print(</a:t>
            </a:r>
            <a:r>
              <a:rPr dirty="0" err="1"/>
              <a:t>survey_data.isnull</a:t>
            </a:r>
            <a:r>
              <a:rPr dirty="0"/>
              <a:t>().sum())</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Scenario 2: Financial Data (Missing Stock Prices)</a:t>
            </a:r>
          </a:p>
        </p:txBody>
      </p:sp>
      <p:sp>
        <p:nvSpPr>
          <p:cNvPr id="3" name="Content Placeholder 2"/>
          <p:cNvSpPr>
            <a:spLocks noGrp="1"/>
          </p:cNvSpPr>
          <p:nvPr>
            <p:ph idx="1"/>
          </p:nvPr>
        </p:nvSpPr>
        <p:spPr/>
        <p:txBody>
          <a:bodyPr/>
          <a:lstStyle/>
          <a:p>
            <a:r>
              <a:t>- Missing stock prices due to market holidays or data feed failures.</a:t>
            </a:r>
          </a:p>
          <a:p>
            <a:r>
              <a:t>- Can impact trend analysis and investment decisions.</a:t>
            </a:r>
          </a:p>
          <a:p>
            <a:r>
              <a:t>- Handling in Python:</a:t>
            </a:r>
          </a:p>
          <a:p>
            <a:r>
              <a:t>  - Forward-fill to propagate last known value.</a:t>
            </a:r>
          </a:p>
          <a:p>
            <a:r>
              <a:t>  - Interpolation for trend-based missing values.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Python Example: Handling Missing Financial Data</a:t>
            </a:r>
          </a:p>
        </p:txBody>
      </p:sp>
      <p:sp>
        <p:nvSpPr>
          <p:cNvPr id="3" name="Content Placeholder 2"/>
          <p:cNvSpPr>
            <a:spLocks noGrp="1"/>
          </p:cNvSpPr>
          <p:nvPr>
            <p:ph idx="1"/>
          </p:nvPr>
        </p:nvSpPr>
        <p:spPr/>
        <p:txBody>
          <a:bodyPr/>
          <a:lstStyle/>
          <a:p>
            <a:pPr marL="0" indent="0">
              <a:buNone/>
            </a:pPr>
            <a:r>
              <a:rPr dirty="0"/>
              <a:t>import pandas as pd  </a:t>
            </a:r>
          </a:p>
          <a:p>
            <a:pPr marL="0" indent="0">
              <a:buNone/>
            </a:pPr>
            <a:r>
              <a:rPr dirty="0" err="1"/>
              <a:t>stock_prices</a:t>
            </a:r>
            <a:r>
              <a:rPr dirty="0"/>
              <a:t> = </a:t>
            </a:r>
            <a:r>
              <a:rPr dirty="0" err="1"/>
              <a:t>pd.DataFrame</a:t>
            </a:r>
            <a:r>
              <a:rPr dirty="0"/>
              <a:t>({</a:t>
            </a:r>
          </a:p>
          <a:p>
            <a:pPr marL="0" indent="0">
              <a:buNone/>
            </a:pPr>
            <a:r>
              <a:rPr dirty="0"/>
              <a:t>'Date': </a:t>
            </a:r>
            <a:r>
              <a:rPr dirty="0" err="1"/>
              <a:t>pd.date_range</a:t>
            </a:r>
            <a:r>
              <a:rPr dirty="0"/>
              <a:t>('2024-02-10', periods=5, </a:t>
            </a:r>
            <a:r>
              <a:rPr dirty="0" err="1"/>
              <a:t>freq</a:t>
            </a:r>
            <a:r>
              <a:rPr dirty="0"/>
              <a:t>='D'),</a:t>
            </a:r>
          </a:p>
          <a:p>
            <a:pPr marL="0" indent="0">
              <a:buNone/>
            </a:pPr>
            <a:r>
              <a:rPr dirty="0"/>
              <a:t>'</a:t>
            </a:r>
            <a:r>
              <a:rPr dirty="0" err="1"/>
              <a:t>Stock_Price</a:t>
            </a:r>
            <a:r>
              <a:rPr dirty="0"/>
              <a:t>': [150, None, 152, None, 155]})</a:t>
            </a:r>
          </a:p>
          <a:p>
            <a:pPr marL="0" indent="0">
              <a:buNone/>
            </a:pPr>
            <a:r>
              <a:rPr dirty="0" err="1"/>
              <a:t>stock_prices.fillna</a:t>
            </a:r>
            <a:r>
              <a:rPr dirty="0"/>
              <a:t>(method='</a:t>
            </a:r>
            <a:r>
              <a:rPr dirty="0" err="1"/>
              <a:t>ffill</a:t>
            </a:r>
            <a:r>
              <a:rPr dirty="0"/>
              <a:t>', </a:t>
            </a:r>
            <a:r>
              <a:rPr dirty="0" err="1"/>
              <a:t>inplace</a:t>
            </a:r>
            <a:r>
              <a:rPr dirty="0"/>
              <a:t>=True)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Scenario 3: Healthcare Data (Incomplete Patient Records)</a:t>
            </a:r>
          </a:p>
        </p:txBody>
      </p:sp>
      <p:sp>
        <p:nvSpPr>
          <p:cNvPr id="3" name="Content Placeholder 2"/>
          <p:cNvSpPr>
            <a:spLocks noGrp="1"/>
          </p:cNvSpPr>
          <p:nvPr>
            <p:ph idx="1"/>
          </p:nvPr>
        </p:nvSpPr>
        <p:spPr/>
        <p:txBody>
          <a:bodyPr/>
          <a:lstStyle/>
          <a:p>
            <a:r>
              <a:rPr dirty="0"/>
              <a:t>- Missing patient test results due to skipped checkups or entry errors.</a:t>
            </a:r>
          </a:p>
          <a:p>
            <a:r>
              <a:rPr dirty="0"/>
              <a:t>- Missing data can affect medical diagnoses and ML models.</a:t>
            </a:r>
          </a:p>
          <a:p>
            <a:r>
              <a:rPr dirty="0"/>
              <a:t>- Handling in Python:</a:t>
            </a:r>
          </a:p>
          <a:p>
            <a:r>
              <a:rPr dirty="0"/>
              <a:t>  - Use KNN Imputation to estimate missing values.</a:t>
            </a:r>
            <a:r>
              <a:rPr lang="en-US" dirty="0">
                <a:highlight>
                  <a:srgbClr val="FFFF00"/>
                </a:highlight>
              </a:rPr>
              <a:t> </a:t>
            </a:r>
            <a:r>
              <a:rPr lang="en-US" b="1" dirty="0">
                <a:highlight>
                  <a:srgbClr val="FFFF00"/>
                </a:highlight>
              </a:rPr>
              <a:t>( More details on KNN will be covered in the Machine Learning Course</a:t>
            </a:r>
            <a:r>
              <a:rPr lang="en-US" b="1" dirty="0"/>
              <a:t>)</a:t>
            </a:r>
            <a:endParaRPr b="1" dirty="0"/>
          </a:p>
          <a:p>
            <a:r>
              <a:rPr dirty="0"/>
              <a:t>  - Drop if too many values are missing.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8F61-3278-F727-10C3-E782A9BA08FE}"/>
              </a:ext>
            </a:extLst>
          </p:cNvPr>
          <p:cNvSpPr>
            <a:spLocks noGrp="1"/>
          </p:cNvSpPr>
          <p:nvPr>
            <p:ph type="title"/>
          </p:nvPr>
        </p:nvSpPr>
        <p:spPr/>
        <p:txBody>
          <a:bodyPr>
            <a:normAutofit fontScale="90000"/>
          </a:bodyPr>
          <a:lstStyle/>
          <a:p>
            <a:r>
              <a:rPr lang="en-US"/>
              <a:t>Example: A Short Table Before Data Manipulation </a:t>
            </a:r>
            <a:br>
              <a:rPr lang="en-US"/>
            </a:br>
            <a:r>
              <a:rPr lang="en-US"/>
              <a:t>( Do you see any problem in this data table?)</a:t>
            </a:r>
            <a:endParaRPr lang="en-US" dirty="0"/>
          </a:p>
        </p:txBody>
      </p:sp>
      <p:graphicFrame>
        <p:nvGraphicFramePr>
          <p:cNvPr id="4" name="Content Placeholder 3">
            <a:extLst>
              <a:ext uri="{FF2B5EF4-FFF2-40B4-BE49-F238E27FC236}">
                <a16:creationId xmlns:a16="http://schemas.microsoft.com/office/drawing/2014/main" id="{0DE8ECC9-D164-1BA9-7EE4-212EFD974C0B}"/>
              </a:ext>
            </a:extLst>
          </p:cNvPr>
          <p:cNvGraphicFramePr>
            <a:graphicFrameLocks noGrp="1"/>
          </p:cNvGraphicFramePr>
          <p:nvPr>
            <p:ph idx="1"/>
            <p:extLst>
              <p:ext uri="{D42A27DB-BD31-4B8C-83A1-F6EECF244321}">
                <p14:modId xmlns:p14="http://schemas.microsoft.com/office/powerpoint/2010/main" val="4274402300"/>
              </p:ext>
            </p:extLst>
          </p:nvPr>
        </p:nvGraphicFramePr>
        <p:xfrm>
          <a:off x="554636" y="1798820"/>
          <a:ext cx="10897848" cy="4212237"/>
        </p:xfrm>
        <a:graphic>
          <a:graphicData uri="http://schemas.openxmlformats.org/drawingml/2006/table">
            <a:tbl>
              <a:tblPr/>
              <a:tblGrid>
                <a:gridCol w="1816308">
                  <a:extLst>
                    <a:ext uri="{9D8B030D-6E8A-4147-A177-3AD203B41FA5}">
                      <a16:colId xmlns:a16="http://schemas.microsoft.com/office/drawing/2014/main" val="2520572519"/>
                    </a:ext>
                  </a:extLst>
                </a:gridCol>
                <a:gridCol w="1816308">
                  <a:extLst>
                    <a:ext uri="{9D8B030D-6E8A-4147-A177-3AD203B41FA5}">
                      <a16:colId xmlns:a16="http://schemas.microsoft.com/office/drawing/2014/main" val="3308948094"/>
                    </a:ext>
                  </a:extLst>
                </a:gridCol>
                <a:gridCol w="1816308">
                  <a:extLst>
                    <a:ext uri="{9D8B030D-6E8A-4147-A177-3AD203B41FA5}">
                      <a16:colId xmlns:a16="http://schemas.microsoft.com/office/drawing/2014/main" val="2936545178"/>
                    </a:ext>
                  </a:extLst>
                </a:gridCol>
                <a:gridCol w="1816308">
                  <a:extLst>
                    <a:ext uri="{9D8B030D-6E8A-4147-A177-3AD203B41FA5}">
                      <a16:colId xmlns:a16="http://schemas.microsoft.com/office/drawing/2014/main" val="1071810383"/>
                    </a:ext>
                  </a:extLst>
                </a:gridCol>
                <a:gridCol w="1816308">
                  <a:extLst>
                    <a:ext uri="{9D8B030D-6E8A-4147-A177-3AD203B41FA5}">
                      <a16:colId xmlns:a16="http://schemas.microsoft.com/office/drawing/2014/main" val="1411142073"/>
                    </a:ext>
                  </a:extLst>
                </a:gridCol>
                <a:gridCol w="1816308">
                  <a:extLst>
                    <a:ext uri="{9D8B030D-6E8A-4147-A177-3AD203B41FA5}">
                      <a16:colId xmlns:a16="http://schemas.microsoft.com/office/drawing/2014/main" val="1696109415"/>
                    </a:ext>
                  </a:extLst>
                </a:gridCol>
              </a:tblGrid>
              <a:tr h="1092062">
                <a:tc>
                  <a:txBody>
                    <a:bodyPr/>
                    <a:lstStyle/>
                    <a:p>
                      <a:r>
                        <a:rPr lang="en-US" dirty="0"/>
                        <a:t>Customer ID</a:t>
                      </a:r>
                    </a:p>
                  </a:txBody>
                  <a:tcPr anchor="ctr">
                    <a:lnL>
                      <a:noFill/>
                    </a:lnL>
                    <a:lnR>
                      <a:noFill/>
                    </a:lnR>
                    <a:lnT>
                      <a:noFill/>
                    </a:lnT>
                    <a:lnB>
                      <a:noFill/>
                    </a:lnB>
                    <a:noFill/>
                  </a:tcPr>
                </a:tc>
                <a:tc>
                  <a:txBody>
                    <a:bodyPr/>
                    <a:lstStyle/>
                    <a:p>
                      <a:r>
                        <a:rPr lang="en-US" dirty="0"/>
                        <a:t>Name</a:t>
                      </a:r>
                    </a:p>
                  </a:txBody>
                  <a:tcPr anchor="ctr">
                    <a:lnL>
                      <a:noFill/>
                    </a:lnL>
                    <a:lnR>
                      <a:noFill/>
                    </a:lnR>
                    <a:lnT>
                      <a:noFill/>
                    </a:lnT>
                    <a:lnB>
                      <a:noFill/>
                    </a:lnB>
                    <a:noFill/>
                  </a:tcPr>
                </a:tc>
                <a:tc>
                  <a:txBody>
                    <a:bodyPr/>
                    <a:lstStyle/>
                    <a:p>
                      <a:r>
                        <a:rPr lang="en-US" dirty="0"/>
                        <a:t>Purchase Amount</a:t>
                      </a:r>
                    </a:p>
                  </a:txBody>
                  <a:tcPr anchor="ctr">
                    <a:lnL>
                      <a:noFill/>
                    </a:lnL>
                    <a:lnR>
                      <a:noFill/>
                    </a:lnR>
                    <a:lnT>
                      <a:noFill/>
                    </a:lnT>
                    <a:lnB>
                      <a:noFill/>
                    </a:lnB>
                    <a:noFill/>
                  </a:tcPr>
                </a:tc>
                <a:tc>
                  <a:txBody>
                    <a:bodyPr/>
                    <a:lstStyle/>
                    <a:p>
                      <a:r>
                        <a:rPr lang="en-US" dirty="0"/>
                        <a:t>Date</a:t>
                      </a:r>
                    </a:p>
                  </a:txBody>
                  <a:tcPr anchor="ctr">
                    <a:lnL>
                      <a:noFill/>
                    </a:lnL>
                    <a:lnR>
                      <a:noFill/>
                    </a:lnR>
                    <a:lnT>
                      <a:noFill/>
                    </a:lnT>
                    <a:lnB>
                      <a:noFill/>
                    </a:lnB>
                    <a:noFill/>
                  </a:tcPr>
                </a:tc>
                <a:tc>
                  <a:txBody>
                    <a:bodyPr/>
                    <a:lstStyle/>
                    <a:p>
                      <a:r>
                        <a:rPr lang="en-US" dirty="0"/>
                        <a:t>City</a:t>
                      </a:r>
                    </a:p>
                  </a:txBody>
                  <a:tcPr anchor="ctr">
                    <a:lnL>
                      <a:noFill/>
                    </a:lnL>
                    <a:lnR>
                      <a:noFill/>
                    </a:lnR>
                    <a:lnT>
                      <a:noFill/>
                    </a:lnT>
                    <a:lnB>
                      <a:noFill/>
                    </a:lnB>
                    <a:noFill/>
                  </a:tcPr>
                </a:tc>
                <a:tc>
                  <a:txBody>
                    <a:bodyPr/>
                    <a:lstStyle/>
                    <a:p>
                      <a:r>
                        <a:rPr lang="en-US" dirty="0"/>
                        <a:t>Discount</a:t>
                      </a:r>
                    </a:p>
                  </a:txBody>
                  <a:tcPr anchor="ctr">
                    <a:lnL>
                      <a:noFill/>
                    </a:lnL>
                    <a:lnR>
                      <a:noFill/>
                    </a:lnR>
                    <a:lnT>
                      <a:noFill/>
                    </a:lnT>
                    <a:lnB>
                      <a:noFill/>
                    </a:lnB>
                    <a:noFill/>
                  </a:tcPr>
                </a:tc>
                <a:extLst>
                  <a:ext uri="{0D108BD9-81ED-4DB2-BD59-A6C34878D82A}">
                    <a16:rowId xmlns:a16="http://schemas.microsoft.com/office/drawing/2014/main" val="1584347481"/>
                  </a:ext>
                </a:extLst>
              </a:tr>
              <a:tr h="624035">
                <a:tc>
                  <a:txBody>
                    <a:bodyPr/>
                    <a:lstStyle/>
                    <a:p>
                      <a:r>
                        <a:rPr lang="en-US" dirty="0"/>
                        <a:t>101</a:t>
                      </a:r>
                    </a:p>
                  </a:txBody>
                  <a:tcPr anchor="ctr">
                    <a:lnL>
                      <a:noFill/>
                    </a:lnL>
                    <a:lnR>
                      <a:noFill/>
                    </a:lnR>
                    <a:lnT>
                      <a:noFill/>
                    </a:lnT>
                    <a:lnB>
                      <a:noFill/>
                    </a:lnB>
                    <a:noFill/>
                  </a:tcPr>
                </a:tc>
                <a:tc>
                  <a:txBody>
                    <a:bodyPr/>
                    <a:lstStyle/>
                    <a:p>
                      <a:r>
                        <a:rPr lang="en-US" dirty="0"/>
                        <a:t>John</a:t>
                      </a:r>
                    </a:p>
                  </a:txBody>
                  <a:tcPr anchor="ctr">
                    <a:lnL>
                      <a:noFill/>
                    </a:lnL>
                    <a:lnR>
                      <a:noFill/>
                    </a:lnR>
                    <a:lnT>
                      <a:noFill/>
                    </a:lnT>
                    <a:lnB>
                      <a:noFill/>
                    </a:lnB>
                    <a:noFill/>
                  </a:tcPr>
                </a:tc>
                <a:tc>
                  <a:txBody>
                    <a:bodyPr/>
                    <a:lstStyle/>
                    <a:p>
                      <a:r>
                        <a:rPr lang="en-US" dirty="0"/>
                        <a:t>500</a:t>
                      </a:r>
                    </a:p>
                  </a:txBody>
                  <a:tcPr anchor="ctr">
                    <a:lnL>
                      <a:noFill/>
                    </a:lnL>
                    <a:lnR>
                      <a:noFill/>
                    </a:lnR>
                    <a:lnT>
                      <a:noFill/>
                    </a:lnT>
                    <a:lnB>
                      <a:noFill/>
                    </a:lnB>
                    <a:noFill/>
                  </a:tcPr>
                </a:tc>
                <a:tc>
                  <a:txBody>
                    <a:bodyPr/>
                    <a:lstStyle/>
                    <a:p>
                      <a:r>
                        <a:rPr lang="en-US" dirty="0"/>
                        <a:t>2024-01-10</a:t>
                      </a:r>
                    </a:p>
                  </a:txBody>
                  <a:tcPr anchor="ctr">
                    <a:lnL>
                      <a:noFill/>
                    </a:lnL>
                    <a:lnR>
                      <a:noFill/>
                    </a:lnR>
                    <a:lnT>
                      <a:noFill/>
                    </a:lnT>
                    <a:lnB>
                      <a:noFill/>
                    </a:lnB>
                    <a:noFill/>
                  </a:tcPr>
                </a:tc>
                <a:tc>
                  <a:txBody>
                    <a:bodyPr/>
                    <a:lstStyle/>
                    <a:p>
                      <a:r>
                        <a:rPr lang="en-US" dirty="0"/>
                        <a:t>New York</a:t>
                      </a:r>
                    </a:p>
                  </a:txBody>
                  <a:tcPr anchor="ctr">
                    <a:lnL>
                      <a:noFill/>
                    </a:lnL>
                    <a:lnR>
                      <a:noFill/>
                    </a:lnR>
                    <a:lnT>
                      <a:noFill/>
                    </a:lnT>
                    <a:lnB>
                      <a:noFill/>
                    </a:lnB>
                    <a:noFill/>
                  </a:tcPr>
                </a:tc>
                <a:tc>
                  <a:txBody>
                    <a:bodyPr/>
                    <a:lstStyle/>
                    <a:p>
                      <a:r>
                        <a:rPr lang="en-US" dirty="0"/>
                        <a:t>10%</a:t>
                      </a:r>
                    </a:p>
                  </a:txBody>
                  <a:tcPr anchor="ctr">
                    <a:lnL>
                      <a:noFill/>
                    </a:lnL>
                    <a:lnR>
                      <a:noFill/>
                    </a:lnR>
                    <a:lnT>
                      <a:noFill/>
                    </a:lnT>
                    <a:lnB>
                      <a:noFill/>
                    </a:lnB>
                    <a:noFill/>
                  </a:tcPr>
                </a:tc>
                <a:extLst>
                  <a:ext uri="{0D108BD9-81ED-4DB2-BD59-A6C34878D82A}">
                    <a16:rowId xmlns:a16="http://schemas.microsoft.com/office/drawing/2014/main" val="3075706511"/>
                  </a:ext>
                </a:extLst>
              </a:tr>
              <a:tr h="624035">
                <a:tc>
                  <a:txBody>
                    <a:bodyPr/>
                    <a:lstStyle/>
                    <a:p>
                      <a:r>
                        <a:rPr lang="en-US" dirty="0"/>
                        <a:t>102</a:t>
                      </a:r>
                    </a:p>
                  </a:txBody>
                  <a:tcPr anchor="ctr">
                    <a:lnL>
                      <a:noFill/>
                    </a:lnL>
                    <a:lnR>
                      <a:noFill/>
                    </a:lnR>
                    <a:lnT>
                      <a:noFill/>
                    </a:lnT>
                    <a:lnB>
                      <a:noFill/>
                    </a:lnB>
                    <a:noFill/>
                  </a:tcPr>
                </a:tc>
                <a:tc>
                  <a:txBody>
                    <a:bodyPr/>
                    <a:lstStyle/>
                    <a:p>
                      <a:r>
                        <a:rPr lang="en-US"/>
                        <a:t>Alice</a:t>
                      </a:r>
                    </a:p>
                  </a:txBody>
                  <a:tcPr anchor="ctr">
                    <a:lnL>
                      <a:noFill/>
                    </a:lnL>
                    <a:lnR>
                      <a:noFill/>
                    </a:lnR>
                    <a:lnT>
                      <a:noFill/>
                    </a:lnT>
                    <a:lnB>
                      <a:noFill/>
                    </a:lnB>
                    <a:noFill/>
                  </a:tcPr>
                </a:tc>
                <a:tc>
                  <a:txBody>
                    <a:bodyPr/>
                    <a:lstStyle/>
                    <a:p>
                      <a:r>
                        <a:rPr lang="en-US" dirty="0" err="1"/>
                        <a:t>NaN</a:t>
                      </a:r>
                      <a:endParaRPr lang="en-US" dirty="0"/>
                    </a:p>
                  </a:txBody>
                  <a:tcPr anchor="ctr">
                    <a:lnL>
                      <a:noFill/>
                    </a:lnL>
                    <a:lnR>
                      <a:noFill/>
                    </a:lnR>
                    <a:lnT>
                      <a:noFill/>
                    </a:lnT>
                    <a:lnB>
                      <a:noFill/>
                    </a:lnB>
                    <a:noFill/>
                  </a:tcPr>
                </a:tc>
                <a:tc>
                  <a:txBody>
                    <a:bodyPr/>
                    <a:lstStyle/>
                    <a:p>
                      <a:r>
                        <a:rPr lang="en-US" dirty="0"/>
                        <a:t>2024-02-15</a:t>
                      </a:r>
                    </a:p>
                  </a:txBody>
                  <a:tcPr anchor="ctr">
                    <a:lnL>
                      <a:noFill/>
                    </a:lnL>
                    <a:lnR>
                      <a:noFill/>
                    </a:lnR>
                    <a:lnT>
                      <a:noFill/>
                    </a:lnT>
                    <a:lnB>
                      <a:noFill/>
                    </a:lnB>
                    <a:noFill/>
                  </a:tcPr>
                </a:tc>
                <a:tc>
                  <a:txBody>
                    <a:bodyPr/>
                    <a:lstStyle/>
                    <a:p>
                      <a:r>
                        <a:rPr lang="en-US"/>
                        <a:t>NaN</a:t>
                      </a:r>
                    </a:p>
                  </a:txBody>
                  <a:tcPr anchor="ctr">
                    <a:lnL>
                      <a:noFill/>
                    </a:lnL>
                    <a:lnR>
                      <a:noFill/>
                    </a:lnR>
                    <a:lnT>
                      <a:noFill/>
                    </a:lnT>
                    <a:lnB>
                      <a:noFill/>
                    </a:lnB>
                    <a:noFill/>
                  </a:tcPr>
                </a:tc>
                <a:tc>
                  <a:txBody>
                    <a:bodyPr/>
                    <a:lstStyle/>
                    <a:p>
                      <a:r>
                        <a:rPr lang="en-US" dirty="0"/>
                        <a:t>5%</a:t>
                      </a:r>
                    </a:p>
                  </a:txBody>
                  <a:tcPr anchor="ctr">
                    <a:lnL>
                      <a:noFill/>
                    </a:lnL>
                    <a:lnR>
                      <a:noFill/>
                    </a:lnR>
                    <a:lnT>
                      <a:noFill/>
                    </a:lnT>
                    <a:lnB>
                      <a:noFill/>
                    </a:lnB>
                    <a:noFill/>
                  </a:tcPr>
                </a:tc>
                <a:extLst>
                  <a:ext uri="{0D108BD9-81ED-4DB2-BD59-A6C34878D82A}">
                    <a16:rowId xmlns:a16="http://schemas.microsoft.com/office/drawing/2014/main" val="2639375649"/>
                  </a:ext>
                </a:extLst>
              </a:tr>
              <a:tr h="624035">
                <a:tc>
                  <a:txBody>
                    <a:bodyPr/>
                    <a:lstStyle/>
                    <a:p>
                      <a:r>
                        <a:rPr lang="en-US" dirty="0"/>
                        <a:t>103</a:t>
                      </a:r>
                    </a:p>
                  </a:txBody>
                  <a:tcPr anchor="ctr">
                    <a:lnL>
                      <a:noFill/>
                    </a:lnL>
                    <a:lnR>
                      <a:noFill/>
                    </a:lnR>
                    <a:lnT>
                      <a:noFill/>
                    </a:lnT>
                    <a:lnB>
                      <a:noFill/>
                    </a:lnB>
                    <a:noFill/>
                  </a:tcPr>
                </a:tc>
                <a:tc>
                  <a:txBody>
                    <a:bodyPr/>
                    <a:lstStyle/>
                    <a:p>
                      <a:r>
                        <a:rPr lang="en-US"/>
                        <a:t>Bob</a:t>
                      </a:r>
                    </a:p>
                  </a:txBody>
                  <a:tcPr anchor="ctr">
                    <a:lnL>
                      <a:noFill/>
                    </a:lnL>
                    <a:lnR>
                      <a:noFill/>
                    </a:lnR>
                    <a:lnT>
                      <a:noFill/>
                    </a:lnT>
                    <a:lnB>
                      <a:noFill/>
                    </a:lnB>
                    <a:noFill/>
                  </a:tcPr>
                </a:tc>
                <a:tc>
                  <a:txBody>
                    <a:bodyPr/>
                    <a:lstStyle/>
                    <a:p>
                      <a:r>
                        <a:rPr lang="en-US" dirty="0"/>
                        <a:t>700</a:t>
                      </a:r>
                    </a:p>
                  </a:txBody>
                  <a:tcPr anchor="ctr">
                    <a:lnL>
                      <a:noFill/>
                    </a:lnL>
                    <a:lnR>
                      <a:noFill/>
                    </a:lnR>
                    <a:lnT>
                      <a:noFill/>
                    </a:lnT>
                    <a:lnB>
                      <a:noFill/>
                    </a:lnB>
                    <a:noFill/>
                  </a:tcPr>
                </a:tc>
                <a:tc>
                  <a:txBody>
                    <a:bodyPr/>
                    <a:lstStyle/>
                    <a:p>
                      <a:r>
                        <a:rPr lang="en-US" dirty="0"/>
                        <a:t>2024-03-20</a:t>
                      </a:r>
                    </a:p>
                  </a:txBody>
                  <a:tcPr anchor="ctr">
                    <a:lnL>
                      <a:noFill/>
                    </a:lnL>
                    <a:lnR>
                      <a:noFill/>
                    </a:lnR>
                    <a:lnT>
                      <a:noFill/>
                    </a:lnT>
                    <a:lnB>
                      <a:noFill/>
                    </a:lnB>
                    <a:noFill/>
                  </a:tcPr>
                </a:tc>
                <a:tc>
                  <a:txBody>
                    <a:bodyPr/>
                    <a:lstStyle/>
                    <a:p>
                      <a:r>
                        <a:rPr lang="en-US"/>
                        <a:t>Chicago</a:t>
                      </a:r>
                    </a:p>
                  </a:txBody>
                  <a:tcPr anchor="ctr">
                    <a:lnL>
                      <a:noFill/>
                    </a:lnL>
                    <a:lnR>
                      <a:noFill/>
                    </a:lnR>
                    <a:lnT>
                      <a:noFill/>
                    </a:lnT>
                    <a:lnB>
                      <a:noFill/>
                    </a:lnB>
                    <a:noFill/>
                  </a:tcPr>
                </a:tc>
                <a:tc>
                  <a:txBody>
                    <a:bodyPr/>
                    <a:lstStyle/>
                    <a:p>
                      <a:r>
                        <a:rPr lang="en-US" dirty="0"/>
                        <a:t>15%</a:t>
                      </a:r>
                    </a:p>
                  </a:txBody>
                  <a:tcPr anchor="ctr">
                    <a:lnL>
                      <a:noFill/>
                    </a:lnL>
                    <a:lnR>
                      <a:noFill/>
                    </a:lnR>
                    <a:lnT>
                      <a:noFill/>
                    </a:lnT>
                    <a:lnB>
                      <a:noFill/>
                    </a:lnB>
                    <a:noFill/>
                  </a:tcPr>
                </a:tc>
                <a:extLst>
                  <a:ext uri="{0D108BD9-81ED-4DB2-BD59-A6C34878D82A}">
                    <a16:rowId xmlns:a16="http://schemas.microsoft.com/office/drawing/2014/main" val="1158723272"/>
                  </a:ext>
                </a:extLst>
              </a:tr>
              <a:tr h="624035">
                <a:tc>
                  <a:txBody>
                    <a:bodyPr/>
                    <a:lstStyle/>
                    <a:p>
                      <a:r>
                        <a:rPr lang="en-US" dirty="0"/>
                        <a:t>104</a:t>
                      </a:r>
                    </a:p>
                  </a:txBody>
                  <a:tcPr anchor="ctr">
                    <a:lnL>
                      <a:noFill/>
                    </a:lnL>
                    <a:lnR>
                      <a:noFill/>
                    </a:lnR>
                    <a:lnT>
                      <a:noFill/>
                    </a:lnT>
                    <a:lnB>
                      <a:noFill/>
                    </a:lnB>
                    <a:noFill/>
                  </a:tcPr>
                </a:tc>
                <a:tc>
                  <a:txBody>
                    <a:bodyPr/>
                    <a:lstStyle/>
                    <a:p>
                      <a:r>
                        <a:rPr lang="en-US"/>
                        <a:t>David</a:t>
                      </a:r>
                    </a:p>
                  </a:txBody>
                  <a:tcPr anchor="ctr">
                    <a:lnL>
                      <a:noFill/>
                    </a:lnL>
                    <a:lnR>
                      <a:noFill/>
                    </a:lnR>
                    <a:lnT>
                      <a:noFill/>
                    </a:lnT>
                    <a:lnB>
                      <a:noFill/>
                    </a:lnB>
                    <a:noFill/>
                  </a:tcPr>
                </a:tc>
                <a:tc>
                  <a:txBody>
                    <a:bodyPr/>
                    <a:lstStyle/>
                    <a:p>
                      <a:r>
                        <a:rPr lang="en-US" dirty="0"/>
                        <a:t>-200</a:t>
                      </a:r>
                    </a:p>
                  </a:txBody>
                  <a:tcPr anchor="ctr">
                    <a:lnL>
                      <a:noFill/>
                    </a:lnL>
                    <a:lnR>
                      <a:noFill/>
                    </a:lnR>
                    <a:lnT>
                      <a:noFill/>
                    </a:lnT>
                    <a:lnB>
                      <a:noFill/>
                    </a:lnB>
                    <a:noFill/>
                  </a:tcPr>
                </a:tc>
                <a:tc>
                  <a:txBody>
                    <a:bodyPr/>
                    <a:lstStyle/>
                    <a:p>
                      <a:r>
                        <a:rPr lang="en-US" dirty="0"/>
                        <a:t>2024-04-12</a:t>
                      </a:r>
                    </a:p>
                  </a:txBody>
                  <a:tcPr anchor="ctr">
                    <a:lnL>
                      <a:noFill/>
                    </a:lnL>
                    <a:lnR>
                      <a:noFill/>
                    </a:lnR>
                    <a:lnT>
                      <a:noFill/>
                    </a:lnT>
                    <a:lnB>
                      <a:noFill/>
                    </a:lnB>
                    <a:noFill/>
                  </a:tcPr>
                </a:tc>
                <a:tc>
                  <a:txBody>
                    <a:bodyPr/>
                    <a:lstStyle/>
                    <a:p>
                      <a:r>
                        <a:rPr lang="en-US"/>
                        <a:t>Houston</a:t>
                      </a:r>
                    </a:p>
                  </a:txBody>
                  <a:tcPr anchor="ctr">
                    <a:lnL>
                      <a:noFill/>
                    </a:lnL>
                    <a:lnR>
                      <a:noFill/>
                    </a:lnR>
                    <a:lnT>
                      <a:noFill/>
                    </a:lnT>
                    <a:lnB>
                      <a:noFill/>
                    </a:lnB>
                    <a:noFill/>
                  </a:tcPr>
                </a:tc>
                <a:tc>
                  <a:txBody>
                    <a:bodyPr/>
                    <a:lstStyle/>
                    <a:p>
                      <a:r>
                        <a:rPr lang="en-US" dirty="0" err="1"/>
                        <a:t>NaN</a:t>
                      </a:r>
                      <a:endParaRPr lang="en-US" dirty="0"/>
                    </a:p>
                  </a:txBody>
                  <a:tcPr anchor="ctr">
                    <a:lnL>
                      <a:noFill/>
                    </a:lnL>
                    <a:lnR>
                      <a:noFill/>
                    </a:lnR>
                    <a:lnT>
                      <a:noFill/>
                    </a:lnT>
                    <a:lnB>
                      <a:noFill/>
                    </a:lnB>
                    <a:noFill/>
                  </a:tcPr>
                </a:tc>
                <a:extLst>
                  <a:ext uri="{0D108BD9-81ED-4DB2-BD59-A6C34878D82A}">
                    <a16:rowId xmlns:a16="http://schemas.microsoft.com/office/drawing/2014/main" val="2124269340"/>
                  </a:ext>
                </a:extLst>
              </a:tr>
              <a:tr h="624035">
                <a:tc>
                  <a:txBody>
                    <a:bodyPr/>
                    <a:lstStyle/>
                    <a:p>
                      <a:r>
                        <a:rPr lang="en-US" dirty="0"/>
                        <a:t>105</a:t>
                      </a:r>
                    </a:p>
                  </a:txBody>
                  <a:tcPr anchor="ctr">
                    <a:lnL>
                      <a:noFill/>
                    </a:lnL>
                    <a:lnR>
                      <a:noFill/>
                    </a:lnR>
                    <a:lnT>
                      <a:noFill/>
                    </a:lnT>
                    <a:lnB>
                      <a:noFill/>
                    </a:lnB>
                    <a:noFill/>
                  </a:tcPr>
                </a:tc>
                <a:tc>
                  <a:txBody>
                    <a:bodyPr/>
                    <a:lstStyle/>
                    <a:p>
                      <a:r>
                        <a:rPr lang="en-US" dirty="0"/>
                        <a:t>Emily</a:t>
                      </a:r>
                    </a:p>
                  </a:txBody>
                  <a:tcPr anchor="ctr">
                    <a:lnL>
                      <a:noFill/>
                    </a:lnL>
                    <a:lnR>
                      <a:noFill/>
                    </a:lnR>
                    <a:lnT>
                      <a:noFill/>
                    </a:lnT>
                    <a:lnB>
                      <a:noFill/>
                    </a:lnB>
                    <a:noFill/>
                  </a:tcPr>
                </a:tc>
                <a:tc>
                  <a:txBody>
                    <a:bodyPr/>
                    <a:lstStyle/>
                    <a:p>
                      <a:r>
                        <a:rPr lang="en-US" dirty="0"/>
                        <a:t>300</a:t>
                      </a:r>
                    </a:p>
                  </a:txBody>
                  <a:tcPr anchor="ctr">
                    <a:lnL>
                      <a:noFill/>
                    </a:lnL>
                    <a:lnR>
                      <a:noFill/>
                    </a:lnR>
                    <a:lnT>
                      <a:noFill/>
                    </a:lnT>
                    <a:lnB>
                      <a:noFill/>
                    </a:lnB>
                    <a:noFill/>
                  </a:tcPr>
                </a:tc>
                <a:tc>
                  <a:txBody>
                    <a:bodyPr/>
                    <a:lstStyle/>
                    <a:p>
                      <a:r>
                        <a:rPr lang="en-US" dirty="0"/>
                        <a:t>2024-05-05</a:t>
                      </a:r>
                    </a:p>
                  </a:txBody>
                  <a:tcPr anchor="ctr">
                    <a:lnL>
                      <a:noFill/>
                    </a:lnL>
                    <a:lnR>
                      <a:noFill/>
                    </a:lnR>
                    <a:lnT>
                      <a:noFill/>
                    </a:lnT>
                    <a:lnB>
                      <a:noFill/>
                    </a:lnB>
                    <a:noFill/>
                  </a:tcPr>
                </a:tc>
                <a:tc>
                  <a:txBody>
                    <a:bodyPr/>
                    <a:lstStyle/>
                    <a:p>
                      <a:r>
                        <a:rPr lang="en-US" dirty="0"/>
                        <a:t>Los Angeles</a:t>
                      </a:r>
                    </a:p>
                  </a:txBody>
                  <a:tcPr anchor="ctr">
                    <a:lnL>
                      <a:noFill/>
                    </a:lnL>
                    <a:lnR>
                      <a:noFill/>
                    </a:lnR>
                    <a:lnT>
                      <a:noFill/>
                    </a:lnT>
                    <a:lnB>
                      <a:noFill/>
                    </a:lnB>
                    <a:noFill/>
                  </a:tcPr>
                </a:tc>
                <a:tc>
                  <a:txBody>
                    <a:bodyPr/>
                    <a:lstStyle/>
                    <a:p>
                      <a:r>
                        <a:rPr lang="en-US" dirty="0"/>
                        <a:t>10%</a:t>
                      </a:r>
                    </a:p>
                  </a:txBody>
                  <a:tcPr anchor="ctr">
                    <a:lnL>
                      <a:noFill/>
                    </a:lnL>
                    <a:lnR>
                      <a:noFill/>
                    </a:lnR>
                    <a:lnT>
                      <a:noFill/>
                    </a:lnT>
                    <a:lnB>
                      <a:noFill/>
                    </a:lnB>
                    <a:noFill/>
                  </a:tcPr>
                </a:tc>
                <a:extLst>
                  <a:ext uri="{0D108BD9-81ED-4DB2-BD59-A6C34878D82A}">
                    <a16:rowId xmlns:a16="http://schemas.microsoft.com/office/drawing/2014/main" val="3800060707"/>
                  </a:ext>
                </a:extLst>
              </a:tr>
            </a:tbl>
          </a:graphicData>
        </a:graphic>
      </p:graphicFrame>
      <p:sp>
        <p:nvSpPr>
          <p:cNvPr id="7" name="Rectangle 3">
            <a:extLst>
              <a:ext uri="{FF2B5EF4-FFF2-40B4-BE49-F238E27FC236}">
                <a16:creationId xmlns:a16="http://schemas.microsoft.com/office/drawing/2014/main" id="{3005B1D4-DFA5-2700-BF86-37D03FF3030D}"/>
              </a:ext>
            </a:extLst>
          </p:cNvPr>
          <p:cNvSpPr>
            <a:spLocks noChangeArrowheads="1"/>
          </p:cNvSpPr>
          <p:nvPr/>
        </p:nvSpPr>
        <p:spPr bwMode="auto">
          <a:xfrm>
            <a:off x="838200" y="3183995"/>
            <a:ext cx="9819807" cy="569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chemeClr val="tx1"/>
                </a:solidFill>
                <a:effectLst/>
                <a:latin typeface="Arial" panose="020B0604020202020204" pitchFamily="34" charset="0"/>
              </a:rPr>
              <a:t>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90935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Python Example: Handling Missing Healthcare Data</a:t>
            </a:r>
          </a:p>
        </p:txBody>
      </p:sp>
      <p:sp>
        <p:nvSpPr>
          <p:cNvPr id="3" name="Content Placeholder 2"/>
          <p:cNvSpPr>
            <a:spLocks noGrp="1"/>
          </p:cNvSpPr>
          <p:nvPr>
            <p:ph idx="1"/>
          </p:nvPr>
        </p:nvSpPr>
        <p:spPr/>
        <p:txBody>
          <a:bodyPr>
            <a:normAutofit/>
          </a:bodyPr>
          <a:lstStyle/>
          <a:p>
            <a:pPr marL="0" indent="0">
              <a:buNone/>
            </a:pPr>
            <a:r>
              <a:rPr dirty="0"/>
              <a:t>from </a:t>
            </a:r>
            <a:r>
              <a:rPr dirty="0" err="1"/>
              <a:t>sklearn.impute</a:t>
            </a:r>
            <a:r>
              <a:rPr dirty="0"/>
              <a:t> import </a:t>
            </a:r>
            <a:r>
              <a:rPr dirty="0" err="1"/>
              <a:t>KNNImputer</a:t>
            </a:r>
            <a:endParaRPr dirty="0"/>
          </a:p>
          <a:p>
            <a:pPr marL="0" indent="0">
              <a:buNone/>
            </a:pPr>
            <a:r>
              <a:rPr dirty="0"/>
              <a:t>import pandas as pd</a:t>
            </a:r>
          </a:p>
          <a:p>
            <a:pPr marL="0" indent="0">
              <a:buNone/>
            </a:pPr>
            <a:r>
              <a:rPr dirty="0" err="1"/>
              <a:t>health_data</a:t>
            </a:r>
            <a:r>
              <a:rPr dirty="0"/>
              <a:t> = </a:t>
            </a:r>
            <a:r>
              <a:rPr dirty="0" err="1"/>
              <a:t>pd.DataFrame</a:t>
            </a:r>
            <a:r>
              <a:rPr dirty="0"/>
              <a:t>({</a:t>
            </a:r>
          </a:p>
          <a:p>
            <a:pPr marL="0" indent="0">
              <a:buNone/>
            </a:pPr>
            <a:r>
              <a:rPr dirty="0"/>
              <a:t> '</a:t>
            </a:r>
            <a:r>
              <a:rPr dirty="0" err="1"/>
              <a:t>Blood_Pressure</a:t>
            </a:r>
            <a:r>
              <a:rPr dirty="0"/>
              <a:t>': [120, 130, None, 110, 140],</a:t>
            </a:r>
          </a:p>
          <a:p>
            <a:pPr marL="0" indent="0">
              <a:buNone/>
            </a:pPr>
            <a:r>
              <a:rPr dirty="0"/>
              <a:t> 'Cholesterol': [200, None, 220, 210, None]})</a:t>
            </a:r>
          </a:p>
          <a:p>
            <a:pPr marL="0" indent="0">
              <a:buNone/>
            </a:pPr>
            <a:r>
              <a:rPr dirty="0"/>
              <a:t>imputer = </a:t>
            </a:r>
            <a:r>
              <a:rPr dirty="0" err="1"/>
              <a:t>KNNImputer</a:t>
            </a:r>
            <a:r>
              <a:rPr dirty="0"/>
              <a:t>(</a:t>
            </a:r>
            <a:r>
              <a:rPr dirty="0" err="1"/>
              <a:t>n_neighbors</a:t>
            </a:r>
            <a:r>
              <a:rPr dirty="0"/>
              <a:t>=2)</a:t>
            </a:r>
          </a:p>
          <a:p>
            <a:pPr marL="0" indent="0">
              <a:buNone/>
            </a:pPr>
            <a:r>
              <a:rPr dirty="0" err="1"/>
              <a:t>health_data_imputed</a:t>
            </a:r>
            <a:r>
              <a:rPr dirty="0"/>
              <a:t> = </a:t>
            </a:r>
            <a:r>
              <a:rPr dirty="0" err="1"/>
              <a:t>pd.DataFrame</a:t>
            </a:r>
            <a:r>
              <a:rPr dirty="0"/>
              <a:t>(</a:t>
            </a:r>
            <a:r>
              <a:rPr dirty="0" err="1"/>
              <a:t>imputer.fit_transform</a:t>
            </a:r>
            <a:r>
              <a:rPr dirty="0"/>
              <a:t>(</a:t>
            </a:r>
            <a:r>
              <a:rPr dirty="0" err="1"/>
              <a:t>health_data</a:t>
            </a:r>
            <a:r>
              <a:rPr dirty="0"/>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 Handling Missing Data</a:t>
            </a:r>
          </a:p>
        </p:txBody>
      </p:sp>
      <p:sp>
        <p:nvSpPr>
          <p:cNvPr id="3" name="Content Placeholder 2"/>
          <p:cNvSpPr>
            <a:spLocks noGrp="1"/>
          </p:cNvSpPr>
          <p:nvPr>
            <p:ph idx="1"/>
          </p:nvPr>
        </p:nvSpPr>
        <p:spPr/>
        <p:txBody>
          <a:bodyPr/>
          <a:lstStyle/>
          <a:p>
            <a:r>
              <a:t>- **Survey Data:** Fill missing values using mean/median.</a:t>
            </a:r>
          </a:p>
          <a:p>
            <a:r>
              <a:t>- **Financial Data:** Use forward-fill or interpolation.</a:t>
            </a:r>
          </a:p>
          <a:p>
            <a:r>
              <a:t>- **Healthcare Data:** Use KNN imputation or drop columns with too many missing values.</a:t>
            </a:r>
          </a:p>
          <a:p>
            <a:r>
              <a:t>- Always analyze missing data before choosing a method.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DA6A-3B61-3341-27C5-6845D7C82B3C}"/>
              </a:ext>
            </a:extLst>
          </p:cNvPr>
          <p:cNvSpPr>
            <a:spLocks noGrp="1"/>
          </p:cNvSpPr>
          <p:nvPr>
            <p:ph type="title"/>
          </p:nvPr>
        </p:nvSpPr>
        <p:spPr/>
        <p:txBody>
          <a:bodyPr/>
          <a:lstStyle/>
          <a:p>
            <a:r>
              <a:rPr lang="en-US" dirty="0"/>
              <a:t>Examples ( Reindexing) </a:t>
            </a:r>
          </a:p>
        </p:txBody>
      </p:sp>
      <p:sp>
        <p:nvSpPr>
          <p:cNvPr id="3" name="Content Placeholder 2">
            <a:extLst>
              <a:ext uri="{FF2B5EF4-FFF2-40B4-BE49-F238E27FC236}">
                <a16:creationId xmlns:a16="http://schemas.microsoft.com/office/drawing/2014/main" id="{C90AABC8-EDA6-667C-4AB7-A76A78D416DD}"/>
              </a:ext>
            </a:extLst>
          </p:cNvPr>
          <p:cNvSpPr>
            <a:spLocks noGrp="1"/>
          </p:cNvSpPr>
          <p:nvPr>
            <p:ph idx="1"/>
          </p:nvPr>
        </p:nvSpPr>
        <p:spPr/>
        <p:txBody>
          <a:bodyPr>
            <a:normAutofit fontScale="62500" lnSpcReduction="20000"/>
          </a:bodyPr>
          <a:lstStyle/>
          <a:p>
            <a:r>
              <a:rPr lang="en-US" dirty="0"/>
              <a:t>In [1]: </a:t>
            </a:r>
            <a:r>
              <a:rPr lang="en-US" dirty="0" err="1"/>
              <a:t>pd.Series</a:t>
            </a:r>
            <a:r>
              <a:rPr lang="en-US" dirty="0"/>
              <a:t>([1, 2], </a:t>
            </a:r>
            <a:r>
              <a:rPr lang="en-US" dirty="0" err="1"/>
              <a:t>dtype</a:t>
            </a:r>
            <a:r>
              <a:rPr lang="en-US" dirty="0"/>
              <a:t>=np.int64).reindex([0, 1, 2])</a:t>
            </a:r>
          </a:p>
          <a:p>
            <a:r>
              <a:rPr lang="en-US" dirty="0"/>
              <a:t>Out[1]: </a:t>
            </a:r>
          </a:p>
          <a:p>
            <a:r>
              <a:rPr lang="en-US" dirty="0"/>
              <a:t>0    1.0</a:t>
            </a:r>
          </a:p>
          <a:p>
            <a:r>
              <a:rPr lang="en-US" dirty="0"/>
              <a:t>1    2.0</a:t>
            </a:r>
          </a:p>
          <a:p>
            <a:r>
              <a:rPr lang="en-US" dirty="0"/>
              <a:t>2    </a:t>
            </a:r>
            <a:r>
              <a:rPr lang="en-US" dirty="0" err="1"/>
              <a:t>NaN</a:t>
            </a:r>
            <a:endParaRPr lang="en-US" dirty="0"/>
          </a:p>
          <a:p>
            <a:r>
              <a:rPr lang="en-US" dirty="0" err="1"/>
              <a:t>dtype</a:t>
            </a:r>
            <a:r>
              <a:rPr lang="en-US" dirty="0"/>
              <a:t>: float64</a:t>
            </a:r>
          </a:p>
          <a:p>
            <a:endParaRPr lang="en-US" dirty="0"/>
          </a:p>
          <a:p>
            <a:r>
              <a:rPr lang="en-US" dirty="0"/>
              <a:t>In [2]: </a:t>
            </a:r>
            <a:r>
              <a:rPr lang="en-US" dirty="0" err="1"/>
              <a:t>pd.Series</a:t>
            </a:r>
            <a:r>
              <a:rPr lang="en-US" dirty="0"/>
              <a:t>([True, False], </a:t>
            </a:r>
            <a:r>
              <a:rPr lang="en-US" dirty="0" err="1"/>
              <a:t>dtype</a:t>
            </a:r>
            <a:r>
              <a:rPr lang="en-US" dirty="0"/>
              <a:t>=</a:t>
            </a:r>
            <a:r>
              <a:rPr lang="en-US" dirty="0" err="1"/>
              <a:t>np.bool</a:t>
            </a:r>
            <a:r>
              <a:rPr lang="en-US" dirty="0"/>
              <a:t>_).reindex([0, 1, 2])</a:t>
            </a:r>
          </a:p>
          <a:p>
            <a:r>
              <a:rPr lang="en-US" dirty="0"/>
              <a:t>Out[2]: </a:t>
            </a:r>
          </a:p>
          <a:p>
            <a:r>
              <a:rPr lang="en-US" dirty="0"/>
              <a:t>0     True</a:t>
            </a:r>
          </a:p>
          <a:p>
            <a:r>
              <a:rPr lang="en-US" dirty="0"/>
              <a:t>1    False</a:t>
            </a:r>
          </a:p>
          <a:p>
            <a:r>
              <a:rPr lang="en-US" dirty="0"/>
              <a:t>2      </a:t>
            </a:r>
            <a:r>
              <a:rPr lang="en-US" dirty="0" err="1"/>
              <a:t>NaN</a:t>
            </a:r>
            <a:endParaRPr lang="en-US" dirty="0"/>
          </a:p>
          <a:p>
            <a:r>
              <a:rPr lang="en-US" dirty="0" err="1"/>
              <a:t>dtype</a:t>
            </a:r>
            <a:r>
              <a:rPr lang="en-US" dirty="0"/>
              <a:t>: object</a:t>
            </a:r>
          </a:p>
        </p:txBody>
      </p:sp>
    </p:spTree>
    <p:extLst>
      <p:ext uri="{BB962C8B-B14F-4D97-AF65-F5344CB8AC3E}">
        <p14:creationId xmlns:p14="http://schemas.microsoft.com/office/powerpoint/2010/main" val="23026992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924C-FC02-0193-30CA-8CDAAEDB1F41}"/>
              </a:ext>
            </a:extLst>
          </p:cNvPr>
          <p:cNvSpPr>
            <a:spLocks noGrp="1"/>
          </p:cNvSpPr>
          <p:nvPr>
            <p:ph type="title"/>
          </p:nvPr>
        </p:nvSpPr>
        <p:spPr/>
        <p:txBody>
          <a:bodyPr/>
          <a:lstStyle/>
          <a:p>
            <a:r>
              <a:rPr lang="en-US" dirty="0"/>
              <a:t>Detecting missing values</a:t>
            </a:r>
          </a:p>
        </p:txBody>
      </p:sp>
      <p:sp>
        <p:nvSpPr>
          <p:cNvPr id="3" name="Content Placeholder 2">
            <a:extLst>
              <a:ext uri="{FF2B5EF4-FFF2-40B4-BE49-F238E27FC236}">
                <a16:creationId xmlns:a16="http://schemas.microsoft.com/office/drawing/2014/main" id="{F04DE9D5-D0A0-1208-2486-9D280476CA0E}"/>
              </a:ext>
            </a:extLst>
          </p:cNvPr>
          <p:cNvSpPr>
            <a:spLocks noGrp="1"/>
          </p:cNvSpPr>
          <p:nvPr>
            <p:ph idx="1"/>
          </p:nvPr>
        </p:nvSpPr>
        <p:spPr/>
        <p:txBody>
          <a:bodyPr>
            <a:normAutofit fontScale="85000" lnSpcReduction="20000"/>
          </a:bodyPr>
          <a:lstStyle/>
          <a:p>
            <a:r>
              <a:rPr lang="en-US" dirty="0"/>
              <a:t>ser = </a:t>
            </a:r>
            <a:r>
              <a:rPr lang="en-US" dirty="0" err="1"/>
              <a:t>pd.Series</a:t>
            </a:r>
            <a:r>
              <a:rPr lang="en-US" dirty="0"/>
              <a:t>([</a:t>
            </a:r>
            <a:r>
              <a:rPr lang="en-US" dirty="0" err="1"/>
              <a:t>pd.Timestamp</a:t>
            </a:r>
            <a:r>
              <a:rPr lang="en-US" dirty="0"/>
              <a:t>("2020-01-01"), </a:t>
            </a:r>
            <a:r>
              <a:rPr lang="en-US" dirty="0" err="1"/>
              <a:t>pd.NaT</a:t>
            </a:r>
            <a:r>
              <a:rPr lang="en-US" dirty="0"/>
              <a:t>])</a:t>
            </a:r>
          </a:p>
          <a:p>
            <a:endParaRPr lang="en-US" dirty="0"/>
          </a:p>
          <a:p>
            <a:pPr marL="0" indent="0">
              <a:buNone/>
            </a:pPr>
            <a:r>
              <a:rPr lang="en-US" dirty="0"/>
              <a:t>ser</a:t>
            </a:r>
          </a:p>
          <a:p>
            <a:pPr marL="0" indent="0">
              <a:buNone/>
            </a:pPr>
            <a:r>
              <a:rPr lang="en-US" dirty="0"/>
              <a:t>0   2020-01-01</a:t>
            </a:r>
          </a:p>
          <a:p>
            <a:pPr marL="0" indent="0">
              <a:buNone/>
            </a:pPr>
            <a:r>
              <a:rPr lang="en-US" dirty="0"/>
              <a:t>1          </a:t>
            </a:r>
            <a:r>
              <a:rPr lang="en-US" dirty="0" err="1"/>
              <a:t>NaT</a:t>
            </a:r>
            <a:endParaRPr lang="en-US" dirty="0"/>
          </a:p>
          <a:p>
            <a:r>
              <a:rPr lang="en-US" dirty="0" err="1"/>
              <a:t>dtype</a:t>
            </a:r>
            <a:r>
              <a:rPr lang="en-US" dirty="0"/>
              <a:t>: datetime64[ns]</a:t>
            </a:r>
          </a:p>
          <a:p>
            <a:pPr marL="0" indent="0">
              <a:buNone/>
            </a:pPr>
            <a:endParaRPr lang="en-US" dirty="0"/>
          </a:p>
          <a:p>
            <a:r>
              <a:rPr lang="en-US" dirty="0" err="1"/>
              <a:t>pd.isna</a:t>
            </a:r>
            <a:r>
              <a:rPr lang="en-US" dirty="0"/>
              <a:t>(ser)</a:t>
            </a:r>
          </a:p>
          <a:p>
            <a:r>
              <a:rPr lang="en-US" dirty="0"/>
              <a:t>0    False</a:t>
            </a:r>
          </a:p>
          <a:p>
            <a:r>
              <a:rPr lang="en-US" dirty="0"/>
              <a:t>1     True</a:t>
            </a:r>
          </a:p>
          <a:p>
            <a:r>
              <a:rPr lang="en-US" dirty="0" err="1"/>
              <a:t>dtype</a:t>
            </a:r>
            <a:r>
              <a:rPr lang="en-US" dirty="0"/>
              <a:t>: bool</a:t>
            </a:r>
          </a:p>
        </p:txBody>
      </p:sp>
    </p:spTree>
    <p:extLst>
      <p:ext uri="{BB962C8B-B14F-4D97-AF65-F5344CB8AC3E}">
        <p14:creationId xmlns:p14="http://schemas.microsoft.com/office/powerpoint/2010/main" val="3367557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F3E4-923F-C08D-024F-B2BC9B1AA3CE}"/>
              </a:ext>
            </a:extLst>
          </p:cNvPr>
          <p:cNvSpPr>
            <a:spLocks noGrp="1"/>
          </p:cNvSpPr>
          <p:nvPr>
            <p:ph type="title"/>
          </p:nvPr>
        </p:nvSpPr>
        <p:spPr/>
        <p:txBody>
          <a:bodyPr>
            <a:normAutofit/>
          </a:bodyPr>
          <a:lstStyle/>
          <a:p>
            <a:r>
              <a:rPr lang="en-US" dirty="0" err="1">
                <a:solidFill>
                  <a:srgbClr val="FF0000"/>
                </a:solidFill>
              </a:rPr>
              <a:t>isna</a:t>
            </a:r>
            <a:r>
              <a:rPr lang="en-US" dirty="0">
                <a:solidFill>
                  <a:srgbClr val="FF0000"/>
                </a:solidFill>
              </a:rPr>
              <a:t>() or </a:t>
            </a:r>
            <a:r>
              <a:rPr lang="en-US" dirty="0" err="1">
                <a:solidFill>
                  <a:srgbClr val="FF0000"/>
                </a:solidFill>
              </a:rPr>
              <a:t>notna</a:t>
            </a:r>
            <a:r>
              <a:rPr lang="en-US" dirty="0">
                <a:solidFill>
                  <a:srgbClr val="FF0000"/>
                </a:solidFill>
              </a:rPr>
              <a:t>() will also consider None a missing value</a:t>
            </a:r>
          </a:p>
        </p:txBody>
      </p:sp>
      <p:sp>
        <p:nvSpPr>
          <p:cNvPr id="3" name="Content Placeholder 2">
            <a:extLst>
              <a:ext uri="{FF2B5EF4-FFF2-40B4-BE49-F238E27FC236}">
                <a16:creationId xmlns:a16="http://schemas.microsoft.com/office/drawing/2014/main" id="{87C000A0-E8B7-E32C-B98C-8404F1538CDA}"/>
              </a:ext>
            </a:extLst>
          </p:cNvPr>
          <p:cNvSpPr>
            <a:spLocks noGrp="1"/>
          </p:cNvSpPr>
          <p:nvPr>
            <p:ph idx="1"/>
          </p:nvPr>
        </p:nvSpPr>
        <p:spPr/>
        <p:txBody>
          <a:bodyPr>
            <a:normAutofit/>
          </a:bodyPr>
          <a:lstStyle/>
          <a:p>
            <a:r>
              <a:rPr lang="en-US" sz="3200" dirty="0" err="1">
                <a:effectLst/>
                <a:latin typeface="Aptos" panose="020B0004020202020204" pitchFamily="34" charset="0"/>
                <a:ea typeface="Aptos" panose="020B0004020202020204" pitchFamily="34" charset="0"/>
                <a:cs typeface="Arial" panose="020B0604020202020204" pitchFamily="34" charset="0"/>
              </a:rPr>
              <a:t>isna</a:t>
            </a:r>
            <a:r>
              <a:rPr lang="en-US" sz="3200" dirty="0">
                <a:effectLst/>
                <a:latin typeface="Aptos" panose="020B0004020202020204" pitchFamily="34" charset="0"/>
                <a:ea typeface="Aptos" panose="020B0004020202020204" pitchFamily="34" charset="0"/>
                <a:cs typeface="Arial" panose="020B0604020202020204" pitchFamily="34" charset="0"/>
              </a:rPr>
              <a:t>() is a function in Pandas that checks for missing values (</a:t>
            </a:r>
            <a:r>
              <a:rPr lang="en-US" sz="3200" dirty="0" err="1">
                <a:effectLst/>
                <a:latin typeface="Aptos" panose="020B0004020202020204" pitchFamily="34" charset="0"/>
                <a:ea typeface="Aptos" panose="020B0004020202020204" pitchFamily="34" charset="0"/>
                <a:cs typeface="Arial" panose="020B0604020202020204" pitchFamily="34" charset="0"/>
              </a:rPr>
              <a:t>NaN</a:t>
            </a:r>
            <a:r>
              <a:rPr lang="en-US" sz="3200" dirty="0">
                <a:effectLst/>
                <a:latin typeface="Aptos" panose="020B0004020202020204" pitchFamily="34" charset="0"/>
                <a:ea typeface="Aptos" panose="020B0004020202020204" pitchFamily="34" charset="0"/>
                <a:cs typeface="Arial" panose="020B0604020202020204" pitchFamily="34" charset="0"/>
              </a:rPr>
              <a:t> or None) in a </a:t>
            </a:r>
            <a:r>
              <a:rPr lang="en-US" sz="3200" dirty="0" err="1">
                <a:effectLst/>
                <a:latin typeface="Aptos" panose="020B0004020202020204" pitchFamily="34" charset="0"/>
                <a:ea typeface="Aptos" panose="020B0004020202020204" pitchFamily="34" charset="0"/>
                <a:cs typeface="Arial" panose="020B0604020202020204" pitchFamily="34" charset="0"/>
              </a:rPr>
              <a:t>DataFrame</a:t>
            </a:r>
            <a:r>
              <a:rPr lang="en-US" sz="3200" dirty="0">
                <a:effectLst/>
                <a:latin typeface="Aptos" panose="020B0004020202020204" pitchFamily="34" charset="0"/>
                <a:ea typeface="Aptos" panose="020B0004020202020204" pitchFamily="34" charset="0"/>
                <a:cs typeface="Arial" panose="020B0604020202020204" pitchFamily="34" charset="0"/>
              </a:rPr>
              <a:t> or Series and returns a Boolean mask (True for missing values, False for non-missing values).</a:t>
            </a:r>
            <a:endParaRPr lang="en-US" sz="4800" dirty="0"/>
          </a:p>
          <a:p>
            <a:r>
              <a:rPr lang="en-US" sz="4000" dirty="0"/>
              <a:t>ser = </a:t>
            </a:r>
            <a:r>
              <a:rPr lang="en-US" sz="4000" dirty="0" err="1"/>
              <a:t>pd.Series</a:t>
            </a:r>
            <a:r>
              <a:rPr lang="en-US" sz="4000" dirty="0"/>
              <a:t>([1, None], </a:t>
            </a:r>
            <a:r>
              <a:rPr lang="en-US" sz="4000" dirty="0" err="1"/>
              <a:t>dtype</a:t>
            </a:r>
            <a:r>
              <a:rPr lang="en-US" sz="4000" dirty="0"/>
              <a:t>=object)</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B159CA10-96AF-97BD-95A7-EA2C3DC7FFD3}"/>
              </a:ext>
            </a:extLst>
          </p:cNvPr>
          <p:cNvPicPr>
            <a:picLocks noChangeAspect="1"/>
          </p:cNvPicPr>
          <p:nvPr/>
        </p:nvPicPr>
        <p:blipFill>
          <a:blip r:embed="rId3"/>
          <a:stretch>
            <a:fillRect/>
          </a:stretch>
        </p:blipFill>
        <p:spPr>
          <a:xfrm>
            <a:off x="573242" y="4535659"/>
            <a:ext cx="3431830" cy="1957216"/>
          </a:xfrm>
          <a:prstGeom prst="rect">
            <a:avLst/>
          </a:prstGeom>
        </p:spPr>
      </p:pic>
      <p:pic>
        <p:nvPicPr>
          <p:cNvPr id="10" name="Picture 9">
            <a:extLst>
              <a:ext uri="{FF2B5EF4-FFF2-40B4-BE49-F238E27FC236}">
                <a16:creationId xmlns:a16="http://schemas.microsoft.com/office/drawing/2014/main" id="{A5ED1ABB-4593-47D2-2CF3-B808EDDAF7C7}"/>
              </a:ext>
            </a:extLst>
          </p:cNvPr>
          <p:cNvPicPr>
            <a:picLocks noChangeAspect="1"/>
          </p:cNvPicPr>
          <p:nvPr/>
        </p:nvPicPr>
        <p:blipFill>
          <a:blip r:embed="rId4"/>
          <a:stretch>
            <a:fillRect/>
          </a:stretch>
        </p:blipFill>
        <p:spPr>
          <a:xfrm>
            <a:off x="4238797" y="4407408"/>
            <a:ext cx="3957040" cy="2085467"/>
          </a:xfrm>
          <a:prstGeom prst="rect">
            <a:avLst/>
          </a:prstGeom>
        </p:spPr>
      </p:pic>
    </p:spTree>
    <p:extLst>
      <p:ext uri="{BB962C8B-B14F-4D97-AF65-F5344CB8AC3E}">
        <p14:creationId xmlns:p14="http://schemas.microsoft.com/office/powerpoint/2010/main" val="13707732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49C0-1C37-393D-1F79-14E99914A7BD}"/>
              </a:ext>
            </a:extLst>
          </p:cNvPr>
          <p:cNvSpPr>
            <a:spLocks noGrp="1"/>
          </p:cNvSpPr>
          <p:nvPr>
            <p:ph type="title"/>
          </p:nvPr>
        </p:nvSpPr>
        <p:spPr/>
        <p:txBody>
          <a:bodyPr/>
          <a:lstStyle/>
          <a:p>
            <a:r>
              <a:rPr lang="en-US" dirty="0"/>
              <a:t>Calculations with missing data</a:t>
            </a:r>
          </a:p>
        </p:txBody>
      </p:sp>
      <p:sp>
        <p:nvSpPr>
          <p:cNvPr id="3" name="Content Placeholder 2">
            <a:extLst>
              <a:ext uri="{FF2B5EF4-FFF2-40B4-BE49-F238E27FC236}">
                <a16:creationId xmlns:a16="http://schemas.microsoft.com/office/drawing/2014/main" id="{60F59864-4A33-E708-822C-2453D96E1514}"/>
              </a:ext>
            </a:extLst>
          </p:cNvPr>
          <p:cNvSpPr>
            <a:spLocks noGrp="1"/>
          </p:cNvSpPr>
          <p:nvPr>
            <p:ph idx="1"/>
          </p:nvPr>
        </p:nvSpPr>
        <p:spPr/>
        <p:txBody>
          <a:bodyPr/>
          <a:lstStyle/>
          <a:p>
            <a:r>
              <a:rPr lang="en-US" dirty="0"/>
              <a:t>Missing values propagate through arithmetic operations between pandas objects</a:t>
            </a:r>
          </a:p>
          <a:p>
            <a:r>
              <a:rPr lang="en-US" dirty="0"/>
              <a:t>When summing data, NA values or empty data will be treated as zero.</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90879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959F21-E32A-71CC-7AF1-62D28FB13738}"/>
              </a:ext>
            </a:extLst>
          </p:cNvPr>
          <p:cNvSpPr>
            <a:spLocks noGrp="1"/>
          </p:cNvSpPr>
          <p:nvPr>
            <p:ph idx="1"/>
          </p:nvPr>
        </p:nvSpPr>
        <p:spPr>
          <a:xfrm>
            <a:off x="838200" y="127000"/>
            <a:ext cx="10515600" cy="6464300"/>
          </a:xfrm>
        </p:spPr>
        <p:txBody>
          <a:bodyPr>
            <a:normAutofit fontScale="55000" lnSpcReduction="20000"/>
          </a:bodyPr>
          <a:lstStyle/>
          <a:p>
            <a:r>
              <a:rPr lang="en-US" dirty="0"/>
              <a:t>ser1 = </a:t>
            </a:r>
            <a:r>
              <a:rPr lang="en-US" dirty="0" err="1"/>
              <a:t>pd.Series</a:t>
            </a:r>
            <a:r>
              <a:rPr lang="en-US" dirty="0"/>
              <a:t>([</a:t>
            </a:r>
            <a:r>
              <a:rPr lang="en-US" dirty="0" err="1"/>
              <a:t>np.nan</a:t>
            </a:r>
            <a:r>
              <a:rPr lang="en-US" dirty="0"/>
              <a:t>, </a:t>
            </a:r>
            <a:r>
              <a:rPr lang="en-US" dirty="0" err="1"/>
              <a:t>np.nan</a:t>
            </a:r>
            <a:r>
              <a:rPr lang="en-US" dirty="0"/>
              <a:t>, 2, 3])</a:t>
            </a:r>
          </a:p>
          <a:p>
            <a:r>
              <a:rPr lang="en-US" dirty="0"/>
              <a:t>ser2 = </a:t>
            </a:r>
            <a:r>
              <a:rPr lang="en-US" dirty="0" err="1"/>
              <a:t>pd.Series</a:t>
            </a:r>
            <a:r>
              <a:rPr lang="en-US" dirty="0"/>
              <a:t>([</a:t>
            </a:r>
            <a:r>
              <a:rPr lang="en-US" dirty="0" err="1"/>
              <a:t>np.nan</a:t>
            </a:r>
            <a:r>
              <a:rPr lang="en-US" dirty="0"/>
              <a:t>, 1, </a:t>
            </a:r>
            <a:r>
              <a:rPr lang="en-US" dirty="0" err="1"/>
              <a:t>np.nan</a:t>
            </a:r>
            <a:r>
              <a:rPr lang="en-US" dirty="0"/>
              <a:t>, 4])</a:t>
            </a:r>
          </a:p>
          <a:p>
            <a:r>
              <a:rPr lang="en-US" dirty="0"/>
              <a:t>ser1</a:t>
            </a:r>
          </a:p>
          <a:p>
            <a:r>
              <a:rPr lang="en-US" dirty="0"/>
              <a:t>0    </a:t>
            </a:r>
            <a:r>
              <a:rPr lang="en-US" dirty="0" err="1"/>
              <a:t>NaN</a:t>
            </a:r>
            <a:endParaRPr lang="en-US" dirty="0"/>
          </a:p>
          <a:p>
            <a:r>
              <a:rPr lang="en-US" dirty="0"/>
              <a:t>1    </a:t>
            </a:r>
            <a:r>
              <a:rPr lang="en-US" dirty="0" err="1"/>
              <a:t>NaN</a:t>
            </a:r>
            <a:endParaRPr lang="en-US" dirty="0"/>
          </a:p>
          <a:p>
            <a:r>
              <a:rPr lang="en-US" dirty="0"/>
              <a:t>2    2.0</a:t>
            </a:r>
          </a:p>
          <a:p>
            <a:r>
              <a:rPr lang="en-US" dirty="0"/>
              <a:t>3    3.0</a:t>
            </a:r>
          </a:p>
          <a:p>
            <a:r>
              <a:rPr lang="en-US" dirty="0" err="1"/>
              <a:t>dtype</a:t>
            </a:r>
            <a:r>
              <a:rPr lang="en-US" dirty="0"/>
              <a:t>: float64</a:t>
            </a:r>
          </a:p>
          <a:p>
            <a:r>
              <a:rPr lang="en-US" dirty="0"/>
              <a:t>ser2</a:t>
            </a:r>
          </a:p>
          <a:p>
            <a:r>
              <a:rPr lang="en-US" dirty="0"/>
              <a:t>0    </a:t>
            </a:r>
            <a:r>
              <a:rPr lang="en-US" dirty="0" err="1"/>
              <a:t>NaN</a:t>
            </a:r>
            <a:endParaRPr lang="en-US" dirty="0"/>
          </a:p>
          <a:p>
            <a:r>
              <a:rPr lang="en-US" dirty="0"/>
              <a:t>1    1.0</a:t>
            </a:r>
          </a:p>
          <a:p>
            <a:r>
              <a:rPr lang="en-US" dirty="0"/>
              <a:t>2    </a:t>
            </a:r>
            <a:r>
              <a:rPr lang="en-US" dirty="0" err="1"/>
              <a:t>NaN</a:t>
            </a:r>
            <a:endParaRPr lang="en-US" dirty="0"/>
          </a:p>
          <a:p>
            <a:r>
              <a:rPr lang="en-US" dirty="0"/>
              <a:t>3    4.0</a:t>
            </a:r>
          </a:p>
          <a:p>
            <a:r>
              <a:rPr lang="en-US" dirty="0"/>
              <a:t>float64</a:t>
            </a:r>
          </a:p>
          <a:p>
            <a:endParaRPr lang="en-US" dirty="0"/>
          </a:p>
          <a:p>
            <a:r>
              <a:rPr lang="en-US" dirty="0"/>
              <a:t>ser1 + ser2</a:t>
            </a:r>
          </a:p>
          <a:p>
            <a:r>
              <a:rPr lang="en-US" dirty="0"/>
              <a:t>0    </a:t>
            </a:r>
            <a:r>
              <a:rPr lang="en-US" dirty="0" err="1"/>
              <a:t>NaN</a:t>
            </a:r>
            <a:endParaRPr lang="en-US" dirty="0"/>
          </a:p>
          <a:p>
            <a:r>
              <a:rPr lang="en-US" dirty="0"/>
              <a:t>1    </a:t>
            </a:r>
            <a:r>
              <a:rPr lang="en-US" dirty="0" err="1"/>
              <a:t>NaN</a:t>
            </a:r>
            <a:endParaRPr lang="en-US" dirty="0"/>
          </a:p>
          <a:p>
            <a:r>
              <a:rPr lang="en-US" dirty="0"/>
              <a:t>2    </a:t>
            </a:r>
            <a:r>
              <a:rPr lang="en-US" dirty="0" err="1"/>
              <a:t>NaN</a:t>
            </a:r>
            <a:endParaRPr lang="en-US" dirty="0"/>
          </a:p>
          <a:p>
            <a:r>
              <a:rPr lang="en-US" dirty="0"/>
              <a:t>3    7.0</a:t>
            </a:r>
          </a:p>
          <a:p>
            <a:r>
              <a:rPr lang="en-US" dirty="0" err="1"/>
              <a:t>dtype</a:t>
            </a:r>
            <a:r>
              <a:rPr lang="en-US" dirty="0"/>
              <a:t>: float64</a:t>
            </a:r>
          </a:p>
        </p:txBody>
      </p:sp>
    </p:spTree>
    <p:extLst>
      <p:ext uri="{BB962C8B-B14F-4D97-AF65-F5344CB8AC3E}">
        <p14:creationId xmlns:p14="http://schemas.microsoft.com/office/powerpoint/2010/main" val="35655029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B0EA-DB0B-14F2-7548-023BB3958399}"/>
              </a:ext>
            </a:extLst>
          </p:cNvPr>
          <p:cNvSpPr>
            <a:spLocks noGrp="1"/>
          </p:cNvSpPr>
          <p:nvPr>
            <p:ph type="title"/>
          </p:nvPr>
        </p:nvSpPr>
        <p:spPr/>
        <p:txBody>
          <a:bodyPr/>
          <a:lstStyle/>
          <a:p>
            <a:r>
              <a:rPr lang="en-US" dirty="0"/>
              <a:t>Summing data with missing values</a:t>
            </a:r>
          </a:p>
        </p:txBody>
      </p:sp>
      <p:sp>
        <p:nvSpPr>
          <p:cNvPr id="3" name="Content Placeholder 2">
            <a:extLst>
              <a:ext uri="{FF2B5EF4-FFF2-40B4-BE49-F238E27FC236}">
                <a16:creationId xmlns:a16="http://schemas.microsoft.com/office/drawing/2014/main" id="{1D87AEB6-D8CB-A57E-6EEA-E1C0BFBF64F5}"/>
              </a:ext>
            </a:extLst>
          </p:cNvPr>
          <p:cNvSpPr>
            <a:spLocks noGrp="1"/>
          </p:cNvSpPr>
          <p:nvPr>
            <p:ph idx="1"/>
          </p:nvPr>
        </p:nvSpPr>
        <p:spPr/>
        <p:txBody>
          <a:bodyPr/>
          <a:lstStyle/>
          <a:p>
            <a:r>
              <a:rPr lang="en-US" dirty="0"/>
              <a:t>In [75]: </a:t>
            </a:r>
            <a:r>
              <a:rPr lang="en-US" dirty="0" err="1"/>
              <a:t>pd.Series</a:t>
            </a:r>
            <a:r>
              <a:rPr lang="en-US" dirty="0"/>
              <a:t>([</a:t>
            </a:r>
            <a:r>
              <a:rPr lang="en-US" dirty="0" err="1"/>
              <a:t>np.nan</a:t>
            </a:r>
            <a:r>
              <a:rPr lang="en-US" dirty="0"/>
              <a:t>]).sum()</a:t>
            </a:r>
          </a:p>
          <a:p>
            <a:r>
              <a:rPr lang="en-US" dirty="0"/>
              <a:t>Out[75]: 0.0</a:t>
            </a:r>
          </a:p>
          <a:p>
            <a:endParaRPr lang="en-US" dirty="0"/>
          </a:p>
          <a:p>
            <a:r>
              <a:rPr lang="en-US" dirty="0"/>
              <a:t>In [76]: </a:t>
            </a:r>
            <a:r>
              <a:rPr lang="en-US" dirty="0" err="1"/>
              <a:t>pd.Series</a:t>
            </a:r>
            <a:r>
              <a:rPr lang="en-US" dirty="0"/>
              <a:t>([], </a:t>
            </a:r>
            <a:r>
              <a:rPr lang="en-US" dirty="0" err="1"/>
              <a:t>dtype</a:t>
            </a:r>
            <a:r>
              <a:rPr lang="en-US" dirty="0"/>
              <a:t>="float64").sum()</a:t>
            </a:r>
          </a:p>
          <a:p>
            <a:r>
              <a:rPr lang="en-US" dirty="0"/>
              <a:t>Out[76]: 0.0</a:t>
            </a:r>
          </a:p>
        </p:txBody>
      </p:sp>
    </p:spTree>
    <p:extLst>
      <p:ext uri="{BB962C8B-B14F-4D97-AF65-F5344CB8AC3E}">
        <p14:creationId xmlns:p14="http://schemas.microsoft.com/office/powerpoint/2010/main" val="8900662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002D-5657-8D9E-BAB5-AD8752685122}"/>
              </a:ext>
            </a:extLst>
          </p:cNvPr>
          <p:cNvSpPr>
            <a:spLocks noGrp="1"/>
          </p:cNvSpPr>
          <p:nvPr>
            <p:ph type="title"/>
          </p:nvPr>
        </p:nvSpPr>
        <p:spPr/>
        <p:txBody>
          <a:bodyPr/>
          <a:lstStyle/>
          <a:p>
            <a:r>
              <a:rPr lang="en-US" dirty="0"/>
              <a:t>Product with missing values</a:t>
            </a:r>
          </a:p>
        </p:txBody>
      </p:sp>
      <p:sp>
        <p:nvSpPr>
          <p:cNvPr id="3" name="Content Placeholder 2">
            <a:extLst>
              <a:ext uri="{FF2B5EF4-FFF2-40B4-BE49-F238E27FC236}">
                <a16:creationId xmlns:a16="http://schemas.microsoft.com/office/drawing/2014/main" id="{D7F71335-FD27-566C-2665-D7893B8E74BA}"/>
              </a:ext>
            </a:extLst>
          </p:cNvPr>
          <p:cNvSpPr>
            <a:spLocks noGrp="1"/>
          </p:cNvSpPr>
          <p:nvPr>
            <p:ph idx="1"/>
          </p:nvPr>
        </p:nvSpPr>
        <p:spPr/>
        <p:txBody>
          <a:bodyPr/>
          <a:lstStyle/>
          <a:p>
            <a:r>
              <a:rPr lang="en-US" dirty="0"/>
              <a:t>When taking the product, NA values or empty data will be treated as 1.</a:t>
            </a:r>
          </a:p>
          <a:p>
            <a:endParaRPr lang="en-US" dirty="0"/>
          </a:p>
          <a:p>
            <a:r>
              <a:rPr lang="en-US" dirty="0" err="1"/>
              <a:t>pd.Series</a:t>
            </a:r>
            <a:r>
              <a:rPr lang="en-US" dirty="0"/>
              <a:t>([</a:t>
            </a:r>
            <a:r>
              <a:rPr lang="en-US" dirty="0" err="1"/>
              <a:t>np.nan</a:t>
            </a:r>
            <a:r>
              <a:rPr lang="en-US" dirty="0"/>
              <a:t>]).prod()</a:t>
            </a:r>
          </a:p>
          <a:p>
            <a:r>
              <a:rPr lang="en-US" dirty="0"/>
              <a:t>1.0</a:t>
            </a:r>
          </a:p>
          <a:p>
            <a:endParaRPr lang="en-US" dirty="0"/>
          </a:p>
          <a:p>
            <a:r>
              <a:rPr lang="en-US" dirty="0" err="1"/>
              <a:t>pd.Series</a:t>
            </a:r>
            <a:r>
              <a:rPr lang="en-US" dirty="0"/>
              <a:t>([], </a:t>
            </a:r>
            <a:r>
              <a:rPr lang="en-US" dirty="0" err="1"/>
              <a:t>dtype</a:t>
            </a:r>
            <a:r>
              <a:rPr lang="en-US" dirty="0"/>
              <a:t>="float64").prod()</a:t>
            </a:r>
          </a:p>
          <a:p>
            <a:r>
              <a:rPr lang="en-US" dirty="0"/>
              <a:t>1.0</a:t>
            </a:r>
          </a:p>
          <a:p>
            <a:endParaRPr lang="en-US" dirty="0"/>
          </a:p>
        </p:txBody>
      </p:sp>
    </p:spTree>
    <p:extLst>
      <p:ext uri="{BB962C8B-B14F-4D97-AF65-F5344CB8AC3E}">
        <p14:creationId xmlns:p14="http://schemas.microsoft.com/office/powerpoint/2010/main" val="2678741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CA606-A4F9-F8E2-D533-ABCB8CBC87B4}"/>
              </a:ext>
            </a:extLst>
          </p:cNvPr>
          <p:cNvSpPr>
            <a:spLocks noGrp="1"/>
          </p:cNvSpPr>
          <p:nvPr>
            <p:ph type="title"/>
          </p:nvPr>
        </p:nvSpPr>
        <p:spPr>
          <a:xfrm>
            <a:off x="838200" y="-168275"/>
            <a:ext cx="10515600" cy="1325563"/>
          </a:xfrm>
        </p:spPr>
        <p:txBody>
          <a:bodyPr>
            <a:normAutofit/>
          </a:bodyPr>
          <a:lstStyle/>
          <a:p>
            <a:r>
              <a:rPr lang="en-US" b="1" i="0" dirty="0">
                <a:solidFill>
                  <a:srgbClr val="222832"/>
                </a:solidFill>
                <a:effectLst/>
                <a:latin typeface="-apple-system"/>
              </a:rPr>
              <a:t>Dropping missing data</a:t>
            </a:r>
            <a:endParaRPr lang="en-US" dirty="0"/>
          </a:p>
        </p:txBody>
      </p:sp>
      <p:sp>
        <p:nvSpPr>
          <p:cNvPr id="3" name="Content Placeholder 2">
            <a:extLst>
              <a:ext uri="{FF2B5EF4-FFF2-40B4-BE49-F238E27FC236}">
                <a16:creationId xmlns:a16="http://schemas.microsoft.com/office/drawing/2014/main" id="{A2D085FB-85D0-5489-D45C-7133387C200B}"/>
              </a:ext>
            </a:extLst>
          </p:cNvPr>
          <p:cNvSpPr>
            <a:spLocks noGrp="1"/>
          </p:cNvSpPr>
          <p:nvPr>
            <p:ph idx="1"/>
          </p:nvPr>
        </p:nvSpPr>
        <p:spPr>
          <a:xfrm>
            <a:off x="838200" y="1157288"/>
            <a:ext cx="10515600" cy="5700712"/>
          </a:xfrm>
        </p:spPr>
        <p:txBody>
          <a:bodyPr>
            <a:normAutofit/>
          </a:bodyPr>
          <a:lstStyle/>
          <a:p>
            <a:pPr marL="0" indent="0">
              <a:buNone/>
            </a:pPr>
            <a:r>
              <a:rPr lang="en-US" dirty="0" err="1"/>
              <a:t>df</a:t>
            </a:r>
            <a:r>
              <a:rPr lang="en-US" dirty="0"/>
              <a:t> = </a:t>
            </a:r>
            <a:r>
              <a:rPr lang="en-US" dirty="0" err="1"/>
              <a:t>pd.DataFrame</a:t>
            </a:r>
            <a:r>
              <a:rPr lang="en-US" dirty="0"/>
              <a:t>([[</a:t>
            </a:r>
            <a:r>
              <a:rPr lang="en-US" dirty="0" err="1"/>
              <a:t>np.nan</a:t>
            </a:r>
            <a:r>
              <a:rPr lang="en-US" dirty="0"/>
              <a:t>, 1, 2], [1, 2, </a:t>
            </a:r>
            <a:r>
              <a:rPr lang="en-US" dirty="0" err="1"/>
              <a:t>np.nan</a:t>
            </a:r>
            <a:r>
              <a:rPr lang="en-US" dirty="0"/>
              <a:t>], [1, 2, 3]])</a:t>
            </a:r>
          </a:p>
          <a:p>
            <a:pPr marL="0" indent="0">
              <a:buNone/>
            </a:pPr>
            <a:r>
              <a:rPr lang="en-US" dirty="0" err="1"/>
              <a:t>df</a:t>
            </a:r>
            <a:endParaRPr lang="en-US" dirty="0"/>
          </a:p>
          <a:p>
            <a:pPr marL="0" indent="0">
              <a:buNone/>
            </a:pPr>
            <a:r>
              <a:rPr lang="en-US" dirty="0"/>
              <a:t>       0     1    2</a:t>
            </a:r>
          </a:p>
          <a:p>
            <a:pPr marL="0" indent="0">
              <a:buNone/>
            </a:pPr>
            <a:r>
              <a:rPr lang="en-US" dirty="0"/>
              <a:t>0  </a:t>
            </a:r>
            <a:r>
              <a:rPr lang="en-US" dirty="0" err="1"/>
              <a:t>NaN</a:t>
            </a:r>
            <a:r>
              <a:rPr lang="en-US" dirty="0"/>
              <a:t>  1  2.0</a:t>
            </a:r>
          </a:p>
          <a:p>
            <a:pPr marL="0" indent="0">
              <a:buNone/>
            </a:pPr>
            <a:r>
              <a:rPr lang="en-US" dirty="0"/>
              <a:t>1  1.0  2  </a:t>
            </a:r>
            <a:r>
              <a:rPr lang="en-US" dirty="0" err="1"/>
              <a:t>NaN</a:t>
            </a:r>
            <a:endParaRPr lang="en-US" dirty="0"/>
          </a:p>
          <a:p>
            <a:pPr marL="0" indent="0">
              <a:buNone/>
            </a:pPr>
            <a:r>
              <a:rPr lang="en-US" dirty="0"/>
              <a:t>2  1.0  2  3.0</a:t>
            </a:r>
          </a:p>
          <a:p>
            <a:pPr marL="0" indent="0">
              <a:buNone/>
            </a:pPr>
            <a:r>
              <a:rPr lang="en-US" dirty="0" err="1"/>
              <a:t>df.dropna</a:t>
            </a:r>
            <a:r>
              <a:rPr lang="en-US" dirty="0"/>
              <a:t>()</a:t>
            </a:r>
          </a:p>
          <a:p>
            <a:pPr marL="0" indent="0">
              <a:buNone/>
            </a:pPr>
            <a:r>
              <a:rPr lang="en-US" b="1" dirty="0"/>
              <a:t>Column Drop</a:t>
            </a:r>
          </a:p>
          <a:p>
            <a:pPr marL="0" indent="0">
              <a:buNone/>
            </a:pPr>
            <a:r>
              <a:rPr lang="en-US" dirty="0" err="1"/>
              <a:t>df.dropna</a:t>
            </a:r>
            <a:r>
              <a:rPr lang="en-US" dirty="0"/>
              <a:t>(axis=1)</a:t>
            </a:r>
          </a:p>
          <a:p>
            <a:pPr marL="0" indent="0">
              <a:buNone/>
            </a:pPr>
            <a:endParaRPr lang="en-US" dirty="0"/>
          </a:p>
        </p:txBody>
      </p:sp>
      <p:pic>
        <p:nvPicPr>
          <p:cNvPr id="5" name="Picture 4">
            <a:extLst>
              <a:ext uri="{FF2B5EF4-FFF2-40B4-BE49-F238E27FC236}">
                <a16:creationId xmlns:a16="http://schemas.microsoft.com/office/drawing/2014/main" id="{8CFA9208-30BC-0639-9EB7-264AB521DFE3}"/>
              </a:ext>
            </a:extLst>
          </p:cNvPr>
          <p:cNvPicPr>
            <a:picLocks noChangeAspect="1"/>
          </p:cNvPicPr>
          <p:nvPr/>
        </p:nvPicPr>
        <p:blipFill>
          <a:blip r:embed="rId3"/>
          <a:stretch>
            <a:fillRect/>
          </a:stretch>
        </p:blipFill>
        <p:spPr>
          <a:xfrm>
            <a:off x="4086310" y="2678189"/>
            <a:ext cx="3740793" cy="1358122"/>
          </a:xfrm>
          <a:prstGeom prst="rect">
            <a:avLst/>
          </a:prstGeom>
        </p:spPr>
      </p:pic>
      <p:pic>
        <p:nvPicPr>
          <p:cNvPr id="7" name="Picture 6">
            <a:extLst>
              <a:ext uri="{FF2B5EF4-FFF2-40B4-BE49-F238E27FC236}">
                <a16:creationId xmlns:a16="http://schemas.microsoft.com/office/drawing/2014/main" id="{A563D940-4079-F8AC-36F0-3330DB73FE53}"/>
              </a:ext>
            </a:extLst>
          </p:cNvPr>
          <p:cNvPicPr>
            <a:picLocks noChangeAspect="1"/>
          </p:cNvPicPr>
          <p:nvPr/>
        </p:nvPicPr>
        <p:blipFill>
          <a:blip r:embed="rId4"/>
          <a:stretch>
            <a:fillRect/>
          </a:stretch>
        </p:blipFill>
        <p:spPr>
          <a:xfrm>
            <a:off x="3886911" y="4314508"/>
            <a:ext cx="1471473" cy="2265295"/>
          </a:xfrm>
          <a:prstGeom prst="rect">
            <a:avLst/>
          </a:prstGeom>
        </p:spPr>
      </p:pic>
    </p:spTree>
    <p:extLst>
      <p:ext uri="{BB962C8B-B14F-4D97-AF65-F5344CB8AC3E}">
        <p14:creationId xmlns:p14="http://schemas.microsoft.com/office/powerpoint/2010/main" val="291266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8E1D8-5725-67C7-3A88-8B63328E1DB2}"/>
              </a:ext>
            </a:extLst>
          </p:cNvPr>
          <p:cNvSpPr>
            <a:spLocks noGrp="1"/>
          </p:cNvSpPr>
          <p:nvPr>
            <p:ph type="title"/>
          </p:nvPr>
        </p:nvSpPr>
        <p:spPr>
          <a:xfrm>
            <a:off x="659567" y="365125"/>
            <a:ext cx="10694233" cy="2048291"/>
          </a:xfrm>
        </p:spPr>
        <p:txBody>
          <a:bodyPr>
            <a:normAutofit/>
          </a:bodyPr>
          <a:lstStyle/>
          <a:p>
            <a:r>
              <a:rPr lang="en-US" dirty="0"/>
              <a:t>Example: Data Manipulation on the table  (You do not need to perform it at this stage, this is just for illustration)</a:t>
            </a:r>
          </a:p>
        </p:txBody>
      </p:sp>
      <p:sp>
        <p:nvSpPr>
          <p:cNvPr id="4" name="Rectangle 1">
            <a:extLst>
              <a:ext uri="{FF2B5EF4-FFF2-40B4-BE49-F238E27FC236}">
                <a16:creationId xmlns:a16="http://schemas.microsoft.com/office/drawing/2014/main" id="{83940C66-45BF-AE95-7983-787BCFF4FE5C}"/>
              </a:ext>
            </a:extLst>
          </p:cNvPr>
          <p:cNvSpPr>
            <a:spLocks noGrp="1" noChangeArrowheads="1"/>
          </p:cNvSpPr>
          <p:nvPr>
            <p:ph idx="1"/>
          </p:nvPr>
        </p:nvSpPr>
        <p:spPr bwMode="auto">
          <a:xfrm>
            <a:off x="838200" y="2729905"/>
            <a:ext cx="1107999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Data Manipulation Steps: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Fill missing values</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Unicode MS"/>
              </a:rPr>
              <a:t>fillna</a:t>
            </a:r>
            <a:r>
              <a:rPr kumimoji="0" lang="en-US" altLang="en-US" sz="2400" b="0" i="0" u="none" strike="noStrike" cap="none" normalizeH="0" baseline="0" dirty="0">
                <a:ln>
                  <a:noFill/>
                </a:ln>
                <a:solidFill>
                  <a:schemeClr val="tx1"/>
                </a:solidFill>
                <a:effectLst/>
                <a:latin typeface="Arial Unicode MS"/>
              </a:rPr>
              <a:t>()</a:t>
            </a:r>
            <a:r>
              <a:rPr kumimoji="0" lang="en-US" altLang="en-US" sz="2400" b="0" i="0" u="none" strike="noStrike" cap="none" normalizeH="0" baseline="0" dirty="0">
                <a:ln>
                  <a:noFill/>
                </a:ln>
                <a:solidFill>
                  <a:schemeClr val="tx1"/>
                </a:solidFill>
                <a:effectLst/>
              </a:rPr>
              <a:t>): Replace missing </a:t>
            </a:r>
            <a:r>
              <a:rPr kumimoji="0" lang="en-US" altLang="en-US" sz="2400" b="0" i="0" u="none" strike="noStrike" cap="none" normalizeH="0" baseline="0" dirty="0">
                <a:ln>
                  <a:noFill/>
                </a:ln>
                <a:solidFill>
                  <a:schemeClr val="tx1"/>
                </a:solidFill>
                <a:effectLst/>
                <a:latin typeface="Arial Unicode MS"/>
              </a:rPr>
              <a:t>Purchase Amount</a:t>
            </a:r>
            <a:r>
              <a:rPr kumimoji="0" lang="en-US" altLang="en-US" sz="2400" b="0" i="0" u="none" strike="noStrike" cap="none" normalizeH="0" baseline="0" dirty="0">
                <a:ln>
                  <a:noFill/>
                </a:ln>
                <a:solidFill>
                  <a:schemeClr val="tx1"/>
                </a:solidFill>
                <a:effectLst/>
              </a:rPr>
              <a:t> with </a:t>
            </a:r>
            <a:r>
              <a:rPr kumimoji="0" lang="en-US" altLang="en-US" sz="2400" b="1" i="0" u="none" strike="noStrike" cap="none" normalizeH="0" baseline="0" dirty="0">
                <a:ln>
                  <a:noFill/>
                </a:ln>
                <a:solidFill>
                  <a:schemeClr val="tx1"/>
                </a:solidFill>
                <a:effectLst/>
                <a:latin typeface="Arial" panose="020B0604020202020204" pitchFamily="34" charset="0"/>
              </a:rPr>
              <a:t>average value</a:t>
            </a:r>
            <a:r>
              <a:rPr kumimoji="0" lang="en-US" altLang="en-US" sz="2400" b="0" i="0" u="none" strike="noStrike" cap="none" normalizeH="0" baseline="0" dirty="0">
                <a:ln>
                  <a:noFill/>
                </a:ln>
                <a:solidFill>
                  <a:schemeClr val="tx1"/>
                </a:solidFill>
                <a:effectLst/>
                <a:latin typeface="Arial" panose="020B0604020202020204" pitchFamily="34" charset="0"/>
              </a:rPr>
              <a:t> and missing </a:t>
            </a:r>
            <a:r>
              <a:rPr kumimoji="0" lang="en-US" altLang="en-US" sz="2400" b="0" i="0" u="none" strike="noStrike" cap="none" normalizeH="0" baseline="0" dirty="0">
                <a:ln>
                  <a:noFill/>
                </a:ln>
                <a:solidFill>
                  <a:schemeClr val="tx1"/>
                </a:solidFill>
                <a:effectLst/>
                <a:latin typeface="Arial Unicode MS"/>
              </a:rPr>
              <a:t>City</a:t>
            </a:r>
            <a:r>
              <a:rPr kumimoji="0" lang="en-US" altLang="en-US" sz="2400" b="0" i="0" u="none" strike="noStrike" cap="none" normalizeH="0" baseline="0" dirty="0">
                <a:ln>
                  <a:noFill/>
                </a:ln>
                <a:solidFill>
                  <a:schemeClr val="tx1"/>
                </a:solidFill>
                <a:effectLst/>
              </a:rPr>
              <a:t> with </a:t>
            </a:r>
            <a:r>
              <a:rPr kumimoji="0" lang="en-US" altLang="en-US" sz="2400" b="1" i="0" u="none" strike="noStrike" cap="none" normalizeH="0" baseline="0" dirty="0">
                <a:ln>
                  <a:noFill/>
                </a:ln>
                <a:solidFill>
                  <a:schemeClr val="tx1"/>
                </a:solidFill>
                <a:effectLst/>
                <a:latin typeface="Arial" panose="020B0604020202020204" pitchFamily="34" charset="0"/>
              </a:rPr>
              <a:t>"Unknown"</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Arial" panose="020B0604020202020204" pitchFamily="34" charset="0"/>
              </a:rPr>
              <a:t>Correct invalid data</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abs()</a:t>
            </a:r>
            <a:r>
              <a:rPr kumimoji="0" lang="en-US" altLang="en-US" sz="2400" b="0" i="0" u="none" strike="noStrike" cap="none" normalizeH="0" baseline="0" dirty="0">
                <a:ln>
                  <a:noFill/>
                </a:ln>
                <a:solidFill>
                  <a:schemeClr val="tx1"/>
                </a:solidFill>
                <a:effectLst/>
              </a:rPr>
              <a:t>): Convert negative </a:t>
            </a:r>
            <a:r>
              <a:rPr kumimoji="0" lang="en-US" altLang="en-US" sz="2400" b="0" i="0" u="none" strike="noStrike" cap="none" normalizeH="0" baseline="0" dirty="0">
                <a:ln>
                  <a:noFill/>
                </a:ln>
                <a:solidFill>
                  <a:schemeClr val="tx1"/>
                </a:solidFill>
                <a:effectLst/>
                <a:latin typeface="Arial Unicode MS"/>
              </a:rPr>
              <a:t>Purchase Amount</a:t>
            </a:r>
            <a:r>
              <a:rPr kumimoji="0" lang="en-US" altLang="en-US" sz="2400" b="0" i="0" u="none" strike="noStrike" cap="none" normalizeH="0" baseline="0" dirty="0">
                <a:ln>
                  <a:noFill/>
                </a:ln>
                <a:solidFill>
                  <a:schemeClr val="tx1"/>
                </a:solidFill>
                <a:effectLst/>
              </a:rPr>
              <a:t> to positive.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Arial" panose="020B0604020202020204" pitchFamily="34" charset="0"/>
              </a:rPr>
              <a:t>Convert Discount to numeric values</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Unicode MS"/>
              </a:rPr>
              <a:t>str.replace</a:t>
            </a:r>
            <a:r>
              <a:rPr kumimoji="0" lang="en-US" altLang="en-US" sz="2400" b="0" i="0" u="none" strike="noStrike" cap="none" normalizeH="0" baseline="0" dirty="0">
                <a:ln>
                  <a:noFill/>
                </a:ln>
                <a:solidFill>
                  <a:schemeClr val="tx1"/>
                </a:solidFill>
                <a:effectLst/>
                <a:latin typeface="Arial Unicode MS"/>
              </a:rPr>
              <a:t>('%', '')</a:t>
            </a:r>
            <a:r>
              <a:rPr kumimoji="0" lang="en-US" altLang="en-US" sz="2400" b="0" i="0" u="none" strike="noStrike" cap="none" normalizeH="0" baseline="0" dirty="0">
                <a:ln>
                  <a:noFill/>
                </a:ln>
                <a:solidFill>
                  <a:schemeClr val="tx1"/>
                </a:solidFill>
                <a:effectLst/>
              </a:rPr>
              <a:t> &amp; </a:t>
            </a:r>
            <a:r>
              <a:rPr kumimoji="0" lang="en-US" altLang="en-US" sz="2400" b="0" i="0" u="none" strike="noStrike" cap="none" normalizeH="0" baseline="0" dirty="0">
                <a:ln>
                  <a:noFill/>
                </a:ln>
                <a:solidFill>
                  <a:schemeClr val="tx1"/>
                </a:solidFill>
                <a:effectLst/>
                <a:latin typeface="Arial Unicode MS"/>
              </a:rPr>
              <a:t>.</a:t>
            </a:r>
            <a:r>
              <a:rPr kumimoji="0" lang="en-US" altLang="en-US" sz="2400" b="0" i="0" u="none" strike="noStrike" cap="none" normalizeH="0" baseline="0" dirty="0" err="1">
                <a:ln>
                  <a:noFill/>
                </a:ln>
                <a:solidFill>
                  <a:schemeClr val="tx1"/>
                </a:solidFill>
                <a:effectLst/>
                <a:latin typeface="Arial Unicode MS"/>
              </a:rPr>
              <a:t>astype</a:t>
            </a:r>
            <a:r>
              <a:rPr kumimoji="0" lang="en-US" altLang="en-US" sz="2400" b="0" i="0" u="none" strike="noStrike" cap="none" normalizeH="0" baseline="0" dirty="0">
                <a:ln>
                  <a:noFill/>
                </a:ln>
                <a:solidFill>
                  <a:schemeClr val="tx1"/>
                </a:solidFill>
                <a:effectLst/>
                <a:latin typeface="Arial Unicode MS"/>
              </a:rPr>
              <a:t>(float)</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latin typeface="Arial" panose="020B0604020202020204" pitchFamily="34" charset="0"/>
              </a:rPr>
              <a:t>Add a new column</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Total Price</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Purchase Amount</a:t>
            </a:r>
            <a:r>
              <a:rPr kumimoji="0" lang="en-US" altLang="en-US" sz="2400" b="0" i="0" u="none" strike="noStrike" cap="none" normalizeH="0" baseline="0" dirty="0">
                <a:ln>
                  <a:noFill/>
                </a:ln>
                <a:solidFill>
                  <a:schemeClr val="tx1"/>
                </a:solidFill>
                <a:effectLst/>
              </a:rPr>
              <a:t> after applying </a:t>
            </a:r>
            <a:r>
              <a:rPr kumimoji="0" lang="en-US" altLang="en-US" sz="2400" b="0" i="0" u="none" strike="noStrike" cap="none" normalizeH="0" baseline="0" dirty="0">
                <a:ln>
                  <a:noFill/>
                </a:ln>
                <a:solidFill>
                  <a:schemeClr val="tx1"/>
                </a:solidFill>
                <a:effectLst/>
                <a:latin typeface="Arial Unicode MS"/>
              </a:rPr>
              <a:t>Discount</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50674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FDE0-A2E1-229D-5A9B-1F05980F1B34}"/>
              </a:ext>
            </a:extLst>
          </p:cNvPr>
          <p:cNvSpPr>
            <a:spLocks noGrp="1"/>
          </p:cNvSpPr>
          <p:nvPr>
            <p:ph type="title"/>
          </p:nvPr>
        </p:nvSpPr>
        <p:spPr/>
        <p:txBody>
          <a:bodyPr/>
          <a:lstStyle/>
          <a:p>
            <a:r>
              <a:rPr lang="en-US" dirty="0"/>
              <a:t>Default Axis </a:t>
            </a:r>
          </a:p>
        </p:txBody>
      </p:sp>
      <p:sp>
        <p:nvSpPr>
          <p:cNvPr id="3" name="Content Placeholder 2">
            <a:extLst>
              <a:ext uri="{FF2B5EF4-FFF2-40B4-BE49-F238E27FC236}">
                <a16:creationId xmlns:a16="http://schemas.microsoft.com/office/drawing/2014/main" id="{B868D8D6-1BFE-EDDE-A9FE-37157E96492E}"/>
              </a:ext>
            </a:extLst>
          </p:cNvPr>
          <p:cNvSpPr>
            <a:spLocks noGrp="1"/>
          </p:cNvSpPr>
          <p:nvPr>
            <p:ph idx="1"/>
          </p:nvPr>
        </p:nvSpPr>
        <p:spPr>
          <a:xfrm>
            <a:off x="838200" y="1261872"/>
            <a:ext cx="11213592" cy="5815583"/>
          </a:xfrm>
        </p:spPr>
        <p:txBody>
          <a:bodyPr>
            <a:normAutofit fontScale="55000" lnSpcReduction="20000"/>
          </a:bodyPr>
          <a:lstStyle/>
          <a:p>
            <a:pPr marL="0" indent="0">
              <a:buNone/>
            </a:pPr>
            <a:r>
              <a:rPr lang="en-US" sz="5800" dirty="0"/>
              <a:t>Axis 0 = Rows</a:t>
            </a:r>
          </a:p>
          <a:p>
            <a:pPr marL="0" indent="0">
              <a:buNone/>
            </a:pPr>
            <a:r>
              <a:rPr lang="en-US" sz="5800" dirty="0" err="1"/>
              <a:t>Axix</a:t>
            </a:r>
            <a:r>
              <a:rPr lang="en-US" sz="5800" dirty="0"/>
              <a:t> 1 = Column </a:t>
            </a:r>
          </a:p>
          <a:p>
            <a:pPr marL="0" indent="0">
              <a:buNone/>
            </a:pPr>
            <a:endParaRPr lang="en-US" sz="5800" dirty="0"/>
          </a:p>
          <a:p>
            <a:pPr marL="0" indent="0">
              <a:buNone/>
            </a:pPr>
            <a:r>
              <a:rPr lang="en-US" sz="5800" kern="100" dirty="0" err="1">
                <a:effectLst/>
                <a:latin typeface="Aptos" panose="020B0004020202020204" pitchFamily="34" charset="0"/>
                <a:ea typeface="Aptos" panose="020B0004020202020204" pitchFamily="34" charset="0"/>
                <a:cs typeface="Arial" panose="020B0604020202020204" pitchFamily="34" charset="0"/>
              </a:rPr>
              <a:t>dropna</a:t>
            </a:r>
            <a:r>
              <a:rPr lang="en-US" sz="5800" kern="100" dirty="0">
                <a:effectLst/>
                <a:latin typeface="Aptos" panose="020B0004020202020204" pitchFamily="34" charset="0"/>
                <a:ea typeface="Aptos" panose="020B0004020202020204" pitchFamily="34" charset="0"/>
                <a:cs typeface="Arial" panose="020B0604020202020204" pitchFamily="34" charset="0"/>
              </a:rPr>
              <a:t>() (default axis=0) removes rows containing </a:t>
            </a:r>
            <a:r>
              <a:rPr lang="en-US" sz="5800" kern="100" dirty="0" err="1">
                <a:effectLst/>
                <a:latin typeface="Aptos" panose="020B0004020202020204" pitchFamily="34" charset="0"/>
                <a:ea typeface="Aptos" panose="020B0004020202020204" pitchFamily="34" charset="0"/>
                <a:cs typeface="Arial" panose="020B0604020202020204" pitchFamily="34" charset="0"/>
              </a:rPr>
              <a:t>NaN</a:t>
            </a:r>
            <a:r>
              <a:rPr lang="en-US" sz="5800" kern="100" dirty="0">
                <a:effectLst/>
                <a:latin typeface="Aptos" panose="020B0004020202020204" pitchFamily="34" charset="0"/>
                <a:ea typeface="Aptos" panose="020B0004020202020204" pitchFamily="34" charset="0"/>
                <a:cs typeface="Arial" panose="020B0604020202020204" pitchFamily="34" charset="0"/>
              </a:rPr>
              <a:t>.</a:t>
            </a:r>
          </a:p>
          <a:p>
            <a:pPr marL="0" indent="0">
              <a:buNone/>
            </a:pPr>
            <a:r>
              <a:rPr lang="en-US" sz="5800" kern="100" dirty="0" err="1">
                <a:effectLst/>
                <a:latin typeface="Aptos" panose="020B0004020202020204" pitchFamily="34" charset="0"/>
                <a:ea typeface="Aptos" panose="020B0004020202020204" pitchFamily="34" charset="0"/>
                <a:cs typeface="Arial" panose="020B0604020202020204" pitchFamily="34" charset="0"/>
              </a:rPr>
              <a:t>dropna</a:t>
            </a:r>
            <a:r>
              <a:rPr lang="en-US" sz="5800" kern="100" dirty="0">
                <a:effectLst/>
                <a:latin typeface="Aptos" panose="020B0004020202020204" pitchFamily="34" charset="0"/>
                <a:ea typeface="Aptos" panose="020B0004020202020204" pitchFamily="34" charset="0"/>
                <a:cs typeface="Arial" panose="020B0604020202020204" pitchFamily="34" charset="0"/>
              </a:rPr>
              <a:t>(axis=1) removes columns containing </a:t>
            </a:r>
            <a:r>
              <a:rPr lang="en-US" sz="5800" kern="100" dirty="0" err="1">
                <a:effectLst/>
                <a:latin typeface="Aptos" panose="020B0004020202020204" pitchFamily="34" charset="0"/>
                <a:ea typeface="Aptos" panose="020B0004020202020204" pitchFamily="34" charset="0"/>
                <a:cs typeface="Arial" panose="020B0604020202020204" pitchFamily="34" charset="0"/>
              </a:rPr>
              <a:t>NaN</a:t>
            </a:r>
            <a:r>
              <a:rPr lang="en-US" sz="5800" kern="100" dirty="0">
                <a:effectLst/>
                <a:latin typeface="Aptos" panose="020B0004020202020204" pitchFamily="34" charset="0"/>
                <a:ea typeface="Aptos" panose="020B0004020202020204" pitchFamily="34" charset="0"/>
                <a:cs typeface="Arial" panose="020B0604020202020204" pitchFamily="34" charset="0"/>
              </a:rPr>
              <a:t>.</a:t>
            </a:r>
          </a:p>
          <a:p>
            <a:pPr marL="0" indent="0">
              <a:buNone/>
            </a:pPr>
            <a:endParaRPr lang="en-US" sz="5800" kern="100" dirty="0">
              <a:effectLst/>
              <a:latin typeface="Aptos" panose="020B0004020202020204" pitchFamily="34" charset="0"/>
              <a:ea typeface="Aptos" panose="020B0004020202020204" pitchFamily="34" charset="0"/>
              <a:cs typeface="Arial" panose="020B0604020202020204" pitchFamily="34" charset="0"/>
            </a:endParaRPr>
          </a:p>
          <a:p>
            <a:pPr marL="0" indent="0">
              <a:buNone/>
            </a:pPr>
            <a:r>
              <a:rPr lang="en-US" sz="5800" kern="100" dirty="0">
                <a:effectLst/>
                <a:latin typeface="Aptos" panose="020B0004020202020204" pitchFamily="34" charset="0"/>
                <a:ea typeface="Aptos" panose="020B0004020202020204" pitchFamily="34" charset="0"/>
                <a:cs typeface="Arial" panose="020B0604020202020204" pitchFamily="34" charset="0"/>
              </a:rPr>
              <a:t>If you want to drop rows or columns only when all values are </a:t>
            </a:r>
            <a:r>
              <a:rPr lang="en-US" sz="5800" kern="100" dirty="0" err="1">
                <a:effectLst/>
                <a:latin typeface="Aptos" panose="020B0004020202020204" pitchFamily="34" charset="0"/>
                <a:ea typeface="Aptos" panose="020B0004020202020204" pitchFamily="34" charset="0"/>
                <a:cs typeface="Arial" panose="020B0604020202020204" pitchFamily="34" charset="0"/>
              </a:rPr>
              <a:t>NaN</a:t>
            </a:r>
            <a:r>
              <a:rPr lang="en-US" sz="5800" kern="100" dirty="0">
                <a:effectLst/>
                <a:latin typeface="Aptos" panose="020B0004020202020204" pitchFamily="34" charset="0"/>
                <a:ea typeface="Aptos" panose="020B0004020202020204" pitchFamily="34" charset="0"/>
                <a:cs typeface="Arial" panose="020B0604020202020204" pitchFamily="34" charset="0"/>
              </a:rPr>
              <a:t>, use:</a:t>
            </a:r>
          </a:p>
          <a:p>
            <a:pPr marL="0" indent="0">
              <a:buNone/>
            </a:pPr>
            <a:r>
              <a:rPr lang="en-US" sz="5800" kern="100" dirty="0" err="1">
                <a:effectLst/>
                <a:latin typeface="Aptos" panose="020B0004020202020204" pitchFamily="34" charset="0"/>
                <a:ea typeface="Aptos" panose="020B0004020202020204" pitchFamily="34" charset="0"/>
                <a:cs typeface="Arial" panose="020B0604020202020204" pitchFamily="34" charset="0"/>
              </a:rPr>
              <a:t>df.dropna</a:t>
            </a:r>
            <a:r>
              <a:rPr lang="en-US" sz="5800" kern="100" dirty="0">
                <a:effectLst/>
                <a:latin typeface="Aptos" panose="020B0004020202020204" pitchFamily="34" charset="0"/>
                <a:ea typeface="Aptos" panose="020B0004020202020204" pitchFamily="34" charset="0"/>
                <a:cs typeface="Arial" panose="020B0604020202020204" pitchFamily="34" charset="0"/>
              </a:rPr>
              <a:t>(how="all")</a:t>
            </a:r>
          </a:p>
          <a:p>
            <a:pPr marL="0" indent="0">
              <a:buNone/>
            </a:pPr>
            <a:endParaRPr lang="en-US" sz="5800" kern="100" dirty="0">
              <a:effectLst/>
              <a:latin typeface="Aptos" panose="020B0004020202020204" pitchFamily="34" charset="0"/>
              <a:ea typeface="Aptos" panose="020B0004020202020204" pitchFamily="34" charset="0"/>
              <a:cs typeface="Arial" panose="020B0604020202020204" pitchFamily="34" charset="0"/>
            </a:endParaRPr>
          </a:p>
          <a:p>
            <a:pPr marL="0" indent="0">
              <a:buNone/>
            </a:pPr>
            <a:r>
              <a:rPr lang="en-US" sz="5800" kern="100" dirty="0">
                <a:effectLst/>
                <a:latin typeface="Aptos" panose="020B0004020202020204" pitchFamily="34" charset="0"/>
                <a:ea typeface="Aptos" panose="020B0004020202020204" pitchFamily="34" charset="0"/>
                <a:cs typeface="Arial" panose="020B0604020202020204" pitchFamily="34" charset="0"/>
              </a:rPr>
              <a:t>To fill missing values instead of dropping them, use:</a:t>
            </a:r>
          </a:p>
          <a:p>
            <a:pPr marL="0" indent="0">
              <a:buNone/>
            </a:pPr>
            <a:r>
              <a:rPr lang="en-US" sz="5800" kern="100" dirty="0" err="1">
                <a:effectLst/>
                <a:latin typeface="Aptos" panose="020B0004020202020204" pitchFamily="34" charset="0"/>
                <a:ea typeface="Aptos" panose="020B0004020202020204" pitchFamily="34" charset="0"/>
                <a:cs typeface="Arial" panose="020B0604020202020204" pitchFamily="34" charset="0"/>
              </a:rPr>
              <a:t>df.fillna</a:t>
            </a:r>
            <a:r>
              <a:rPr lang="en-US" sz="5800" kern="100" dirty="0">
                <a:effectLst/>
                <a:latin typeface="Aptos" panose="020B0004020202020204" pitchFamily="34" charset="0"/>
                <a:ea typeface="Aptos" panose="020B0004020202020204" pitchFamily="34" charset="0"/>
                <a:cs typeface="Arial" panose="020B0604020202020204" pitchFamily="34" charset="0"/>
              </a:rPr>
              <a:t>(0)  # Replace </a:t>
            </a:r>
            <a:r>
              <a:rPr lang="en-US" sz="5800" kern="100" dirty="0" err="1">
                <a:effectLst/>
                <a:latin typeface="Aptos" panose="020B0004020202020204" pitchFamily="34" charset="0"/>
                <a:ea typeface="Aptos" panose="020B0004020202020204" pitchFamily="34" charset="0"/>
                <a:cs typeface="Arial" panose="020B0604020202020204" pitchFamily="34" charset="0"/>
              </a:rPr>
              <a:t>NaN</a:t>
            </a:r>
            <a:r>
              <a:rPr lang="en-US" sz="5800" kern="100" dirty="0">
                <a:effectLst/>
                <a:latin typeface="Aptos" panose="020B0004020202020204" pitchFamily="34" charset="0"/>
                <a:ea typeface="Aptos" panose="020B0004020202020204" pitchFamily="34" charset="0"/>
                <a:cs typeface="Arial" panose="020B0604020202020204" pitchFamily="34" charset="0"/>
              </a:rPr>
              <a:t> with 0</a:t>
            </a:r>
            <a:endParaRPr lang="en-US" sz="3200" dirty="0"/>
          </a:p>
          <a:p>
            <a:pPr marL="0" indent="0">
              <a:buNone/>
            </a:pPr>
            <a:endParaRPr lang="en-US" dirty="0"/>
          </a:p>
        </p:txBody>
      </p:sp>
    </p:spTree>
    <p:extLst>
      <p:ext uri="{BB962C8B-B14F-4D97-AF65-F5344CB8AC3E}">
        <p14:creationId xmlns:p14="http://schemas.microsoft.com/office/powerpoint/2010/main" val="8257933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4F55A-B4AC-6374-75E2-CFC349C9C76B}"/>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Key Takeaways</a:t>
            </a:r>
            <a:br>
              <a:rPr kumimoji="0" lang="en-US" altLang="en-US" sz="4400" b="1" i="0" u="none" strike="noStrike" cap="none" normalizeH="0" baseline="0" dirty="0">
                <a:ln>
                  <a:noFill/>
                </a:ln>
                <a:solidFill>
                  <a:schemeClr val="tx1"/>
                </a:solidFill>
                <a:effectLst/>
                <a:latin typeface="Arial" panose="020B0604020202020204" pitchFamily="34" charset="0"/>
              </a:rPr>
            </a:br>
            <a:endParaRPr lang="en-US" dirty="0"/>
          </a:p>
        </p:txBody>
      </p:sp>
      <p:sp>
        <p:nvSpPr>
          <p:cNvPr id="4" name="Rectangle 1">
            <a:extLst>
              <a:ext uri="{FF2B5EF4-FFF2-40B4-BE49-F238E27FC236}">
                <a16:creationId xmlns:a16="http://schemas.microsoft.com/office/drawing/2014/main" id="{336F7FF7-E588-BD27-F4EC-AEB430AC3A78}"/>
              </a:ext>
            </a:extLst>
          </p:cNvPr>
          <p:cNvSpPr>
            <a:spLocks noGrp="1" noChangeArrowheads="1"/>
          </p:cNvSpPr>
          <p:nvPr>
            <p:ph idx="1"/>
          </p:nvPr>
        </p:nvSpPr>
        <p:spPr bwMode="auto">
          <a:xfrm>
            <a:off x="838200" y="2371439"/>
            <a:ext cx="956767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Unicode MS"/>
              </a:rPr>
              <a:t> None</a:t>
            </a:r>
            <a:r>
              <a:rPr kumimoji="0" lang="en-US" altLang="en-US" b="1" i="0" u="none" strike="noStrike" cap="none" normalizeH="0" baseline="0" dirty="0">
                <a:ln>
                  <a:noFill/>
                </a:ln>
                <a:solidFill>
                  <a:schemeClr val="tx1"/>
                </a:solidFill>
                <a:effectLst/>
              </a:rPr>
              <a:t> is treated as missing in Pandas, just like </a:t>
            </a:r>
            <a:r>
              <a:rPr kumimoji="0" lang="en-US" altLang="en-US" b="1" i="0" u="none" strike="noStrike" cap="none" normalizeH="0" baseline="0" dirty="0" err="1">
                <a:ln>
                  <a:noFill/>
                </a:ln>
                <a:solidFill>
                  <a:schemeClr val="tx1"/>
                </a:solidFill>
                <a:effectLst/>
                <a:latin typeface="Arial Unicode MS"/>
              </a:rPr>
              <a:t>NaN</a:t>
            </a:r>
            <a:r>
              <a:rPr kumimoji="0" lang="en-US" altLang="en-US" b="1"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Arial Unicode MS"/>
              </a:rPr>
              <a:t> </a:t>
            </a:r>
            <a:r>
              <a:rPr kumimoji="0" lang="en-US" altLang="en-US" b="1" i="0" u="none" strike="noStrike" cap="none" normalizeH="0" baseline="0" dirty="0" err="1">
                <a:ln>
                  <a:noFill/>
                </a:ln>
                <a:solidFill>
                  <a:schemeClr val="tx1"/>
                </a:solidFill>
                <a:effectLst/>
                <a:latin typeface="Arial Unicode MS"/>
              </a:rPr>
              <a:t>isna</a:t>
            </a:r>
            <a:r>
              <a:rPr kumimoji="0" lang="en-US" altLang="en-US" b="1" i="0" u="none" strike="noStrike" cap="none" normalizeH="0" baseline="0" dirty="0">
                <a:ln>
                  <a:noFill/>
                </a:ln>
                <a:solidFill>
                  <a:schemeClr val="tx1"/>
                </a:solidFill>
                <a:effectLst/>
                <a:latin typeface="Arial Unicode MS"/>
              </a:rPr>
              <a:t>()</a:t>
            </a:r>
            <a:r>
              <a:rPr kumimoji="0" lang="en-US" altLang="en-US" b="1" i="0" u="none" strike="noStrike" cap="none" normalizeH="0" baseline="0" dirty="0">
                <a:ln>
                  <a:noFill/>
                </a:ln>
                <a:solidFill>
                  <a:schemeClr val="tx1"/>
                </a:solidFill>
                <a:effectLst/>
              </a:rPr>
              <a:t> identifies missing values (</a:t>
            </a:r>
            <a:r>
              <a:rPr kumimoji="0" lang="en-US" altLang="en-US" b="1" i="0" u="none" strike="noStrike" cap="none" normalizeH="0" baseline="0" dirty="0">
                <a:ln>
                  <a:noFill/>
                </a:ln>
                <a:solidFill>
                  <a:schemeClr val="tx1"/>
                </a:solidFill>
                <a:effectLst/>
                <a:latin typeface="Arial Unicode MS"/>
              </a:rPr>
              <a:t>None</a:t>
            </a:r>
            <a:r>
              <a:rPr kumimoji="0" lang="en-US" altLang="en-US" b="1" i="0" u="none" strike="noStrike" cap="none" normalizeH="0" baseline="0" dirty="0">
                <a:ln>
                  <a:noFill/>
                </a:ln>
                <a:solidFill>
                  <a:schemeClr val="tx1"/>
                </a:solidFill>
                <a:effectLst/>
              </a:rPr>
              <a:t> or </a:t>
            </a:r>
            <a:r>
              <a:rPr kumimoji="0" lang="en-US" altLang="en-US" b="1" i="0" u="none" strike="noStrike" cap="none" normalizeH="0" baseline="0" dirty="0" err="1">
                <a:ln>
                  <a:noFill/>
                </a:ln>
                <a:solidFill>
                  <a:schemeClr val="tx1"/>
                </a:solidFill>
                <a:effectLst/>
                <a:latin typeface="Arial Unicode MS"/>
              </a:rPr>
              <a:t>NaN</a:t>
            </a:r>
            <a:r>
              <a:rPr kumimoji="0" lang="en-US" altLang="en-US" b="1" i="0" u="none" strike="noStrike" cap="none" normalizeH="0" baseline="0" dirty="0">
                <a:ln>
                  <a:noFill/>
                </a:ln>
                <a:solidFill>
                  <a:schemeClr val="tx1"/>
                </a:solidFill>
                <a:effectLst/>
              </a:rPr>
              <a:t>) and returns </a:t>
            </a:r>
            <a:r>
              <a:rPr kumimoji="0" lang="en-US" altLang="en-US" b="1" i="0" u="none" strike="noStrike" cap="none" normalizeH="0" baseline="0" dirty="0">
                <a:ln>
                  <a:noFill/>
                </a:ln>
                <a:solidFill>
                  <a:schemeClr val="tx1"/>
                </a:solidFill>
                <a:effectLst/>
                <a:latin typeface="Arial Unicode MS"/>
              </a:rPr>
              <a:t>True</a:t>
            </a:r>
            <a:r>
              <a:rPr kumimoji="0" lang="en-US" altLang="en-US" b="1"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Arial" panose="020B0604020202020204" pitchFamily="34" charset="0"/>
              </a:rPr>
              <a:t> Works with </a:t>
            </a:r>
            <a:r>
              <a:rPr kumimoji="0" lang="en-US" altLang="en-US" b="1" i="0" u="none" strike="noStrike" cap="none" normalizeH="0" baseline="0" dirty="0">
                <a:ln>
                  <a:noFill/>
                </a:ln>
                <a:solidFill>
                  <a:schemeClr val="tx1"/>
                </a:solidFill>
                <a:effectLst/>
                <a:latin typeface="Arial Unicode MS"/>
              </a:rPr>
              <a:t>object</a:t>
            </a:r>
            <a:r>
              <a:rPr kumimoji="0" lang="en-US" altLang="en-US" b="1" i="0" u="none" strike="noStrike" cap="none" normalizeH="0" baseline="0" dirty="0">
                <a:ln>
                  <a:noFill/>
                </a:ln>
                <a:solidFill>
                  <a:schemeClr val="tx1"/>
                </a:solidFill>
                <a:effectLst/>
              </a:rPr>
              <a:t> </a:t>
            </a:r>
            <a:r>
              <a:rPr kumimoji="0" lang="en-US" altLang="en-US" b="1" i="0" u="none" strike="noStrike" cap="none" normalizeH="0" baseline="0" dirty="0" err="1">
                <a:ln>
                  <a:noFill/>
                </a:ln>
                <a:solidFill>
                  <a:schemeClr val="tx1"/>
                </a:solidFill>
                <a:effectLst/>
              </a:rPr>
              <a:t>dtype</a:t>
            </a:r>
            <a:r>
              <a:rPr kumimoji="0" lang="en-US" altLang="en-US" b="1" i="0" u="none" strike="noStrike" cap="none" normalizeH="0" baseline="0" dirty="0">
                <a:ln>
                  <a:noFill/>
                </a:ln>
                <a:solidFill>
                  <a:schemeClr val="tx1"/>
                </a:solidFill>
                <a:effectLst/>
              </a:rPr>
              <a:t> as well, not just numeric types.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a:ln>
                  <a:noFill/>
                </a:ln>
                <a:solidFill>
                  <a:schemeClr val="tx1"/>
                </a:solidFill>
                <a:effectLst/>
                <a:latin typeface="Arial" panose="020B0604020202020204" pitchFamily="34" charset="0"/>
              </a:rPr>
              <a:t> Use </a:t>
            </a:r>
            <a:r>
              <a:rPr kumimoji="0" lang="en-US" altLang="en-US" b="1" i="0" u="none" strike="noStrike" cap="none" normalizeH="0" baseline="0" dirty="0" err="1">
                <a:ln>
                  <a:noFill/>
                </a:ln>
                <a:solidFill>
                  <a:schemeClr val="tx1"/>
                </a:solidFill>
                <a:effectLst/>
                <a:latin typeface="Arial Unicode MS"/>
              </a:rPr>
              <a:t>notna</a:t>
            </a:r>
            <a:r>
              <a:rPr kumimoji="0" lang="en-US" altLang="en-US" b="1" i="0" u="none" strike="noStrike" cap="none" normalizeH="0" baseline="0" dirty="0">
                <a:ln>
                  <a:noFill/>
                </a:ln>
                <a:solidFill>
                  <a:schemeClr val="tx1"/>
                </a:solidFill>
                <a:effectLst/>
                <a:latin typeface="Arial Unicode MS"/>
              </a:rPr>
              <a:t>()</a:t>
            </a:r>
            <a:r>
              <a:rPr kumimoji="0" lang="en-US" altLang="en-US" b="1" i="0" u="none" strike="noStrike" cap="none" normalizeH="0" baseline="0" dirty="0">
                <a:ln>
                  <a:noFill/>
                </a:ln>
                <a:solidFill>
                  <a:schemeClr val="tx1"/>
                </a:solidFill>
                <a:effectLst/>
              </a:rPr>
              <a:t> if you want to find non-missing values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8857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091D3A-FA44-378B-0756-BDEB285B2DC6}"/>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After Manipulation and Cleaning</a:t>
            </a:r>
          </a:p>
        </p:txBody>
      </p:sp>
      <p:graphicFrame>
        <p:nvGraphicFramePr>
          <p:cNvPr id="4" name="Content Placeholder 3">
            <a:extLst>
              <a:ext uri="{FF2B5EF4-FFF2-40B4-BE49-F238E27FC236}">
                <a16:creationId xmlns:a16="http://schemas.microsoft.com/office/drawing/2014/main" id="{020BF511-0DB0-92F7-6CF6-1BFC99AE62CD}"/>
              </a:ext>
            </a:extLst>
          </p:cNvPr>
          <p:cNvGraphicFramePr>
            <a:graphicFrameLocks noGrp="1"/>
          </p:cNvGraphicFramePr>
          <p:nvPr>
            <p:ph idx="1"/>
            <p:extLst>
              <p:ext uri="{D42A27DB-BD31-4B8C-83A1-F6EECF244321}">
                <p14:modId xmlns:p14="http://schemas.microsoft.com/office/powerpoint/2010/main" val="4251726532"/>
              </p:ext>
            </p:extLst>
          </p:nvPr>
        </p:nvGraphicFramePr>
        <p:xfrm>
          <a:off x="0" y="1924820"/>
          <a:ext cx="8359723" cy="4192806"/>
        </p:xfrm>
        <a:graphic>
          <a:graphicData uri="http://schemas.openxmlformats.org/drawingml/2006/table">
            <a:tbl>
              <a:tblPr firstRow="1" bandRow="1"/>
              <a:tblGrid>
                <a:gridCol w="1349828">
                  <a:extLst>
                    <a:ext uri="{9D8B030D-6E8A-4147-A177-3AD203B41FA5}">
                      <a16:colId xmlns:a16="http://schemas.microsoft.com/office/drawing/2014/main" val="185457051"/>
                    </a:ext>
                  </a:extLst>
                </a:gridCol>
                <a:gridCol w="958038">
                  <a:extLst>
                    <a:ext uri="{9D8B030D-6E8A-4147-A177-3AD203B41FA5}">
                      <a16:colId xmlns:a16="http://schemas.microsoft.com/office/drawing/2014/main" val="3285815968"/>
                    </a:ext>
                  </a:extLst>
                </a:gridCol>
                <a:gridCol w="1325665">
                  <a:extLst>
                    <a:ext uri="{9D8B030D-6E8A-4147-A177-3AD203B41FA5}">
                      <a16:colId xmlns:a16="http://schemas.microsoft.com/office/drawing/2014/main" val="1481199235"/>
                    </a:ext>
                  </a:extLst>
                </a:gridCol>
                <a:gridCol w="1208300">
                  <a:extLst>
                    <a:ext uri="{9D8B030D-6E8A-4147-A177-3AD203B41FA5}">
                      <a16:colId xmlns:a16="http://schemas.microsoft.com/office/drawing/2014/main" val="1786030968"/>
                    </a:ext>
                  </a:extLst>
                </a:gridCol>
                <a:gridCol w="1349828">
                  <a:extLst>
                    <a:ext uri="{9D8B030D-6E8A-4147-A177-3AD203B41FA5}">
                      <a16:colId xmlns:a16="http://schemas.microsoft.com/office/drawing/2014/main" val="2979937531"/>
                    </a:ext>
                  </a:extLst>
                </a:gridCol>
                <a:gridCol w="1246271">
                  <a:extLst>
                    <a:ext uri="{9D8B030D-6E8A-4147-A177-3AD203B41FA5}">
                      <a16:colId xmlns:a16="http://schemas.microsoft.com/office/drawing/2014/main" val="3464322842"/>
                    </a:ext>
                  </a:extLst>
                </a:gridCol>
                <a:gridCol w="921793">
                  <a:extLst>
                    <a:ext uri="{9D8B030D-6E8A-4147-A177-3AD203B41FA5}">
                      <a16:colId xmlns:a16="http://schemas.microsoft.com/office/drawing/2014/main" val="2451541427"/>
                    </a:ext>
                  </a:extLst>
                </a:gridCol>
              </a:tblGrid>
              <a:tr h="698801">
                <a:tc>
                  <a:txBody>
                    <a:bodyPr/>
                    <a:lstStyle/>
                    <a:p>
                      <a:pPr algn="l" fontAlgn="ctr"/>
                      <a:r>
                        <a:rPr lang="en-US" sz="1800" b="0" i="0" u="none" strike="noStrike">
                          <a:effectLst/>
                          <a:latin typeface="Arial" panose="020B0604020202020204" pitchFamily="34" charset="0"/>
                        </a:rPr>
                        <a:t>Customer ID</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Name</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Purchase Amount</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Date</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City</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Discount (%)</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Total Price</a:t>
                      </a:r>
                    </a:p>
                  </a:txBody>
                  <a:tcPr marL="95685" marR="95685" marT="47843" marB="47843" anchor="ctr">
                    <a:lnL>
                      <a:noFill/>
                    </a:lnL>
                    <a:lnR>
                      <a:noFill/>
                    </a:lnR>
                    <a:lnT>
                      <a:noFill/>
                    </a:lnT>
                    <a:lnB>
                      <a:noFill/>
                    </a:lnB>
                    <a:noFill/>
                  </a:tcPr>
                </a:tc>
                <a:extLst>
                  <a:ext uri="{0D108BD9-81ED-4DB2-BD59-A6C34878D82A}">
                    <a16:rowId xmlns:a16="http://schemas.microsoft.com/office/drawing/2014/main" val="2025568451"/>
                  </a:ext>
                </a:extLst>
              </a:tr>
              <a:tr h="698801">
                <a:tc>
                  <a:txBody>
                    <a:bodyPr/>
                    <a:lstStyle/>
                    <a:p>
                      <a:pPr algn="l" fontAlgn="ctr"/>
                      <a:r>
                        <a:rPr lang="en-US" sz="1800" b="0" i="0" u="none" strike="noStrike">
                          <a:effectLst/>
                          <a:latin typeface="Arial" panose="020B0604020202020204" pitchFamily="34" charset="0"/>
                        </a:rPr>
                        <a:t>101</a:t>
                      </a:r>
                    </a:p>
                  </a:txBody>
                  <a:tcPr marL="95685" marR="95685" marT="47843" marB="47843" anchor="ctr">
                    <a:lnL>
                      <a:noFill/>
                    </a:lnL>
                    <a:lnR>
                      <a:noFill/>
                    </a:lnR>
                    <a:lnT>
                      <a:noFill/>
                    </a:lnT>
                    <a:lnB>
                      <a:noFill/>
                    </a:lnB>
                    <a:noFill/>
                  </a:tcPr>
                </a:tc>
                <a:tc>
                  <a:txBody>
                    <a:bodyPr/>
                    <a:lstStyle/>
                    <a:p>
                      <a:pPr algn="l" fontAlgn="ctr"/>
                      <a:r>
                        <a:rPr lang="en-US" sz="1800" b="0" i="0" u="none" strike="noStrike" dirty="0">
                          <a:effectLst/>
                          <a:latin typeface="Arial" panose="020B0604020202020204" pitchFamily="34" charset="0"/>
                        </a:rPr>
                        <a:t>John</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500</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2024-01-10</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New York</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10.0</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450.0</a:t>
                      </a:r>
                    </a:p>
                  </a:txBody>
                  <a:tcPr marL="95685" marR="95685" marT="47843" marB="47843" anchor="ctr">
                    <a:lnL>
                      <a:noFill/>
                    </a:lnL>
                    <a:lnR>
                      <a:noFill/>
                    </a:lnR>
                    <a:lnT>
                      <a:noFill/>
                    </a:lnT>
                    <a:lnB>
                      <a:noFill/>
                    </a:lnB>
                    <a:noFill/>
                  </a:tcPr>
                </a:tc>
                <a:extLst>
                  <a:ext uri="{0D108BD9-81ED-4DB2-BD59-A6C34878D82A}">
                    <a16:rowId xmlns:a16="http://schemas.microsoft.com/office/drawing/2014/main" val="3549978833"/>
                  </a:ext>
                </a:extLst>
              </a:tr>
              <a:tr h="698801">
                <a:tc>
                  <a:txBody>
                    <a:bodyPr/>
                    <a:lstStyle/>
                    <a:p>
                      <a:pPr algn="l" fontAlgn="ctr"/>
                      <a:r>
                        <a:rPr lang="en-US" sz="1800" b="0" i="0" u="none" strike="noStrike">
                          <a:effectLst/>
                          <a:latin typeface="Arial" panose="020B0604020202020204" pitchFamily="34" charset="0"/>
                        </a:rPr>
                        <a:t>102</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Alice</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550</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2024-02-15</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Unknown</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5.0</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522.5</a:t>
                      </a:r>
                    </a:p>
                  </a:txBody>
                  <a:tcPr marL="95685" marR="95685" marT="47843" marB="47843" anchor="ctr">
                    <a:lnL>
                      <a:noFill/>
                    </a:lnL>
                    <a:lnR>
                      <a:noFill/>
                    </a:lnR>
                    <a:lnT>
                      <a:noFill/>
                    </a:lnT>
                    <a:lnB>
                      <a:noFill/>
                    </a:lnB>
                    <a:noFill/>
                  </a:tcPr>
                </a:tc>
                <a:extLst>
                  <a:ext uri="{0D108BD9-81ED-4DB2-BD59-A6C34878D82A}">
                    <a16:rowId xmlns:a16="http://schemas.microsoft.com/office/drawing/2014/main" val="2402271676"/>
                  </a:ext>
                </a:extLst>
              </a:tr>
              <a:tr h="698801">
                <a:tc>
                  <a:txBody>
                    <a:bodyPr/>
                    <a:lstStyle/>
                    <a:p>
                      <a:pPr algn="l" fontAlgn="ctr"/>
                      <a:r>
                        <a:rPr lang="en-US" sz="1800" b="0" i="0" u="none" strike="noStrike">
                          <a:effectLst/>
                          <a:latin typeface="Arial" panose="020B0604020202020204" pitchFamily="34" charset="0"/>
                        </a:rPr>
                        <a:t>103</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Bob</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700</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2024-03-20</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Chicago</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15.0</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595.0</a:t>
                      </a:r>
                    </a:p>
                  </a:txBody>
                  <a:tcPr marL="95685" marR="95685" marT="47843" marB="47843" anchor="ctr">
                    <a:lnL>
                      <a:noFill/>
                    </a:lnL>
                    <a:lnR>
                      <a:noFill/>
                    </a:lnR>
                    <a:lnT>
                      <a:noFill/>
                    </a:lnT>
                    <a:lnB>
                      <a:noFill/>
                    </a:lnB>
                    <a:noFill/>
                  </a:tcPr>
                </a:tc>
                <a:extLst>
                  <a:ext uri="{0D108BD9-81ED-4DB2-BD59-A6C34878D82A}">
                    <a16:rowId xmlns:a16="http://schemas.microsoft.com/office/drawing/2014/main" val="2502785968"/>
                  </a:ext>
                </a:extLst>
              </a:tr>
              <a:tr h="698801">
                <a:tc>
                  <a:txBody>
                    <a:bodyPr/>
                    <a:lstStyle/>
                    <a:p>
                      <a:pPr algn="l" fontAlgn="ctr"/>
                      <a:r>
                        <a:rPr lang="en-US" sz="1800" b="0" i="0" u="none" strike="noStrike">
                          <a:effectLst/>
                          <a:latin typeface="Arial" panose="020B0604020202020204" pitchFamily="34" charset="0"/>
                        </a:rPr>
                        <a:t>104</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David</a:t>
                      </a:r>
                    </a:p>
                  </a:txBody>
                  <a:tcPr marL="95685" marR="95685" marT="47843" marB="47843" anchor="ctr">
                    <a:lnL>
                      <a:noFill/>
                    </a:lnL>
                    <a:lnR>
                      <a:noFill/>
                    </a:lnR>
                    <a:lnT>
                      <a:noFill/>
                    </a:lnT>
                    <a:lnB>
                      <a:noFill/>
                    </a:lnB>
                    <a:noFill/>
                  </a:tcPr>
                </a:tc>
                <a:tc>
                  <a:txBody>
                    <a:bodyPr/>
                    <a:lstStyle/>
                    <a:p>
                      <a:pPr algn="l" fontAlgn="ctr"/>
                      <a:r>
                        <a:rPr lang="en-US" sz="1800" b="0" i="0" u="none" strike="noStrike" dirty="0">
                          <a:effectLst/>
                          <a:latin typeface="Arial" panose="020B0604020202020204" pitchFamily="34" charset="0"/>
                        </a:rPr>
                        <a:t>200</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2024-04-12</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Houston</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0.0</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200.0</a:t>
                      </a:r>
                    </a:p>
                  </a:txBody>
                  <a:tcPr marL="95685" marR="95685" marT="47843" marB="47843" anchor="ctr">
                    <a:lnL>
                      <a:noFill/>
                    </a:lnL>
                    <a:lnR>
                      <a:noFill/>
                    </a:lnR>
                    <a:lnT>
                      <a:noFill/>
                    </a:lnT>
                    <a:lnB>
                      <a:noFill/>
                    </a:lnB>
                    <a:noFill/>
                  </a:tcPr>
                </a:tc>
                <a:extLst>
                  <a:ext uri="{0D108BD9-81ED-4DB2-BD59-A6C34878D82A}">
                    <a16:rowId xmlns:a16="http://schemas.microsoft.com/office/drawing/2014/main" val="2829041322"/>
                  </a:ext>
                </a:extLst>
              </a:tr>
              <a:tr h="698801">
                <a:tc>
                  <a:txBody>
                    <a:bodyPr/>
                    <a:lstStyle/>
                    <a:p>
                      <a:pPr algn="l" fontAlgn="ctr"/>
                      <a:r>
                        <a:rPr lang="en-US" sz="1800" b="0" i="0" u="none" strike="noStrike">
                          <a:effectLst/>
                          <a:latin typeface="Arial" panose="020B0604020202020204" pitchFamily="34" charset="0"/>
                        </a:rPr>
                        <a:t>105</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Emily</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300</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2024-05-05</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Los Angeles</a:t>
                      </a:r>
                    </a:p>
                  </a:txBody>
                  <a:tcPr marL="95685" marR="95685" marT="47843" marB="47843" anchor="ctr">
                    <a:lnL>
                      <a:noFill/>
                    </a:lnL>
                    <a:lnR>
                      <a:noFill/>
                    </a:lnR>
                    <a:lnT>
                      <a:noFill/>
                    </a:lnT>
                    <a:lnB>
                      <a:noFill/>
                    </a:lnB>
                    <a:noFill/>
                  </a:tcPr>
                </a:tc>
                <a:tc>
                  <a:txBody>
                    <a:bodyPr/>
                    <a:lstStyle/>
                    <a:p>
                      <a:pPr algn="l" fontAlgn="ctr"/>
                      <a:r>
                        <a:rPr lang="en-US" sz="1800" b="0" i="0" u="none" strike="noStrike">
                          <a:effectLst/>
                          <a:latin typeface="Arial" panose="020B0604020202020204" pitchFamily="34" charset="0"/>
                        </a:rPr>
                        <a:t>10.0</a:t>
                      </a:r>
                    </a:p>
                  </a:txBody>
                  <a:tcPr marL="95685" marR="95685" marT="47843" marB="47843" anchor="ctr">
                    <a:lnL>
                      <a:noFill/>
                    </a:lnL>
                    <a:lnR>
                      <a:noFill/>
                    </a:lnR>
                    <a:lnT>
                      <a:noFill/>
                    </a:lnT>
                    <a:lnB>
                      <a:noFill/>
                    </a:lnB>
                    <a:noFill/>
                  </a:tcPr>
                </a:tc>
                <a:tc>
                  <a:txBody>
                    <a:bodyPr/>
                    <a:lstStyle/>
                    <a:p>
                      <a:pPr algn="l" fontAlgn="ctr"/>
                      <a:r>
                        <a:rPr lang="en-US" sz="1800" b="0" i="0" u="none" strike="noStrike" dirty="0">
                          <a:effectLst/>
                          <a:latin typeface="Arial" panose="020B0604020202020204" pitchFamily="34" charset="0"/>
                        </a:rPr>
                        <a:t>270.0</a:t>
                      </a:r>
                    </a:p>
                  </a:txBody>
                  <a:tcPr marL="95685" marR="95685" marT="47843" marB="47843" anchor="ctr">
                    <a:lnL>
                      <a:noFill/>
                    </a:lnL>
                    <a:lnR>
                      <a:noFill/>
                    </a:lnR>
                    <a:lnT>
                      <a:noFill/>
                    </a:lnT>
                    <a:lnB>
                      <a:noFill/>
                    </a:lnB>
                    <a:noFill/>
                  </a:tcPr>
                </a:tc>
                <a:extLst>
                  <a:ext uri="{0D108BD9-81ED-4DB2-BD59-A6C34878D82A}">
                    <a16:rowId xmlns:a16="http://schemas.microsoft.com/office/drawing/2014/main" val="2823962612"/>
                  </a:ext>
                </a:extLst>
              </a:tr>
            </a:tbl>
          </a:graphicData>
        </a:graphic>
      </p:graphicFrame>
      <p:sp>
        <p:nvSpPr>
          <p:cNvPr id="10" name="TextBox 9">
            <a:extLst>
              <a:ext uri="{FF2B5EF4-FFF2-40B4-BE49-F238E27FC236}">
                <a16:creationId xmlns:a16="http://schemas.microsoft.com/office/drawing/2014/main" id="{1315A741-39C2-3995-E7C5-56A66BFD3321}"/>
              </a:ext>
            </a:extLst>
          </p:cNvPr>
          <p:cNvSpPr txBox="1"/>
          <p:nvPr/>
        </p:nvSpPr>
        <p:spPr>
          <a:xfrm>
            <a:off x="8128857" y="1713658"/>
            <a:ext cx="4087088" cy="4067780"/>
          </a:xfrm>
          <a:prstGeom prst="rect">
            <a:avLst/>
          </a:prstGeom>
          <a:noFill/>
        </p:spPr>
        <p:txBody>
          <a:bodyPr wrap="square" rtlCol="0">
            <a:spAutoFit/>
          </a:bodyPr>
          <a:lstStyle/>
          <a:p>
            <a:pPr marL="0" marR="0">
              <a:lnSpc>
                <a:spcPct val="115000"/>
              </a:lnSpc>
              <a:spcAft>
                <a:spcPts val="800"/>
              </a:spcAft>
            </a:pPr>
            <a:r>
              <a:rPr lang="en-US"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800" b="1" kern="100" dirty="0">
                <a:effectLst/>
                <a:latin typeface="Aptos" panose="020B0004020202020204" pitchFamily="34" charset="0"/>
                <a:ea typeface="Aptos" panose="020B0004020202020204" pitchFamily="34" charset="0"/>
                <a:cs typeface="Arial" panose="020B0604020202020204" pitchFamily="34" charset="0"/>
              </a:rPr>
              <a:t> Missing Purchase Amount filled with 550 (average value)</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800" b="1" kern="100" dirty="0">
                <a:effectLst/>
                <a:latin typeface="Aptos" panose="020B0004020202020204" pitchFamily="34" charset="0"/>
                <a:ea typeface="Aptos" panose="020B0004020202020204" pitchFamily="34" charset="0"/>
                <a:cs typeface="Arial" panose="020B0604020202020204" pitchFamily="34" charset="0"/>
              </a:rPr>
              <a:t> Missing City replaced with "Unknown"</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800" b="1" kern="100" dirty="0">
                <a:effectLst/>
                <a:latin typeface="Aptos" panose="020B0004020202020204" pitchFamily="34" charset="0"/>
                <a:ea typeface="Aptos" panose="020B0004020202020204" pitchFamily="34" charset="0"/>
                <a:cs typeface="Arial" panose="020B0604020202020204" pitchFamily="34" charset="0"/>
              </a:rPr>
              <a:t> Negative Purchase Amount corrected to positive</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800" b="1" kern="100" dirty="0">
                <a:effectLst/>
                <a:latin typeface="Aptos" panose="020B0004020202020204" pitchFamily="34" charset="0"/>
                <a:ea typeface="Aptos" panose="020B0004020202020204" pitchFamily="34" charset="0"/>
                <a:cs typeface="Arial" panose="020B0604020202020204" pitchFamily="34" charset="0"/>
              </a:rPr>
              <a:t> Discount converted to numeric values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pPr>
            <a:r>
              <a:rPr lang="en-US" sz="1800" b="1"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1800" b="1" kern="100" dirty="0">
                <a:effectLst/>
                <a:latin typeface="Aptos" panose="020B0004020202020204" pitchFamily="34" charset="0"/>
                <a:ea typeface="Aptos" panose="020B0004020202020204" pitchFamily="34" charset="0"/>
                <a:cs typeface="Arial" panose="020B0604020202020204" pitchFamily="34" charset="0"/>
              </a:rPr>
              <a:t> Total Price calculated as Purchase Amount - Discount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09316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5C6C3-0D3A-F54A-2057-614AAE17E256}"/>
              </a:ext>
            </a:extLst>
          </p:cNvPr>
          <p:cNvSpPr>
            <a:spLocks noGrp="1"/>
          </p:cNvSpPr>
          <p:nvPr>
            <p:ph type="title"/>
          </p:nvPr>
        </p:nvSpPr>
        <p:spPr>
          <a:xfrm>
            <a:off x="0" y="50333"/>
            <a:ext cx="12192000" cy="924026"/>
          </a:xfrm>
        </p:spPr>
        <p:txBody>
          <a:bodyPr>
            <a:normAutofit fontScale="90000"/>
          </a:bodyPr>
          <a:lstStyle/>
          <a:p>
            <a:r>
              <a:rPr lang="en-US" b="1" i="0" dirty="0">
                <a:solidFill>
                  <a:srgbClr val="404040"/>
                </a:solidFill>
                <a:effectLst/>
                <a:latin typeface="Inter"/>
              </a:rPr>
              <a:t> Data Manipulation Capabilities of different </a:t>
            </a:r>
            <a:r>
              <a:rPr lang="en-US" b="1" i="0" dirty="0" err="1">
                <a:solidFill>
                  <a:srgbClr val="404040"/>
                </a:solidFill>
                <a:effectLst/>
                <a:latin typeface="Inter"/>
              </a:rPr>
              <a:t>programmes</a:t>
            </a:r>
            <a:br>
              <a:rPr lang="en-US" b="1" i="0" dirty="0">
                <a:solidFill>
                  <a:srgbClr val="404040"/>
                </a:solidFill>
                <a:effectLst/>
                <a:latin typeface="Inter"/>
              </a:rPr>
            </a:br>
            <a:endParaRPr lang="en-US" dirty="0"/>
          </a:p>
        </p:txBody>
      </p:sp>
      <p:graphicFrame>
        <p:nvGraphicFramePr>
          <p:cNvPr id="4" name="Content Placeholder 3">
            <a:extLst>
              <a:ext uri="{FF2B5EF4-FFF2-40B4-BE49-F238E27FC236}">
                <a16:creationId xmlns:a16="http://schemas.microsoft.com/office/drawing/2014/main" id="{A1145BD3-245B-AAFD-1680-9BFE1618492A}"/>
              </a:ext>
            </a:extLst>
          </p:cNvPr>
          <p:cNvGraphicFramePr>
            <a:graphicFrameLocks noGrp="1"/>
          </p:cNvGraphicFramePr>
          <p:nvPr>
            <p:ph idx="1"/>
            <p:extLst>
              <p:ext uri="{D42A27DB-BD31-4B8C-83A1-F6EECF244321}">
                <p14:modId xmlns:p14="http://schemas.microsoft.com/office/powerpoint/2010/main" val="299184674"/>
              </p:ext>
            </p:extLst>
          </p:nvPr>
        </p:nvGraphicFramePr>
        <p:xfrm>
          <a:off x="0" y="734518"/>
          <a:ext cx="12192000" cy="6315001"/>
        </p:xfrm>
        <a:graphic>
          <a:graphicData uri="http://schemas.openxmlformats.org/drawingml/2006/table">
            <a:tbl>
              <a:tblPr/>
              <a:tblGrid>
                <a:gridCol w="3048000">
                  <a:extLst>
                    <a:ext uri="{9D8B030D-6E8A-4147-A177-3AD203B41FA5}">
                      <a16:colId xmlns:a16="http://schemas.microsoft.com/office/drawing/2014/main" val="3865540660"/>
                    </a:ext>
                  </a:extLst>
                </a:gridCol>
                <a:gridCol w="3048000">
                  <a:extLst>
                    <a:ext uri="{9D8B030D-6E8A-4147-A177-3AD203B41FA5}">
                      <a16:colId xmlns:a16="http://schemas.microsoft.com/office/drawing/2014/main" val="2827601200"/>
                    </a:ext>
                  </a:extLst>
                </a:gridCol>
                <a:gridCol w="3048000">
                  <a:extLst>
                    <a:ext uri="{9D8B030D-6E8A-4147-A177-3AD203B41FA5}">
                      <a16:colId xmlns:a16="http://schemas.microsoft.com/office/drawing/2014/main" val="1960488187"/>
                    </a:ext>
                  </a:extLst>
                </a:gridCol>
                <a:gridCol w="3048000">
                  <a:extLst>
                    <a:ext uri="{9D8B030D-6E8A-4147-A177-3AD203B41FA5}">
                      <a16:colId xmlns:a16="http://schemas.microsoft.com/office/drawing/2014/main" val="1367022341"/>
                    </a:ext>
                  </a:extLst>
                </a:gridCol>
              </a:tblGrid>
              <a:tr h="411419">
                <a:tc>
                  <a:txBody>
                    <a:bodyPr/>
                    <a:lstStyle/>
                    <a:p>
                      <a:pPr algn="l"/>
                      <a:r>
                        <a:rPr lang="en-US" sz="1800" b="1">
                          <a:effectLst/>
                        </a:rPr>
                        <a:t>Feature</a:t>
                      </a:r>
                    </a:p>
                  </a:txBody>
                  <a:tcPr marL="76339" marR="76339" marT="38170" marB="38170" anchor="ctr">
                    <a:lnL>
                      <a:noFill/>
                    </a:lnL>
                    <a:lnR>
                      <a:noFill/>
                    </a:lnR>
                    <a:lnT>
                      <a:noFill/>
                    </a:lnT>
                    <a:lnB>
                      <a:noFill/>
                    </a:lnB>
                    <a:noFill/>
                  </a:tcPr>
                </a:tc>
                <a:tc>
                  <a:txBody>
                    <a:bodyPr/>
                    <a:lstStyle/>
                    <a:p>
                      <a:pPr algn="l"/>
                      <a:r>
                        <a:rPr lang="en-US" sz="1800" b="1" dirty="0">
                          <a:effectLst/>
                        </a:rPr>
                        <a:t>Excel</a:t>
                      </a:r>
                    </a:p>
                  </a:txBody>
                  <a:tcPr marL="76339" marR="76339" marT="38170" marB="38170" anchor="ctr">
                    <a:lnL>
                      <a:noFill/>
                    </a:lnL>
                    <a:lnR>
                      <a:noFill/>
                    </a:lnR>
                    <a:lnT>
                      <a:noFill/>
                    </a:lnT>
                    <a:lnB>
                      <a:noFill/>
                    </a:lnB>
                    <a:noFill/>
                  </a:tcPr>
                </a:tc>
                <a:tc>
                  <a:txBody>
                    <a:bodyPr/>
                    <a:lstStyle/>
                    <a:p>
                      <a:pPr algn="l"/>
                      <a:r>
                        <a:rPr lang="en-US" sz="1800" b="1" dirty="0">
                          <a:effectLst/>
                        </a:rPr>
                        <a:t>SQL</a:t>
                      </a:r>
                    </a:p>
                  </a:txBody>
                  <a:tcPr marL="76339" marR="76339" marT="38170" marB="38170" anchor="ctr">
                    <a:lnL>
                      <a:noFill/>
                    </a:lnL>
                    <a:lnR>
                      <a:noFill/>
                    </a:lnR>
                    <a:lnT>
                      <a:noFill/>
                    </a:lnT>
                    <a:lnB>
                      <a:noFill/>
                    </a:lnB>
                    <a:noFill/>
                  </a:tcPr>
                </a:tc>
                <a:tc>
                  <a:txBody>
                    <a:bodyPr/>
                    <a:lstStyle/>
                    <a:p>
                      <a:pPr algn="l"/>
                      <a:r>
                        <a:rPr lang="en-US" sz="1800" b="1" dirty="0">
                          <a:effectLst/>
                        </a:rPr>
                        <a:t>Python (Pandas)</a:t>
                      </a:r>
                    </a:p>
                  </a:txBody>
                  <a:tcPr marL="76339" marR="76339" marT="38170" marB="38170" anchor="ctr">
                    <a:lnL>
                      <a:noFill/>
                    </a:lnL>
                    <a:lnR>
                      <a:noFill/>
                    </a:lnR>
                    <a:lnT>
                      <a:noFill/>
                    </a:lnT>
                    <a:lnB>
                      <a:noFill/>
                    </a:lnB>
                    <a:noFill/>
                  </a:tcPr>
                </a:tc>
                <a:extLst>
                  <a:ext uri="{0D108BD9-81ED-4DB2-BD59-A6C34878D82A}">
                    <a16:rowId xmlns:a16="http://schemas.microsoft.com/office/drawing/2014/main" val="3750697164"/>
                  </a:ext>
                </a:extLst>
              </a:tr>
              <a:tr h="577932">
                <a:tc>
                  <a:txBody>
                    <a:bodyPr/>
                    <a:lstStyle/>
                    <a:p>
                      <a:r>
                        <a:rPr lang="en-US" sz="1800" b="1" dirty="0">
                          <a:effectLst/>
                        </a:rPr>
                        <a:t>Data Import/Export</a:t>
                      </a:r>
                      <a:endParaRPr lang="en-US" sz="1800" dirty="0">
                        <a:effectLst/>
                      </a:endParaRPr>
                    </a:p>
                  </a:txBody>
                  <a:tcPr marL="76339" marR="76339" marT="38170" marB="38170" anchor="ctr">
                    <a:lnL>
                      <a:noFill/>
                    </a:lnL>
                    <a:lnR>
                      <a:noFill/>
                    </a:lnR>
                    <a:lnT>
                      <a:noFill/>
                    </a:lnT>
                    <a:lnB>
                      <a:noFill/>
                    </a:lnB>
                    <a:noFill/>
                  </a:tcPr>
                </a:tc>
                <a:tc>
                  <a:txBody>
                    <a:bodyPr/>
                    <a:lstStyle/>
                    <a:p>
                      <a:r>
                        <a:rPr lang="en-US" sz="1800">
                          <a:effectLst/>
                        </a:rPr>
                        <a:t>Supports CSV, JSON, etc.</a:t>
                      </a:r>
                    </a:p>
                  </a:txBody>
                  <a:tcPr marL="76339" marR="76339" marT="38170" marB="38170" anchor="ctr">
                    <a:lnL>
                      <a:noFill/>
                    </a:lnL>
                    <a:lnR>
                      <a:noFill/>
                    </a:lnR>
                    <a:lnT>
                      <a:noFill/>
                    </a:lnT>
                    <a:lnB>
                      <a:noFill/>
                    </a:lnB>
                    <a:noFill/>
                  </a:tcPr>
                </a:tc>
                <a:tc>
                  <a:txBody>
                    <a:bodyPr/>
                    <a:lstStyle/>
                    <a:p>
                      <a:r>
                        <a:rPr lang="en-US" sz="1800">
                          <a:effectLst/>
                        </a:rPr>
                        <a:t>Limited (depends on DBMS)</a:t>
                      </a:r>
                    </a:p>
                  </a:txBody>
                  <a:tcPr marL="76339" marR="76339" marT="38170" marB="38170" anchor="ctr">
                    <a:lnL>
                      <a:noFill/>
                    </a:lnL>
                    <a:lnR>
                      <a:noFill/>
                    </a:lnR>
                    <a:lnT>
                      <a:noFill/>
                    </a:lnT>
                    <a:lnB>
                      <a:noFill/>
                    </a:lnB>
                    <a:noFill/>
                  </a:tcPr>
                </a:tc>
                <a:tc>
                  <a:txBody>
                    <a:bodyPr/>
                    <a:lstStyle/>
                    <a:p>
                      <a:r>
                        <a:rPr lang="fr-FR" sz="1800" dirty="0">
                          <a:effectLst/>
                        </a:rPr>
                        <a:t>Supports CSV, JSON, Excel, SQL, etc.</a:t>
                      </a:r>
                    </a:p>
                  </a:txBody>
                  <a:tcPr marL="76339" marR="76339" marT="38170" marB="38170" anchor="ctr">
                    <a:lnL>
                      <a:noFill/>
                    </a:lnL>
                    <a:lnR>
                      <a:noFill/>
                    </a:lnR>
                    <a:lnT>
                      <a:noFill/>
                    </a:lnT>
                    <a:lnB>
                      <a:noFill/>
                    </a:lnB>
                    <a:noFill/>
                  </a:tcPr>
                </a:tc>
                <a:extLst>
                  <a:ext uri="{0D108BD9-81ED-4DB2-BD59-A6C34878D82A}">
                    <a16:rowId xmlns:a16="http://schemas.microsoft.com/office/drawing/2014/main" val="2625334984"/>
                  </a:ext>
                </a:extLst>
              </a:tr>
              <a:tr h="754086">
                <a:tc>
                  <a:txBody>
                    <a:bodyPr/>
                    <a:lstStyle/>
                    <a:p>
                      <a:r>
                        <a:rPr lang="en-US" sz="1800" b="1" dirty="0">
                          <a:effectLst/>
                        </a:rPr>
                        <a:t>Data Cleaning</a:t>
                      </a:r>
                      <a:endParaRPr lang="en-US" sz="1800" dirty="0">
                        <a:effectLst/>
                      </a:endParaRPr>
                    </a:p>
                  </a:txBody>
                  <a:tcPr marL="76339" marR="76339" marT="38170" marB="38170" anchor="ctr">
                    <a:lnL>
                      <a:noFill/>
                    </a:lnL>
                    <a:lnR>
                      <a:noFill/>
                    </a:lnR>
                    <a:lnT>
                      <a:noFill/>
                    </a:lnT>
                    <a:lnB>
                      <a:noFill/>
                    </a:lnB>
                    <a:noFill/>
                  </a:tcPr>
                </a:tc>
                <a:tc>
                  <a:txBody>
                    <a:bodyPr/>
                    <a:lstStyle/>
                    <a:p>
                      <a:r>
                        <a:rPr lang="en-US" sz="1800" dirty="0">
                          <a:effectLst/>
                        </a:rPr>
                        <a:t>Manual or formula-based</a:t>
                      </a:r>
                    </a:p>
                  </a:txBody>
                  <a:tcPr marL="76339" marR="76339" marT="38170" marB="38170" anchor="ctr">
                    <a:lnL>
                      <a:noFill/>
                    </a:lnL>
                    <a:lnR>
                      <a:noFill/>
                    </a:lnR>
                    <a:lnT>
                      <a:noFill/>
                    </a:lnT>
                    <a:lnB>
                      <a:noFill/>
                    </a:lnB>
                    <a:noFill/>
                  </a:tcPr>
                </a:tc>
                <a:tc>
                  <a:txBody>
                    <a:bodyPr/>
                    <a:lstStyle/>
                    <a:p>
                      <a:r>
                        <a:rPr lang="en-US" sz="1800" dirty="0">
                          <a:effectLst/>
                        </a:rPr>
                        <a:t>Limited (requires queries)</a:t>
                      </a:r>
                    </a:p>
                  </a:txBody>
                  <a:tcPr marL="76339" marR="76339" marT="38170" marB="38170" anchor="ctr">
                    <a:lnL>
                      <a:noFill/>
                    </a:lnL>
                    <a:lnR>
                      <a:noFill/>
                    </a:lnR>
                    <a:lnT>
                      <a:noFill/>
                    </a:lnT>
                    <a:lnB>
                      <a:noFill/>
                    </a:lnB>
                    <a:noFill/>
                  </a:tcPr>
                </a:tc>
                <a:tc>
                  <a:txBody>
                    <a:bodyPr/>
                    <a:lstStyle/>
                    <a:p>
                      <a:r>
                        <a:rPr lang="en-US" sz="1800" dirty="0">
                          <a:effectLst/>
                        </a:rPr>
                        <a:t>Advanced (e.g., </a:t>
                      </a:r>
                      <a:r>
                        <a:rPr lang="en-US" sz="1800" dirty="0" err="1">
                          <a:effectLst/>
                        </a:rPr>
                        <a:t>dropna</a:t>
                      </a:r>
                      <a:r>
                        <a:rPr lang="en-US" sz="1800" dirty="0">
                          <a:effectLst/>
                        </a:rPr>
                        <a:t>(), </a:t>
                      </a:r>
                      <a:r>
                        <a:rPr lang="en-US" sz="1800" dirty="0" err="1">
                          <a:effectLst/>
                        </a:rPr>
                        <a:t>fillna</a:t>
                      </a:r>
                      <a:r>
                        <a:rPr lang="en-US" sz="1800" dirty="0">
                          <a:effectLst/>
                        </a:rPr>
                        <a:t>())</a:t>
                      </a:r>
                    </a:p>
                  </a:txBody>
                  <a:tcPr marL="76339" marR="76339" marT="38170" marB="38170" anchor="ctr">
                    <a:lnL>
                      <a:noFill/>
                    </a:lnL>
                    <a:lnR>
                      <a:noFill/>
                    </a:lnR>
                    <a:lnT>
                      <a:noFill/>
                    </a:lnT>
                    <a:lnB>
                      <a:noFill/>
                    </a:lnB>
                    <a:noFill/>
                  </a:tcPr>
                </a:tc>
                <a:extLst>
                  <a:ext uri="{0D108BD9-81ED-4DB2-BD59-A6C34878D82A}">
                    <a16:rowId xmlns:a16="http://schemas.microsoft.com/office/drawing/2014/main" val="3512792536"/>
                  </a:ext>
                </a:extLst>
              </a:tr>
              <a:tr h="754086">
                <a:tc>
                  <a:txBody>
                    <a:bodyPr/>
                    <a:lstStyle/>
                    <a:p>
                      <a:r>
                        <a:rPr lang="en-US" sz="1800" b="1" dirty="0">
                          <a:effectLst/>
                        </a:rPr>
                        <a:t>Filtering</a:t>
                      </a:r>
                      <a:endParaRPr lang="en-US" sz="1800" dirty="0">
                        <a:effectLst/>
                      </a:endParaRPr>
                    </a:p>
                  </a:txBody>
                  <a:tcPr marL="76339" marR="76339" marT="38170" marB="38170" anchor="ctr">
                    <a:lnL>
                      <a:noFill/>
                    </a:lnL>
                    <a:lnR>
                      <a:noFill/>
                    </a:lnR>
                    <a:lnT>
                      <a:noFill/>
                    </a:lnT>
                    <a:lnB>
                      <a:noFill/>
                    </a:lnB>
                    <a:noFill/>
                  </a:tcPr>
                </a:tc>
                <a:tc>
                  <a:txBody>
                    <a:bodyPr/>
                    <a:lstStyle/>
                    <a:p>
                      <a:r>
                        <a:rPr lang="en-US" sz="1800" dirty="0">
                          <a:effectLst/>
                        </a:rPr>
                        <a:t>Basic (filter menus)</a:t>
                      </a:r>
                    </a:p>
                  </a:txBody>
                  <a:tcPr marL="76339" marR="76339" marT="38170" marB="38170" anchor="ctr">
                    <a:lnL>
                      <a:noFill/>
                    </a:lnL>
                    <a:lnR>
                      <a:noFill/>
                    </a:lnR>
                    <a:lnT>
                      <a:noFill/>
                    </a:lnT>
                    <a:lnB>
                      <a:noFill/>
                    </a:lnB>
                    <a:noFill/>
                  </a:tcPr>
                </a:tc>
                <a:tc>
                  <a:txBody>
                    <a:bodyPr/>
                    <a:lstStyle/>
                    <a:p>
                      <a:r>
                        <a:rPr lang="en-US" sz="1800" dirty="0">
                          <a:effectLst/>
                        </a:rPr>
                        <a:t>Advanced (WHERE, HAVING clauses)</a:t>
                      </a:r>
                    </a:p>
                  </a:txBody>
                  <a:tcPr marL="76339" marR="76339" marT="38170" marB="38170" anchor="ctr">
                    <a:lnL>
                      <a:noFill/>
                    </a:lnL>
                    <a:lnR>
                      <a:noFill/>
                    </a:lnR>
                    <a:lnT>
                      <a:noFill/>
                    </a:lnT>
                    <a:lnB>
                      <a:noFill/>
                    </a:lnB>
                    <a:noFill/>
                  </a:tcPr>
                </a:tc>
                <a:tc>
                  <a:txBody>
                    <a:bodyPr/>
                    <a:lstStyle/>
                    <a:p>
                      <a:r>
                        <a:rPr lang="en-US" sz="1800" dirty="0">
                          <a:effectLst/>
                        </a:rPr>
                        <a:t>Advanced (</a:t>
                      </a:r>
                      <a:r>
                        <a:rPr lang="en-US" sz="1800" dirty="0" err="1">
                          <a:effectLst/>
                        </a:rPr>
                        <a:t>boolean</a:t>
                      </a:r>
                      <a:r>
                        <a:rPr lang="en-US" sz="1800" dirty="0">
                          <a:effectLst/>
                        </a:rPr>
                        <a:t> indexing, query())</a:t>
                      </a:r>
                    </a:p>
                  </a:txBody>
                  <a:tcPr marL="76339" marR="76339" marT="38170" marB="38170" anchor="ctr">
                    <a:lnL>
                      <a:noFill/>
                    </a:lnL>
                    <a:lnR>
                      <a:noFill/>
                    </a:lnR>
                    <a:lnT>
                      <a:noFill/>
                    </a:lnT>
                    <a:lnB>
                      <a:noFill/>
                    </a:lnB>
                    <a:noFill/>
                  </a:tcPr>
                </a:tc>
                <a:extLst>
                  <a:ext uri="{0D108BD9-81ED-4DB2-BD59-A6C34878D82A}">
                    <a16:rowId xmlns:a16="http://schemas.microsoft.com/office/drawing/2014/main" val="130461350"/>
                  </a:ext>
                </a:extLst>
              </a:tr>
              <a:tr h="754086">
                <a:tc>
                  <a:txBody>
                    <a:bodyPr/>
                    <a:lstStyle/>
                    <a:p>
                      <a:r>
                        <a:rPr lang="en-US" sz="1800" b="1" dirty="0">
                          <a:effectLst/>
                        </a:rPr>
                        <a:t>Sorting</a:t>
                      </a:r>
                      <a:endParaRPr lang="en-US" sz="1800" dirty="0">
                        <a:effectLst/>
                      </a:endParaRPr>
                    </a:p>
                  </a:txBody>
                  <a:tcPr marL="76339" marR="76339" marT="38170" marB="38170" anchor="ctr">
                    <a:lnL>
                      <a:noFill/>
                    </a:lnL>
                    <a:lnR>
                      <a:noFill/>
                    </a:lnR>
                    <a:lnT>
                      <a:noFill/>
                    </a:lnT>
                    <a:lnB>
                      <a:noFill/>
                    </a:lnB>
                    <a:noFill/>
                  </a:tcPr>
                </a:tc>
                <a:tc>
                  <a:txBody>
                    <a:bodyPr/>
                    <a:lstStyle/>
                    <a:p>
                      <a:r>
                        <a:rPr lang="en-US" sz="1800">
                          <a:effectLst/>
                        </a:rPr>
                        <a:t>Basic (sort menus)</a:t>
                      </a:r>
                    </a:p>
                  </a:txBody>
                  <a:tcPr marL="76339" marR="76339" marT="38170" marB="38170" anchor="ctr">
                    <a:lnL>
                      <a:noFill/>
                    </a:lnL>
                    <a:lnR>
                      <a:noFill/>
                    </a:lnR>
                    <a:lnT>
                      <a:noFill/>
                    </a:lnT>
                    <a:lnB>
                      <a:noFill/>
                    </a:lnB>
                    <a:noFill/>
                  </a:tcPr>
                </a:tc>
                <a:tc>
                  <a:txBody>
                    <a:bodyPr/>
                    <a:lstStyle/>
                    <a:p>
                      <a:r>
                        <a:rPr lang="en-US" sz="1800">
                          <a:effectLst/>
                        </a:rPr>
                        <a:t>Advanced (ORDER BY)</a:t>
                      </a:r>
                    </a:p>
                  </a:txBody>
                  <a:tcPr marL="76339" marR="76339" marT="38170" marB="38170" anchor="ctr">
                    <a:lnL>
                      <a:noFill/>
                    </a:lnL>
                    <a:lnR>
                      <a:noFill/>
                    </a:lnR>
                    <a:lnT>
                      <a:noFill/>
                    </a:lnT>
                    <a:lnB>
                      <a:noFill/>
                    </a:lnB>
                    <a:noFill/>
                  </a:tcPr>
                </a:tc>
                <a:tc>
                  <a:txBody>
                    <a:bodyPr/>
                    <a:lstStyle/>
                    <a:p>
                      <a:r>
                        <a:rPr lang="en-US" sz="1800" dirty="0">
                          <a:effectLst/>
                        </a:rPr>
                        <a:t>Advanced (</a:t>
                      </a:r>
                      <a:r>
                        <a:rPr lang="en-US" sz="1800" dirty="0" err="1">
                          <a:effectLst/>
                        </a:rPr>
                        <a:t>sort_values</a:t>
                      </a:r>
                      <a:r>
                        <a:rPr lang="en-US" sz="1800" dirty="0">
                          <a:effectLst/>
                        </a:rPr>
                        <a:t>()) </a:t>
                      </a:r>
                    </a:p>
                  </a:txBody>
                  <a:tcPr marL="76339" marR="76339" marT="38170" marB="38170" anchor="ctr">
                    <a:lnL>
                      <a:noFill/>
                    </a:lnL>
                    <a:lnR>
                      <a:noFill/>
                    </a:lnR>
                    <a:lnT>
                      <a:noFill/>
                    </a:lnT>
                    <a:lnB>
                      <a:noFill/>
                    </a:lnB>
                    <a:noFill/>
                  </a:tcPr>
                </a:tc>
                <a:extLst>
                  <a:ext uri="{0D108BD9-81ED-4DB2-BD59-A6C34878D82A}">
                    <a16:rowId xmlns:a16="http://schemas.microsoft.com/office/drawing/2014/main" val="3333877154"/>
                  </a:ext>
                </a:extLst>
              </a:tr>
              <a:tr h="754086">
                <a:tc>
                  <a:txBody>
                    <a:bodyPr/>
                    <a:lstStyle/>
                    <a:p>
                      <a:r>
                        <a:rPr lang="en-US" sz="1800" b="1">
                          <a:effectLst/>
                        </a:rPr>
                        <a:t>Aggregation</a:t>
                      </a:r>
                      <a:endParaRPr lang="en-US" sz="1800">
                        <a:effectLst/>
                      </a:endParaRPr>
                    </a:p>
                  </a:txBody>
                  <a:tcPr marL="76339" marR="76339" marT="38170" marB="38170" anchor="ctr">
                    <a:lnL>
                      <a:noFill/>
                    </a:lnL>
                    <a:lnR>
                      <a:noFill/>
                    </a:lnR>
                    <a:lnT>
                      <a:noFill/>
                    </a:lnT>
                    <a:lnB>
                      <a:noFill/>
                    </a:lnB>
                    <a:noFill/>
                  </a:tcPr>
                </a:tc>
                <a:tc>
                  <a:txBody>
                    <a:bodyPr/>
                    <a:lstStyle/>
                    <a:p>
                      <a:r>
                        <a:rPr lang="en-US" sz="1800">
                          <a:effectLst/>
                        </a:rPr>
                        <a:t>Basic (PivotTables)</a:t>
                      </a:r>
                    </a:p>
                  </a:txBody>
                  <a:tcPr marL="76339" marR="76339" marT="38170" marB="38170" anchor="ctr">
                    <a:lnL>
                      <a:noFill/>
                    </a:lnL>
                    <a:lnR>
                      <a:noFill/>
                    </a:lnR>
                    <a:lnT>
                      <a:noFill/>
                    </a:lnT>
                    <a:lnB>
                      <a:noFill/>
                    </a:lnB>
                    <a:noFill/>
                  </a:tcPr>
                </a:tc>
                <a:tc>
                  <a:txBody>
                    <a:bodyPr/>
                    <a:lstStyle/>
                    <a:p>
                      <a:r>
                        <a:rPr lang="en-US" sz="1800">
                          <a:effectLst/>
                        </a:rPr>
                        <a:t>Advanced (GROUP BY, aggregate funcs)</a:t>
                      </a:r>
                    </a:p>
                  </a:txBody>
                  <a:tcPr marL="76339" marR="76339" marT="38170" marB="38170" anchor="ctr">
                    <a:lnL>
                      <a:noFill/>
                    </a:lnL>
                    <a:lnR>
                      <a:noFill/>
                    </a:lnR>
                    <a:lnT>
                      <a:noFill/>
                    </a:lnT>
                    <a:lnB>
                      <a:noFill/>
                    </a:lnB>
                    <a:noFill/>
                  </a:tcPr>
                </a:tc>
                <a:tc>
                  <a:txBody>
                    <a:bodyPr/>
                    <a:lstStyle/>
                    <a:p>
                      <a:r>
                        <a:rPr lang="en-US" sz="1800">
                          <a:effectLst/>
                        </a:rPr>
                        <a:t>Advanced (groupby(), agg())</a:t>
                      </a:r>
                    </a:p>
                  </a:txBody>
                  <a:tcPr marL="76339" marR="76339" marT="38170" marB="38170" anchor="ctr">
                    <a:lnL>
                      <a:noFill/>
                    </a:lnL>
                    <a:lnR>
                      <a:noFill/>
                    </a:lnR>
                    <a:lnT>
                      <a:noFill/>
                    </a:lnT>
                    <a:lnB>
                      <a:noFill/>
                    </a:lnB>
                    <a:noFill/>
                  </a:tcPr>
                </a:tc>
                <a:extLst>
                  <a:ext uri="{0D108BD9-81ED-4DB2-BD59-A6C34878D82A}">
                    <a16:rowId xmlns:a16="http://schemas.microsoft.com/office/drawing/2014/main" val="168261784"/>
                  </a:ext>
                </a:extLst>
              </a:tr>
              <a:tr h="754086">
                <a:tc>
                  <a:txBody>
                    <a:bodyPr/>
                    <a:lstStyle/>
                    <a:p>
                      <a:r>
                        <a:rPr lang="en-US" sz="1800" b="1" dirty="0">
                          <a:effectLst/>
                        </a:rPr>
                        <a:t>Handling Missing Data</a:t>
                      </a:r>
                      <a:endParaRPr lang="en-US" sz="1800" dirty="0">
                        <a:effectLst/>
                      </a:endParaRPr>
                    </a:p>
                  </a:txBody>
                  <a:tcPr marL="76339" marR="76339" marT="38170" marB="38170" anchor="ctr">
                    <a:lnL>
                      <a:noFill/>
                    </a:lnL>
                    <a:lnR>
                      <a:noFill/>
                    </a:lnR>
                    <a:lnT>
                      <a:noFill/>
                    </a:lnT>
                    <a:lnB>
                      <a:noFill/>
                    </a:lnB>
                    <a:noFill/>
                  </a:tcPr>
                </a:tc>
                <a:tc>
                  <a:txBody>
                    <a:bodyPr/>
                    <a:lstStyle/>
                    <a:p>
                      <a:r>
                        <a:rPr lang="en-US" sz="1800">
                          <a:effectLst/>
                        </a:rPr>
                        <a:t>Manual or formula-based</a:t>
                      </a:r>
                    </a:p>
                  </a:txBody>
                  <a:tcPr marL="76339" marR="76339" marT="38170" marB="38170" anchor="ctr">
                    <a:lnL>
                      <a:noFill/>
                    </a:lnL>
                    <a:lnR>
                      <a:noFill/>
                    </a:lnR>
                    <a:lnT>
                      <a:noFill/>
                    </a:lnT>
                    <a:lnB>
                      <a:noFill/>
                    </a:lnB>
                    <a:noFill/>
                  </a:tcPr>
                </a:tc>
                <a:tc>
                  <a:txBody>
                    <a:bodyPr/>
                    <a:lstStyle/>
                    <a:p>
                      <a:r>
                        <a:rPr lang="en-US" sz="1800">
                          <a:effectLst/>
                        </a:rPr>
                        <a:t>Limited (requires queries)</a:t>
                      </a:r>
                    </a:p>
                  </a:txBody>
                  <a:tcPr marL="76339" marR="76339" marT="38170" marB="38170" anchor="ctr">
                    <a:lnL>
                      <a:noFill/>
                    </a:lnL>
                    <a:lnR>
                      <a:noFill/>
                    </a:lnR>
                    <a:lnT>
                      <a:noFill/>
                    </a:lnT>
                    <a:lnB>
                      <a:noFill/>
                    </a:lnB>
                    <a:noFill/>
                  </a:tcPr>
                </a:tc>
                <a:tc>
                  <a:txBody>
                    <a:bodyPr/>
                    <a:lstStyle/>
                    <a:p>
                      <a:r>
                        <a:rPr lang="en-US" sz="1800">
                          <a:effectLst/>
                        </a:rPr>
                        <a:t>Advanced (dropna(), fillna())</a:t>
                      </a:r>
                    </a:p>
                  </a:txBody>
                  <a:tcPr marL="76339" marR="76339" marT="38170" marB="38170" anchor="ctr">
                    <a:lnL>
                      <a:noFill/>
                    </a:lnL>
                    <a:lnR>
                      <a:noFill/>
                    </a:lnR>
                    <a:lnT>
                      <a:noFill/>
                    </a:lnT>
                    <a:lnB>
                      <a:noFill/>
                    </a:lnB>
                    <a:noFill/>
                  </a:tcPr>
                </a:tc>
                <a:extLst>
                  <a:ext uri="{0D108BD9-81ED-4DB2-BD59-A6C34878D82A}">
                    <a16:rowId xmlns:a16="http://schemas.microsoft.com/office/drawing/2014/main" val="3193270544"/>
                  </a:ext>
                </a:extLst>
              </a:tr>
              <a:tr h="754086">
                <a:tc>
                  <a:txBody>
                    <a:bodyPr/>
                    <a:lstStyle/>
                    <a:p>
                      <a:r>
                        <a:rPr lang="en-US" sz="1800" b="1" dirty="0">
                          <a:effectLst/>
                        </a:rPr>
                        <a:t>Data Transformation</a:t>
                      </a:r>
                      <a:endParaRPr lang="en-US" sz="1800" dirty="0">
                        <a:effectLst/>
                      </a:endParaRPr>
                    </a:p>
                  </a:txBody>
                  <a:tcPr marL="76339" marR="76339" marT="38170" marB="38170" anchor="ctr">
                    <a:lnL>
                      <a:noFill/>
                    </a:lnL>
                    <a:lnR>
                      <a:noFill/>
                    </a:lnR>
                    <a:lnT>
                      <a:noFill/>
                    </a:lnT>
                    <a:lnB>
                      <a:noFill/>
                    </a:lnB>
                    <a:noFill/>
                  </a:tcPr>
                </a:tc>
                <a:tc>
                  <a:txBody>
                    <a:bodyPr/>
                    <a:lstStyle/>
                    <a:p>
                      <a:r>
                        <a:rPr lang="en-US" sz="1800" dirty="0">
                          <a:effectLst/>
                        </a:rPr>
                        <a:t>Limited (formulas, Power Query)</a:t>
                      </a:r>
                    </a:p>
                  </a:txBody>
                  <a:tcPr marL="76339" marR="76339" marT="38170" marB="38170" anchor="ctr">
                    <a:lnL>
                      <a:noFill/>
                    </a:lnL>
                    <a:lnR>
                      <a:noFill/>
                    </a:lnR>
                    <a:lnT>
                      <a:noFill/>
                    </a:lnT>
                    <a:lnB>
                      <a:noFill/>
                    </a:lnB>
                    <a:noFill/>
                  </a:tcPr>
                </a:tc>
                <a:tc>
                  <a:txBody>
                    <a:bodyPr/>
                    <a:lstStyle/>
                    <a:p>
                      <a:r>
                        <a:rPr lang="en-US" sz="1800" dirty="0">
                          <a:effectLst/>
                        </a:rPr>
                        <a:t>Advanced (JOINs, subqueries)</a:t>
                      </a:r>
                    </a:p>
                  </a:txBody>
                  <a:tcPr marL="76339" marR="76339" marT="38170" marB="38170" anchor="ctr">
                    <a:lnL>
                      <a:noFill/>
                    </a:lnL>
                    <a:lnR>
                      <a:noFill/>
                    </a:lnR>
                    <a:lnT>
                      <a:noFill/>
                    </a:lnT>
                    <a:lnB>
                      <a:noFill/>
                    </a:lnB>
                    <a:noFill/>
                  </a:tcPr>
                </a:tc>
                <a:tc>
                  <a:txBody>
                    <a:bodyPr/>
                    <a:lstStyle/>
                    <a:p>
                      <a:r>
                        <a:rPr lang="en-US" sz="1800" dirty="0">
                          <a:effectLst/>
                        </a:rPr>
                        <a:t>Advanced (merge(), </a:t>
                      </a:r>
                      <a:r>
                        <a:rPr lang="en-US" sz="1800" dirty="0" err="1">
                          <a:effectLst/>
                        </a:rPr>
                        <a:t>pivot_table</a:t>
                      </a:r>
                      <a:r>
                        <a:rPr lang="en-US" sz="1800" dirty="0">
                          <a:effectLst/>
                        </a:rPr>
                        <a:t>())</a:t>
                      </a:r>
                    </a:p>
                  </a:txBody>
                  <a:tcPr marL="76339" marR="76339" marT="38170" marB="38170" anchor="ctr">
                    <a:lnL>
                      <a:noFill/>
                    </a:lnL>
                    <a:lnR>
                      <a:noFill/>
                    </a:lnR>
                    <a:lnT>
                      <a:noFill/>
                    </a:lnT>
                    <a:lnB>
                      <a:noFill/>
                    </a:lnB>
                    <a:noFill/>
                  </a:tcPr>
                </a:tc>
                <a:extLst>
                  <a:ext uri="{0D108BD9-81ED-4DB2-BD59-A6C34878D82A}">
                    <a16:rowId xmlns:a16="http://schemas.microsoft.com/office/drawing/2014/main" val="2470248359"/>
                  </a:ext>
                </a:extLst>
              </a:tr>
              <a:tr h="754086">
                <a:tc>
                  <a:txBody>
                    <a:bodyPr/>
                    <a:lstStyle/>
                    <a:p>
                      <a:r>
                        <a:rPr lang="en-US" sz="1800" b="1" dirty="0">
                          <a:effectLst/>
                        </a:rPr>
                        <a:t>Visualization</a:t>
                      </a:r>
                      <a:endParaRPr lang="en-US" sz="1800" dirty="0">
                        <a:effectLst/>
                      </a:endParaRPr>
                    </a:p>
                  </a:txBody>
                  <a:tcPr marL="76339" marR="76339" marT="38170" marB="38170" anchor="ctr">
                    <a:lnL>
                      <a:noFill/>
                    </a:lnL>
                    <a:lnR>
                      <a:noFill/>
                    </a:lnR>
                    <a:lnT>
                      <a:noFill/>
                    </a:lnT>
                    <a:lnB>
                      <a:noFill/>
                    </a:lnB>
                    <a:noFill/>
                  </a:tcPr>
                </a:tc>
                <a:tc>
                  <a:txBody>
                    <a:bodyPr/>
                    <a:lstStyle/>
                    <a:p>
                      <a:r>
                        <a:rPr lang="en-US" sz="1800" dirty="0">
                          <a:effectLst/>
                        </a:rPr>
                        <a:t>Built-in charts</a:t>
                      </a:r>
                    </a:p>
                  </a:txBody>
                  <a:tcPr marL="76339" marR="76339" marT="38170" marB="38170" anchor="ctr">
                    <a:lnL>
                      <a:noFill/>
                    </a:lnL>
                    <a:lnR>
                      <a:noFill/>
                    </a:lnR>
                    <a:lnT>
                      <a:noFill/>
                    </a:lnT>
                    <a:lnB>
                      <a:noFill/>
                    </a:lnB>
                    <a:noFill/>
                  </a:tcPr>
                </a:tc>
                <a:tc>
                  <a:txBody>
                    <a:bodyPr/>
                    <a:lstStyle/>
                    <a:p>
                      <a:r>
                        <a:rPr lang="en-US" sz="1800" dirty="0">
                          <a:effectLst/>
                        </a:rPr>
                        <a:t>Limited (requires external tools)</a:t>
                      </a:r>
                    </a:p>
                  </a:txBody>
                  <a:tcPr marL="76339" marR="76339" marT="38170" marB="38170" anchor="ctr">
                    <a:lnL>
                      <a:noFill/>
                    </a:lnL>
                    <a:lnR>
                      <a:noFill/>
                    </a:lnR>
                    <a:lnT>
                      <a:noFill/>
                    </a:lnT>
                    <a:lnB>
                      <a:noFill/>
                    </a:lnB>
                    <a:noFill/>
                  </a:tcPr>
                </a:tc>
                <a:tc>
                  <a:txBody>
                    <a:bodyPr/>
                    <a:lstStyle/>
                    <a:p>
                      <a:r>
                        <a:rPr lang="en-US" sz="1800" dirty="0">
                          <a:effectLst/>
                        </a:rPr>
                        <a:t>Advanced (Matplotlib, Seaborn)</a:t>
                      </a:r>
                    </a:p>
                  </a:txBody>
                  <a:tcPr marL="76339" marR="76339" marT="38170" marB="38170" anchor="ctr">
                    <a:lnL>
                      <a:noFill/>
                    </a:lnL>
                    <a:lnR>
                      <a:noFill/>
                    </a:lnR>
                    <a:lnT>
                      <a:noFill/>
                    </a:lnT>
                    <a:lnB>
                      <a:noFill/>
                    </a:lnB>
                    <a:noFill/>
                  </a:tcPr>
                </a:tc>
                <a:extLst>
                  <a:ext uri="{0D108BD9-81ED-4DB2-BD59-A6C34878D82A}">
                    <a16:rowId xmlns:a16="http://schemas.microsoft.com/office/drawing/2014/main" val="979755718"/>
                  </a:ext>
                </a:extLst>
              </a:tr>
            </a:tbl>
          </a:graphicData>
        </a:graphic>
      </p:graphicFrame>
    </p:spTree>
    <p:extLst>
      <p:ext uri="{BB962C8B-B14F-4D97-AF65-F5344CB8AC3E}">
        <p14:creationId xmlns:p14="http://schemas.microsoft.com/office/powerpoint/2010/main" val="1796638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EF8BBC-2F45-3A66-CEDA-C84C31ED3225}"/>
              </a:ext>
            </a:extLst>
          </p:cNvPr>
          <p:cNvSpPr>
            <a:spLocks noGrp="1"/>
          </p:cNvSpPr>
          <p:nvPr>
            <p:ph type="title"/>
          </p:nvPr>
        </p:nvSpPr>
        <p:spPr>
          <a:xfrm>
            <a:off x="1371597" y="348865"/>
            <a:ext cx="10044023" cy="877729"/>
          </a:xfrm>
        </p:spPr>
        <p:txBody>
          <a:bodyPr anchor="ctr">
            <a:normAutofit/>
          </a:bodyPr>
          <a:lstStyle/>
          <a:p>
            <a:r>
              <a:rPr lang="en-US" b="1" i="0" dirty="0">
                <a:solidFill>
                  <a:schemeClr val="bg1"/>
                </a:solidFill>
                <a:effectLst/>
                <a:latin typeface="Inter"/>
              </a:rPr>
              <a:t>When to Use Which Tool?</a:t>
            </a:r>
            <a:endParaRPr lang="en-US" sz="8800" dirty="0">
              <a:solidFill>
                <a:schemeClr val="bg1"/>
              </a:solidFill>
            </a:endParaRPr>
          </a:p>
        </p:txBody>
      </p:sp>
      <p:graphicFrame>
        <p:nvGraphicFramePr>
          <p:cNvPr id="4" name="Content Placeholder 3">
            <a:extLst>
              <a:ext uri="{FF2B5EF4-FFF2-40B4-BE49-F238E27FC236}">
                <a16:creationId xmlns:a16="http://schemas.microsoft.com/office/drawing/2014/main" id="{92E472F6-1A51-6421-6902-45C96C113DE2}"/>
              </a:ext>
            </a:extLst>
          </p:cNvPr>
          <p:cNvGraphicFramePr>
            <a:graphicFrameLocks noGrp="1"/>
          </p:cNvGraphicFramePr>
          <p:nvPr>
            <p:ph idx="1"/>
            <p:extLst>
              <p:ext uri="{D42A27DB-BD31-4B8C-83A1-F6EECF244321}">
                <p14:modId xmlns:p14="http://schemas.microsoft.com/office/powerpoint/2010/main" val="3712873669"/>
              </p:ext>
            </p:extLst>
          </p:nvPr>
        </p:nvGraphicFramePr>
        <p:xfrm>
          <a:off x="644056" y="2166866"/>
          <a:ext cx="10927831" cy="4084233"/>
        </p:xfrm>
        <a:graphic>
          <a:graphicData uri="http://schemas.openxmlformats.org/drawingml/2006/table">
            <a:tbl>
              <a:tblPr firstRow="1" bandRow="1"/>
              <a:tblGrid>
                <a:gridCol w="3806634">
                  <a:extLst>
                    <a:ext uri="{9D8B030D-6E8A-4147-A177-3AD203B41FA5}">
                      <a16:colId xmlns:a16="http://schemas.microsoft.com/office/drawing/2014/main" val="959097590"/>
                    </a:ext>
                  </a:extLst>
                </a:gridCol>
                <a:gridCol w="3310795">
                  <a:extLst>
                    <a:ext uri="{9D8B030D-6E8A-4147-A177-3AD203B41FA5}">
                      <a16:colId xmlns:a16="http://schemas.microsoft.com/office/drawing/2014/main" val="1349769861"/>
                    </a:ext>
                  </a:extLst>
                </a:gridCol>
                <a:gridCol w="3810402">
                  <a:extLst>
                    <a:ext uri="{9D8B030D-6E8A-4147-A177-3AD203B41FA5}">
                      <a16:colId xmlns:a16="http://schemas.microsoft.com/office/drawing/2014/main" val="2064855198"/>
                    </a:ext>
                  </a:extLst>
                </a:gridCol>
              </a:tblGrid>
              <a:tr h="434073">
                <a:tc>
                  <a:txBody>
                    <a:bodyPr/>
                    <a:lstStyle/>
                    <a:p>
                      <a:pPr algn="l"/>
                      <a:r>
                        <a:rPr lang="en-US" sz="1900" b="1" dirty="0">
                          <a:effectLst/>
                        </a:rPr>
                        <a:t>Use Case</a:t>
                      </a:r>
                    </a:p>
                  </a:txBody>
                  <a:tcPr marL="98653" marR="98653" marT="49326" marB="49326" anchor="ctr">
                    <a:lnL>
                      <a:noFill/>
                    </a:lnL>
                    <a:lnR>
                      <a:noFill/>
                    </a:lnR>
                    <a:lnT>
                      <a:noFill/>
                    </a:lnT>
                    <a:lnB>
                      <a:noFill/>
                    </a:lnB>
                    <a:noFill/>
                  </a:tcPr>
                </a:tc>
                <a:tc>
                  <a:txBody>
                    <a:bodyPr/>
                    <a:lstStyle/>
                    <a:p>
                      <a:pPr algn="l"/>
                      <a:r>
                        <a:rPr lang="en-US" sz="1900" b="1" dirty="0">
                          <a:effectLst/>
                        </a:rPr>
                        <a:t>Best Tool</a:t>
                      </a:r>
                    </a:p>
                  </a:txBody>
                  <a:tcPr marL="98653" marR="98653" marT="49326" marB="49326" anchor="ctr">
                    <a:lnL>
                      <a:noFill/>
                    </a:lnL>
                    <a:lnR>
                      <a:noFill/>
                    </a:lnR>
                    <a:lnT>
                      <a:noFill/>
                    </a:lnT>
                    <a:lnB>
                      <a:noFill/>
                    </a:lnB>
                    <a:noFill/>
                  </a:tcPr>
                </a:tc>
                <a:tc>
                  <a:txBody>
                    <a:bodyPr/>
                    <a:lstStyle/>
                    <a:p>
                      <a:pPr algn="l"/>
                      <a:r>
                        <a:rPr lang="en-US" sz="1900" b="1">
                          <a:effectLst/>
                        </a:rPr>
                        <a:t>Reason</a:t>
                      </a:r>
                    </a:p>
                  </a:txBody>
                  <a:tcPr marL="98653" marR="98653" marT="49326" marB="49326" anchor="ctr">
                    <a:lnL>
                      <a:noFill/>
                    </a:lnL>
                    <a:lnR>
                      <a:noFill/>
                    </a:lnR>
                    <a:lnT>
                      <a:noFill/>
                    </a:lnT>
                    <a:lnB>
                      <a:noFill/>
                    </a:lnB>
                    <a:noFill/>
                  </a:tcPr>
                </a:tc>
                <a:extLst>
                  <a:ext uri="{0D108BD9-81ED-4DB2-BD59-A6C34878D82A}">
                    <a16:rowId xmlns:a16="http://schemas.microsoft.com/office/drawing/2014/main" val="3360033271"/>
                  </a:ext>
                </a:extLst>
              </a:tr>
              <a:tr h="730032">
                <a:tc>
                  <a:txBody>
                    <a:bodyPr/>
                    <a:lstStyle/>
                    <a:p>
                      <a:r>
                        <a:rPr lang="en-US" sz="1900" b="1" dirty="0">
                          <a:effectLst/>
                        </a:rPr>
                        <a:t>Small datasets with quick analysis</a:t>
                      </a:r>
                      <a:endParaRPr lang="en-US" sz="1900" dirty="0">
                        <a:effectLst/>
                      </a:endParaRPr>
                    </a:p>
                  </a:txBody>
                  <a:tcPr marL="98653" marR="98653" marT="49326" marB="49326" anchor="ctr">
                    <a:lnL>
                      <a:noFill/>
                    </a:lnL>
                    <a:lnR>
                      <a:noFill/>
                    </a:lnR>
                    <a:lnT>
                      <a:noFill/>
                    </a:lnT>
                    <a:lnB>
                      <a:noFill/>
                    </a:lnB>
                    <a:noFill/>
                  </a:tcPr>
                </a:tc>
                <a:tc>
                  <a:txBody>
                    <a:bodyPr/>
                    <a:lstStyle/>
                    <a:p>
                      <a:r>
                        <a:rPr lang="en-US" sz="1900">
                          <a:effectLst/>
                        </a:rPr>
                        <a:t>Excel</a:t>
                      </a:r>
                    </a:p>
                  </a:txBody>
                  <a:tcPr marL="98653" marR="98653" marT="49326" marB="49326" anchor="ctr">
                    <a:lnL>
                      <a:noFill/>
                    </a:lnL>
                    <a:lnR>
                      <a:noFill/>
                    </a:lnR>
                    <a:lnT>
                      <a:noFill/>
                    </a:lnT>
                    <a:lnB>
                      <a:noFill/>
                    </a:lnB>
                    <a:noFill/>
                  </a:tcPr>
                </a:tc>
                <a:tc>
                  <a:txBody>
                    <a:bodyPr/>
                    <a:lstStyle/>
                    <a:p>
                      <a:r>
                        <a:rPr lang="en-US" sz="1900">
                          <a:effectLst/>
                        </a:rPr>
                        <a:t>Easy to use and no setup required.</a:t>
                      </a:r>
                    </a:p>
                  </a:txBody>
                  <a:tcPr marL="98653" marR="98653" marT="49326" marB="49326" anchor="ctr">
                    <a:lnL>
                      <a:noFill/>
                    </a:lnL>
                    <a:lnR>
                      <a:noFill/>
                    </a:lnR>
                    <a:lnT>
                      <a:noFill/>
                    </a:lnT>
                    <a:lnB>
                      <a:noFill/>
                    </a:lnB>
                    <a:noFill/>
                  </a:tcPr>
                </a:tc>
                <a:extLst>
                  <a:ext uri="{0D108BD9-81ED-4DB2-BD59-A6C34878D82A}">
                    <a16:rowId xmlns:a16="http://schemas.microsoft.com/office/drawing/2014/main" val="3319088680"/>
                  </a:ext>
                </a:extLst>
              </a:tr>
              <a:tr h="730032">
                <a:tc>
                  <a:txBody>
                    <a:bodyPr/>
                    <a:lstStyle/>
                    <a:p>
                      <a:r>
                        <a:rPr lang="en-US" sz="1900" b="1" dirty="0">
                          <a:effectLst/>
                        </a:rPr>
                        <a:t>Large datasets in relational databases</a:t>
                      </a:r>
                      <a:endParaRPr lang="en-US" sz="1900" dirty="0">
                        <a:effectLst/>
                      </a:endParaRPr>
                    </a:p>
                  </a:txBody>
                  <a:tcPr marL="98653" marR="98653" marT="49326" marB="49326" anchor="ctr">
                    <a:lnL>
                      <a:noFill/>
                    </a:lnL>
                    <a:lnR>
                      <a:noFill/>
                    </a:lnR>
                    <a:lnT>
                      <a:noFill/>
                    </a:lnT>
                    <a:lnB>
                      <a:noFill/>
                    </a:lnB>
                    <a:noFill/>
                  </a:tcPr>
                </a:tc>
                <a:tc>
                  <a:txBody>
                    <a:bodyPr/>
                    <a:lstStyle/>
                    <a:p>
                      <a:r>
                        <a:rPr lang="en-US" sz="1900">
                          <a:effectLst/>
                        </a:rPr>
                        <a:t>SQL</a:t>
                      </a:r>
                    </a:p>
                  </a:txBody>
                  <a:tcPr marL="98653" marR="98653" marT="49326" marB="49326" anchor="ctr">
                    <a:lnL>
                      <a:noFill/>
                    </a:lnL>
                    <a:lnR>
                      <a:noFill/>
                    </a:lnR>
                    <a:lnT>
                      <a:noFill/>
                    </a:lnT>
                    <a:lnB>
                      <a:noFill/>
                    </a:lnB>
                    <a:noFill/>
                  </a:tcPr>
                </a:tc>
                <a:tc>
                  <a:txBody>
                    <a:bodyPr/>
                    <a:lstStyle/>
                    <a:p>
                      <a:r>
                        <a:rPr lang="en-US" sz="1900">
                          <a:effectLst/>
                        </a:rPr>
                        <a:t>Efficient querying and scalability.</a:t>
                      </a:r>
                    </a:p>
                  </a:txBody>
                  <a:tcPr marL="98653" marR="98653" marT="49326" marB="49326" anchor="ctr">
                    <a:lnL>
                      <a:noFill/>
                    </a:lnL>
                    <a:lnR>
                      <a:noFill/>
                    </a:lnR>
                    <a:lnT>
                      <a:noFill/>
                    </a:lnT>
                    <a:lnB>
                      <a:noFill/>
                    </a:lnB>
                    <a:noFill/>
                  </a:tcPr>
                </a:tc>
                <a:extLst>
                  <a:ext uri="{0D108BD9-81ED-4DB2-BD59-A6C34878D82A}">
                    <a16:rowId xmlns:a16="http://schemas.microsoft.com/office/drawing/2014/main" val="3600090262"/>
                  </a:ext>
                </a:extLst>
              </a:tr>
              <a:tr h="730032">
                <a:tc>
                  <a:txBody>
                    <a:bodyPr/>
                    <a:lstStyle/>
                    <a:p>
                      <a:r>
                        <a:rPr lang="en-US" sz="1900" b="1" dirty="0">
                          <a:effectLst/>
                        </a:rPr>
                        <a:t>Data cleaning and transformation</a:t>
                      </a:r>
                      <a:endParaRPr lang="en-US" sz="1900" dirty="0">
                        <a:effectLst/>
                      </a:endParaRPr>
                    </a:p>
                  </a:txBody>
                  <a:tcPr marL="98653" marR="98653" marT="49326" marB="49326" anchor="ctr">
                    <a:lnL>
                      <a:noFill/>
                    </a:lnL>
                    <a:lnR>
                      <a:noFill/>
                    </a:lnR>
                    <a:lnT>
                      <a:noFill/>
                    </a:lnT>
                    <a:lnB>
                      <a:noFill/>
                    </a:lnB>
                    <a:noFill/>
                  </a:tcPr>
                </a:tc>
                <a:tc>
                  <a:txBody>
                    <a:bodyPr/>
                    <a:lstStyle/>
                    <a:p>
                      <a:r>
                        <a:rPr lang="en-US" sz="1900">
                          <a:effectLst/>
                        </a:rPr>
                        <a:t>Python (Pandas)</a:t>
                      </a:r>
                    </a:p>
                  </a:txBody>
                  <a:tcPr marL="98653" marR="98653" marT="49326" marB="49326" anchor="ctr">
                    <a:lnL>
                      <a:noFill/>
                    </a:lnL>
                    <a:lnR>
                      <a:noFill/>
                    </a:lnR>
                    <a:lnT>
                      <a:noFill/>
                    </a:lnT>
                    <a:lnB>
                      <a:noFill/>
                    </a:lnB>
                    <a:noFill/>
                  </a:tcPr>
                </a:tc>
                <a:tc>
                  <a:txBody>
                    <a:bodyPr/>
                    <a:lstStyle/>
                    <a:p>
                      <a:r>
                        <a:rPr lang="en-US" sz="1900">
                          <a:effectLst/>
                        </a:rPr>
                        <a:t>Advanced manipulation capabilities and flexibility.</a:t>
                      </a:r>
                    </a:p>
                  </a:txBody>
                  <a:tcPr marL="98653" marR="98653" marT="49326" marB="49326" anchor="ctr">
                    <a:lnL>
                      <a:noFill/>
                    </a:lnL>
                    <a:lnR>
                      <a:noFill/>
                    </a:lnR>
                    <a:lnT>
                      <a:noFill/>
                    </a:lnT>
                    <a:lnB>
                      <a:noFill/>
                    </a:lnB>
                    <a:noFill/>
                  </a:tcPr>
                </a:tc>
                <a:extLst>
                  <a:ext uri="{0D108BD9-81ED-4DB2-BD59-A6C34878D82A}">
                    <a16:rowId xmlns:a16="http://schemas.microsoft.com/office/drawing/2014/main" val="4183106031"/>
                  </a:ext>
                </a:extLst>
              </a:tr>
              <a:tr h="730032">
                <a:tc>
                  <a:txBody>
                    <a:bodyPr/>
                    <a:lstStyle/>
                    <a:p>
                      <a:r>
                        <a:rPr lang="en-US" sz="1900" b="1" dirty="0">
                          <a:effectLst/>
                        </a:rPr>
                        <a:t>Automation and reproducibility</a:t>
                      </a:r>
                      <a:endParaRPr lang="en-US" sz="1900" dirty="0">
                        <a:effectLst/>
                      </a:endParaRPr>
                    </a:p>
                  </a:txBody>
                  <a:tcPr marL="98653" marR="98653" marT="49326" marB="49326" anchor="ctr">
                    <a:lnL>
                      <a:noFill/>
                    </a:lnL>
                    <a:lnR>
                      <a:noFill/>
                    </a:lnR>
                    <a:lnT>
                      <a:noFill/>
                    </a:lnT>
                    <a:lnB>
                      <a:noFill/>
                    </a:lnB>
                    <a:noFill/>
                  </a:tcPr>
                </a:tc>
                <a:tc>
                  <a:txBody>
                    <a:bodyPr/>
                    <a:lstStyle/>
                    <a:p>
                      <a:r>
                        <a:rPr lang="en-US" sz="1900" dirty="0">
                          <a:effectLst/>
                        </a:rPr>
                        <a:t>Python (Pandas)</a:t>
                      </a:r>
                    </a:p>
                  </a:txBody>
                  <a:tcPr marL="98653" marR="98653" marT="49326" marB="49326" anchor="ctr">
                    <a:lnL>
                      <a:noFill/>
                    </a:lnL>
                    <a:lnR>
                      <a:noFill/>
                    </a:lnR>
                    <a:lnT>
                      <a:noFill/>
                    </a:lnT>
                    <a:lnB>
                      <a:noFill/>
                    </a:lnB>
                    <a:noFill/>
                  </a:tcPr>
                </a:tc>
                <a:tc>
                  <a:txBody>
                    <a:bodyPr/>
                    <a:lstStyle/>
                    <a:p>
                      <a:r>
                        <a:rPr lang="en-US" sz="1900" dirty="0">
                          <a:effectLst/>
                        </a:rPr>
                        <a:t>Scriptable and integrates with other tools.</a:t>
                      </a:r>
                    </a:p>
                  </a:txBody>
                  <a:tcPr marL="98653" marR="98653" marT="49326" marB="49326" anchor="ctr">
                    <a:lnL>
                      <a:noFill/>
                    </a:lnL>
                    <a:lnR>
                      <a:noFill/>
                    </a:lnR>
                    <a:lnT>
                      <a:noFill/>
                    </a:lnT>
                    <a:lnB>
                      <a:noFill/>
                    </a:lnB>
                    <a:noFill/>
                  </a:tcPr>
                </a:tc>
                <a:extLst>
                  <a:ext uri="{0D108BD9-81ED-4DB2-BD59-A6C34878D82A}">
                    <a16:rowId xmlns:a16="http://schemas.microsoft.com/office/drawing/2014/main" val="4292061004"/>
                  </a:ext>
                </a:extLst>
              </a:tr>
              <a:tr h="730032">
                <a:tc>
                  <a:txBody>
                    <a:bodyPr/>
                    <a:lstStyle/>
                    <a:p>
                      <a:r>
                        <a:rPr lang="en-US" sz="1900" b="1" dirty="0">
                          <a:effectLst/>
                        </a:rPr>
                        <a:t>Visualization and reporting</a:t>
                      </a:r>
                      <a:endParaRPr lang="en-US" sz="1900" dirty="0">
                        <a:effectLst/>
                      </a:endParaRPr>
                    </a:p>
                  </a:txBody>
                  <a:tcPr marL="98653" marR="98653" marT="49326" marB="49326" anchor="ctr">
                    <a:lnL>
                      <a:noFill/>
                    </a:lnL>
                    <a:lnR>
                      <a:noFill/>
                    </a:lnR>
                    <a:lnT>
                      <a:noFill/>
                    </a:lnT>
                    <a:lnB>
                      <a:noFill/>
                    </a:lnB>
                    <a:noFill/>
                  </a:tcPr>
                </a:tc>
                <a:tc>
                  <a:txBody>
                    <a:bodyPr/>
                    <a:lstStyle/>
                    <a:p>
                      <a:r>
                        <a:rPr lang="en-US" sz="1900" dirty="0">
                          <a:effectLst/>
                        </a:rPr>
                        <a:t>Excel or Python</a:t>
                      </a:r>
                    </a:p>
                  </a:txBody>
                  <a:tcPr marL="98653" marR="98653" marT="49326" marB="49326" anchor="ctr">
                    <a:lnL>
                      <a:noFill/>
                    </a:lnL>
                    <a:lnR>
                      <a:noFill/>
                    </a:lnR>
                    <a:lnT>
                      <a:noFill/>
                    </a:lnT>
                    <a:lnB>
                      <a:noFill/>
                    </a:lnB>
                    <a:noFill/>
                  </a:tcPr>
                </a:tc>
                <a:tc>
                  <a:txBody>
                    <a:bodyPr/>
                    <a:lstStyle/>
                    <a:p>
                      <a:r>
                        <a:rPr lang="en-US" sz="1900" dirty="0">
                          <a:effectLst/>
                        </a:rPr>
                        <a:t>Excel for quick charts; Python for advanced/custom visualizations.</a:t>
                      </a:r>
                    </a:p>
                  </a:txBody>
                  <a:tcPr marL="98653" marR="98653" marT="49326" marB="49326" anchor="ctr">
                    <a:lnL>
                      <a:noFill/>
                    </a:lnL>
                    <a:lnR>
                      <a:noFill/>
                    </a:lnR>
                    <a:lnT>
                      <a:noFill/>
                    </a:lnT>
                    <a:lnB>
                      <a:noFill/>
                    </a:lnB>
                    <a:noFill/>
                  </a:tcPr>
                </a:tc>
                <a:extLst>
                  <a:ext uri="{0D108BD9-81ED-4DB2-BD59-A6C34878D82A}">
                    <a16:rowId xmlns:a16="http://schemas.microsoft.com/office/drawing/2014/main" val="2146153386"/>
                  </a:ext>
                </a:extLst>
              </a:tr>
            </a:tbl>
          </a:graphicData>
        </a:graphic>
      </p:graphicFrame>
    </p:spTree>
    <p:extLst>
      <p:ext uri="{BB962C8B-B14F-4D97-AF65-F5344CB8AC3E}">
        <p14:creationId xmlns:p14="http://schemas.microsoft.com/office/powerpoint/2010/main" val="947689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10AB2-3A6A-EC80-5640-D088B1A44CAD}"/>
              </a:ext>
            </a:extLst>
          </p:cNvPr>
          <p:cNvSpPr>
            <a:spLocks noGrp="1"/>
          </p:cNvSpPr>
          <p:nvPr>
            <p:ph type="title"/>
          </p:nvPr>
        </p:nvSpPr>
        <p:spPr>
          <a:xfrm>
            <a:off x="0" y="98425"/>
            <a:ext cx="11963400" cy="1325563"/>
          </a:xfrm>
        </p:spPr>
        <p:txBody>
          <a:bodyPr/>
          <a:lstStyle/>
          <a:p>
            <a:r>
              <a:rPr lang="en-US" dirty="0"/>
              <a:t>Focusing on Pandas: What is a Pandas Series?</a:t>
            </a:r>
          </a:p>
        </p:txBody>
      </p:sp>
      <p:sp>
        <p:nvSpPr>
          <p:cNvPr id="4" name="Rectangle 1">
            <a:extLst>
              <a:ext uri="{FF2B5EF4-FFF2-40B4-BE49-F238E27FC236}">
                <a16:creationId xmlns:a16="http://schemas.microsoft.com/office/drawing/2014/main" id="{B34446AF-477D-4C61-D44C-F964B494EDFA}"/>
              </a:ext>
            </a:extLst>
          </p:cNvPr>
          <p:cNvSpPr>
            <a:spLocks noGrp="1" noChangeArrowheads="1"/>
          </p:cNvSpPr>
          <p:nvPr>
            <p:ph idx="1"/>
          </p:nvPr>
        </p:nvSpPr>
        <p:spPr bwMode="auto">
          <a:xfrm>
            <a:off x="838200" y="1097329"/>
            <a:ext cx="10794167" cy="59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highlight>
                  <a:srgbClr val="FFFF00"/>
                </a:highlight>
                <a:latin typeface="Arial" panose="020B0604020202020204" pitchFamily="34" charset="0"/>
              </a:rPr>
              <a:t>One-dimensional </a:t>
            </a:r>
            <a:r>
              <a:rPr kumimoji="0" lang="en-US" altLang="en-US" sz="3600" b="0" i="0" u="none" strike="noStrike" cap="none" normalizeH="0" baseline="0" dirty="0">
                <a:ln>
                  <a:noFill/>
                </a:ln>
                <a:solidFill>
                  <a:schemeClr val="tx1"/>
                </a:solidFill>
                <a:effectLst/>
                <a:latin typeface="Arial" panose="020B0604020202020204" pitchFamily="34" charset="0"/>
              </a:rPr>
              <a:t>labeled array (Series)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Creating a Series (</a:t>
            </a:r>
            <a:r>
              <a:rPr kumimoji="0" lang="en-US" altLang="en-US" sz="3600" b="0" i="0" u="none" strike="noStrike" cap="none" normalizeH="0" baseline="0" dirty="0" err="1">
                <a:ln>
                  <a:noFill/>
                </a:ln>
                <a:solidFill>
                  <a:schemeClr val="tx1"/>
                </a:solidFill>
                <a:effectLst/>
                <a:latin typeface="Arial Unicode MS"/>
              </a:rPr>
              <a:t>pd.Series</a:t>
            </a:r>
            <a:r>
              <a:rPr kumimoji="0" lang="en-US" altLang="en-US" sz="3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sz="3600" dirty="0">
                <a:latin typeface="Arial" panose="020B0604020202020204" pitchFamily="34" charset="0"/>
              </a:rPr>
              <a:t>A Pandas Series is a one-dimensional labeled array that can hold data of any type (integers, strings, floats, etc.). It is similar to a column in a spreadsheet or a list in Python, but with built-in indexing.</a:t>
            </a:r>
            <a:endParaRPr lang="en-US" altLang="en-US" sz="3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4000" dirty="0">
                <a:latin typeface="Arial" panose="020B0604020202020204" pitchFamily="34" charset="0"/>
              </a:rPr>
              <a:t>Operations on Series (arithmetic, statistical methods)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3600" dirty="0">
                <a:latin typeface="Arial" panose="020B0604020202020204" pitchFamily="34" charset="0"/>
              </a:rPr>
              <a:t>( Please see slide notes for more details)</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691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1464</TotalTime>
  <Words>7851</Words>
  <Application>Microsoft Office PowerPoint</Application>
  <PresentationFormat>Widescreen</PresentationFormat>
  <Paragraphs>812</Paragraphs>
  <Slides>51</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ADLaM Display</vt:lpstr>
      <vt:lpstr>-apple-system</vt:lpstr>
      <vt:lpstr>Aptos</vt:lpstr>
      <vt:lpstr>Aptos Display</vt:lpstr>
      <vt:lpstr>Arial</vt:lpstr>
      <vt:lpstr>Arial Unicode MS</vt:lpstr>
      <vt:lpstr>Inter</vt:lpstr>
      <vt:lpstr>Segoe UI Emoji</vt:lpstr>
      <vt:lpstr>var(--ds-font-family-code)</vt:lpstr>
      <vt:lpstr>Office Theme</vt:lpstr>
      <vt:lpstr>Week 2: Data Manipulation with Pandas</vt:lpstr>
      <vt:lpstr>What is Pandas?</vt:lpstr>
      <vt:lpstr>What is Data Manipulation?</vt:lpstr>
      <vt:lpstr>Example: A Short Table Before Data Manipulation  ( Do you see any problem in this data table?)</vt:lpstr>
      <vt:lpstr>Example: Data Manipulation on the table  (You do not need to perform it at this stage, this is just for illustration)</vt:lpstr>
      <vt:lpstr>After Manipulation and Cleaning</vt:lpstr>
      <vt:lpstr> Data Manipulation Capabilities of different programmes </vt:lpstr>
      <vt:lpstr>When to Use Which Tool?</vt:lpstr>
      <vt:lpstr>Focusing on Pandas: What is a Pandas Series?</vt:lpstr>
      <vt:lpstr>Two Components of series</vt:lpstr>
      <vt:lpstr>Example of a Pandas Series Input</vt:lpstr>
      <vt:lpstr> Output:  </vt:lpstr>
      <vt:lpstr>What is a Pandas DataFrame?</vt:lpstr>
      <vt:lpstr>Example of Data Frame</vt:lpstr>
      <vt:lpstr>Visual Representation of a Dataframe</vt:lpstr>
      <vt:lpstr>Indexing in Pandas</vt:lpstr>
      <vt:lpstr>Default Indexing in Pandas </vt:lpstr>
      <vt:lpstr>Default Indexing Example</vt:lpstr>
      <vt:lpstr>Creating a Pandas Series with Custom Index</vt:lpstr>
      <vt:lpstr>Accessing Data Using Index </vt:lpstr>
      <vt:lpstr>Slicing Data Using Index  </vt:lpstr>
      <vt:lpstr>Example - Indexing and Slicing Data</vt:lpstr>
      <vt:lpstr>Indexing and accessing in dataframe (instead of series)</vt:lpstr>
      <vt:lpstr>Label-Based Indexing </vt:lpstr>
      <vt:lpstr>Accessing multiple rows and columns</vt:lpstr>
      <vt:lpstr>Filtering Data in a DataFrame </vt:lpstr>
      <vt:lpstr>Filtering using Boolean Indexing</vt:lpstr>
      <vt:lpstr>Filtering - Example</vt:lpstr>
      <vt:lpstr>Filtering - Output</vt:lpstr>
      <vt:lpstr>Filtering Using query() Method </vt:lpstr>
      <vt:lpstr>Output – Query based filtering</vt:lpstr>
      <vt:lpstr> Key Points to Remember </vt:lpstr>
      <vt:lpstr>Introduction to Missing Data</vt:lpstr>
      <vt:lpstr>Handling missing data</vt:lpstr>
      <vt:lpstr>Scenario 1: Survey Data (Incomplete Responses)</vt:lpstr>
      <vt:lpstr>Python Example: Handling Missing Survey Data</vt:lpstr>
      <vt:lpstr>Scenario 2: Financial Data (Missing Stock Prices)</vt:lpstr>
      <vt:lpstr>Python Example: Handling Missing Financial Data</vt:lpstr>
      <vt:lpstr>Scenario 3: Healthcare Data (Incomplete Patient Records)</vt:lpstr>
      <vt:lpstr>Python Example: Handling Missing Healthcare Data</vt:lpstr>
      <vt:lpstr>Summary: Handling Missing Data</vt:lpstr>
      <vt:lpstr>Examples ( Reindexing) </vt:lpstr>
      <vt:lpstr>Detecting missing values</vt:lpstr>
      <vt:lpstr>isna() or notna() will also consider None a missing value</vt:lpstr>
      <vt:lpstr>Calculations with missing data</vt:lpstr>
      <vt:lpstr>PowerPoint Presentation</vt:lpstr>
      <vt:lpstr>Summing data with missing values</vt:lpstr>
      <vt:lpstr>Product with missing values</vt:lpstr>
      <vt:lpstr>Dropping missing data</vt:lpstr>
      <vt:lpstr>Default Axis </vt:lpstr>
      <vt:lpstr>Key Takeaways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Ahmad Qammar</dc:creator>
  <cp:lastModifiedBy>Noor Official</cp:lastModifiedBy>
  <cp:revision>57</cp:revision>
  <dcterms:created xsi:type="dcterms:W3CDTF">2025-02-15T14:46:19Z</dcterms:created>
  <dcterms:modified xsi:type="dcterms:W3CDTF">2025-03-26T00:25:05Z</dcterms:modified>
</cp:coreProperties>
</file>