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0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57" r:id="rId12"/>
    <p:sldId id="258" r:id="rId13"/>
    <p:sldId id="259" r:id="rId14"/>
    <p:sldId id="260" r:id="rId15"/>
    <p:sldId id="305" r:id="rId16"/>
    <p:sldId id="261" r:id="rId17"/>
    <p:sldId id="262" r:id="rId18"/>
    <p:sldId id="263" r:id="rId19"/>
    <p:sldId id="264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2" r:id="rId28"/>
    <p:sldId id="283" r:id="rId29"/>
    <p:sldId id="280" r:id="rId30"/>
    <p:sldId id="306" r:id="rId31"/>
    <p:sldId id="281" r:id="rId32"/>
    <p:sldId id="284" r:id="rId33"/>
    <p:sldId id="285" r:id="rId34"/>
    <p:sldId id="286" r:id="rId35"/>
    <p:sldId id="28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377" autoAdjust="0"/>
  </p:normalViewPr>
  <p:slideViewPr>
    <p:cSldViewPr snapToGrid="0">
      <p:cViewPr varScale="1">
        <p:scale>
          <a:sx n="65" d="100"/>
          <a:sy n="65" d="100"/>
        </p:scale>
        <p:origin x="13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1579E3-D099-4942-8E89-510F9525168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144688-13CE-4FF9-BD40-FBC0E9E2F327}">
      <dgm:prSet custT="1"/>
      <dgm:spPr/>
      <dgm:t>
        <a:bodyPr/>
        <a:lstStyle/>
        <a:p>
          <a:r>
            <a:rPr lang="en-US" sz="2800" dirty="0"/>
            <a:t>Executives rely on </a:t>
          </a:r>
          <a:r>
            <a:rPr lang="en-US" sz="2800" b="1" dirty="0"/>
            <a:t>data-driven decisions</a:t>
          </a:r>
          <a:r>
            <a:rPr lang="en-US" sz="2800" dirty="0"/>
            <a:t>, but duplicates can </a:t>
          </a:r>
          <a:r>
            <a:rPr lang="en-US" sz="2800" b="1" dirty="0"/>
            <a:t>mislead them</a:t>
          </a:r>
          <a:r>
            <a:rPr lang="en-US" sz="2800" dirty="0"/>
            <a:t> into taking incorrect actions.</a:t>
          </a:r>
        </a:p>
      </dgm:t>
    </dgm:pt>
    <dgm:pt modelId="{34942DB6-AB5B-4EEE-9FA3-4A07E73AE36D}" type="parTrans" cxnId="{FBA64468-CF90-45BB-B99E-E9B163F3123E}">
      <dgm:prSet/>
      <dgm:spPr/>
      <dgm:t>
        <a:bodyPr/>
        <a:lstStyle/>
        <a:p>
          <a:endParaRPr lang="en-US"/>
        </a:p>
      </dgm:t>
    </dgm:pt>
    <dgm:pt modelId="{415D9403-2517-4489-9EC3-0D1F7CA76BEC}" type="sibTrans" cxnId="{FBA64468-CF90-45BB-B99E-E9B163F3123E}">
      <dgm:prSet/>
      <dgm:spPr/>
      <dgm:t>
        <a:bodyPr/>
        <a:lstStyle/>
        <a:p>
          <a:endParaRPr lang="en-US"/>
        </a:p>
      </dgm:t>
    </dgm:pt>
    <dgm:pt modelId="{6C3DB786-16AF-47B9-86C6-22FEAC70592E}">
      <dgm:prSet/>
      <dgm:spPr/>
      <dgm:t>
        <a:bodyPr/>
        <a:lstStyle/>
        <a:p>
          <a:r>
            <a:rPr lang="en-US" b="1" dirty="0"/>
            <a:t>Example: Inventory Management</a:t>
          </a:r>
          <a:br>
            <a:rPr lang="en-US" dirty="0"/>
          </a:br>
          <a:r>
            <a:rPr lang="en-US" dirty="0"/>
            <a:t>A warehouse system mistakenly shows </a:t>
          </a:r>
          <a:r>
            <a:rPr lang="en-US" b="1" dirty="0"/>
            <a:t>double the available stock</a:t>
          </a:r>
          <a:r>
            <a:rPr lang="en-US" dirty="0"/>
            <a:t> of a product due to duplicated inventory records.</a:t>
          </a:r>
          <a:br>
            <a:rPr lang="en-US" dirty="0"/>
          </a:br>
          <a:r>
            <a:rPr lang="en-US" b="1" dirty="0"/>
            <a:t>Consequence:</a:t>
          </a:r>
          <a:r>
            <a:rPr lang="en-US" dirty="0"/>
            <a:t> The business </a:t>
          </a:r>
          <a:r>
            <a:rPr lang="en-US" b="1" dirty="0"/>
            <a:t>under-orders inventory</a:t>
          </a:r>
          <a:r>
            <a:rPr lang="en-US" dirty="0"/>
            <a:t>, leading to stock shortages.</a:t>
          </a:r>
        </a:p>
      </dgm:t>
    </dgm:pt>
    <dgm:pt modelId="{365058E1-6DF9-44CF-B7C3-57D6E9DB3334}" type="parTrans" cxnId="{6FEA394A-7F55-4380-B582-0C6063129B03}">
      <dgm:prSet/>
      <dgm:spPr/>
      <dgm:t>
        <a:bodyPr/>
        <a:lstStyle/>
        <a:p>
          <a:endParaRPr lang="en-US"/>
        </a:p>
      </dgm:t>
    </dgm:pt>
    <dgm:pt modelId="{BE7A272E-67F7-4F97-B00E-06D407BD3C00}" type="sibTrans" cxnId="{6FEA394A-7F55-4380-B582-0C6063129B03}">
      <dgm:prSet/>
      <dgm:spPr/>
      <dgm:t>
        <a:bodyPr/>
        <a:lstStyle/>
        <a:p>
          <a:endParaRPr lang="en-US"/>
        </a:p>
      </dgm:t>
    </dgm:pt>
    <dgm:pt modelId="{3F042636-9203-4BD3-9236-72D08422FF1D}" type="pres">
      <dgm:prSet presAssocID="{061579E3-D099-4942-8E89-510F9525168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B078665-4488-49DB-AB4A-53A85E8CF21D}" type="pres">
      <dgm:prSet presAssocID="{DB144688-13CE-4FF9-BD40-FBC0E9E2F327}" presName="hierRoot1" presStyleCnt="0"/>
      <dgm:spPr/>
    </dgm:pt>
    <dgm:pt modelId="{EF5C0C17-FC23-4E4F-A884-E66D9BDD30B6}" type="pres">
      <dgm:prSet presAssocID="{DB144688-13CE-4FF9-BD40-FBC0E9E2F327}" presName="composite" presStyleCnt="0"/>
      <dgm:spPr/>
    </dgm:pt>
    <dgm:pt modelId="{58B18647-2BCF-45B0-8621-69F8A6471122}" type="pres">
      <dgm:prSet presAssocID="{DB144688-13CE-4FF9-BD40-FBC0E9E2F327}" presName="background" presStyleLbl="node0" presStyleIdx="0" presStyleCnt="2"/>
      <dgm:spPr/>
    </dgm:pt>
    <dgm:pt modelId="{7C3FD1C0-C92D-4368-B72F-BDC96419236B}" type="pres">
      <dgm:prSet presAssocID="{DB144688-13CE-4FF9-BD40-FBC0E9E2F327}" presName="text" presStyleLbl="fgAcc0" presStyleIdx="0" presStyleCnt="2" custScaleX="110600" custScaleY="109640">
        <dgm:presLayoutVars>
          <dgm:chPref val="3"/>
        </dgm:presLayoutVars>
      </dgm:prSet>
      <dgm:spPr/>
    </dgm:pt>
    <dgm:pt modelId="{B3D034AE-7968-46DF-A305-092DB6D6A305}" type="pres">
      <dgm:prSet presAssocID="{DB144688-13CE-4FF9-BD40-FBC0E9E2F327}" presName="hierChild2" presStyleCnt="0"/>
      <dgm:spPr/>
    </dgm:pt>
    <dgm:pt modelId="{F3E255E5-2009-444C-AD8E-EDD5CC86A1DC}" type="pres">
      <dgm:prSet presAssocID="{6C3DB786-16AF-47B9-86C6-22FEAC70592E}" presName="hierRoot1" presStyleCnt="0"/>
      <dgm:spPr/>
    </dgm:pt>
    <dgm:pt modelId="{2A60C8E2-3DEA-4AD7-99A0-9CB09B2A6041}" type="pres">
      <dgm:prSet presAssocID="{6C3DB786-16AF-47B9-86C6-22FEAC70592E}" presName="composite" presStyleCnt="0"/>
      <dgm:spPr/>
    </dgm:pt>
    <dgm:pt modelId="{977B2CB5-DAEF-4129-8EA8-223480F89E0F}" type="pres">
      <dgm:prSet presAssocID="{6C3DB786-16AF-47B9-86C6-22FEAC70592E}" presName="background" presStyleLbl="node0" presStyleIdx="1" presStyleCnt="2"/>
      <dgm:spPr/>
    </dgm:pt>
    <dgm:pt modelId="{226C681C-CD47-462B-A72D-D4EEE719F97D}" type="pres">
      <dgm:prSet presAssocID="{6C3DB786-16AF-47B9-86C6-22FEAC70592E}" presName="text" presStyleLbl="fgAcc0" presStyleIdx="1" presStyleCnt="2" custScaleX="121014" custScaleY="121941">
        <dgm:presLayoutVars>
          <dgm:chPref val="3"/>
        </dgm:presLayoutVars>
      </dgm:prSet>
      <dgm:spPr/>
    </dgm:pt>
    <dgm:pt modelId="{9B8AAB1D-88CD-49D3-A64D-D2C40D046DB6}" type="pres">
      <dgm:prSet presAssocID="{6C3DB786-16AF-47B9-86C6-22FEAC70592E}" presName="hierChild2" presStyleCnt="0"/>
      <dgm:spPr/>
    </dgm:pt>
  </dgm:ptLst>
  <dgm:cxnLst>
    <dgm:cxn modelId="{36C76007-03D5-460E-9126-CEFD06A48DD0}" type="presOf" srcId="{DB144688-13CE-4FF9-BD40-FBC0E9E2F327}" destId="{7C3FD1C0-C92D-4368-B72F-BDC96419236B}" srcOrd="0" destOrd="0" presId="urn:microsoft.com/office/officeart/2005/8/layout/hierarchy1"/>
    <dgm:cxn modelId="{A8459631-3087-4F6A-9350-00B7767CC292}" type="presOf" srcId="{061579E3-D099-4942-8E89-510F95251686}" destId="{3F042636-9203-4BD3-9236-72D08422FF1D}" srcOrd="0" destOrd="0" presId="urn:microsoft.com/office/officeart/2005/8/layout/hierarchy1"/>
    <dgm:cxn modelId="{FBA64468-CF90-45BB-B99E-E9B163F3123E}" srcId="{061579E3-D099-4942-8E89-510F95251686}" destId="{DB144688-13CE-4FF9-BD40-FBC0E9E2F327}" srcOrd="0" destOrd="0" parTransId="{34942DB6-AB5B-4EEE-9FA3-4A07E73AE36D}" sibTransId="{415D9403-2517-4489-9EC3-0D1F7CA76BEC}"/>
    <dgm:cxn modelId="{6FEA394A-7F55-4380-B582-0C6063129B03}" srcId="{061579E3-D099-4942-8E89-510F95251686}" destId="{6C3DB786-16AF-47B9-86C6-22FEAC70592E}" srcOrd="1" destOrd="0" parTransId="{365058E1-6DF9-44CF-B7C3-57D6E9DB3334}" sibTransId="{BE7A272E-67F7-4F97-B00E-06D407BD3C00}"/>
    <dgm:cxn modelId="{DEC83D4E-4148-4A13-B963-65E2AC177D2A}" type="presOf" srcId="{6C3DB786-16AF-47B9-86C6-22FEAC70592E}" destId="{226C681C-CD47-462B-A72D-D4EEE719F97D}" srcOrd="0" destOrd="0" presId="urn:microsoft.com/office/officeart/2005/8/layout/hierarchy1"/>
    <dgm:cxn modelId="{B8FE442B-8BCD-4424-8F22-8346EA003CDC}" type="presParOf" srcId="{3F042636-9203-4BD3-9236-72D08422FF1D}" destId="{AB078665-4488-49DB-AB4A-53A85E8CF21D}" srcOrd="0" destOrd="0" presId="urn:microsoft.com/office/officeart/2005/8/layout/hierarchy1"/>
    <dgm:cxn modelId="{6E671979-F690-4A56-93F6-D3793F4DF675}" type="presParOf" srcId="{AB078665-4488-49DB-AB4A-53A85E8CF21D}" destId="{EF5C0C17-FC23-4E4F-A884-E66D9BDD30B6}" srcOrd="0" destOrd="0" presId="urn:microsoft.com/office/officeart/2005/8/layout/hierarchy1"/>
    <dgm:cxn modelId="{AFDFBC97-AB6C-4ED0-B6D9-409A2AB6BCBC}" type="presParOf" srcId="{EF5C0C17-FC23-4E4F-A884-E66D9BDD30B6}" destId="{58B18647-2BCF-45B0-8621-69F8A6471122}" srcOrd="0" destOrd="0" presId="urn:microsoft.com/office/officeart/2005/8/layout/hierarchy1"/>
    <dgm:cxn modelId="{4522D8AF-B439-4AB5-BF8D-2E91EE118697}" type="presParOf" srcId="{EF5C0C17-FC23-4E4F-A884-E66D9BDD30B6}" destId="{7C3FD1C0-C92D-4368-B72F-BDC96419236B}" srcOrd="1" destOrd="0" presId="urn:microsoft.com/office/officeart/2005/8/layout/hierarchy1"/>
    <dgm:cxn modelId="{5C6567EA-58A1-4069-B9B5-C590C52C8511}" type="presParOf" srcId="{AB078665-4488-49DB-AB4A-53A85E8CF21D}" destId="{B3D034AE-7968-46DF-A305-092DB6D6A305}" srcOrd="1" destOrd="0" presId="urn:microsoft.com/office/officeart/2005/8/layout/hierarchy1"/>
    <dgm:cxn modelId="{6D8027F2-10BB-470D-A4B0-487C7A0A0EF2}" type="presParOf" srcId="{3F042636-9203-4BD3-9236-72D08422FF1D}" destId="{F3E255E5-2009-444C-AD8E-EDD5CC86A1DC}" srcOrd="1" destOrd="0" presId="urn:microsoft.com/office/officeart/2005/8/layout/hierarchy1"/>
    <dgm:cxn modelId="{F95FE27B-585E-4FFA-8D64-8359C585CDE7}" type="presParOf" srcId="{F3E255E5-2009-444C-AD8E-EDD5CC86A1DC}" destId="{2A60C8E2-3DEA-4AD7-99A0-9CB09B2A6041}" srcOrd="0" destOrd="0" presId="urn:microsoft.com/office/officeart/2005/8/layout/hierarchy1"/>
    <dgm:cxn modelId="{FAE16CC5-829D-4234-A250-CC1FFA9D902A}" type="presParOf" srcId="{2A60C8E2-3DEA-4AD7-99A0-9CB09B2A6041}" destId="{977B2CB5-DAEF-4129-8EA8-223480F89E0F}" srcOrd="0" destOrd="0" presId="urn:microsoft.com/office/officeart/2005/8/layout/hierarchy1"/>
    <dgm:cxn modelId="{B7C96B76-C4E5-4E52-A853-29403C559D70}" type="presParOf" srcId="{2A60C8E2-3DEA-4AD7-99A0-9CB09B2A6041}" destId="{226C681C-CD47-462B-A72D-D4EEE719F97D}" srcOrd="1" destOrd="0" presId="urn:microsoft.com/office/officeart/2005/8/layout/hierarchy1"/>
    <dgm:cxn modelId="{D048B46F-6631-423A-89B7-A16ABFEA8766}" type="presParOf" srcId="{F3E255E5-2009-444C-AD8E-EDD5CC86A1DC}" destId="{9B8AAB1D-88CD-49D3-A64D-D2C40D046DB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18647-2BCF-45B0-8621-69F8A6471122}">
      <dsp:nvSpPr>
        <dsp:cNvPr id="0" name=""/>
        <dsp:cNvSpPr/>
      </dsp:nvSpPr>
      <dsp:spPr>
        <a:xfrm>
          <a:off x="5540" y="283695"/>
          <a:ext cx="4557103" cy="2868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FD1C0-C92D-4368-B72F-BDC96419236B}">
      <dsp:nvSpPr>
        <dsp:cNvPr id="0" name=""/>
        <dsp:cNvSpPr/>
      </dsp:nvSpPr>
      <dsp:spPr>
        <a:xfrm>
          <a:off x="463356" y="718620"/>
          <a:ext cx="4557103" cy="28686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Executives rely on </a:t>
          </a:r>
          <a:r>
            <a:rPr lang="en-US" sz="2800" b="1" kern="1200" dirty="0"/>
            <a:t>data-driven decisions</a:t>
          </a:r>
          <a:r>
            <a:rPr lang="en-US" sz="2800" kern="1200" dirty="0"/>
            <a:t>, but duplicates can </a:t>
          </a:r>
          <a:r>
            <a:rPr lang="en-US" sz="2800" b="1" kern="1200" dirty="0"/>
            <a:t>mislead them</a:t>
          </a:r>
          <a:r>
            <a:rPr lang="en-US" sz="2800" kern="1200" dirty="0"/>
            <a:t> into taking incorrect actions.</a:t>
          </a:r>
        </a:p>
      </dsp:txBody>
      <dsp:txXfrm>
        <a:off x="547376" y="802640"/>
        <a:ext cx="4389063" cy="2700602"/>
      </dsp:txXfrm>
    </dsp:sp>
    <dsp:sp modelId="{977B2CB5-DAEF-4129-8EA8-223480F89E0F}">
      <dsp:nvSpPr>
        <dsp:cNvPr id="0" name=""/>
        <dsp:cNvSpPr/>
      </dsp:nvSpPr>
      <dsp:spPr>
        <a:xfrm>
          <a:off x="5478276" y="283695"/>
          <a:ext cx="4986196" cy="31904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C681C-CD47-462B-A72D-D4EEE719F97D}">
      <dsp:nvSpPr>
        <dsp:cNvPr id="0" name=""/>
        <dsp:cNvSpPr/>
      </dsp:nvSpPr>
      <dsp:spPr>
        <a:xfrm>
          <a:off x="5936092" y="718620"/>
          <a:ext cx="4986196" cy="31904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Example: Inventory Management</a:t>
          </a:r>
          <a:br>
            <a:rPr lang="en-US" sz="2400" kern="1200" dirty="0"/>
          </a:br>
          <a:r>
            <a:rPr lang="en-US" sz="2400" kern="1200" dirty="0"/>
            <a:t>A warehouse system mistakenly shows </a:t>
          </a:r>
          <a:r>
            <a:rPr lang="en-US" sz="2400" b="1" kern="1200" dirty="0"/>
            <a:t>double the available stock</a:t>
          </a:r>
          <a:r>
            <a:rPr lang="en-US" sz="2400" kern="1200" dirty="0"/>
            <a:t> of a product due to duplicated inventory records.</a:t>
          </a:r>
          <a:br>
            <a:rPr lang="en-US" sz="2400" kern="1200" dirty="0"/>
          </a:br>
          <a:r>
            <a:rPr lang="en-US" sz="2400" b="1" kern="1200" dirty="0"/>
            <a:t>Consequence:</a:t>
          </a:r>
          <a:r>
            <a:rPr lang="en-US" sz="2400" kern="1200" dirty="0"/>
            <a:t> The business </a:t>
          </a:r>
          <a:r>
            <a:rPr lang="en-US" sz="2400" b="1" kern="1200" dirty="0"/>
            <a:t>under-orders inventory</a:t>
          </a:r>
          <a:r>
            <a:rPr lang="en-US" sz="2400" kern="1200" dirty="0"/>
            <a:t>, leading to stock shortages.</a:t>
          </a:r>
        </a:p>
      </dsp:txBody>
      <dsp:txXfrm>
        <a:off x="6029538" y="812066"/>
        <a:ext cx="4799304" cy="3003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FEFA9-46A3-48E7-9CAF-3706D1B6266C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DD101-D644-4C86-AB30-34628E424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1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DD101-D644-4C86-AB30-34628E4246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08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DD101-D644-4C86-AB30-34628E42465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33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DD101-D644-4C86-AB30-34628E42465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86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DD101-D644-4C86-AB30-34628E4246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81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D7888-3F04-E327-DE47-BB8CA24F1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9CEB2-149D-191A-0636-F11C4D873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36ED2-D5A1-C802-563F-7307DB26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85A9-B6DC-44BA-B1A8-E53C694D629D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C4E5A-AE54-C283-5497-56C5A6386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BE189-CD39-4ADE-2F48-FEA858CB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939E-0D67-49DA-89E6-800C8A840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9AB15-2245-979C-BC12-D050D8F1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DF6F7-AAFE-A5DD-BC45-8AFC12288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75DE5-253E-622A-5168-391E890EB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85A9-B6DC-44BA-B1A8-E53C694D629D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818E5-2D74-19E8-B1A6-C9E22893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87EB0-C47E-2D93-744D-9DE69A8C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939E-0D67-49DA-89E6-800C8A840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4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6EEFED-CD6E-CEF8-35F0-AC02EDF10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A5975-AFBC-9EE7-785C-1B2CFE288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08376-4EB0-CF64-4E39-74F33AEBB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85A9-B6DC-44BA-B1A8-E53C694D629D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041C3-1914-6EC0-E1D1-1852E999D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1A47D-F8F6-6220-4655-A998B58A5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939E-0D67-49DA-89E6-800C8A840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7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36AD-0C14-1CAE-425E-43298264B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39151-A41C-93B9-0B24-8603E0F06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2BFA8-1DB5-1923-B87B-57570D3E3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85A9-B6DC-44BA-B1A8-E53C694D629D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03B79-44D0-A7C1-792E-3A41EA9F7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DBC02-7FA3-E412-A374-CF074FD5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939E-0D67-49DA-89E6-800C8A840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3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21E49-2C5B-FF3F-4665-B705B8A84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0680E-1ADA-A6AF-9087-F0AE209C7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640D2-AD41-F17A-FC8F-AF966637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85A9-B6DC-44BA-B1A8-E53C694D629D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60290-AC97-EA1C-17B9-D198E77D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9144B-E59D-678A-7CF7-D3A9E51C5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939E-0D67-49DA-89E6-800C8A840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96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D59D7-E960-BB75-7AF3-9DBE1D06C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3BB6F-9EC7-40AA-A68C-05DAC7CB3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4D4C9-7FF1-9070-2B9F-FDC561C93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223FE-E416-934B-7D64-B4C196D3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85A9-B6DC-44BA-B1A8-E53C694D629D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66C50-2A07-96C5-4F7F-C0BD9F472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D27A0-0C99-ED7A-5EC7-DF3899A2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939E-0D67-49DA-89E6-800C8A840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3F9B-97C7-0819-557D-27651C46E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54C30-DBC0-97D1-3FCE-FD7281B2D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3330D-A3A1-9017-1383-96C4C99C3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2885E-13BE-7BE6-C412-24EBB8467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9E3C10-ED9F-D131-1DB4-F5058187B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05D3D0-84E7-DF16-3312-9603B771B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85A9-B6DC-44BA-B1A8-E53C694D629D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6EED9B-9B02-F7E5-864D-4E4DAA0E0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F3A02-0F05-C5AC-CAFD-10CF8BEC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939E-0D67-49DA-89E6-800C8A840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3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DBD1-3134-7BB4-18F9-72E0C305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5EBCA-2858-F9C5-366E-F00A38A2C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85A9-B6DC-44BA-B1A8-E53C694D629D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13BB2-5F74-169A-D0C3-DB75E7E74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A6C72A-F7C3-4109-AB46-C033D152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939E-0D67-49DA-89E6-800C8A840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5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8FB9E-406A-3E67-C814-093A7FDF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85A9-B6DC-44BA-B1A8-E53C694D629D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9374C3-6C92-B5FA-72A8-0C348FD6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46B7F-DBC2-2905-B618-EE43ABB9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939E-0D67-49DA-89E6-800C8A840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7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3E82C-A4AB-C4E3-D71A-11374F174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D7612-7677-10DB-5606-CA29614B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32733-5A40-60DF-DA2D-CEDE63DCB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8896C-AAF2-571A-9EA7-73FEC5978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85A9-B6DC-44BA-B1A8-E53C694D629D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4CA5C-796D-00AE-EE4C-DB2B3298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BE1B9-2A24-B130-836D-85A11F25C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939E-0D67-49DA-89E6-800C8A840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98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B6AE-7FF5-D2F6-23A3-C65A5D7DA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AC9FEE-EFEC-BE45-2C7E-522CBCFC8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33B8E-8D61-A82B-5829-80B7B1D3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1A13-5851-42C3-C513-0A5BF9CD3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85A9-B6DC-44BA-B1A8-E53C694D629D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13353-24D6-6AFD-D141-2C53B550A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72479-158A-69C4-0827-483D30B1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939E-0D67-49DA-89E6-800C8A840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2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9CFB7C-3A94-7595-1C60-FEC85BE7E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A5EF9-9023-45B1-7E65-11C25FF84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8C505-2FCC-E682-EA01-CE431EE10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4885A9-B6DC-44BA-B1A8-E53C694D629D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50276-AF29-B60C-D0AE-1BBC98797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7BCB3-F0ED-D3E4-113A-951135716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62939E-0D67-49DA-89E6-800C8A840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7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A8B4E5-24D5-44F0-CA7F-9E4A96B6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7200" dirty="0">
                <a:solidFill>
                  <a:srgbClr val="FFFFFF"/>
                </a:solidFill>
              </a:rPr>
              <a:t>Week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D7CC9-1D23-3774-BA44-54C7354B0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4223" y="4272197"/>
            <a:ext cx="10157067" cy="176681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Data Cleaning and Manipulation </a:t>
            </a:r>
          </a:p>
          <a:p>
            <a:r>
              <a:rPr lang="en-US" sz="3600" dirty="0">
                <a:solidFill>
                  <a:srgbClr val="FFFFFF"/>
                </a:solidFill>
              </a:rPr>
              <a:t>(Duplicates, Outliers)</a:t>
            </a:r>
          </a:p>
        </p:txBody>
      </p:sp>
    </p:spTree>
    <p:extLst>
      <p:ext uri="{BB962C8B-B14F-4D97-AF65-F5344CB8AC3E}">
        <p14:creationId xmlns:p14="http://schemas.microsoft.com/office/powerpoint/2010/main" val="3365560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812D8-7CC1-028A-3284-14AFC43D7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Compliance and Legal Issues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F6685-0617-1FEA-C9F9-A61C4034C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775" y="1885279"/>
            <a:ext cx="11467474" cy="4830314"/>
          </a:xfrm>
        </p:spPr>
        <p:txBody>
          <a:bodyPr anchor="ctr">
            <a:normAutofit/>
          </a:bodyPr>
          <a:lstStyle/>
          <a:p>
            <a:endParaRPr lang="en-US" sz="3600" dirty="0"/>
          </a:p>
          <a:p>
            <a:r>
              <a:rPr lang="en-US" sz="3600" dirty="0"/>
              <a:t>Many industries (finance, healthcare) require </a:t>
            </a:r>
            <a:r>
              <a:rPr lang="en-US" sz="3600" b="1" dirty="0"/>
              <a:t>accurate and unique records</a:t>
            </a:r>
            <a:r>
              <a:rPr lang="en-US" sz="3600" dirty="0"/>
              <a:t> for compliance.</a:t>
            </a:r>
          </a:p>
          <a:p>
            <a:endParaRPr lang="en-US" sz="3600" b="1" dirty="0"/>
          </a:p>
          <a:p>
            <a:r>
              <a:rPr lang="en-US" sz="3600" b="1" dirty="0"/>
              <a:t>Example: Healthcare Records</a:t>
            </a:r>
            <a:br>
              <a:rPr lang="en-US" sz="3600" dirty="0"/>
            </a:br>
            <a:r>
              <a:rPr lang="en-US" sz="3600" dirty="0"/>
              <a:t>Duplicate patient records lead to </a:t>
            </a:r>
            <a:r>
              <a:rPr lang="en-US" sz="3600" b="1" dirty="0"/>
              <a:t>incorrect medical history tracking</a:t>
            </a:r>
            <a:r>
              <a:rPr lang="en-US" sz="3600" dirty="0"/>
              <a:t>, which can result in </a:t>
            </a:r>
            <a:r>
              <a:rPr lang="en-US" sz="3600" b="1" dirty="0"/>
              <a:t>serious legal and medical consequences</a:t>
            </a:r>
            <a:r>
              <a:rPr lang="en-US" sz="3600" dirty="0"/>
              <a:t>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28320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3AFFF-4BE2-CAE6-6F0D-C2D1AAE4E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Removing Duplicate Rows (</a:t>
            </a:r>
            <a:r>
              <a:rPr lang="en-US" b="1" dirty="0" err="1"/>
              <a:t>drop_duplicates</a:t>
            </a:r>
            <a:r>
              <a:rPr lang="en-US" b="1" dirty="0"/>
              <a:t>())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EEA9C-9988-0B24-D95C-6C916ED8C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import pandas as pd</a:t>
            </a:r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({</a:t>
            </a:r>
          </a:p>
          <a:p>
            <a:r>
              <a:rPr lang="en-US" dirty="0"/>
              <a:t>    'ID': [1, 2, 2, 3, 4, 4, 5],</a:t>
            </a:r>
          </a:p>
          <a:p>
            <a:r>
              <a:rPr lang="en-US" dirty="0"/>
              <a:t>    'Name': ['Alice', 'Bob', 'Bob', 'Charlie', 'David', 'David', 'Eve'],</a:t>
            </a:r>
          </a:p>
          <a:p>
            <a:r>
              <a:rPr lang="en-US" dirty="0"/>
              <a:t>    'Age': [25, 30, 30, 35, 40, 40, 22]</a:t>
            </a:r>
          </a:p>
          <a:p>
            <a:r>
              <a:rPr lang="en-US" dirty="0"/>
              <a:t>})</a:t>
            </a:r>
          </a:p>
          <a:p>
            <a:r>
              <a:rPr lang="en-US" dirty="0"/>
              <a:t>print(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/>
              <a:t>print("Before removing duplicates:")print(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 err="1"/>
              <a:t>df_unique</a:t>
            </a:r>
            <a:r>
              <a:rPr lang="en-US" dirty="0"/>
              <a:t> = </a:t>
            </a:r>
            <a:r>
              <a:rPr lang="en-US" dirty="0" err="1"/>
              <a:t>df.drop_duplicates</a:t>
            </a:r>
            <a:r>
              <a:rPr lang="en-US" dirty="0"/>
              <a:t>()</a:t>
            </a:r>
          </a:p>
          <a:p>
            <a:r>
              <a:rPr lang="en-US" dirty="0"/>
              <a:t>print("\</a:t>
            </a:r>
            <a:r>
              <a:rPr lang="en-US" dirty="0" err="1"/>
              <a:t>nAfter</a:t>
            </a:r>
            <a:r>
              <a:rPr lang="en-US" dirty="0"/>
              <a:t> removing duplicates:")</a:t>
            </a:r>
          </a:p>
          <a:p>
            <a:r>
              <a:rPr lang="en-US" dirty="0"/>
              <a:t>print(</a:t>
            </a:r>
            <a:r>
              <a:rPr lang="en-US" dirty="0" err="1"/>
              <a:t>df_unique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4748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4BBC9-DD8D-A492-A522-CC077524C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181"/>
            <a:ext cx="10515600" cy="592178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Before removing duplicates:</a:t>
            </a:r>
          </a:p>
          <a:p>
            <a:pPr marL="0" indent="0">
              <a:buNone/>
            </a:pPr>
            <a:r>
              <a:rPr lang="en-US" dirty="0"/>
              <a:t>	ID     	Name  		Age</a:t>
            </a:r>
          </a:p>
          <a:p>
            <a:pPr marL="0" indent="0">
              <a:buNone/>
            </a:pPr>
            <a:r>
              <a:rPr lang="en-US" dirty="0"/>
              <a:t>0   	1    	Alice   		25</a:t>
            </a:r>
          </a:p>
          <a:p>
            <a:pPr marL="0" indent="0">
              <a:buNone/>
            </a:pPr>
            <a:r>
              <a:rPr lang="en-US" dirty="0"/>
              <a:t>1   	2      	Bob   		30</a:t>
            </a:r>
          </a:p>
          <a:p>
            <a:pPr marL="0" indent="0">
              <a:buNone/>
            </a:pPr>
            <a:r>
              <a:rPr lang="en-US" dirty="0"/>
              <a:t>2   	2      	Bob   		30</a:t>
            </a:r>
          </a:p>
          <a:p>
            <a:pPr marL="0" indent="0">
              <a:buNone/>
            </a:pPr>
            <a:r>
              <a:rPr lang="en-US" dirty="0"/>
              <a:t>3   	3  	Charlie   	35</a:t>
            </a:r>
          </a:p>
          <a:p>
            <a:pPr marL="0" indent="0">
              <a:buNone/>
            </a:pPr>
            <a:r>
              <a:rPr lang="en-US" dirty="0"/>
              <a:t>4   	4    	David   		40</a:t>
            </a:r>
          </a:p>
          <a:p>
            <a:pPr marL="0" indent="0">
              <a:buNone/>
            </a:pPr>
            <a:r>
              <a:rPr lang="en-US" dirty="0"/>
              <a:t>5   	4    	David   		40</a:t>
            </a:r>
          </a:p>
          <a:p>
            <a:pPr marL="0" indent="0">
              <a:buNone/>
            </a:pPr>
            <a:r>
              <a:rPr lang="en-US" dirty="0"/>
              <a:t>6   	5      	Eve   		22</a:t>
            </a:r>
          </a:p>
          <a:p>
            <a:endParaRPr lang="en-US" dirty="0"/>
          </a:p>
          <a:p>
            <a:r>
              <a:rPr lang="en-US" dirty="0"/>
              <a:t>After removing duplicates:</a:t>
            </a:r>
          </a:p>
          <a:p>
            <a:pPr marL="0" indent="0">
              <a:buNone/>
            </a:pPr>
            <a:r>
              <a:rPr lang="en-US" dirty="0"/>
              <a:t>	   ID     	Name  		Age</a:t>
            </a:r>
          </a:p>
          <a:p>
            <a:pPr marL="0" indent="0">
              <a:buNone/>
            </a:pPr>
            <a:r>
              <a:rPr lang="en-US" dirty="0"/>
              <a:t>0   	   1    	Alice   		25</a:t>
            </a:r>
          </a:p>
          <a:p>
            <a:pPr marL="0" indent="0">
              <a:buNone/>
            </a:pPr>
            <a:r>
              <a:rPr lang="en-US" dirty="0"/>
              <a:t>1   	   2      	Bob   		30</a:t>
            </a:r>
          </a:p>
          <a:p>
            <a:pPr marL="0" indent="0">
              <a:buNone/>
            </a:pPr>
            <a:r>
              <a:rPr lang="en-US" dirty="0"/>
              <a:t>3   	   3  	Charlie   	35</a:t>
            </a:r>
          </a:p>
          <a:p>
            <a:pPr marL="0" indent="0">
              <a:buNone/>
            </a:pPr>
            <a:r>
              <a:rPr lang="en-US" dirty="0"/>
              <a:t>4   	   4    	David   		40</a:t>
            </a:r>
          </a:p>
          <a:p>
            <a:pPr marL="0" indent="0">
              <a:buNone/>
            </a:pPr>
            <a:r>
              <a:rPr lang="en-US" dirty="0"/>
              <a:t>6   	   5      	Eve   		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45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D9EA8A-776C-2EE2-89C7-81B851E76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Removing Duplicates from Specific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E89D-A102-2846-0B95-A9BA5D5D6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1" y="2318196"/>
            <a:ext cx="10636280" cy="4112583"/>
          </a:xfrm>
        </p:spPr>
        <p:txBody>
          <a:bodyPr anchor="ctr">
            <a:normAutofit/>
          </a:bodyPr>
          <a:lstStyle/>
          <a:p>
            <a:endParaRPr lang="en-US" sz="3600" dirty="0"/>
          </a:p>
          <a:p>
            <a:r>
              <a:rPr lang="en-US" sz="3600" dirty="0"/>
              <a:t>If you want to remove duplicates based on a specific column, use:</a:t>
            </a:r>
          </a:p>
          <a:p>
            <a:endParaRPr lang="fr-FR" sz="3600" dirty="0"/>
          </a:p>
          <a:p>
            <a:r>
              <a:rPr lang="fr-FR" sz="3600" dirty="0"/>
              <a:t>df_unique = df.drop_duplicates(subset=['Name'])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64161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935A0-1E81-7DF7-89DF-9F9DC5C5B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Keeping the Last Occurrence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7089-78F4-2634-B03C-6DE97621E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92500"/>
          </a:bodyPr>
          <a:lstStyle/>
          <a:p>
            <a:endParaRPr lang="en-US" sz="4000" dirty="0"/>
          </a:p>
          <a:p>
            <a:r>
              <a:rPr lang="en-US" sz="4000" dirty="0"/>
              <a:t>By default, </a:t>
            </a:r>
            <a:r>
              <a:rPr lang="en-US" sz="4000" dirty="0" err="1"/>
              <a:t>drop_duplicates</a:t>
            </a:r>
            <a:r>
              <a:rPr lang="en-US" sz="4000" dirty="0"/>
              <a:t>() keeps the first occurrence. To keep the last one instead:</a:t>
            </a:r>
          </a:p>
          <a:p>
            <a:endParaRPr lang="en-US" sz="4000" dirty="0"/>
          </a:p>
          <a:p>
            <a:r>
              <a:rPr lang="en-US" sz="4000" dirty="0" err="1"/>
              <a:t>df_unique</a:t>
            </a:r>
            <a:r>
              <a:rPr lang="en-US" sz="4000" dirty="0"/>
              <a:t> = </a:t>
            </a:r>
            <a:r>
              <a:rPr lang="en-US" sz="4000" dirty="0" err="1"/>
              <a:t>df.drop_duplicates</a:t>
            </a:r>
            <a:r>
              <a:rPr lang="en-US" sz="4000" dirty="0"/>
              <a:t>(keep='last')</a:t>
            </a:r>
          </a:p>
        </p:txBody>
      </p:sp>
    </p:spTree>
    <p:extLst>
      <p:ext uri="{BB962C8B-B14F-4D97-AF65-F5344CB8AC3E}">
        <p14:creationId xmlns:p14="http://schemas.microsoft.com/office/powerpoint/2010/main" val="2224170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5849-8F32-5EB6-7681-AF59C41B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C69AB-27D0-BC2A-1951-A5DA38AEB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652542" cy="5032375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/>
              <a:t>Default </a:t>
            </a:r>
            <a:r>
              <a:rPr lang="en-US" sz="3500" dirty="0" err="1"/>
              <a:t>behaviour</a:t>
            </a:r>
            <a:r>
              <a:rPr lang="en-US" sz="3500" dirty="0"/>
              <a:t> is keeping the first  occurrence and dropping the rest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500" dirty="0"/>
              <a:t>But if you use keep=last , then it would retain the 5</a:t>
            </a:r>
            <a:r>
              <a:rPr lang="en-US" sz="3500" baseline="30000" dirty="0"/>
              <a:t>th</a:t>
            </a:r>
            <a:r>
              <a:rPr lang="en-US" sz="3500" dirty="0"/>
              <a:t> row and drop 0 and 2 rows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B9F5D1-75FD-9A41-23E8-AAC1EC600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816" y="2311130"/>
            <a:ext cx="6197184" cy="26710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EFDF8D-F4EB-1756-C7CD-477AE6DB0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622" y="5145246"/>
            <a:ext cx="3147935" cy="194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00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11D2-D4A3-4009-A69B-44B1AE4D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Removing All Duplicate Entries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93982-3ADF-CBA4-B550-A920BF5EC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 </a:t>
            </a:r>
            <a:r>
              <a:rPr lang="en-US" b="1" dirty="0"/>
              <a:t>remove all duplicate rows</a:t>
            </a:r>
            <a:r>
              <a:rPr lang="en-US" dirty="0"/>
              <a:t>, use:</a:t>
            </a:r>
          </a:p>
          <a:p>
            <a:endParaRPr lang="en-US" dirty="0"/>
          </a:p>
          <a:p>
            <a:r>
              <a:rPr lang="en-US" dirty="0" err="1"/>
              <a:t>df_no_dupes</a:t>
            </a:r>
            <a:r>
              <a:rPr lang="en-US" dirty="0"/>
              <a:t> = </a:t>
            </a:r>
            <a:r>
              <a:rPr lang="en-US" dirty="0" err="1"/>
              <a:t>df.drop_duplicates</a:t>
            </a:r>
            <a:r>
              <a:rPr lang="en-US" dirty="0"/>
              <a:t>(keep=False)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B85171-766E-AB0F-F029-6EE50F73F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318" y="4192663"/>
            <a:ext cx="3750811" cy="19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32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434EB-0B40-ABED-D649-FEFCFE8FE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Removing Duplicates and Updating the Original DataFrame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189B8-8752-F5FE-15D7-D0637462F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en-US" sz="3600" dirty="0"/>
          </a:p>
          <a:p>
            <a:r>
              <a:rPr lang="en-US" sz="3600" dirty="0"/>
              <a:t>If you want to remove duplicates in place, without creating a new </a:t>
            </a:r>
            <a:r>
              <a:rPr lang="en-US" sz="3600" dirty="0" err="1"/>
              <a:t>DataFrame</a:t>
            </a:r>
            <a:r>
              <a:rPr lang="en-US" sz="3600" dirty="0"/>
              <a:t>:</a:t>
            </a:r>
          </a:p>
          <a:p>
            <a:endParaRPr lang="en-US" sz="3600" dirty="0"/>
          </a:p>
          <a:p>
            <a:r>
              <a:rPr lang="en-US" sz="3600" dirty="0" err="1"/>
              <a:t>df.drop_duplicates</a:t>
            </a:r>
            <a:r>
              <a:rPr lang="en-US" sz="3600" dirty="0"/>
              <a:t>(</a:t>
            </a:r>
            <a:r>
              <a:rPr lang="en-US" sz="3600" dirty="0" err="1"/>
              <a:t>inplace</a:t>
            </a:r>
            <a:r>
              <a:rPr lang="en-US" sz="3600" dirty="0"/>
              <a:t>=True)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73277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975AF-7F01-E2B8-2D8D-645864AFE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Checking for Duplicates Before Removal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B6F95-64E8-E316-F6CD-56E086715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1" y="1590742"/>
            <a:ext cx="11502800" cy="4972720"/>
          </a:xfrm>
        </p:spPr>
        <p:txBody>
          <a:bodyPr anchor="ctr">
            <a:normAutofit/>
          </a:bodyPr>
          <a:lstStyle/>
          <a:p>
            <a:endParaRPr lang="en-US" sz="3600" dirty="0"/>
          </a:p>
          <a:p>
            <a:r>
              <a:rPr lang="en-US" sz="3600" dirty="0"/>
              <a:t>Before removing duplicates, check how many exist:</a:t>
            </a:r>
            <a:br>
              <a:rPr lang="en-US" sz="3600" dirty="0"/>
            </a:br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print(</a:t>
            </a:r>
            <a:r>
              <a:rPr lang="en-US" sz="3600" dirty="0" err="1"/>
              <a:t>df.duplicated</a:t>
            </a:r>
            <a:r>
              <a:rPr lang="en-US" sz="3600" dirty="0"/>
              <a:t>().sum())  # Count duplicate rows</a:t>
            </a:r>
          </a:p>
          <a:p>
            <a:endParaRPr lang="en-US" sz="3600" dirty="0"/>
          </a:p>
          <a:p>
            <a:r>
              <a:rPr lang="en-US" sz="3600" dirty="0"/>
              <a:t>print(</a:t>
            </a:r>
            <a:r>
              <a:rPr lang="en-US" sz="3600" dirty="0" err="1"/>
              <a:t>df.duplicated</a:t>
            </a:r>
            <a:r>
              <a:rPr lang="en-US" sz="3600" dirty="0"/>
              <a:t>(subset=['Name']).sum())  # Count duplicates in 'Name'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56843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9E313-F2A3-B53F-A600-1C3B1461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Outliers in Data &amp; Issues in Business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39751-237B-80AA-FADF-FB5F51B47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597" y="1885280"/>
            <a:ext cx="11577399" cy="4678182"/>
          </a:xfrm>
        </p:spPr>
        <p:txBody>
          <a:bodyPr anchor="ctr">
            <a:normAutofit/>
          </a:bodyPr>
          <a:lstStyle/>
          <a:p>
            <a:endParaRPr lang="en-US" sz="3200" b="1" dirty="0"/>
          </a:p>
          <a:p>
            <a:r>
              <a:rPr lang="en-US" sz="3200" b="1" dirty="0"/>
              <a:t>What Are Outliers?</a:t>
            </a:r>
          </a:p>
          <a:p>
            <a:r>
              <a:rPr lang="en-US" sz="3200" dirty="0"/>
              <a:t>Outliers are </a:t>
            </a:r>
            <a:r>
              <a:rPr lang="en-US" sz="3200" b="1" dirty="0"/>
              <a:t>data points that are significantly different</a:t>
            </a:r>
            <a:r>
              <a:rPr lang="en-US" sz="3200" dirty="0"/>
              <a:t> from the rest of the dataset. They can be </a:t>
            </a:r>
            <a:r>
              <a:rPr lang="en-US" sz="3200" b="1" dirty="0"/>
              <a:t>too high or too low</a:t>
            </a:r>
            <a:r>
              <a:rPr lang="en-US" sz="3200" dirty="0"/>
              <a:t> compared to the majority of values and may arise due to </a:t>
            </a:r>
            <a:r>
              <a:rPr lang="en-US" sz="3200" b="1" dirty="0"/>
              <a:t>measurement errors, fraud, or rare events</a:t>
            </a:r>
            <a:r>
              <a:rPr lang="en-US" sz="3200" dirty="0"/>
              <a:t>.</a:t>
            </a:r>
          </a:p>
          <a:p>
            <a:r>
              <a:rPr lang="en-US" sz="3200" dirty="0"/>
              <a:t>Outliers can </a:t>
            </a:r>
            <a:r>
              <a:rPr lang="en-US" sz="3200" b="1" dirty="0"/>
              <a:t>skew business analytics, mislead decision-making, and distort machine learning models</a:t>
            </a:r>
            <a:r>
              <a:rPr lang="en-US" sz="32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270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5172A9-5FDE-AA84-90B2-5BE7C10A3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Week 3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F00DF-55C6-908D-9F76-19F7306F0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21" y="1622746"/>
            <a:ext cx="11857220" cy="5529792"/>
          </a:xfrm>
        </p:spPr>
        <p:txBody>
          <a:bodyPr anchor="ctr">
            <a:normAutofit/>
          </a:bodyPr>
          <a:lstStyle/>
          <a:p>
            <a:r>
              <a:rPr lang="en-US" sz="3200" dirty="0"/>
              <a:t>This week, we will reinforce last week’s learning with some advanced analyses that includes: </a:t>
            </a:r>
          </a:p>
          <a:p>
            <a:pPr lvl="1"/>
            <a:r>
              <a:rPr lang="en-US" sz="3200" dirty="0"/>
              <a:t>Discussing advanced techniques for data cleaning including handling duplicate data</a:t>
            </a:r>
          </a:p>
          <a:p>
            <a:pPr lvl="1"/>
            <a:r>
              <a:rPr lang="en-US" sz="3200" dirty="0"/>
              <a:t>Understanding the adverse impacts of uncleaned data</a:t>
            </a:r>
          </a:p>
          <a:p>
            <a:pPr lvl="1"/>
            <a:r>
              <a:rPr lang="en-US" sz="3200" dirty="0"/>
              <a:t>Analyzing Outliers and fixing outliers’ issues</a:t>
            </a:r>
          </a:p>
          <a:p>
            <a:pPr lvl="1"/>
            <a:r>
              <a:rPr lang="en-US" sz="3200" dirty="0" err="1"/>
              <a:t>Groupby</a:t>
            </a:r>
            <a:r>
              <a:rPr lang="en-US" sz="3200" dirty="0"/>
              <a:t> Analysis</a:t>
            </a:r>
          </a:p>
          <a:p>
            <a:pPr lvl="1"/>
            <a:r>
              <a:rPr lang="en-US" sz="3200" dirty="0"/>
              <a:t>Organizing data with Pivot tables</a:t>
            </a:r>
          </a:p>
          <a:p>
            <a:pPr lvl="1"/>
            <a:r>
              <a:rPr lang="en-US" sz="3200" dirty="0"/>
              <a:t>Organizing data with Cross-Tabulation</a:t>
            </a:r>
          </a:p>
        </p:txBody>
      </p:sp>
    </p:spTree>
    <p:extLst>
      <p:ext uri="{BB962C8B-B14F-4D97-AF65-F5344CB8AC3E}">
        <p14:creationId xmlns:p14="http://schemas.microsoft.com/office/powerpoint/2010/main" val="1291702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DD77-9A3C-0222-B5EE-29C90583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Do Outliers Occur?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180896-0539-838B-31B9-A32CD00C7D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529877"/>
              </p:ext>
            </p:extLst>
          </p:nvPr>
        </p:nvGraphicFramePr>
        <p:xfrm>
          <a:off x="838200" y="2218213"/>
          <a:ext cx="10515600" cy="3448938"/>
        </p:xfrm>
        <a:graphic>
          <a:graphicData uri="http://schemas.openxmlformats.org/drawingml/2006/table">
            <a:tbl>
              <a:tblPr/>
              <a:tblGrid>
                <a:gridCol w="2776870">
                  <a:extLst>
                    <a:ext uri="{9D8B030D-6E8A-4147-A177-3AD203B41FA5}">
                      <a16:colId xmlns:a16="http://schemas.microsoft.com/office/drawing/2014/main" val="3933797807"/>
                    </a:ext>
                  </a:extLst>
                </a:gridCol>
                <a:gridCol w="7738730">
                  <a:extLst>
                    <a:ext uri="{9D8B030D-6E8A-4147-A177-3AD203B41FA5}">
                      <a16:colId xmlns:a16="http://schemas.microsoft.com/office/drawing/2014/main" val="4080055640"/>
                    </a:ext>
                  </a:extLst>
                </a:gridCol>
              </a:tblGrid>
              <a:tr h="574823">
                <a:tc>
                  <a:txBody>
                    <a:bodyPr/>
                    <a:lstStyle/>
                    <a:p>
                      <a:r>
                        <a:rPr lang="en-US" b="1"/>
                        <a:t>Cause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Example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762017"/>
                  </a:ext>
                </a:extLst>
              </a:tr>
              <a:tr h="574823">
                <a:tc>
                  <a:txBody>
                    <a:bodyPr/>
                    <a:lstStyle/>
                    <a:p>
                      <a:r>
                        <a:rPr lang="en-US" b="1"/>
                        <a:t>Data Entry Errors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 salesperson accidentally enters </a:t>
                      </a:r>
                      <a:r>
                        <a:rPr lang="en-US" b="1"/>
                        <a:t>$100,000</a:t>
                      </a:r>
                      <a:r>
                        <a:rPr lang="en-US"/>
                        <a:t> instead of </a:t>
                      </a:r>
                      <a:r>
                        <a:rPr lang="en-US" b="1"/>
                        <a:t>$1,000</a:t>
                      </a:r>
                      <a:r>
                        <a:rPr lang="en-US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936531"/>
                  </a:ext>
                </a:extLst>
              </a:tr>
              <a:tr h="574823">
                <a:tc>
                  <a:txBody>
                    <a:bodyPr/>
                    <a:lstStyle/>
                    <a:p>
                      <a:r>
                        <a:rPr lang="en-US" b="1"/>
                        <a:t>Fraudulent Activity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 hacker makes </a:t>
                      </a:r>
                      <a:r>
                        <a:rPr lang="en-US" b="1"/>
                        <a:t>unusually large transactions</a:t>
                      </a:r>
                      <a:r>
                        <a:rPr lang="en-US"/>
                        <a:t> on a stolen credit card.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798760"/>
                  </a:ext>
                </a:extLst>
              </a:tr>
              <a:tr h="574823">
                <a:tc>
                  <a:txBody>
                    <a:bodyPr/>
                    <a:lstStyle/>
                    <a:p>
                      <a:r>
                        <a:rPr lang="en-US" b="1" dirty="0"/>
                        <a:t>Market Anomalies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 stock price jumps </a:t>
                      </a:r>
                      <a:r>
                        <a:rPr lang="en-US" b="1"/>
                        <a:t>200% in a day</a:t>
                      </a:r>
                      <a:r>
                        <a:rPr lang="en-US"/>
                        <a:t> due to a sudden announcement.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488432"/>
                  </a:ext>
                </a:extLst>
              </a:tr>
              <a:tr h="574823">
                <a:tc>
                  <a:txBody>
                    <a:bodyPr/>
                    <a:lstStyle/>
                    <a:p>
                      <a:r>
                        <a:rPr lang="en-US" b="1"/>
                        <a:t>Operational Errors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 temperature sensor </a:t>
                      </a:r>
                      <a:r>
                        <a:rPr lang="en-US" b="1"/>
                        <a:t>malfunctions</a:t>
                      </a:r>
                      <a:r>
                        <a:rPr lang="en-US"/>
                        <a:t>, recording </a:t>
                      </a:r>
                      <a:r>
                        <a:rPr lang="en-US" b="1"/>
                        <a:t>-200°C</a:t>
                      </a:r>
                      <a:r>
                        <a:rPr lang="en-US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2506999"/>
                  </a:ext>
                </a:extLst>
              </a:tr>
              <a:tr h="574823">
                <a:tc>
                  <a:txBody>
                    <a:bodyPr/>
                    <a:lstStyle/>
                    <a:p>
                      <a:r>
                        <a:rPr lang="en-US" b="1"/>
                        <a:t>Genuine Rare Events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business gets </a:t>
                      </a:r>
                      <a:r>
                        <a:rPr lang="en-US" b="1" dirty="0"/>
                        <a:t>an unexpected billion-dollar order</a:t>
                      </a:r>
                      <a:r>
                        <a:rPr lang="en-US" dirty="0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746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907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7472C-5FC5-A021-1450-5437331C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Issues Caused by Outliers in Business Analytics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785B4-AF2D-1E8A-D9C5-07C606DC1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A) Skewed Financial Reports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 A company’s average monthly sales report is inflated due to </a:t>
            </a:r>
            <a:r>
              <a:rPr lang="en-US" b="1" dirty="0"/>
              <a:t>one unusually high sale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Impact</a:t>
            </a:r>
            <a:r>
              <a:rPr lang="en-US" dirty="0"/>
              <a:t>: Misleading financial decisions, incorrect revenue projections.</a:t>
            </a:r>
          </a:p>
          <a:p>
            <a:r>
              <a:rPr lang="en-US" b="1" dirty="0"/>
              <a:t>Solution:</a:t>
            </a:r>
            <a:r>
              <a:rPr lang="en-US" dirty="0"/>
              <a:t> Use </a:t>
            </a:r>
            <a:r>
              <a:rPr lang="en-US" b="1" dirty="0"/>
              <a:t>median</a:t>
            </a:r>
            <a:r>
              <a:rPr lang="en-US" dirty="0"/>
              <a:t> instead of </a:t>
            </a:r>
            <a:r>
              <a:rPr lang="en-US" b="1" dirty="0"/>
              <a:t>mean</a:t>
            </a:r>
            <a:r>
              <a:rPr lang="en-US" dirty="0"/>
              <a:t> for robust metrics.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95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4B6FA-02BA-CFA2-7386-BA2693F1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Issues Caused by Outliers in Business Analytics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EE878-77D3-1B06-5942-5A8A5C333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B) Misleading Customer Insights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 A supermarket assumes the </a:t>
            </a:r>
            <a:r>
              <a:rPr lang="en-US" b="1" dirty="0"/>
              <a:t>average spending per customer</a:t>
            </a:r>
            <a:r>
              <a:rPr lang="en-US" dirty="0"/>
              <a:t> is $2,000, but one VIP customer who spent $100,000 skews the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Impact</a:t>
            </a:r>
            <a:r>
              <a:rPr lang="en-US" dirty="0"/>
              <a:t>: Marketing campaigns </a:t>
            </a:r>
            <a:r>
              <a:rPr lang="en-US" b="1" dirty="0"/>
              <a:t>target the wrong customer base</a:t>
            </a:r>
            <a:r>
              <a:rPr lang="en-US" dirty="0"/>
              <a:t>.</a:t>
            </a:r>
          </a:p>
          <a:p>
            <a:r>
              <a:rPr lang="en-US" b="1" dirty="0"/>
              <a:t>Solution:</a:t>
            </a:r>
            <a:r>
              <a:rPr lang="en-US" dirty="0"/>
              <a:t> </a:t>
            </a:r>
            <a:r>
              <a:rPr lang="en-US" b="1" dirty="0"/>
              <a:t>Remove extreme outliers before calculating insights.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723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5DB00-C8C3-E602-5F1F-FCCF14B9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Issues Caused by Outliers in Business Analytics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A4CE8-FD8D-A4C2-1347-A7688B9A2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b="1" dirty="0"/>
          </a:p>
          <a:p>
            <a:r>
              <a:rPr lang="en-US" b="1" dirty="0"/>
              <a:t>C) Incorrect Inventory Planning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 An online store sees </a:t>
            </a:r>
            <a:r>
              <a:rPr lang="en-US" b="1" dirty="0"/>
              <a:t>a sudden surge in demand</a:t>
            </a:r>
            <a:r>
              <a:rPr lang="en-US" dirty="0"/>
              <a:t> due to a viral trend and </a:t>
            </a:r>
            <a:r>
              <a:rPr lang="en-US" b="1" dirty="0"/>
              <a:t>over-orders inventory</a:t>
            </a:r>
            <a:r>
              <a:rPr lang="en-US" dirty="0"/>
              <a:t>, but the demand normalizes.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Impact</a:t>
            </a:r>
            <a:r>
              <a:rPr lang="en-US" dirty="0"/>
              <a:t>: Excess stock, </a:t>
            </a:r>
            <a:r>
              <a:rPr lang="en-US" b="1" dirty="0"/>
              <a:t>wasted storage costs</a:t>
            </a:r>
            <a:r>
              <a:rPr lang="en-US" dirty="0"/>
              <a:t>, and financial losses.</a:t>
            </a:r>
          </a:p>
          <a:p>
            <a:r>
              <a:rPr lang="en-US" b="1" dirty="0"/>
              <a:t>Solution:</a:t>
            </a:r>
            <a:r>
              <a:rPr lang="en-US" dirty="0"/>
              <a:t> Use </a:t>
            </a:r>
            <a:r>
              <a:rPr lang="en-US" b="1" dirty="0"/>
              <a:t>historical trends</a:t>
            </a:r>
            <a:r>
              <a:rPr lang="en-US" dirty="0"/>
              <a:t> and </a:t>
            </a:r>
            <a:r>
              <a:rPr lang="en-US" b="1" dirty="0"/>
              <a:t>remove temporary anomalies</a:t>
            </a:r>
            <a:r>
              <a:rPr lang="en-US" dirty="0"/>
              <a:t> from forecasting models.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120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CD9F-039D-9D87-AF69-C0963AB1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Issues Caused by Outliers in Business Analytics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8E29C-F693-2D56-E47D-F7E4B92A8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D) Poor Machine Learning Model Performance</a:t>
            </a:r>
          </a:p>
          <a:p>
            <a:endParaRPr lang="en-US" dirty="0"/>
          </a:p>
          <a:p>
            <a:r>
              <a:rPr lang="en-US" dirty="0"/>
              <a:t>Example: A fraud detection model is trained with data containing extreme outliers, causing it to flag legitimate transactions as fraud.</a:t>
            </a:r>
          </a:p>
          <a:p>
            <a:r>
              <a:rPr lang="en-US" dirty="0"/>
              <a:t>Impact: False positives, leading to customer dissatisfaction.</a:t>
            </a:r>
          </a:p>
          <a:p>
            <a:r>
              <a:rPr lang="en-US" dirty="0"/>
              <a:t>Solution: Use robust scaling methods (e.g., log transformation, IQR filtering).</a:t>
            </a:r>
          </a:p>
        </p:txBody>
      </p:sp>
    </p:spTree>
    <p:extLst>
      <p:ext uri="{BB962C8B-B14F-4D97-AF65-F5344CB8AC3E}">
        <p14:creationId xmlns:p14="http://schemas.microsoft.com/office/powerpoint/2010/main" val="880545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BC6563-3977-EA48-926F-D21D1593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Business Scenarios Where Outlier Detection is Crucial</a:t>
            </a:r>
            <a:endParaRPr lang="en-US" sz="280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FE6169-D2CD-3FC3-83D0-8544E34708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6620829"/>
              </p:ext>
            </p:extLst>
          </p:nvPr>
        </p:nvGraphicFramePr>
        <p:xfrm>
          <a:off x="0" y="1738860"/>
          <a:ext cx="12052092" cy="5119139"/>
        </p:xfrm>
        <a:graphic>
          <a:graphicData uri="http://schemas.openxmlformats.org/drawingml/2006/table">
            <a:tbl>
              <a:tblPr/>
              <a:tblGrid>
                <a:gridCol w="3979682">
                  <a:extLst>
                    <a:ext uri="{9D8B030D-6E8A-4147-A177-3AD203B41FA5}">
                      <a16:colId xmlns:a16="http://schemas.microsoft.com/office/drawing/2014/main" val="2279860274"/>
                    </a:ext>
                  </a:extLst>
                </a:gridCol>
                <a:gridCol w="4092728">
                  <a:extLst>
                    <a:ext uri="{9D8B030D-6E8A-4147-A177-3AD203B41FA5}">
                      <a16:colId xmlns:a16="http://schemas.microsoft.com/office/drawing/2014/main" val="1506311614"/>
                    </a:ext>
                  </a:extLst>
                </a:gridCol>
                <a:gridCol w="3979682">
                  <a:extLst>
                    <a:ext uri="{9D8B030D-6E8A-4147-A177-3AD203B41FA5}">
                      <a16:colId xmlns:a16="http://schemas.microsoft.com/office/drawing/2014/main" val="1948354320"/>
                    </a:ext>
                  </a:extLst>
                </a:gridCol>
              </a:tblGrid>
              <a:tr h="544064">
                <a:tc>
                  <a:txBody>
                    <a:bodyPr/>
                    <a:lstStyle/>
                    <a:p>
                      <a:r>
                        <a:rPr lang="en-US" sz="1900" b="1"/>
                        <a:t>Industry</a:t>
                      </a:r>
                      <a:endParaRPr lang="en-US" sz="1900"/>
                    </a:p>
                  </a:txBody>
                  <a:tcPr marL="94133" marR="94133" marT="47067" marB="470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/>
                        <a:t>Problem Due to Outliers</a:t>
                      </a:r>
                      <a:endParaRPr lang="en-US" sz="1900"/>
                    </a:p>
                  </a:txBody>
                  <a:tcPr marL="94133" marR="94133" marT="47067" marB="470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/>
                        <a:t>Solution</a:t>
                      </a:r>
                      <a:endParaRPr lang="en-US" sz="1900"/>
                    </a:p>
                  </a:txBody>
                  <a:tcPr marL="94133" marR="94133" marT="47067" marB="470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3421422"/>
                  </a:ext>
                </a:extLst>
              </a:tr>
              <a:tr h="915015">
                <a:tc>
                  <a:txBody>
                    <a:bodyPr/>
                    <a:lstStyle/>
                    <a:p>
                      <a:r>
                        <a:rPr lang="en-US" sz="1900" b="1"/>
                        <a:t>Retail &amp; E-Commerce</a:t>
                      </a:r>
                      <a:endParaRPr lang="en-US" sz="1900"/>
                    </a:p>
                  </a:txBody>
                  <a:tcPr marL="94133" marR="94133" marT="47067" marB="470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Skewed average customer spending due to VIP buyers</a:t>
                      </a:r>
                    </a:p>
                  </a:txBody>
                  <a:tcPr marL="94133" marR="94133" marT="47067" marB="470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Use median spending, remove extreme outliers</a:t>
                      </a:r>
                    </a:p>
                  </a:txBody>
                  <a:tcPr marL="94133" marR="94133" marT="47067" marB="470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262968"/>
                  </a:ext>
                </a:extLst>
              </a:tr>
              <a:tr h="915015">
                <a:tc>
                  <a:txBody>
                    <a:bodyPr/>
                    <a:lstStyle/>
                    <a:p>
                      <a:r>
                        <a:rPr lang="en-US" sz="1900" b="1"/>
                        <a:t>Finance &amp; Banking</a:t>
                      </a:r>
                      <a:endParaRPr lang="en-US" sz="1900"/>
                    </a:p>
                  </a:txBody>
                  <a:tcPr marL="94133" marR="94133" marT="47067" marB="470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Fraudulent transactions mistaken for real spending</a:t>
                      </a:r>
                    </a:p>
                  </a:txBody>
                  <a:tcPr marL="94133" marR="94133" marT="47067" marB="470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Use </a:t>
                      </a:r>
                      <a:r>
                        <a:rPr lang="en-US" sz="1900" b="1"/>
                        <a:t>machine learning-based anomaly detection</a:t>
                      </a:r>
                      <a:endParaRPr lang="en-US" sz="1900"/>
                    </a:p>
                  </a:txBody>
                  <a:tcPr marL="94133" marR="94133" marT="47067" marB="470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890978"/>
                  </a:ext>
                </a:extLst>
              </a:tr>
              <a:tr h="915015">
                <a:tc>
                  <a:txBody>
                    <a:bodyPr/>
                    <a:lstStyle/>
                    <a:p>
                      <a:r>
                        <a:rPr lang="en-US" sz="1900" b="1"/>
                        <a:t>Healthcare</a:t>
                      </a:r>
                      <a:endParaRPr lang="en-US" sz="1900"/>
                    </a:p>
                  </a:txBody>
                  <a:tcPr marL="94133" marR="94133" marT="47067" marB="470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Faulty medical device readings affecting diagnosis</a:t>
                      </a:r>
                    </a:p>
                  </a:txBody>
                  <a:tcPr marL="94133" marR="94133" marT="47067" marB="470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Filter </a:t>
                      </a:r>
                      <a:r>
                        <a:rPr lang="en-US" sz="1900" b="1"/>
                        <a:t>sensor data</a:t>
                      </a:r>
                      <a:r>
                        <a:rPr lang="en-US" sz="1900"/>
                        <a:t> using IQR method</a:t>
                      </a:r>
                    </a:p>
                  </a:txBody>
                  <a:tcPr marL="94133" marR="94133" marT="47067" marB="470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95849"/>
                  </a:ext>
                </a:extLst>
              </a:tr>
              <a:tr h="915015">
                <a:tc>
                  <a:txBody>
                    <a:bodyPr/>
                    <a:lstStyle/>
                    <a:p>
                      <a:r>
                        <a:rPr lang="en-US" sz="1900" b="1"/>
                        <a:t>Stock Market</a:t>
                      </a:r>
                      <a:endParaRPr lang="en-US" sz="1900"/>
                    </a:p>
                  </a:txBody>
                  <a:tcPr marL="94133" marR="94133" marT="47067" marB="470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One-day stock spikes distorting trend analysis</a:t>
                      </a:r>
                    </a:p>
                  </a:txBody>
                  <a:tcPr marL="94133" marR="94133" marT="47067" marB="470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Use </a:t>
                      </a:r>
                      <a:r>
                        <a:rPr lang="en-US" sz="1900" b="1"/>
                        <a:t>rolling averages to smooth</a:t>
                      </a:r>
                      <a:r>
                        <a:rPr lang="en-US" sz="1900"/>
                        <a:t> trends</a:t>
                      </a:r>
                    </a:p>
                  </a:txBody>
                  <a:tcPr marL="94133" marR="94133" marT="47067" marB="470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256535"/>
                  </a:ext>
                </a:extLst>
              </a:tr>
              <a:tr h="915015">
                <a:tc>
                  <a:txBody>
                    <a:bodyPr/>
                    <a:lstStyle/>
                    <a:p>
                      <a:r>
                        <a:rPr lang="en-US" sz="1900" b="1"/>
                        <a:t>Manufacturing</a:t>
                      </a:r>
                      <a:endParaRPr lang="en-US" sz="1900"/>
                    </a:p>
                  </a:txBody>
                  <a:tcPr marL="94133" marR="94133" marT="47067" marB="470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Defective products causing false alarms</a:t>
                      </a:r>
                    </a:p>
                  </a:txBody>
                  <a:tcPr marL="94133" marR="94133" marT="47067" marB="470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Implement </a:t>
                      </a:r>
                      <a:r>
                        <a:rPr lang="en-US" sz="1900" b="1" dirty="0"/>
                        <a:t>Z-score filtering</a:t>
                      </a:r>
                      <a:endParaRPr lang="en-US" sz="1900" dirty="0"/>
                    </a:p>
                  </a:txBody>
                  <a:tcPr marL="94133" marR="94133" marT="47067" marB="470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42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481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656A-5DAB-9D28-D68B-22FA18DD2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Handling Outliers in Pandas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AA488-0421-9A1D-67F8-628B49C2A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Outliers are </a:t>
            </a:r>
            <a:r>
              <a:rPr lang="en-US" sz="2400" b="1" dirty="0"/>
              <a:t>extreme values</a:t>
            </a:r>
            <a:r>
              <a:rPr lang="en-US" sz="2400" dirty="0"/>
              <a:t> that deviate significantly from other data points. Handling them properly is crucial for </a:t>
            </a:r>
            <a:r>
              <a:rPr lang="en-US" sz="2400" b="1" dirty="0"/>
              <a:t>accurate business analytics, machine learning, and financial modeling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sz="2400" dirty="0"/>
          </a:p>
          <a:p>
            <a:pPr lvl="1"/>
            <a:r>
              <a:rPr lang="en-US" b="1" dirty="0"/>
              <a:t>Using IQR (Interquartile Range) Method</a:t>
            </a:r>
          </a:p>
          <a:p>
            <a:pPr lvl="2"/>
            <a:r>
              <a:rPr lang="en-US" sz="2400" dirty="0"/>
              <a:t>IQR measures the </a:t>
            </a:r>
            <a:r>
              <a:rPr lang="en-US" sz="2400" b="1" dirty="0"/>
              <a:t>spread of the middle 50% of data</a:t>
            </a:r>
            <a:r>
              <a:rPr lang="en-US" sz="2400" dirty="0"/>
              <a:t> and identifies extreme values.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6051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54508-8348-F18C-080E-85CAC9EBE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A) Using Boxplots (Visual Detection)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96B0E-C9B3-446E-992E-C81033CBC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2744"/>
            <a:ext cx="12082071" cy="5235255"/>
          </a:xfrm>
        </p:spPr>
        <p:txBody>
          <a:bodyPr anchor="ctr">
            <a:normAutofit/>
          </a:bodyPr>
          <a:lstStyle/>
          <a:p>
            <a:r>
              <a:rPr lang="en-US" sz="3200" dirty="0"/>
              <a:t>import pandas as pd</a:t>
            </a:r>
          </a:p>
          <a:p>
            <a:r>
              <a:rPr lang="en-US" sz="3200" dirty="0"/>
              <a:t>import </a:t>
            </a:r>
            <a:r>
              <a:rPr lang="en-US" sz="3200" dirty="0" err="1"/>
              <a:t>matplotlib.pyplot</a:t>
            </a:r>
            <a:r>
              <a:rPr lang="en-US" sz="3200" dirty="0"/>
              <a:t> as </a:t>
            </a:r>
            <a:r>
              <a:rPr lang="en-US" sz="3200" dirty="0" err="1"/>
              <a:t>plt</a:t>
            </a:r>
            <a:endParaRPr lang="en-US" sz="3200" dirty="0"/>
          </a:p>
          <a:p>
            <a:r>
              <a:rPr lang="en-US" sz="3200" dirty="0"/>
              <a:t># Sample data with outliers</a:t>
            </a:r>
          </a:p>
          <a:p>
            <a:r>
              <a:rPr lang="en-US" sz="3200" dirty="0" err="1"/>
              <a:t>df</a:t>
            </a:r>
            <a:r>
              <a:rPr lang="en-US" sz="3200" dirty="0"/>
              <a:t> = </a:t>
            </a:r>
            <a:r>
              <a:rPr lang="en-US" sz="3200" dirty="0" err="1"/>
              <a:t>pd.DataFrame</a:t>
            </a:r>
            <a:r>
              <a:rPr lang="en-US" sz="3200" dirty="0"/>
              <a:t>({'Sales': [1000, 1200, 1300, 1500, 2000, 50000]})  </a:t>
            </a:r>
          </a:p>
          <a:p>
            <a:r>
              <a:rPr lang="en-US" sz="3200" dirty="0"/>
              <a:t># 50,000 is an outlier</a:t>
            </a:r>
          </a:p>
          <a:p>
            <a:r>
              <a:rPr lang="en-US" sz="3200" dirty="0"/>
              <a:t># Create a boxplot</a:t>
            </a:r>
          </a:p>
          <a:p>
            <a:r>
              <a:rPr lang="en-US" sz="3200" dirty="0" err="1"/>
              <a:t>plt.boxplot</a:t>
            </a:r>
            <a:r>
              <a:rPr lang="en-US" sz="3200" dirty="0"/>
              <a:t>(</a:t>
            </a:r>
            <a:r>
              <a:rPr lang="en-US" sz="3200" dirty="0" err="1"/>
              <a:t>df</a:t>
            </a:r>
            <a:r>
              <a:rPr lang="en-US" sz="3200" dirty="0"/>
              <a:t>['Sales'])</a:t>
            </a:r>
            <a:r>
              <a:rPr lang="en-US" sz="3200" dirty="0" err="1"/>
              <a:t>plt.title</a:t>
            </a:r>
            <a:r>
              <a:rPr lang="en-US" sz="3200" dirty="0"/>
              <a:t>("Boxplot of Sales")</a:t>
            </a:r>
            <a:r>
              <a:rPr lang="en-US" sz="3200" dirty="0" err="1"/>
              <a:t>plt.show</a:t>
            </a:r>
            <a:r>
              <a:rPr lang="en-US" sz="3200" dirty="0"/>
              <a:t>() Outliers appear as points outside the whiskers.</a:t>
            </a:r>
          </a:p>
        </p:txBody>
      </p:sp>
    </p:spTree>
    <p:extLst>
      <p:ext uri="{BB962C8B-B14F-4D97-AF65-F5344CB8AC3E}">
        <p14:creationId xmlns:p14="http://schemas.microsoft.com/office/powerpoint/2010/main" val="495908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D75F190-CCD5-1B80-BD6A-F52B036E26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71599" y="294538"/>
            <a:ext cx="9895951" cy="10336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B) Using Z-Score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B2BD5-8460-2B2C-5E72-7637B50CB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2744"/>
            <a:ext cx="12191995" cy="4940717"/>
          </a:xfrm>
        </p:spPr>
        <p:txBody>
          <a:bodyPr anchor="ctr"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Z-score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measures how far a data point is from the mean in terms of standard deviations.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sz="3200" dirty="0"/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3200" dirty="0"/>
              <a:t>from </a:t>
            </a:r>
            <a:r>
              <a:rPr lang="en-US" sz="3200" dirty="0" err="1"/>
              <a:t>scipy.stats</a:t>
            </a:r>
            <a:r>
              <a:rPr lang="en-US" sz="3200" dirty="0"/>
              <a:t> import </a:t>
            </a:r>
            <a:r>
              <a:rPr lang="en-US" sz="3200" dirty="0" err="1"/>
              <a:t>zscore</a:t>
            </a:r>
            <a:endParaRPr lang="en-US" sz="3200" dirty="0"/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sz="3200" dirty="0"/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3200" dirty="0" err="1"/>
              <a:t>df</a:t>
            </a:r>
            <a:r>
              <a:rPr lang="en-US" sz="3200" dirty="0"/>
              <a:t>['</a:t>
            </a:r>
            <a:r>
              <a:rPr lang="en-US" sz="3200" dirty="0" err="1"/>
              <a:t>Z_Score</a:t>
            </a:r>
            <a:r>
              <a:rPr lang="en-US" sz="3200" dirty="0"/>
              <a:t>'] = </a:t>
            </a:r>
            <a:r>
              <a:rPr lang="en-US" sz="3200" dirty="0" err="1"/>
              <a:t>zscore</a:t>
            </a:r>
            <a:r>
              <a:rPr lang="en-US" sz="3200" dirty="0"/>
              <a:t>(</a:t>
            </a:r>
            <a:r>
              <a:rPr lang="en-US" sz="3200" dirty="0" err="1"/>
              <a:t>df</a:t>
            </a:r>
            <a:r>
              <a:rPr lang="en-US" sz="3200" dirty="0"/>
              <a:t>['Sales'])  # Compute Z-score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3200" dirty="0"/>
              <a:t>outliers = </a:t>
            </a:r>
            <a:r>
              <a:rPr lang="en-US" sz="3200" dirty="0" err="1"/>
              <a:t>df</a:t>
            </a:r>
            <a:r>
              <a:rPr lang="en-US" sz="3200" dirty="0"/>
              <a:t>[</a:t>
            </a:r>
            <a:r>
              <a:rPr lang="en-US" sz="3200" dirty="0" err="1"/>
              <a:t>df</a:t>
            </a:r>
            <a:r>
              <a:rPr lang="en-US" sz="3200" dirty="0"/>
              <a:t>['</a:t>
            </a:r>
            <a:r>
              <a:rPr lang="en-US" sz="3200" dirty="0" err="1"/>
              <a:t>Z_Score</a:t>
            </a:r>
            <a:r>
              <a:rPr lang="en-US" sz="3200" dirty="0"/>
              <a:t>'].abs() &gt; 3]  # Outliers are those with |Z| &gt; 3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sz="3200" dirty="0"/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3200" dirty="0"/>
              <a:t>print(outliers)  # Displays only the extreme values</a:t>
            </a:r>
          </a:p>
        </p:txBody>
      </p:sp>
    </p:spTree>
    <p:extLst>
      <p:ext uri="{BB962C8B-B14F-4D97-AF65-F5344CB8AC3E}">
        <p14:creationId xmlns:p14="http://schemas.microsoft.com/office/powerpoint/2010/main" val="2764241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65E5F6-49E4-0219-6257-999AD4279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800" b="1">
                <a:solidFill>
                  <a:srgbClr val="FFFFFF"/>
                </a:solidFill>
              </a:rPr>
              <a:t>C) IQR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E46D3-78E8-4BF2-1ED9-D948D37F9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" y="1622746"/>
            <a:ext cx="12191999" cy="5235254"/>
          </a:xfrm>
        </p:spPr>
        <p:txBody>
          <a:bodyPr anchor="ctr">
            <a:noAutofit/>
          </a:bodyPr>
          <a:lstStyle/>
          <a:p>
            <a:r>
              <a:rPr lang="en-US" dirty="0"/>
              <a:t>Q1 = </a:t>
            </a:r>
            <a:r>
              <a:rPr lang="en-US" dirty="0" err="1"/>
              <a:t>df</a:t>
            </a:r>
            <a:r>
              <a:rPr lang="en-US" dirty="0"/>
              <a:t>['Sales'].quantile(0.25)  # 25th percentile</a:t>
            </a:r>
          </a:p>
          <a:p>
            <a:r>
              <a:rPr lang="en-US" dirty="0"/>
              <a:t>Q3 = </a:t>
            </a:r>
            <a:r>
              <a:rPr lang="en-US" dirty="0" err="1"/>
              <a:t>df</a:t>
            </a:r>
            <a:r>
              <a:rPr lang="en-US" dirty="0"/>
              <a:t>['Sales'].quantile(0.75)  # 75th percentile</a:t>
            </a:r>
          </a:p>
          <a:p>
            <a:r>
              <a:rPr lang="en-US" dirty="0"/>
              <a:t>IQR = Q3 - Q1  # Compute IQR</a:t>
            </a:r>
          </a:p>
          <a:p>
            <a:endParaRPr lang="en-US" dirty="0"/>
          </a:p>
          <a:p>
            <a:r>
              <a:rPr lang="en-US" dirty="0"/>
              <a:t># Define outlier boundaries</a:t>
            </a:r>
          </a:p>
          <a:p>
            <a:r>
              <a:rPr lang="en-US" dirty="0" err="1"/>
              <a:t>lower_bound</a:t>
            </a:r>
            <a:r>
              <a:rPr lang="en-US" dirty="0"/>
              <a:t> = Q1 - 1.5 * IQR</a:t>
            </a:r>
          </a:p>
          <a:p>
            <a:r>
              <a:rPr lang="en-US" dirty="0" err="1"/>
              <a:t>upper_bound</a:t>
            </a:r>
            <a:r>
              <a:rPr lang="en-US" dirty="0"/>
              <a:t> = Q3 + 1.5 * IQR</a:t>
            </a:r>
          </a:p>
          <a:p>
            <a:endParaRPr lang="en-US" dirty="0"/>
          </a:p>
          <a:p>
            <a:r>
              <a:rPr lang="en-US" dirty="0"/>
              <a:t>outliers = </a:t>
            </a:r>
            <a:r>
              <a:rPr lang="en-US" dirty="0" err="1"/>
              <a:t>df</a:t>
            </a:r>
            <a:r>
              <a:rPr lang="en-US" dirty="0"/>
              <a:t>[(</a:t>
            </a:r>
            <a:r>
              <a:rPr lang="en-US" dirty="0" err="1"/>
              <a:t>df</a:t>
            </a:r>
            <a:r>
              <a:rPr lang="en-US" dirty="0"/>
              <a:t>['Sales'] &lt; </a:t>
            </a:r>
            <a:r>
              <a:rPr lang="en-US" dirty="0" err="1"/>
              <a:t>lower_bound</a:t>
            </a:r>
            <a:r>
              <a:rPr lang="en-US" dirty="0"/>
              <a:t>) | (</a:t>
            </a:r>
            <a:r>
              <a:rPr lang="en-US" dirty="0" err="1"/>
              <a:t>df</a:t>
            </a:r>
            <a:r>
              <a:rPr lang="en-US" dirty="0"/>
              <a:t>['Sales'] &gt; </a:t>
            </a:r>
            <a:r>
              <a:rPr lang="en-US" dirty="0" err="1"/>
              <a:t>upper_bound</a:t>
            </a:r>
            <a:r>
              <a:rPr lang="en-US" dirty="0"/>
              <a:t>)]</a:t>
            </a:r>
          </a:p>
          <a:p>
            <a:r>
              <a:rPr lang="en-US" dirty="0"/>
              <a:t>print(outliers)  # Displays outlier values</a:t>
            </a:r>
          </a:p>
        </p:txBody>
      </p:sp>
    </p:spTree>
    <p:extLst>
      <p:ext uri="{BB962C8B-B14F-4D97-AF65-F5344CB8AC3E}">
        <p14:creationId xmlns:p14="http://schemas.microsoft.com/office/powerpoint/2010/main" val="31024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4A6AF7-992F-327A-5831-50BB40F3B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Issues Arising Due to Duplicates in Data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ADBB0-5C37-92CF-C3EB-8160DFDA0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872" y="1622744"/>
            <a:ext cx="11072677" cy="4940717"/>
          </a:xfrm>
        </p:spPr>
        <p:txBody>
          <a:bodyPr anchor="ctr">
            <a:normAutofit/>
          </a:bodyPr>
          <a:lstStyle/>
          <a:p>
            <a:endParaRPr lang="en-US" sz="3200" dirty="0"/>
          </a:p>
          <a:p>
            <a:r>
              <a:rPr lang="en-US" sz="3200" dirty="0"/>
              <a:t>Duplicates in a dataset can lead to </a:t>
            </a:r>
            <a:r>
              <a:rPr lang="en-US" sz="3200" b="1" dirty="0"/>
              <a:t>incorrect analysis, biased insights, and operational inefficiencies</a:t>
            </a:r>
            <a:r>
              <a:rPr lang="en-US" sz="3200" dirty="0"/>
              <a:t>. Below are some common problems caused by duplicate data in different domains.</a:t>
            </a:r>
          </a:p>
          <a:p>
            <a:pPr lvl="1"/>
            <a:r>
              <a:rPr lang="en-US" sz="3200" dirty="0"/>
              <a:t>Inaccurate Statistical Analysis</a:t>
            </a:r>
          </a:p>
          <a:p>
            <a:pPr lvl="2"/>
            <a:r>
              <a:rPr lang="en-US" sz="3200" dirty="0"/>
              <a:t>If the same data point appears multiple times, it skews statistical results and misrepresents trends.</a:t>
            </a:r>
          </a:p>
          <a:p>
            <a:pPr lvl="2"/>
            <a:r>
              <a:rPr lang="en-US" sz="3200" dirty="0"/>
              <a:t>Example: Sales Analysis A retail company analyzing monthly sales finds duplicate entries in sales data</a:t>
            </a:r>
          </a:p>
        </p:txBody>
      </p:sp>
    </p:spTree>
    <p:extLst>
      <p:ext uri="{BB962C8B-B14F-4D97-AF65-F5344CB8AC3E}">
        <p14:creationId xmlns:p14="http://schemas.microsoft.com/office/powerpoint/2010/main" val="4061054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49C95-D958-18D0-BB0B-0D669F7F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FBC20-A211-5AEA-F05B-B5A2ADA95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54553" cy="316629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B6C303-4FDE-BEA5-B323-68AD53DC7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977" y="2447787"/>
            <a:ext cx="7385395" cy="254413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983989-84C2-F654-55AD-93332BF8CB3D}"/>
              </a:ext>
            </a:extLst>
          </p:cNvPr>
          <p:cNvCxnSpPr>
            <a:cxnSpLocks/>
          </p:cNvCxnSpPr>
          <p:nvPr/>
        </p:nvCxnSpPr>
        <p:spPr>
          <a:xfrm flipH="1">
            <a:off x="6096000" y="3245224"/>
            <a:ext cx="2848372" cy="0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DF7DC7-4362-C6ED-AC27-7868AA41479C}"/>
              </a:ext>
            </a:extLst>
          </p:cNvPr>
          <p:cNvCxnSpPr>
            <a:cxnSpLocks/>
          </p:cNvCxnSpPr>
          <p:nvPr/>
        </p:nvCxnSpPr>
        <p:spPr>
          <a:xfrm flipH="1">
            <a:off x="6096000" y="4132730"/>
            <a:ext cx="2848372" cy="0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94FB1E9-E05C-00A1-574A-EAF677C86182}"/>
              </a:ext>
            </a:extLst>
          </p:cNvPr>
          <p:cNvSpPr txBox="1"/>
          <p:nvPr/>
        </p:nvSpPr>
        <p:spPr>
          <a:xfrm>
            <a:off x="9008407" y="2779103"/>
            <a:ext cx="284837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400" b="1" dirty="0"/>
              <a:t>25</a:t>
            </a:r>
            <a:r>
              <a:rPr lang="en-US" sz="2400" b="1" baseline="30000" dirty="0"/>
              <a:t>th</a:t>
            </a:r>
            <a:r>
              <a:rPr lang="en-US" sz="2400" b="1" dirty="0"/>
              <a:t> Percentile</a:t>
            </a:r>
          </a:p>
          <a:p>
            <a:endParaRPr lang="en-US" sz="2400" b="1" dirty="0"/>
          </a:p>
          <a:p>
            <a:r>
              <a:rPr lang="en-US" sz="2400" b="1" dirty="0"/>
              <a:t>75</a:t>
            </a:r>
            <a:r>
              <a:rPr lang="en-US" sz="2400" b="1" baseline="30000" dirty="0"/>
              <a:t>th</a:t>
            </a:r>
            <a:r>
              <a:rPr lang="en-US" sz="2400" b="1" dirty="0"/>
              <a:t> Percentile</a:t>
            </a:r>
          </a:p>
          <a:p>
            <a:endParaRPr 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33A9BC-9A64-00D6-DC4B-92461FE34A4F}"/>
              </a:ext>
            </a:extLst>
          </p:cNvPr>
          <p:cNvSpPr txBox="1"/>
          <p:nvPr/>
        </p:nvSpPr>
        <p:spPr>
          <a:xfrm>
            <a:off x="681317" y="5396753"/>
            <a:ext cx="111754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Lower Bound</a:t>
            </a:r>
            <a:r>
              <a:rPr lang="en-US" sz="2400" dirty="0"/>
              <a:t> = </a:t>
            </a:r>
            <a:r>
              <a:rPr lang="en-US" sz="2400" b="1" dirty="0"/>
              <a:t>Q1 - 1.5 × IQR</a:t>
            </a:r>
            <a:r>
              <a:rPr lang="en-US" sz="2400" dirty="0"/>
              <a:t> = </a:t>
            </a:r>
            <a:r>
              <a:rPr lang="en-US" sz="2400" b="1" dirty="0"/>
              <a:t>1200 - (1.5 × 800) = 1200 - 1200 = 0</a:t>
            </a:r>
          </a:p>
          <a:p>
            <a:r>
              <a:rPr lang="en-US" sz="2400" b="1" dirty="0"/>
              <a:t>Upper Bound</a:t>
            </a:r>
            <a:r>
              <a:rPr lang="en-US" sz="2400" dirty="0"/>
              <a:t> = </a:t>
            </a:r>
            <a:r>
              <a:rPr lang="en-US" sz="2400" b="1" dirty="0"/>
              <a:t>Q3 + 1.5 × IQR</a:t>
            </a:r>
            <a:r>
              <a:rPr lang="en-US" sz="2400" dirty="0"/>
              <a:t> = </a:t>
            </a:r>
            <a:r>
              <a:rPr lang="en-US" sz="2400" b="1" dirty="0"/>
              <a:t>2000 + (1.5 × 800) = 2000 + 1200 = 3200</a:t>
            </a:r>
          </a:p>
          <a:p>
            <a:r>
              <a:rPr lang="en-US" sz="2400" b="1" dirty="0"/>
              <a:t>Since 50,000 is outside the upper bound, it is an outlier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3227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DD8B8-D4ED-3BD5-F1AD-026DCA2D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Handling Outliers in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EEAED-9E25-86CE-8C79-A95CF10DE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85280"/>
            <a:ext cx="11940987" cy="4972720"/>
          </a:xfrm>
        </p:spPr>
        <p:txBody>
          <a:bodyPr anchor="ctr">
            <a:normAutofit/>
          </a:bodyPr>
          <a:lstStyle/>
          <a:p>
            <a:r>
              <a:rPr lang="en-US" sz="3200" dirty="0"/>
              <a:t>A) Removing Outliers</a:t>
            </a:r>
          </a:p>
          <a:p>
            <a:r>
              <a:rPr lang="en-US" sz="3200" dirty="0"/>
              <a:t>If outliers are caused by data entry errors, removing them is the best approach.</a:t>
            </a:r>
          </a:p>
          <a:p>
            <a:r>
              <a:rPr lang="en-US" sz="3200" dirty="0"/>
              <a:t># Remove outliers using IQR filtering</a:t>
            </a:r>
          </a:p>
          <a:p>
            <a:r>
              <a:rPr lang="en-US" sz="3200" dirty="0" err="1"/>
              <a:t>df_cleaned</a:t>
            </a:r>
            <a:r>
              <a:rPr lang="en-US" sz="3200" dirty="0"/>
              <a:t> = </a:t>
            </a:r>
            <a:r>
              <a:rPr lang="en-US" sz="3200" dirty="0" err="1"/>
              <a:t>df</a:t>
            </a:r>
            <a:r>
              <a:rPr lang="en-US" sz="3200" dirty="0"/>
              <a:t>[(</a:t>
            </a:r>
            <a:r>
              <a:rPr lang="en-US" sz="3200" dirty="0" err="1"/>
              <a:t>df</a:t>
            </a:r>
            <a:r>
              <a:rPr lang="en-US" sz="3200" dirty="0"/>
              <a:t>['Sales'] &gt;= </a:t>
            </a:r>
            <a:r>
              <a:rPr lang="en-US" sz="3200" dirty="0" err="1"/>
              <a:t>lower_bound</a:t>
            </a:r>
            <a:r>
              <a:rPr lang="en-US" sz="3200" dirty="0"/>
              <a:t>) &amp; (</a:t>
            </a:r>
            <a:r>
              <a:rPr lang="en-US" sz="3200" dirty="0" err="1"/>
              <a:t>df</a:t>
            </a:r>
            <a:r>
              <a:rPr lang="en-US" sz="3200" dirty="0"/>
              <a:t>['Sales'] &lt;= </a:t>
            </a:r>
            <a:r>
              <a:rPr lang="en-US" sz="3200" dirty="0" err="1"/>
              <a:t>upper_bound</a:t>
            </a:r>
            <a:r>
              <a:rPr lang="en-US" sz="3200" dirty="0"/>
              <a:t>)]</a:t>
            </a:r>
          </a:p>
          <a:p>
            <a:r>
              <a:rPr lang="en-US" sz="3200" dirty="0"/>
              <a:t>print(</a:t>
            </a:r>
            <a:r>
              <a:rPr lang="en-US" sz="3200" dirty="0" err="1"/>
              <a:t>df_cleaned</a:t>
            </a:r>
            <a:r>
              <a:rPr lang="en-US" sz="3200" dirty="0"/>
              <a:t>)  # Data without outliers</a:t>
            </a:r>
          </a:p>
          <a:p>
            <a:r>
              <a:rPr lang="en-US" sz="3200" dirty="0"/>
              <a:t>Removes extreme values while keeping normal data.</a:t>
            </a:r>
          </a:p>
        </p:txBody>
      </p:sp>
    </p:spTree>
    <p:extLst>
      <p:ext uri="{BB962C8B-B14F-4D97-AF65-F5344CB8AC3E}">
        <p14:creationId xmlns:p14="http://schemas.microsoft.com/office/powerpoint/2010/main" val="19947781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D5F22B-1900-BB42-FDBB-809EAAE4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Handling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56586-2A77-CDB9-EC14-A2783993F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3" y="1885280"/>
            <a:ext cx="11976843" cy="4678182"/>
          </a:xfrm>
        </p:spPr>
        <p:txBody>
          <a:bodyPr anchor="ctr">
            <a:normAutofit/>
          </a:bodyPr>
          <a:lstStyle/>
          <a:p>
            <a:r>
              <a:rPr lang="en-US" sz="3200" dirty="0"/>
              <a:t>B) Replacing Outliers (Capping)</a:t>
            </a:r>
          </a:p>
          <a:p>
            <a:r>
              <a:rPr lang="en-US" sz="3200" dirty="0"/>
              <a:t>If outliers contain valuable information, we can replace them instead of removing them.</a:t>
            </a:r>
          </a:p>
          <a:p>
            <a:pPr lvl="1"/>
            <a:r>
              <a:rPr lang="en-US" sz="3200" dirty="0"/>
              <a:t>(</a:t>
            </a:r>
            <a:r>
              <a:rPr lang="en-US" sz="3200" dirty="0" err="1"/>
              <a:t>i</a:t>
            </a:r>
            <a:r>
              <a:rPr lang="en-US" sz="3200" dirty="0"/>
              <a:t>) Capping Using IQR Limits</a:t>
            </a:r>
          </a:p>
          <a:p>
            <a:pPr lvl="1"/>
            <a:r>
              <a:rPr lang="en-US" sz="3200" dirty="0" err="1"/>
              <a:t>df</a:t>
            </a:r>
            <a:r>
              <a:rPr lang="en-US" sz="3200" dirty="0"/>
              <a:t>['Sales'] = </a:t>
            </a:r>
            <a:r>
              <a:rPr lang="en-US" sz="3200" dirty="0" err="1"/>
              <a:t>df</a:t>
            </a:r>
            <a:r>
              <a:rPr lang="en-US" sz="3200" dirty="0"/>
              <a:t>['Sales'].clip(</a:t>
            </a:r>
            <a:r>
              <a:rPr lang="en-US" sz="3200" dirty="0" err="1"/>
              <a:t>lower_bound</a:t>
            </a:r>
            <a:r>
              <a:rPr lang="en-US" sz="3200" dirty="0"/>
              <a:t>, </a:t>
            </a:r>
            <a:r>
              <a:rPr lang="en-US" sz="3200" dirty="0" err="1"/>
              <a:t>upper_bound</a:t>
            </a:r>
            <a:r>
              <a:rPr lang="en-US" sz="3200" dirty="0"/>
              <a:t>)  # Caps extreme values</a:t>
            </a:r>
          </a:p>
          <a:p>
            <a:pPr lvl="1"/>
            <a:r>
              <a:rPr lang="en-US" sz="3200" dirty="0"/>
              <a:t> All outliers are replaced with the nearest valid values.</a:t>
            </a:r>
          </a:p>
        </p:txBody>
      </p:sp>
    </p:spTree>
    <p:extLst>
      <p:ext uri="{BB962C8B-B14F-4D97-AF65-F5344CB8AC3E}">
        <p14:creationId xmlns:p14="http://schemas.microsoft.com/office/powerpoint/2010/main" val="19569032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D1EC0-B9BD-6A13-30B7-F255F01A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Handling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787E5-50D1-AC0C-C8A0-66B68F118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622746"/>
            <a:ext cx="12353364" cy="4940716"/>
          </a:xfrm>
        </p:spPr>
        <p:txBody>
          <a:bodyPr anchor="ctr">
            <a:normAutofit fontScale="92500" lnSpcReduction="10000"/>
          </a:bodyPr>
          <a:lstStyle/>
          <a:p>
            <a:pPr lvl="1"/>
            <a:endParaRPr lang="en-US" sz="4000" dirty="0"/>
          </a:p>
          <a:p>
            <a:pPr lvl="1"/>
            <a:r>
              <a:rPr lang="en-US" sz="4000" dirty="0"/>
              <a:t>(ii) Replacing Outliers with Mean or Median</a:t>
            </a:r>
          </a:p>
          <a:p>
            <a:pPr lvl="1"/>
            <a:endParaRPr lang="en-US" sz="4000" dirty="0"/>
          </a:p>
          <a:p>
            <a:pPr lvl="1"/>
            <a:r>
              <a:rPr lang="en-US" sz="4000" dirty="0" err="1"/>
              <a:t>median_value</a:t>
            </a:r>
            <a:r>
              <a:rPr lang="en-US" sz="4000" dirty="0"/>
              <a:t> = </a:t>
            </a:r>
            <a:r>
              <a:rPr lang="en-US" sz="4000" dirty="0" err="1"/>
              <a:t>df</a:t>
            </a:r>
            <a:r>
              <a:rPr lang="en-US" sz="4000" dirty="0"/>
              <a:t>['Sales'].median()  # Compute median</a:t>
            </a:r>
          </a:p>
          <a:p>
            <a:pPr lvl="1"/>
            <a:endParaRPr lang="en-US" sz="4000" dirty="0"/>
          </a:p>
          <a:p>
            <a:pPr lvl="1"/>
            <a:r>
              <a:rPr lang="en-US" sz="4000" dirty="0" err="1"/>
              <a:t>df.loc</a:t>
            </a:r>
            <a:r>
              <a:rPr lang="en-US" sz="4000" dirty="0"/>
              <a:t>[(</a:t>
            </a:r>
            <a:r>
              <a:rPr lang="en-US" sz="4000" dirty="0" err="1"/>
              <a:t>df</a:t>
            </a:r>
            <a:r>
              <a:rPr lang="en-US" sz="4000" dirty="0"/>
              <a:t>['Sales'] &lt; </a:t>
            </a:r>
            <a:r>
              <a:rPr lang="en-US" sz="4000" dirty="0" err="1"/>
              <a:t>lower_bound</a:t>
            </a:r>
            <a:r>
              <a:rPr lang="en-US" sz="4000" dirty="0"/>
              <a:t>) | (</a:t>
            </a:r>
            <a:r>
              <a:rPr lang="en-US" sz="4000" dirty="0" err="1"/>
              <a:t>df</a:t>
            </a:r>
            <a:r>
              <a:rPr lang="en-US" sz="4000" dirty="0"/>
              <a:t>['Sales'] &gt; </a:t>
            </a:r>
            <a:r>
              <a:rPr lang="en-US" sz="4000" dirty="0" err="1"/>
              <a:t>upper_bound</a:t>
            </a:r>
            <a:r>
              <a:rPr lang="en-US" sz="4000" dirty="0"/>
              <a:t>), 'Sales'] = </a:t>
            </a:r>
            <a:r>
              <a:rPr lang="en-US" sz="4000" dirty="0" err="1"/>
              <a:t>median_value</a:t>
            </a:r>
            <a:r>
              <a:rPr lang="en-US" sz="4000" dirty="0"/>
              <a:t>  # Replace outliers</a:t>
            </a:r>
          </a:p>
          <a:p>
            <a:pPr lvl="1"/>
            <a:r>
              <a:rPr lang="en-US" sz="4000" dirty="0"/>
              <a:t>Useful when outliers may still provide business value.</a:t>
            </a:r>
          </a:p>
        </p:txBody>
      </p:sp>
    </p:spTree>
    <p:extLst>
      <p:ext uri="{BB962C8B-B14F-4D97-AF65-F5344CB8AC3E}">
        <p14:creationId xmlns:p14="http://schemas.microsoft.com/office/powerpoint/2010/main" val="41643459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C93D64-37C3-7217-B504-43BEB6833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Handling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50ABD-D14F-A839-3F09-4D12B2C7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35" y="1328206"/>
            <a:ext cx="12048561" cy="5235255"/>
          </a:xfrm>
        </p:spPr>
        <p:txBody>
          <a:bodyPr anchor="ctr">
            <a:normAutofit/>
          </a:bodyPr>
          <a:lstStyle/>
          <a:p>
            <a:endParaRPr lang="en-US" sz="3600" b="1" dirty="0"/>
          </a:p>
          <a:p>
            <a:r>
              <a:rPr lang="en-US" sz="3600" b="1" dirty="0"/>
              <a:t>C) Transforming Data</a:t>
            </a:r>
          </a:p>
          <a:p>
            <a:r>
              <a:rPr lang="en-US" sz="3600" dirty="0"/>
              <a:t>Instead of removing outliers, we can </a:t>
            </a:r>
            <a:r>
              <a:rPr lang="en-US" sz="3600" b="1" dirty="0"/>
              <a:t>apply mathematical transformations</a:t>
            </a:r>
            <a:r>
              <a:rPr lang="en-US" sz="3600" dirty="0"/>
              <a:t> to reduce their impact.</a:t>
            </a:r>
          </a:p>
          <a:p>
            <a:r>
              <a:rPr lang="en-US" sz="3600" b="1" dirty="0"/>
              <a:t>(</a:t>
            </a:r>
            <a:r>
              <a:rPr lang="en-US" sz="3600" b="1" dirty="0" err="1"/>
              <a:t>i</a:t>
            </a:r>
            <a:r>
              <a:rPr lang="en-US" sz="3600" b="1" dirty="0"/>
              <a:t>) Log Transformation (Reduces Spread)</a:t>
            </a:r>
          </a:p>
          <a:p>
            <a:r>
              <a:rPr lang="en-US" sz="3600" dirty="0"/>
              <a:t>import </a:t>
            </a:r>
            <a:r>
              <a:rPr lang="en-US" sz="3600" dirty="0" err="1"/>
              <a:t>numpy</a:t>
            </a:r>
            <a:r>
              <a:rPr lang="en-US" sz="3600" dirty="0"/>
              <a:t> as np</a:t>
            </a:r>
          </a:p>
          <a:p>
            <a:r>
              <a:rPr lang="en-US" sz="3600" dirty="0" err="1"/>
              <a:t>df</a:t>
            </a:r>
            <a:r>
              <a:rPr lang="en-US" sz="3600" dirty="0"/>
              <a:t>['</a:t>
            </a:r>
            <a:r>
              <a:rPr lang="en-US" sz="3600" dirty="0" err="1"/>
              <a:t>Sales_Log</a:t>
            </a:r>
            <a:r>
              <a:rPr lang="en-US" sz="3600" dirty="0"/>
              <a:t>'] = np.log1p(</a:t>
            </a:r>
            <a:r>
              <a:rPr lang="en-US" sz="3600" dirty="0" err="1"/>
              <a:t>df</a:t>
            </a:r>
            <a:r>
              <a:rPr lang="en-US" sz="3600" dirty="0"/>
              <a:t>['Sales']) </a:t>
            </a:r>
          </a:p>
        </p:txBody>
      </p:sp>
    </p:spTree>
    <p:extLst>
      <p:ext uri="{BB962C8B-B14F-4D97-AF65-F5344CB8AC3E}">
        <p14:creationId xmlns:p14="http://schemas.microsoft.com/office/powerpoint/2010/main" val="1385243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E215E-CB38-0293-19CD-96B42E29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Handling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BC3B-1684-324A-96A2-5E34DD77D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(ii) Winsorization (Replaces Extreme Values)</a:t>
            </a:r>
          </a:p>
          <a:p>
            <a:r>
              <a:rPr lang="en-US" sz="2000"/>
              <a:t>from scipy.stats.mstats import winsorize</a:t>
            </a:r>
          </a:p>
          <a:p>
            <a:endParaRPr lang="en-US" sz="2000"/>
          </a:p>
          <a:p>
            <a:r>
              <a:rPr lang="en-US" sz="2000"/>
              <a:t>df['Sales_Winsorized'] = winsorize(df['Sales'], limits=[0.05, 0.05])  # Caps 5% extreme values </a:t>
            </a:r>
          </a:p>
          <a:p>
            <a:r>
              <a:rPr lang="en-US" sz="2000"/>
              <a:t>Keeps all data but limits extreme influence.</a:t>
            </a:r>
          </a:p>
        </p:txBody>
      </p:sp>
    </p:spTree>
    <p:extLst>
      <p:ext uri="{BB962C8B-B14F-4D97-AF65-F5344CB8AC3E}">
        <p14:creationId xmlns:p14="http://schemas.microsoft.com/office/powerpoint/2010/main" val="311764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3E0EE-0C74-4024-5690-3E06DD946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Fixing Duplicates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C283E-D59F-76AE-EC0C-43493B83F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03" y="1597432"/>
            <a:ext cx="11892197" cy="526056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import pandas as pd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({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CustomerID</a:t>
            </a:r>
            <a:r>
              <a:rPr lang="en-US" dirty="0"/>
              <a:t>': [101, </a:t>
            </a:r>
            <a:r>
              <a:rPr lang="en-US" dirty="0">
                <a:highlight>
                  <a:srgbClr val="FFFF00"/>
                </a:highlight>
              </a:rPr>
              <a:t>102, 102, </a:t>
            </a:r>
            <a:r>
              <a:rPr lang="en-US" dirty="0"/>
              <a:t>103, 104, 104],</a:t>
            </a:r>
          </a:p>
          <a:p>
            <a:pPr marL="0" indent="0">
              <a:buNone/>
            </a:pPr>
            <a:r>
              <a:rPr lang="en-US" dirty="0"/>
              <a:t>    '</a:t>
            </a:r>
            <a:r>
              <a:rPr lang="en-US" dirty="0" err="1"/>
              <a:t>TotalPurchase</a:t>
            </a:r>
            <a:r>
              <a:rPr lang="en-US" dirty="0"/>
              <a:t>': [200, </a:t>
            </a:r>
            <a:r>
              <a:rPr lang="en-US" dirty="0">
                <a:highlight>
                  <a:srgbClr val="FFFF00"/>
                </a:highlight>
              </a:rPr>
              <a:t>150, 150</a:t>
            </a:r>
            <a:r>
              <a:rPr lang="en-US" dirty="0"/>
              <a:t>, 300, 400, 400]})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TotalPurchase</a:t>
            </a:r>
            <a:r>
              <a:rPr lang="en-US" dirty="0"/>
              <a:t>'].mean())  # I</a:t>
            </a:r>
            <a:r>
              <a:rPr lang="en-US" dirty="0">
                <a:highlight>
                  <a:srgbClr val="FFFF00"/>
                </a:highlight>
              </a:rPr>
              <a:t>ncorrect if duplicates exist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4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5F71-5660-250F-2A17-29D5C65A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Misleading Machine Learning Models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67C83-C3FF-174E-75BC-8991CEAC7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lnSpcReduction="10000"/>
          </a:bodyPr>
          <a:lstStyle/>
          <a:p>
            <a:r>
              <a:rPr lang="en-US" sz="4000" dirty="0"/>
              <a:t>Duplicate data can cause </a:t>
            </a:r>
            <a:r>
              <a:rPr lang="en-US" sz="4000" b="1" dirty="0"/>
              <a:t>bias</a:t>
            </a:r>
            <a:r>
              <a:rPr lang="en-US" sz="4000" dirty="0"/>
              <a:t> in model training, making </a:t>
            </a:r>
            <a:r>
              <a:rPr lang="en-US" sz="4000" b="1" dirty="0"/>
              <a:t>overfitting more likely</a:t>
            </a:r>
            <a:r>
              <a:rPr lang="en-US" sz="4000" dirty="0"/>
              <a:t>.</a:t>
            </a:r>
          </a:p>
          <a:p>
            <a:r>
              <a:rPr lang="en-US" sz="4000" b="1" dirty="0"/>
              <a:t>Example: Fraud Detection Model</a:t>
            </a:r>
            <a:br>
              <a:rPr lang="en-US" sz="4000" dirty="0"/>
            </a:br>
            <a:r>
              <a:rPr lang="en-US" sz="4000" dirty="0"/>
              <a:t>If fraudulent transactions are duplicated, the model might </a:t>
            </a:r>
            <a:r>
              <a:rPr lang="en-US" sz="4000" b="1" dirty="0"/>
              <a:t>learn to classify them more often than necessary</a:t>
            </a:r>
            <a:r>
              <a:rPr lang="en-US" sz="4000" dirty="0"/>
              <a:t>, making it </a:t>
            </a:r>
            <a:r>
              <a:rPr lang="en-US" sz="4000" b="1" dirty="0"/>
              <a:t>less reliable on new data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663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2439AE-E432-4B70-DEC3-AC6AAC714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Redundant Storage and Increased Costs	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5681D-BD07-BF05-8FF3-965C252A3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1" y="2318196"/>
            <a:ext cx="10636280" cy="4067613"/>
          </a:xfrm>
        </p:spPr>
        <p:txBody>
          <a:bodyPr anchor="ctr">
            <a:normAutofit/>
          </a:bodyPr>
          <a:lstStyle/>
          <a:p>
            <a:endParaRPr lang="en-US" sz="3200" dirty="0"/>
          </a:p>
          <a:p>
            <a:r>
              <a:rPr lang="en-US" sz="3200" dirty="0"/>
              <a:t>Large datasets with duplicate records take up </a:t>
            </a:r>
            <a:r>
              <a:rPr lang="en-US" sz="3200" b="1" dirty="0"/>
              <a:t>more storage space</a:t>
            </a:r>
            <a:r>
              <a:rPr lang="en-US" sz="3200" dirty="0"/>
              <a:t>, slowing down processing.</a:t>
            </a:r>
          </a:p>
          <a:p>
            <a:endParaRPr lang="en-US" sz="3200" b="1" dirty="0"/>
          </a:p>
          <a:p>
            <a:r>
              <a:rPr lang="en-US" sz="3200" b="1" dirty="0"/>
              <a:t>Example: Cloud Storage Costs</a:t>
            </a:r>
            <a:br>
              <a:rPr lang="en-US" sz="3200" dirty="0"/>
            </a:br>
            <a:r>
              <a:rPr lang="en-US" sz="3200" dirty="0"/>
              <a:t>If a company's </a:t>
            </a:r>
            <a:r>
              <a:rPr lang="en-US" sz="3200" b="1" dirty="0"/>
              <a:t>customer database</a:t>
            </a:r>
            <a:r>
              <a:rPr lang="en-US" sz="3200" dirty="0"/>
              <a:t> contains duplicate records, unnecessary storage costs accumulate over time.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0932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C1150-6552-CC58-01DE-4BDF358D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Incorrect Business Decisions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8D77B9-EBF2-010C-6CA1-2B96ED10FC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97635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770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DF99F-21A0-2FF0-C0A7-2DD2B679D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Skewed Financial Reports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D624F-90F0-4ABA-ADCD-1A291A43F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10230788" cy="4352426"/>
          </a:xfrm>
        </p:spPr>
        <p:txBody>
          <a:bodyPr anchor="ctr">
            <a:normAutofit lnSpcReduction="10000"/>
          </a:bodyPr>
          <a:lstStyle/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Financial teams might </a:t>
            </a:r>
            <a:r>
              <a:rPr lang="en-US" sz="3200" b="1" dirty="0"/>
              <a:t>double count revenues, expenses, or liabilities</a:t>
            </a:r>
            <a:r>
              <a:rPr lang="en-US" sz="3200" dirty="0"/>
              <a:t>, resulting in </a:t>
            </a:r>
            <a:r>
              <a:rPr lang="en-US" sz="3200" b="1" dirty="0"/>
              <a:t>misreported earnings</a:t>
            </a:r>
            <a:r>
              <a:rPr lang="en-US" sz="3200" dirty="0"/>
              <a:t>.</a:t>
            </a:r>
          </a:p>
          <a:p>
            <a:endParaRPr lang="en-US" sz="3200" b="1" dirty="0"/>
          </a:p>
          <a:p>
            <a:r>
              <a:rPr lang="en-US" sz="3200" b="1" dirty="0"/>
              <a:t>Example: Banking Transactions</a:t>
            </a:r>
            <a:br>
              <a:rPr lang="en-US" sz="3200" dirty="0"/>
            </a:br>
            <a:r>
              <a:rPr lang="en-US" sz="3200" dirty="0"/>
              <a:t>A bank processes a duplicate transaction entry, leading to </a:t>
            </a:r>
            <a:r>
              <a:rPr lang="en-US" sz="3200" b="1" dirty="0"/>
              <a:t>incorrect account balances</a:t>
            </a:r>
            <a:r>
              <a:rPr lang="en-US" sz="3200" dirty="0"/>
              <a:t> for customers.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69654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EB5C71-5FBC-53DF-99FD-66F34959A2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049" r="36008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E3086-1D5B-1305-4746-DF2CD91AC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3700" b="1"/>
              <a:t>Customer Dissatisfaction &amp; Poor User Experience</a:t>
            </a: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2366C-1537-4202-458F-133EE269A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24" y="2413417"/>
            <a:ext cx="5826176" cy="4444584"/>
          </a:xfrm>
        </p:spPr>
        <p:txBody>
          <a:bodyPr anchor="ctr">
            <a:normAutofit lnSpcReduction="10000"/>
          </a:bodyPr>
          <a:lstStyle/>
          <a:p>
            <a:endParaRPr lang="en-US" sz="2400" b="1" dirty="0"/>
          </a:p>
          <a:p>
            <a:r>
              <a:rPr lang="en-US" sz="3200" dirty="0"/>
              <a:t>Customers </a:t>
            </a:r>
            <a:r>
              <a:rPr lang="en-US" sz="3200" b="1" dirty="0"/>
              <a:t>receive the same promotional email multiple times</a:t>
            </a:r>
            <a:r>
              <a:rPr lang="en-US" sz="3200" dirty="0"/>
              <a:t>, leading to </a:t>
            </a:r>
            <a:r>
              <a:rPr lang="en-US" sz="3200" b="1" dirty="0"/>
              <a:t>frustration</a:t>
            </a:r>
            <a:r>
              <a:rPr lang="en-US" sz="3200" dirty="0"/>
              <a:t> and </a:t>
            </a:r>
            <a:r>
              <a:rPr lang="en-US" sz="3200" b="1" dirty="0"/>
              <a:t>increased unsubscribe rates</a:t>
            </a:r>
            <a:r>
              <a:rPr lang="en-US" sz="3200" dirty="0"/>
              <a:t>.</a:t>
            </a:r>
          </a:p>
          <a:p>
            <a:endParaRPr lang="en-US" sz="3200" b="1" dirty="0"/>
          </a:p>
          <a:p>
            <a:r>
              <a:rPr lang="en-US" sz="3200" b="1" dirty="0"/>
              <a:t>Example: Duplicate Emails in Marketing</a:t>
            </a:r>
            <a:br>
              <a:rPr lang="en-US" sz="3200" dirty="0"/>
            </a:br>
            <a:endParaRPr lang="en-US" sz="3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4456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4625</TotalTime>
  <Words>2039</Words>
  <Application>Microsoft Office PowerPoint</Application>
  <PresentationFormat>Widescreen</PresentationFormat>
  <Paragraphs>262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Aptos</vt:lpstr>
      <vt:lpstr>Aptos Display</vt:lpstr>
      <vt:lpstr>Arial</vt:lpstr>
      <vt:lpstr>Arial Unicode MS</vt:lpstr>
      <vt:lpstr>Office Theme</vt:lpstr>
      <vt:lpstr>Week 3</vt:lpstr>
      <vt:lpstr>Week 3 Objectives</vt:lpstr>
      <vt:lpstr>Issues Arising Due to Duplicates in Data</vt:lpstr>
      <vt:lpstr>Fixing Duplicates</vt:lpstr>
      <vt:lpstr>Misleading Machine Learning Models</vt:lpstr>
      <vt:lpstr>Redundant Storage and Increased Costs </vt:lpstr>
      <vt:lpstr>Incorrect Business Decisions</vt:lpstr>
      <vt:lpstr>Skewed Financial Reports</vt:lpstr>
      <vt:lpstr>Customer Dissatisfaction &amp; Poor User Experience</vt:lpstr>
      <vt:lpstr>Compliance and Legal Issues</vt:lpstr>
      <vt:lpstr>Removing Duplicate Rows (drop_duplicates())</vt:lpstr>
      <vt:lpstr>PowerPoint Presentation</vt:lpstr>
      <vt:lpstr>Removing Duplicates from Specific Columns</vt:lpstr>
      <vt:lpstr>Keeping the Last Occurrence</vt:lpstr>
      <vt:lpstr>Example</vt:lpstr>
      <vt:lpstr>Removing All Duplicate Entries</vt:lpstr>
      <vt:lpstr>Removing Duplicates and Updating the Original DataFrame</vt:lpstr>
      <vt:lpstr>Checking for Duplicates Before Removal</vt:lpstr>
      <vt:lpstr>Outliers in Data &amp; Issues in Business Analytics</vt:lpstr>
      <vt:lpstr>Why Do Outliers Occur?</vt:lpstr>
      <vt:lpstr>Issues Caused by Outliers in Business Analytics</vt:lpstr>
      <vt:lpstr>Issues Caused by Outliers in Business Analytics</vt:lpstr>
      <vt:lpstr>Issues Caused by Outliers in Business Analytics</vt:lpstr>
      <vt:lpstr>Issues Caused by Outliers in Business Analytics</vt:lpstr>
      <vt:lpstr>Business Scenarios Where Outlier Detection is Crucial</vt:lpstr>
      <vt:lpstr>Handling Outliers in Pandas</vt:lpstr>
      <vt:lpstr>A) Using Boxplots (Visual Detection)</vt:lpstr>
      <vt:lpstr>B) Using Z-Score Method</vt:lpstr>
      <vt:lpstr>C) IQR filtering</vt:lpstr>
      <vt:lpstr>Explanation </vt:lpstr>
      <vt:lpstr>Handling Outliers in Pandas</vt:lpstr>
      <vt:lpstr>Handling outliers</vt:lpstr>
      <vt:lpstr>Handling outliers</vt:lpstr>
      <vt:lpstr>Handling outliers</vt:lpstr>
      <vt:lpstr>Handling outliers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Dr. Muhammad Usman</dc:creator>
  <cp:lastModifiedBy>Noor Official</cp:lastModifiedBy>
  <cp:revision>40</cp:revision>
  <dcterms:created xsi:type="dcterms:W3CDTF">2025-02-21T09:35:20Z</dcterms:created>
  <dcterms:modified xsi:type="dcterms:W3CDTF">2025-03-26T00:25:23Z</dcterms:modified>
</cp:coreProperties>
</file>