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58" r:id="rId10"/>
    <p:sldId id="259" r:id="rId11"/>
    <p:sldId id="257" r:id="rId12"/>
    <p:sldId id="260" r:id="rId13"/>
    <p:sldId id="261" r:id="rId14"/>
    <p:sldId id="262" r:id="rId15"/>
    <p:sldId id="263" r:id="rId16"/>
    <p:sldId id="264" r:id="rId17"/>
    <p:sldId id="265" r:id="rId18"/>
    <p:sldId id="285" r:id="rId19"/>
    <p:sldId id="286" r:id="rId20"/>
    <p:sldId id="287" r:id="rId21"/>
    <p:sldId id="288" r:id="rId22"/>
    <p:sldId id="289" r:id="rId23"/>
    <p:sldId id="290" r:id="rId24"/>
    <p:sldId id="266" r:id="rId25"/>
    <p:sldId id="267" r:id="rId26"/>
    <p:sldId id="269" r:id="rId27"/>
    <p:sldId id="268" r:id="rId28"/>
    <p:sldId id="270" r:id="rId29"/>
    <p:sldId id="291" r:id="rId30"/>
    <p:sldId id="292" r:id="rId31"/>
    <p:sldId id="293" r:id="rId32"/>
    <p:sldId id="296" r:id="rId33"/>
    <p:sldId id="294" r:id="rId34"/>
    <p:sldId id="295" r:id="rId35"/>
    <p:sldId id="297" r:id="rId36"/>
    <p:sldId id="271" r:id="rId37"/>
    <p:sldId id="272" r:id="rId38"/>
    <p:sldId id="273" r:id="rId39"/>
    <p:sldId id="298" r:id="rId40"/>
    <p:sldId id="274" r:id="rId41"/>
    <p:sldId id="299" r:id="rId42"/>
    <p:sldId id="275" r:id="rId43"/>
    <p:sldId id="300" r:id="rId44"/>
    <p:sldId id="276" r:id="rId45"/>
    <p:sldId id="301" r:id="rId46"/>
    <p:sldId id="302" r:id="rId47"/>
    <p:sldId id="277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EB249-E129-4E5A-A5F1-264331CA809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AB62-BD89-41E7-9092-50E68B2F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Pd.Timestamp</a:t>
            </a:r>
            <a:r>
              <a:rPr lang="en-US" dirty="0"/>
              <a:t>() represents a single point in time like python’s </a:t>
            </a:r>
            <a:r>
              <a:rPr lang="en-US" dirty="0" err="1"/>
              <a:t>datetime.datetime</a:t>
            </a:r>
            <a:r>
              <a:rPr lang="en-US" dirty="0"/>
              <a:t>() function but optimized for pandas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BAB62-BD89-41E7-9092-50E68B2F6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647B-0CA6-FC1B-3636-908E5CAC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C6065-789C-98B5-2F63-B589801E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976A-EC07-EE67-1D6E-FFEE435C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DD7F5-0C9A-2D4A-4D1B-B22AB12B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98BC-1F43-A06B-9476-FC1CC8B7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5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9F9A-7435-76CE-2150-195FE75B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30B31-528D-0163-73F2-25A540FD8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209B2-2410-56CB-29B6-16785680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96E9-7435-344E-738A-DA150AF3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54AE5-77C2-6A96-7598-78B19AC2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0602D-ADFE-397E-F1DC-EDB11F3BB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21648-501A-0671-FC75-88DA8B3A7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96DE-BFFE-370A-ACDB-BD077F20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4952B-E4A8-78FB-14D5-424BE7DC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25FB-71A4-9B02-C91F-D4C484FC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6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F064-5609-46A9-7662-3E5E4BB8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17-DAEC-AF81-F8C2-FA27D144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6E82-7FE4-125D-8234-4353F0EB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FAD2-EC95-353B-F59D-C747185A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A3E67-E665-ADF9-7615-E12A2B1E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4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128D-BC38-E84E-4549-0DBB8CE7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9D5A-ED32-B877-4E4E-04C2638C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9A3AB-240E-92A7-0810-82B5EBE1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3799-2E1B-A057-AE4E-24B6057F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A9CC-621B-497A-38F6-F6CDED6B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4D03-7FDE-2650-8728-5BF76F2E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EB430-3055-D862-6B6F-2115EA79E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C7A38-4EA7-F904-AE74-0C1B8AA32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2A71-1981-F7EE-1C83-496209A1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70A99-CE96-F837-1AAD-28673576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89337-D7BC-F08E-2339-74BA07DA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DDD-E476-019B-EAC5-5E3E43D2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792D0-82B9-EA82-FC57-C7D7896A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B6C8C-A60C-3EE9-57A5-7753CE794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29641-E640-2479-A7E0-03FBDBB6C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54C93-C328-7F1D-63B2-0D6C035D3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110F2-E949-5506-D7CC-49E665B0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A66D8-305C-BC92-7BD3-1010AEF8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D1B1F-0C08-FF76-1DDC-67FC7E94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49C5-B7CA-720A-4560-5E1349C5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88B9A-15C3-C082-AB2D-1BE6C80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7938E-CF2A-7585-0B7E-711F3499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3D324-E3C9-CDC3-29B0-1A626859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2824C-22F1-68B9-6925-991ACBA8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16258-1A4D-728A-F284-D3639073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D92C1-482A-D7C3-9746-9BF289F8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E833-7C3B-E611-E5F4-C45BC47A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1C7EE-1993-AC76-290F-756E490F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6FAA4-6F05-0B32-4987-BD6D5E49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1F683-1CF2-AF0B-13B0-0B8BA01C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03C1-1F5A-7A08-2906-666180BE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C5173-CDF1-9D1E-52A1-FA2BCFEE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AEF2-FA42-5532-7B33-7E1FDB9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D5849-FAAA-0BD1-F560-9D05F6D2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A3D73-D3E9-B2EB-A08A-465E775C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A319C-7D3A-D526-539C-2B366951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97D5B-AA0B-4089-E62B-516F6273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A1B7-F195-6DE0-D6C6-536DE75A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B48C4-D51D-8BAF-582B-5B8FD49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43E2-1332-E0AA-BE41-CF091924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635E-1FEE-959B-3379-B7A16997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4E7A2-9597-41EB-8CA7-6617060A541C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46EE-DF71-B773-054E-C0D689874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0DB9-E9B7-E898-BDA2-09BD07A48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53AE9-4952-4933-8613-D55AB3E69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3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DF37-F211-58D2-3D33-0DCCD2EDD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1C90C-BEF7-7E3A-A65B-9EDD5E29B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405792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D23C-EFD5-79D4-7D0F-076B88CC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Loading and Exploring Time Series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40F8-BF27-776D-E52B-3AA18512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Pandas to Load Time Series Data</a:t>
            </a:r>
            <a:br>
              <a:rPr lang="en-US" b="1" dirty="0"/>
            </a:b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 err="1"/>
              <a:t>parse_dates</a:t>
            </a:r>
            <a:r>
              <a:rPr lang="en-US" dirty="0"/>
              <a:t>=["Date"] ensures that the "Date" column is treated as a datetime object.</a:t>
            </a:r>
          </a:p>
          <a:p>
            <a:r>
              <a:rPr lang="en-US" dirty="0" err="1"/>
              <a:t>index_col</a:t>
            </a:r>
            <a:r>
              <a:rPr lang="en-US" dirty="0"/>
              <a:t>="Date" sets the Date column as the index.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2D6B4-24A2-F83D-1EE9-0913DFF1980A}"/>
              </a:ext>
            </a:extLst>
          </p:cNvPr>
          <p:cNvSpPr txBox="1"/>
          <p:nvPr/>
        </p:nvSpPr>
        <p:spPr>
          <a:xfrm>
            <a:off x="3048886" y="227483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Load dataset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("timeseries_data.csv", </a:t>
            </a:r>
            <a:r>
              <a:rPr lang="en-US" dirty="0" err="1"/>
              <a:t>parse_dates</a:t>
            </a:r>
            <a:r>
              <a:rPr lang="en-US" dirty="0"/>
              <a:t>=["Date"], </a:t>
            </a:r>
            <a:r>
              <a:rPr lang="en-US" dirty="0" err="1"/>
              <a:t>index_col</a:t>
            </a:r>
            <a:r>
              <a:rPr lang="en-US" dirty="0"/>
              <a:t>="Date")</a:t>
            </a:r>
          </a:p>
          <a:p>
            <a:endParaRPr lang="en-US" dirty="0"/>
          </a:p>
          <a:p>
            <a:r>
              <a:rPr lang="en-US" dirty="0"/>
              <a:t># Display first few rows</a:t>
            </a:r>
          </a:p>
          <a:p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9125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A55A-768C-2710-F31A-39B0E079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Dates in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A35E-1B51-FCBD-255F-4576AC73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Strings to Datetime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36005-0920-BBAA-5097-2FA4452D3A4C}"/>
              </a:ext>
            </a:extLst>
          </p:cNvPr>
          <p:cNvSpPr txBox="1"/>
          <p:nvPr/>
        </p:nvSpPr>
        <p:spPr>
          <a:xfrm>
            <a:off x="3048886" y="2551837"/>
            <a:ext cx="60977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import pandas as pd</a:t>
            </a:r>
          </a:p>
          <a:p>
            <a:endParaRPr lang="en-US" sz="3200" dirty="0"/>
          </a:p>
          <a:p>
            <a:r>
              <a:rPr lang="en-US" sz="3200" dirty="0" err="1"/>
              <a:t>date_str</a:t>
            </a:r>
            <a:r>
              <a:rPr lang="en-US" sz="3200" dirty="0"/>
              <a:t> = "2024-03-05"</a:t>
            </a:r>
          </a:p>
          <a:p>
            <a:r>
              <a:rPr lang="en-US" sz="3200" dirty="0" err="1"/>
              <a:t>date_obj</a:t>
            </a:r>
            <a:r>
              <a:rPr lang="en-US" sz="3200" dirty="0"/>
              <a:t> = </a:t>
            </a:r>
            <a:r>
              <a:rPr lang="en-US" sz="3200" dirty="0" err="1"/>
              <a:t>pd.to_datetime</a:t>
            </a:r>
            <a:r>
              <a:rPr lang="en-US" sz="3200" dirty="0"/>
              <a:t>(</a:t>
            </a:r>
            <a:r>
              <a:rPr lang="en-US" sz="3200" dirty="0" err="1"/>
              <a:t>date_str</a:t>
            </a:r>
            <a:r>
              <a:rPr lang="en-US" sz="3200" dirty="0"/>
              <a:t>)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date_obj</a:t>
            </a:r>
            <a:r>
              <a:rPr lang="en-US" sz="3200" dirty="0"/>
              <a:t>)  </a:t>
            </a:r>
          </a:p>
          <a:p>
            <a:r>
              <a:rPr lang="en-US" sz="3200" dirty="0"/>
              <a:t># Output: 2024-03-05 00:00:00</a:t>
            </a:r>
          </a:p>
        </p:txBody>
      </p:sp>
    </p:spTree>
    <p:extLst>
      <p:ext uri="{BB962C8B-B14F-4D97-AF65-F5344CB8AC3E}">
        <p14:creationId xmlns:p14="http://schemas.microsoft.com/office/powerpoint/2010/main" val="69841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2F3-C0A2-119A-F819-E0C8E0A5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Dates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7A50-74C5-A6F1-045A-3FC9AEDD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b="1" dirty="0"/>
              <a:t>Converting a Column to Datetime Format</a:t>
            </a:r>
          </a:p>
          <a:p>
            <a:pPr lvl="2"/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7EBD4-D4A2-E7FD-5872-D0C2FF499BF9}"/>
              </a:ext>
            </a:extLst>
          </p:cNvPr>
          <p:cNvSpPr txBox="1"/>
          <p:nvPr/>
        </p:nvSpPr>
        <p:spPr>
          <a:xfrm>
            <a:off x="1382233" y="2615359"/>
            <a:ext cx="96862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pd.DataFrame</a:t>
            </a:r>
            <a:r>
              <a:rPr lang="en-US" sz="3200" dirty="0"/>
              <a:t>({"Date": ["2024-01-01", "2024-02-15", "2024-03-10"]})</a:t>
            </a:r>
          </a:p>
          <a:p>
            <a:endParaRPr lang="en-US" sz="3200" dirty="0"/>
          </a:p>
          <a:p>
            <a:r>
              <a:rPr lang="en-US" sz="3200" dirty="0"/>
              <a:t># Convert to datetime</a:t>
            </a:r>
          </a:p>
          <a:p>
            <a:r>
              <a:rPr lang="en-US" sz="3200" dirty="0" err="1"/>
              <a:t>df</a:t>
            </a:r>
            <a:r>
              <a:rPr lang="en-US" sz="3200" dirty="0"/>
              <a:t>["Date"] = </a:t>
            </a:r>
            <a:r>
              <a:rPr lang="en-US" sz="3200" dirty="0" err="1"/>
              <a:t>pd.to_datetime</a:t>
            </a:r>
            <a:r>
              <a:rPr lang="en-US" sz="3200" dirty="0"/>
              <a:t>(</a:t>
            </a:r>
            <a:r>
              <a:rPr lang="en-US" sz="3200" dirty="0" err="1"/>
              <a:t>df</a:t>
            </a:r>
            <a:r>
              <a:rPr lang="en-US" sz="3200" dirty="0"/>
              <a:t>["Date"])</a:t>
            </a:r>
          </a:p>
          <a:p>
            <a:endParaRPr lang="en-US" sz="3200" dirty="0"/>
          </a:p>
          <a:p>
            <a:r>
              <a:rPr lang="en-US" sz="3200" dirty="0"/>
              <a:t>print(</a:t>
            </a:r>
            <a:r>
              <a:rPr lang="en-US" sz="3200" dirty="0" err="1"/>
              <a:t>df.dtypes</a:t>
            </a:r>
            <a:r>
              <a:rPr lang="en-US" sz="3200" dirty="0"/>
              <a:t>)  # Date is now a datetime object</a:t>
            </a:r>
          </a:p>
        </p:txBody>
      </p:sp>
    </p:spTree>
    <p:extLst>
      <p:ext uri="{BB962C8B-B14F-4D97-AF65-F5344CB8AC3E}">
        <p14:creationId xmlns:p14="http://schemas.microsoft.com/office/powerpoint/2010/main" val="42589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6012-207E-E9C9-6901-E6CB44FE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D132-E313-0A7B-A7F5-F7B44449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Once converted to datetime format, we can extract datetime components from the data</a:t>
            </a:r>
          </a:p>
          <a:p>
            <a:pPr lvl="1"/>
            <a:r>
              <a:rPr lang="en-US" sz="3600" dirty="0" err="1"/>
              <a:t>df</a:t>
            </a:r>
            <a:r>
              <a:rPr lang="en-US" sz="3600" dirty="0"/>
              <a:t>["Year"] 		= </a:t>
            </a:r>
            <a:r>
              <a:rPr lang="en-US" sz="3600" dirty="0" err="1"/>
              <a:t>df</a:t>
            </a:r>
            <a:r>
              <a:rPr lang="en-US" sz="3600" dirty="0"/>
              <a:t>["Date"].</a:t>
            </a:r>
            <a:r>
              <a:rPr lang="en-US" sz="3600" dirty="0" err="1"/>
              <a:t>dt.year</a:t>
            </a:r>
            <a:endParaRPr lang="en-US" sz="3600" dirty="0"/>
          </a:p>
          <a:p>
            <a:pPr lvl="1"/>
            <a:r>
              <a:rPr lang="en-US" sz="3600" dirty="0" err="1"/>
              <a:t>df</a:t>
            </a:r>
            <a:r>
              <a:rPr lang="en-US" sz="3600" dirty="0"/>
              <a:t>["Month"] 	= </a:t>
            </a:r>
            <a:r>
              <a:rPr lang="en-US" sz="3600" dirty="0" err="1"/>
              <a:t>df</a:t>
            </a:r>
            <a:r>
              <a:rPr lang="en-US" sz="3600" dirty="0"/>
              <a:t>["Date"].</a:t>
            </a:r>
            <a:r>
              <a:rPr lang="en-US" sz="3600" dirty="0" err="1"/>
              <a:t>dt.month</a:t>
            </a:r>
            <a:endParaRPr lang="en-US" sz="3600" dirty="0"/>
          </a:p>
          <a:p>
            <a:pPr lvl="1"/>
            <a:r>
              <a:rPr lang="en-US" sz="3600" dirty="0" err="1"/>
              <a:t>df</a:t>
            </a:r>
            <a:r>
              <a:rPr lang="en-US" sz="3600" dirty="0"/>
              <a:t>["Day"] 		= </a:t>
            </a:r>
            <a:r>
              <a:rPr lang="en-US" sz="3600" dirty="0" err="1"/>
              <a:t>df</a:t>
            </a:r>
            <a:r>
              <a:rPr lang="en-US" sz="3600" dirty="0"/>
              <a:t>["Date"].</a:t>
            </a:r>
            <a:r>
              <a:rPr lang="en-US" sz="3600" dirty="0" err="1"/>
              <a:t>dt.day</a:t>
            </a:r>
            <a:endParaRPr lang="en-US" sz="3600" dirty="0"/>
          </a:p>
          <a:p>
            <a:pPr lvl="1"/>
            <a:r>
              <a:rPr lang="en-US" sz="3600" dirty="0" err="1"/>
              <a:t>df</a:t>
            </a:r>
            <a:r>
              <a:rPr lang="en-US" sz="3600" dirty="0"/>
              <a:t>["Weekday"] 	= </a:t>
            </a:r>
            <a:r>
              <a:rPr lang="en-US" sz="3600" dirty="0" err="1"/>
              <a:t>df</a:t>
            </a:r>
            <a:r>
              <a:rPr lang="en-US" sz="3600" dirty="0"/>
              <a:t>["Date"].</a:t>
            </a:r>
            <a:r>
              <a:rPr lang="en-US" sz="3600" dirty="0" err="1"/>
              <a:t>dt.day_name</a:t>
            </a:r>
            <a:r>
              <a:rPr lang="en-US" sz="3600" dirty="0"/>
              <a:t>()</a:t>
            </a:r>
          </a:p>
          <a:p>
            <a:pPr lvl="1"/>
            <a:r>
              <a:rPr lang="en-US" sz="3600" dirty="0"/>
              <a:t>print(</a:t>
            </a:r>
            <a:r>
              <a:rPr lang="en-US" sz="3600" dirty="0" err="1"/>
              <a:t>df.head</a:t>
            </a:r>
            <a:r>
              <a:rPr lang="en-US" sz="3600" dirty="0"/>
              <a:t>())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014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BFC-A84B-DB5B-384F-1E7A32B9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Date as Index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8ECE1-214E-407F-8E02-D67528CDA45B}"/>
              </a:ext>
            </a:extLst>
          </p:cNvPr>
          <p:cNvSpPr txBox="1"/>
          <p:nvPr/>
        </p:nvSpPr>
        <p:spPr>
          <a:xfrm>
            <a:off x="2254102" y="1828801"/>
            <a:ext cx="68907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/>
              <a:t>df.set_index</a:t>
            </a:r>
            <a:r>
              <a:rPr lang="en-US" sz="3600" dirty="0"/>
              <a:t>("Date", </a:t>
            </a:r>
            <a:r>
              <a:rPr lang="en-US" sz="3600" dirty="0" err="1"/>
              <a:t>inplace</a:t>
            </a:r>
            <a:r>
              <a:rPr lang="en-US" sz="3600" dirty="0"/>
              <a:t>=True)</a:t>
            </a:r>
          </a:p>
          <a:p>
            <a:r>
              <a:rPr lang="en-US" sz="3600" dirty="0"/>
              <a:t>print(</a:t>
            </a:r>
            <a:r>
              <a:rPr lang="en-US" sz="3600" dirty="0" err="1"/>
              <a:t>df.head</a:t>
            </a:r>
            <a:r>
              <a:rPr lang="en-US" sz="36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3677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EB74-6C46-BFEE-E964-969215EE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by 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E7D1D-F8E3-4BAD-7F1A-97474C568E04}"/>
              </a:ext>
            </a:extLst>
          </p:cNvPr>
          <p:cNvSpPr txBox="1"/>
          <p:nvPr/>
        </p:nvSpPr>
        <p:spPr>
          <a:xfrm>
            <a:off x="3047114" y="2085385"/>
            <a:ext cx="60977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Filtering by single date</a:t>
            </a:r>
          </a:p>
          <a:p>
            <a:r>
              <a:rPr lang="en-US" sz="3200" dirty="0" err="1"/>
              <a:t>df.loc</a:t>
            </a:r>
            <a:r>
              <a:rPr lang="en-US" sz="3200" dirty="0"/>
              <a:t>["2024-03-10"]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8AE7A-43E3-5B18-42C0-F6B2770EEBDA}"/>
              </a:ext>
            </a:extLst>
          </p:cNvPr>
          <p:cNvSpPr txBox="1"/>
          <p:nvPr/>
        </p:nvSpPr>
        <p:spPr>
          <a:xfrm>
            <a:off x="2921294" y="3988613"/>
            <a:ext cx="65629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Filtering by range of date values</a:t>
            </a:r>
          </a:p>
          <a:p>
            <a:r>
              <a:rPr lang="en-US" sz="3200" dirty="0" err="1"/>
              <a:t>df.loc</a:t>
            </a:r>
            <a:r>
              <a:rPr lang="en-US" sz="3200" dirty="0"/>
              <a:t>["2024-01-01":"2024-02-15"]</a:t>
            </a:r>
          </a:p>
        </p:txBody>
      </p:sp>
    </p:spTree>
    <p:extLst>
      <p:ext uri="{BB962C8B-B14F-4D97-AF65-F5344CB8AC3E}">
        <p14:creationId xmlns:p14="http://schemas.microsoft.com/office/powerpoint/2010/main" val="1784872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4769B8C-32AE-8EB7-7AD0-D4254D790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74622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Date Ranges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7822B-F6A3-EADB-C1B9-6ADADA6B9E64}"/>
              </a:ext>
            </a:extLst>
          </p:cNvPr>
          <p:cNvSpPr txBox="1"/>
          <p:nvPr/>
        </p:nvSpPr>
        <p:spPr>
          <a:xfrm>
            <a:off x="414670" y="2350645"/>
            <a:ext cx="11777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Daily</a:t>
            </a:r>
          </a:p>
          <a:p>
            <a:r>
              <a:rPr lang="en-US" sz="2400" dirty="0" err="1"/>
              <a:t>date_range</a:t>
            </a:r>
            <a:r>
              <a:rPr lang="en-US" sz="2400" dirty="0"/>
              <a:t> = </a:t>
            </a:r>
            <a:r>
              <a:rPr lang="en-US" sz="2400" dirty="0" err="1"/>
              <a:t>pd.date_range</a:t>
            </a:r>
            <a:r>
              <a:rPr lang="en-US" sz="2400" dirty="0"/>
              <a:t>(start="2024-01-01", end="2024-12-31", </a:t>
            </a:r>
            <a:r>
              <a:rPr lang="en-US" sz="2400" dirty="0" err="1"/>
              <a:t>freq</a:t>
            </a:r>
            <a:r>
              <a:rPr lang="en-US" sz="2400" dirty="0"/>
              <a:t>="D")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date_range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b="1" dirty="0"/>
              <a:t>Monthly</a:t>
            </a:r>
          </a:p>
          <a:p>
            <a:r>
              <a:rPr lang="en-US" sz="2400" dirty="0" err="1"/>
              <a:t>monthly_range</a:t>
            </a:r>
            <a:r>
              <a:rPr lang="en-US" sz="2400" dirty="0"/>
              <a:t> = </a:t>
            </a:r>
            <a:r>
              <a:rPr lang="en-US" sz="2400" dirty="0" err="1"/>
              <a:t>pd.date_range</a:t>
            </a:r>
            <a:r>
              <a:rPr lang="en-US" sz="2400" dirty="0"/>
              <a:t>(start="2024-01-01", periods=12, </a:t>
            </a:r>
            <a:r>
              <a:rPr lang="en-US" sz="2400" dirty="0" err="1"/>
              <a:t>freq</a:t>
            </a:r>
            <a:r>
              <a:rPr lang="en-US" sz="2400" dirty="0"/>
              <a:t>="M") print(</a:t>
            </a:r>
            <a:r>
              <a:rPr lang="en-US" sz="2400" dirty="0" err="1"/>
              <a:t>monthly_range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84BBD-161E-CB03-979F-F18ED787470B}"/>
              </a:ext>
            </a:extLst>
          </p:cNvPr>
          <p:cNvSpPr txBox="1"/>
          <p:nvPr/>
        </p:nvSpPr>
        <p:spPr>
          <a:xfrm>
            <a:off x="2453463" y="5028301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DatetimeIndex(['2024-01-31', '2024-02-29', '2024-03-31', '2024-04-30', '2024-05-31', '2024-06-30', '2024-07-31', '2024-08-31', '2024-09-30', '2024-10-31', '2024-11-30', '2024-12-31'],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45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98F5-13F8-D2C3-160D-2A478845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&amp; Subtracting 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28409-3275-E01B-D7C2-3A080A0AFC50}"/>
              </a:ext>
            </a:extLst>
          </p:cNvPr>
          <p:cNvSpPr txBox="1"/>
          <p:nvPr/>
        </p:nvSpPr>
        <p:spPr>
          <a:xfrm>
            <a:off x="975537" y="1690688"/>
            <a:ext cx="620409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Adding Days</a:t>
            </a:r>
          </a:p>
          <a:p>
            <a:r>
              <a:rPr lang="en-US" sz="3200" dirty="0" err="1"/>
              <a:t>df</a:t>
            </a:r>
            <a:r>
              <a:rPr lang="en-US" sz="3200" dirty="0"/>
              <a:t>["</a:t>
            </a:r>
            <a:r>
              <a:rPr lang="en-US" sz="3200" dirty="0" err="1"/>
              <a:t>Next_Week</a:t>
            </a:r>
            <a:r>
              <a:rPr lang="en-US" sz="3200" dirty="0"/>
              <a:t>"] = </a:t>
            </a:r>
            <a:r>
              <a:rPr lang="en-US" sz="3200" dirty="0" err="1"/>
              <a:t>df.index</a:t>
            </a:r>
            <a:r>
              <a:rPr lang="en-US" sz="3200" dirty="0"/>
              <a:t> + </a:t>
            </a:r>
            <a:r>
              <a:rPr lang="en-US" sz="3200" dirty="0" err="1"/>
              <a:t>pd.Timedelta</a:t>
            </a:r>
            <a:r>
              <a:rPr lang="en-US" sz="3200" dirty="0"/>
              <a:t>(days=7)</a:t>
            </a:r>
          </a:p>
          <a:p>
            <a:endParaRPr lang="en-US" sz="3200" dirty="0"/>
          </a:p>
          <a:p>
            <a:r>
              <a:rPr lang="en-US" sz="3200" b="1" dirty="0"/>
              <a:t>Subtracting Dates</a:t>
            </a:r>
          </a:p>
          <a:p>
            <a:r>
              <a:rPr lang="en-US" sz="3200" dirty="0" err="1"/>
              <a:t>df</a:t>
            </a:r>
            <a:r>
              <a:rPr lang="en-US" sz="3200" dirty="0"/>
              <a:t>["</a:t>
            </a:r>
            <a:r>
              <a:rPr lang="en-US" sz="3200" dirty="0" err="1"/>
              <a:t>Days_Since</a:t>
            </a:r>
            <a:r>
              <a:rPr lang="en-US" sz="3200" dirty="0"/>
              <a:t>"] = (</a:t>
            </a:r>
            <a:r>
              <a:rPr lang="en-US" sz="3200" dirty="0" err="1"/>
              <a:t>pd.Timestamp.today</a:t>
            </a:r>
            <a:r>
              <a:rPr lang="en-US" sz="3200" dirty="0"/>
              <a:t>() - </a:t>
            </a:r>
            <a:r>
              <a:rPr lang="en-US" sz="3200" dirty="0" err="1"/>
              <a:t>df.index</a:t>
            </a:r>
            <a:r>
              <a:rPr lang="en-US" sz="3200" dirty="0"/>
              <a:t>).days</a:t>
            </a:r>
          </a:p>
          <a:p>
            <a:r>
              <a:rPr lang="en-US" sz="3200" dirty="0"/>
              <a:t>(this will calculate no. of days since each date)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317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F2AC-EA67-8D77-AF24-2A8E3A33F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</a:t>
            </a:r>
            <a:r>
              <a:rPr lang="en-US" dirty="0" err="1"/>
              <a:t>pd.Timestamp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C6AF-9285-3D7D-36CE-363E2AD4C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timestamp from string.</a:t>
            </a:r>
          </a:p>
          <a:p>
            <a:endParaRPr lang="en-US" dirty="0"/>
          </a:p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 err="1"/>
              <a:t>ts</a:t>
            </a:r>
            <a:r>
              <a:rPr lang="en-US" dirty="0"/>
              <a:t> = </a:t>
            </a:r>
            <a:r>
              <a:rPr lang="en-US" dirty="0" err="1"/>
              <a:t>pd.Timestamp</a:t>
            </a:r>
            <a:r>
              <a:rPr lang="en-US" dirty="0"/>
              <a:t>("2025-03-24")</a:t>
            </a:r>
          </a:p>
          <a:p>
            <a:r>
              <a:rPr lang="en-US" dirty="0"/>
              <a:t>print(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r>
              <a:rPr lang="en-US" dirty="0"/>
              <a:t>2025-03-24 00:00:00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8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6477-BA0A-AB06-2D24-2D2990D09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timestamp from date and time.</a:t>
            </a:r>
          </a:p>
          <a:p>
            <a:endParaRPr lang="en-US" dirty="0"/>
          </a:p>
          <a:p>
            <a:r>
              <a:rPr lang="en-US" dirty="0" err="1"/>
              <a:t>ts</a:t>
            </a:r>
            <a:r>
              <a:rPr lang="en-US" dirty="0"/>
              <a:t> = </a:t>
            </a:r>
            <a:r>
              <a:rPr lang="en-US" dirty="0" err="1"/>
              <a:t>pd.Timestamp</a:t>
            </a:r>
            <a:r>
              <a:rPr lang="en-US" dirty="0"/>
              <a:t>("2025-03-24 14:30:00")</a:t>
            </a:r>
          </a:p>
          <a:p>
            <a:r>
              <a:rPr lang="en-US" dirty="0"/>
              <a:t>print(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2025-03-24 14:30:00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1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5622-EF90-5C7A-8110-2EABB75A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Sales Forecasting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4BDE-4105-AAA2-4CB2-5BCCD6A53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retail company analyzes past sales data to forecast future demand for different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ARIMA, Exponential Smoothing, or LSTM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Inventory optimization, production planning, and budgeting.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68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4A1C-6032-6EA4-6E00-B275FCC9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timestamp form date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8512-1F36-3ABF-407D-7D4A13A8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ts</a:t>
            </a:r>
            <a:r>
              <a:rPr lang="en-US" dirty="0"/>
              <a:t> = </a:t>
            </a:r>
            <a:r>
              <a:rPr lang="en-US" dirty="0" err="1"/>
              <a:t>pd.Timestamp</a:t>
            </a:r>
            <a:r>
              <a:rPr lang="en-US" dirty="0"/>
              <a:t>(year=2025, month=3, day=24, hour=14, minute=30, second=0)</a:t>
            </a:r>
          </a:p>
          <a:p>
            <a:r>
              <a:rPr lang="en-US" dirty="0"/>
              <a:t>print(</a:t>
            </a:r>
            <a:r>
              <a:rPr lang="en-US" dirty="0" err="1"/>
              <a:t>ts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2025-03-24 14:30:00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3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1B37-B61F-2225-8492-FEA7E42F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current timestamp()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812D-D034-DA0B-C5C0-049DEF43E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ts_now</a:t>
            </a:r>
            <a:r>
              <a:rPr lang="en-US" dirty="0"/>
              <a:t> = </a:t>
            </a:r>
            <a:r>
              <a:rPr lang="en-US" dirty="0" err="1"/>
              <a:t>pd.Timestamp.now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ts_now</a:t>
            </a:r>
            <a:r>
              <a:rPr lang="en-US" dirty="0"/>
              <a:t>)</a:t>
            </a:r>
          </a:p>
          <a:p>
            <a:r>
              <a:rPr lang="en-US" dirty="0"/>
              <a:t>2025-03-24 14:35:45.567890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9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07CE-ED4D-C204-F38B-36778191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timestamp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D769-A88E-5442-B73C-A3378C73C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ts</a:t>
            </a:r>
            <a:r>
              <a:rPr lang="en-US" dirty="0"/>
              <a:t> = </a:t>
            </a:r>
            <a:r>
              <a:rPr lang="en-US" dirty="0" err="1"/>
              <a:t>pd.Timestamp</a:t>
            </a:r>
            <a:r>
              <a:rPr lang="en-US" dirty="0"/>
              <a:t>("2025-03-24 14:30:00")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ts.year</a:t>
            </a:r>
            <a:r>
              <a:rPr lang="en-US" dirty="0"/>
              <a:t>)   	# 2025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ts.month</a:t>
            </a:r>
            <a:r>
              <a:rPr lang="en-US" dirty="0"/>
              <a:t>)  	# 3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ts.day</a:t>
            </a:r>
            <a:r>
              <a:rPr lang="en-US" dirty="0"/>
              <a:t>)    	# 24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ts.hour</a:t>
            </a:r>
            <a:r>
              <a:rPr lang="en-US" dirty="0"/>
              <a:t>)   	# 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72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A564-0B22-012C-8C30-C8179DA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operations on 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5F58-2AA2-5AA1-B2B2-752484D3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ts1 = </a:t>
            </a:r>
            <a:r>
              <a:rPr lang="en-US" dirty="0" err="1"/>
              <a:t>pd.Timestamp</a:t>
            </a:r>
            <a:r>
              <a:rPr lang="en-US" dirty="0"/>
              <a:t>("2025-03-24")</a:t>
            </a:r>
          </a:p>
          <a:p>
            <a:endParaRPr lang="en-US" dirty="0"/>
          </a:p>
          <a:p>
            <a:r>
              <a:rPr lang="en-US" dirty="0"/>
              <a:t>ts2 = ts1 + </a:t>
            </a:r>
            <a:r>
              <a:rPr lang="en-US" dirty="0" err="1"/>
              <a:t>pd.Timedelta</a:t>
            </a:r>
            <a:r>
              <a:rPr lang="en-US" dirty="0"/>
              <a:t>(days=10)  # Add 10 days</a:t>
            </a:r>
          </a:p>
          <a:p>
            <a:endParaRPr lang="en-US" dirty="0"/>
          </a:p>
          <a:p>
            <a:r>
              <a:rPr lang="en-US" dirty="0"/>
              <a:t>print(ts2)</a:t>
            </a:r>
          </a:p>
          <a:p>
            <a:endParaRPr lang="en-US" dirty="0"/>
          </a:p>
          <a:p>
            <a:r>
              <a:rPr lang="en-US" dirty="0"/>
              <a:t>2025-04-03 00:00:00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6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1E38-6E68-E80A-7C4D-9B015DA4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Zone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7A2EF-31A6-4F57-3C3A-C138E6B0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Converting Time Zones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 err="1"/>
              <a:t>df.index.tz_localize</a:t>
            </a:r>
            <a:r>
              <a:rPr lang="en-US" dirty="0"/>
              <a:t>("UTC")If the index does not already have a </a:t>
            </a:r>
            <a:r>
              <a:rPr lang="en-US" dirty="0" err="1"/>
              <a:t>timezone</a:t>
            </a:r>
            <a:r>
              <a:rPr lang="en-US" dirty="0"/>
              <a:t>, this sets it to UTC.</a:t>
            </a:r>
          </a:p>
          <a:p>
            <a:r>
              <a:rPr lang="en-US" dirty="0"/>
              <a:t>.</a:t>
            </a:r>
            <a:r>
              <a:rPr lang="en-US" dirty="0" err="1"/>
              <a:t>tz_convert</a:t>
            </a:r>
            <a:r>
              <a:rPr lang="en-US" dirty="0"/>
              <a:t>("US/Eastern")Converts the UTC timestamps into the US/Eastern </a:t>
            </a:r>
            <a:r>
              <a:rPr lang="en-US" dirty="0" err="1"/>
              <a:t>timezone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AE6B3-9501-89DA-B93B-D7725BB7DFFB}"/>
              </a:ext>
            </a:extLst>
          </p:cNvPr>
          <p:cNvSpPr txBox="1"/>
          <p:nvPr/>
        </p:nvSpPr>
        <p:spPr>
          <a:xfrm>
            <a:off x="723014" y="2499780"/>
            <a:ext cx="11376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df</a:t>
            </a:r>
            <a:r>
              <a:rPr lang="en-US" sz="3200" dirty="0"/>
              <a:t>["Date"] = </a:t>
            </a:r>
            <a:r>
              <a:rPr lang="en-US" sz="3200" dirty="0" err="1"/>
              <a:t>df.index.tz_localize</a:t>
            </a:r>
            <a:r>
              <a:rPr lang="en-US" sz="3200" dirty="0"/>
              <a:t>("UTC").</a:t>
            </a:r>
            <a:r>
              <a:rPr lang="en-US" sz="3200" dirty="0" err="1"/>
              <a:t>tz_convert</a:t>
            </a:r>
            <a:r>
              <a:rPr lang="en-US" sz="3200" dirty="0"/>
              <a:t>("US/Eastern")</a:t>
            </a:r>
          </a:p>
        </p:txBody>
      </p:sp>
    </p:spTree>
    <p:extLst>
      <p:ext uri="{BB962C8B-B14F-4D97-AF65-F5344CB8AC3E}">
        <p14:creationId xmlns:p14="http://schemas.microsoft.com/office/powerpoint/2010/main" val="30026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B630-847B-81D3-57F9-91CCC9E5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Resampling 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8F24-5DEE-9DD7-ABEB-2E2215D0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Resampling is </a:t>
            </a:r>
            <a:r>
              <a:rPr lang="en-US" b="1" dirty="0"/>
              <a:t>changing the frequency</a:t>
            </a:r>
            <a:r>
              <a:rPr lang="en-US" dirty="0"/>
              <a:t> of time series data—  either </a:t>
            </a:r>
            <a:r>
              <a:rPr lang="en-US" b="1" dirty="0"/>
              <a:t>aggregating</a:t>
            </a:r>
            <a:r>
              <a:rPr lang="en-US" dirty="0"/>
              <a:t> (</a:t>
            </a:r>
            <a:r>
              <a:rPr lang="en-US" dirty="0" err="1"/>
              <a:t>downsampling</a:t>
            </a:r>
            <a:r>
              <a:rPr lang="en-US" dirty="0"/>
              <a:t>) or </a:t>
            </a:r>
            <a:r>
              <a:rPr lang="en-US" b="1" dirty="0"/>
              <a:t>spreading out</a:t>
            </a:r>
            <a:r>
              <a:rPr lang="en-US" dirty="0"/>
              <a:t> (</a:t>
            </a:r>
            <a:r>
              <a:rPr lang="en-US" dirty="0" err="1"/>
              <a:t>upsampling</a:t>
            </a:r>
            <a:r>
              <a:rPr lang="en-US" dirty="0"/>
              <a:t>) data points.</a:t>
            </a:r>
          </a:p>
          <a:p>
            <a:r>
              <a:rPr lang="en-US" b="1" dirty="0"/>
              <a:t>Examples:</a:t>
            </a:r>
            <a:br>
              <a:rPr lang="en-US" dirty="0"/>
            </a:br>
            <a:r>
              <a:rPr lang="en-US" dirty="0"/>
              <a:t> Converting </a:t>
            </a:r>
            <a:r>
              <a:rPr lang="en-US" b="1" dirty="0"/>
              <a:t>daily</a:t>
            </a:r>
            <a:r>
              <a:rPr lang="en-US" dirty="0"/>
              <a:t> sales data into </a:t>
            </a:r>
            <a:r>
              <a:rPr lang="en-US" b="1" dirty="0"/>
              <a:t>monthly</a:t>
            </a:r>
            <a:r>
              <a:rPr lang="en-US" dirty="0"/>
              <a:t> revenue </a:t>
            </a:r>
            <a:br>
              <a:rPr lang="en-US" dirty="0"/>
            </a:br>
            <a:r>
              <a:rPr lang="en-US" dirty="0"/>
              <a:t> Converting </a:t>
            </a:r>
            <a:r>
              <a:rPr lang="en-US" b="1" dirty="0"/>
              <a:t>minute-level</a:t>
            </a:r>
            <a:r>
              <a:rPr lang="en-US" dirty="0"/>
              <a:t> stock prices into </a:t>
            </a:r>
            <a:r>
              <a:rPr lang="en-US" b="1" dirty="0"/>
              <a:t>hourly</a:t>
            </a:r>
            <a:r>
              <a:rPr lang="en-US" dirty="0"/>
              <a:t> trends </a:t>
            </a:r>
            <a:br>
              <a:rPr lang="en-US" dirty="0"/>
            </a:br>
            <a:r>
              <a:rPr lang="en-US" dirty="0"/>
              <a:t> Filling in </a:t>
            </a:r>
            <a:r>
              <a:rPr lang="en-US" b="1" dirty="0"/>
              <a:t>missing timestamps</a:t>
            </a:r>
            <a:r>
              <a:rPr lang="en-US" dirty="0"/>
              <a:t> in incomplete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00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E534-BCBB-EF6C-3964-3DDA9CBB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8D431-CE28-CA47-693F-82E789B5DAD2}"/>
              </a:ext>
            </a:extLst>
          </p:cNvPr>
          <p:cNvSpPr txBox="1"/>
          <p:nvPr/>
        </p:nvSpPr>
        <p:spPr>
          <a:xfrm>
            <a:off x="3048886" y="508452"/>
            <a:ext cx="60977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# Create sample time series data</a:t>
            </a:r>
          </a:p>
          <a:p>
            <a:r>
              <a:rPr lang="en-US" dirty="0" err="1"/>
              <a:t>date_rng</a:t>
            </a:r>
            <a:r>
              <a:rPr lang="en-US" dirty="0"/>
              <a:t> = </a:t>
            </a:r>
            <a:r>
              <a:rPr lang="en-US" dirty="0" err="1"/>
              <a:t>pd.date_range</a:t>
            </a:r>
            <a:r>
              <a:rPr lang="en-US" dirty="0"/>
              <a:t>(start="2024-01-01", periods=100, </a:t>
            </a:r>
            <a:r>
              <a:rPr lang="en-US" dirty="0" err="1"/>
              <a:t>freq</a:t>
            </a:r>
            <a:r>
              <a:rPr lang="en-US" dirty="0"/>
              <a:t>="D")  # Daily data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({"Date": </a:t>
            </a:r>
            <a:r>
              <a:rPr lang="en-US" dirty="0" err="1"/>
              <a:t>date_rng</a:t>
            </a:r>
            <a:r>
              <a:rPr lang="en-US" dirty="0"/>
              <a:t>, "Sales": </a:t>
            </a:r>
            <a:r>
              <a:rPr lang="en-US" dirty="0" err="1"/>
              <a:t>np.random.randint</a:t>
            </a:r>
            <a:r>
              <a:rPr lang="en-US" dirty="0"/>
              <a:t>(100, 500, size=(100))})</a:t>
            </a:r>
          </a:p>
          <a:p>
            <a:endParaRPr lang="en-US" dirty="0"/>
          </a:p>
          <a:p>
            <a:r>
              <a:rPr lang="en-US" dirty="0"/>
              <a:t># Convert Date column to index</a:t>
            </a:r>
          </a:p>
          <a:p>
            <a:r>
              <a:rPr lang="en-US" dirty="0" err="1"/>
              <a:t>df.set_index</a:t>
            </a:r>
            <a:r>
              <a:rPr lang="en-US" dirty="0"/>
              <a:t>("Date",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  # Check the first few rows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01CD7-63D1-828E-38D8-361848925D08}"/>
              </a:ext>
            </a:extLst>
          </p:cNvPr>
          <p:cNvSpPr txBox="1"/>
          <p:nvPr/>
        </p:nvSpPr>
        <p:spPr>
          <a:xfrm>
            <a:off x="3048886" y="454123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Date	 	Sales 	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2024-01-01 	293 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2024-01-02 	253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2024-01-03 	101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2024-01-04 	122 </a:t>
            </a:r>
          </a:p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2024-01-05 	452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3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D3E6-C7EA-2AE0-421C-8958C41E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Downsampling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148F-BCE9-E65F-C868-CAB6C68E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Resampling to Monthly Data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Resampling to Weekly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AAB48-970F-3001-72D5-3E28E467DACB}"/>
              </a:ext>
            </a:extLst>
          </p:cNvPr>
          <p:cNvSpPr txBox="1"/>
          <p:nvPr/>
        </p:nvSpPr>
        <p:spPr>
          <a:xfrm>
            <a:off x="838200" y="2340012"/>
            <a:ext cx="111553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df_monthly</a:t>
            </a:r>
            <a:r>
              <a:rPr lang="en-US" sz="3200" dirty="0"/>
              <a:t> = </a:t>
            </a:r>
            <a:r>
              <a:rPr lang="en-US" sz="3200" dirty="0" err="1"/>
              <a:t>df.resample</a:t>
            </a:r>
            <a:r>
              <a:rPr lang="en-US" sz="3200" dirty="0"/>
              <a:t>("M").sum()  # Sum of Sales per month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df_monthly.head</a:t>
            </a:r>
            <a:r>
              <a:rPr lang="en-US" sz="3200" dirty="0"/>
              <a:t>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ABA8D-450D-CD3D-D783-CFDD27FA1FE6}"/>
              </a:ext>
            </a:extLst>
          </p:cNvPr>
          <p:cNvSpPr txBox="1"/>
          <p:nvPr/>
        </p:nvSpPr>
        <p:spPr>
          <a:xfrm>
            <a:off x="542260" y="5062228"/>
            <a:ext cx="10811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	</a:t>
            </a:r>
            <a:r>
              <a:rPr lang="en-US" sz="3200" dirty="0" err="1"/>
              <a:t>df_weekly</a:t>
            </a:r>
            <a:r>
              <a:rPr lang="en-US" sz="3200" dirty="0"/>
              <a:t> = </a:t>
            </a:r>
            <a:r>
              <a:rPr lang="en-US" sz="3200" dirty="0" err="1"/>
              <a:t>df.resample</a:t>
            </a:r>
            <a:r>
              <a:rPr lang="en-US" sz="3200" dirty="0"/>
              <a:t>("W").mean()  # Weekly average</a:t>
            </a:r>
          </a:p>
          <a:p>
            <a:r>
              <a:rPr lang="en-US" sz="3200" dirty="0"/>
              <a:t>	print(</a:t>
            </a:r>
            <a:r>
              <a:rPr lang="en-US" sz="3200" dirty="0" err="1"/>
              <a:t>df_weekly.head</a:t>
            </a:r>
            <a:r>
              <a:rPr lang="en-US" sz="32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878584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D88D-A51C-0510-8DA2-72A0934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Upsampling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DA58-7F70-57EE-702A-6415F886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6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Resampling to Hourly Data without filling missing values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754A8-F6BF-507A-427A-24ACEE60840D}"/>
              </a:ext>
            </a:extLst>
          </p:cNvPr>
          <p:cNvSpPr txBox="1"/>
          <p:nvPr/>
        </p:nvSpPr>
        <p:spPr>
          <a:xfrm>
            <a:off x="946298" y="2711302"/>
            <a:ext cx="101859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df_hourly</a:t>
            </a:r>
            <a:r>
              <a:rPr lang="en-US" sz="2400" dirty="0"/>
              <a:t> = </a:t>
            </a:r>
            <a:r>
              <a:rPr lang="en-US" sz="2400" dirty="0" err="1"/>
              <a:t>df.resample</a:t>
            </a:r>
            <a:r>
              <a:rPr lang="en-US" sz="2400" dirty="0"/>
              <a:t>("H").</a:t>
            </a:r>
            <a:r>
              <a:rPr lang="en-US" sz="2400" dirty="0" err="1"/>
              <a:t>asfreq</a:t>
            </a:r>
            <a:r>
              <a:rPr lang="en-US" sz="2400" dirty="0"/>
              <a:t>()  # Keeps missing values as </a:t>
            </a:r>
            <a:r>
              <a:rPr lang="en-US" sz="2400" dirty="0" err="1"/>
              <a:t>NaN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df_hourly.head</a:t>
            </a:r>
            <a:r>
              <a:rPr lang="en-US" sz="2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073435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E6C3-F268-22E8-7EBD-CF1464EC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before </a:t>
            </a:r>
            <a:r>
              <a:rPr lang="en-US" sz="4400" dirty="0" err="1"/>
              <a:t>df.resample</a:t>
            </a:r>
            <a:r>
              <a:rPr lang="en-US" sz="4400" dirty="0"/>
              <a:t>("H").</a:t>
            </a:r>
            <a:r>
              <a:rPr lang="en-US" sz="4400" dirty="0" err="1"/>
              <a:t>asfreq</a:t>
            </a:r>
            <a:r>
              <a:rPr lang="en-US" sz="4400" dirty="0"/>
              <a:t>()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8C66-0CA3-FF23-F54B-3CC315D6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Value</a:t>
            </a:r>
          </a:p>
          <a:p>
            <a:r>
              <a:rPr lang="en-US" dirty="0"/>
              <a:t>2025-03-24 08:15:00     10</a:t>
            </a:r>
          </a:p>
          <a:p>
            <a:r>
              <a:rPr lang="en-US" dirty="0"/>
              <a:t>2025-03-24 09:00:00     20</a:t>
            </a:r>
          </a:p>
          <a:p>
            <a:r>
              <a:rPr lang="en-US" dirty="0"/>
              <a:t>2025-03-24 09:45:00     30</a:t>
            </a:r>
          </a:p>
          <a:p>
            <a:r>
              <a:rPr lang="en-US" dirty="0"/>
              <a:t>2025-03-24 10:30:00     40</a:t>
            </a:r>
          </a:p>
          <a:p>
            <a:r>
              <a:rPr lang="en-US" dirty="0"/>
              <a:t>2025-03-24 11:15:00     50</a:t>
            </a:r>
          </a:p>
        </p:txBody>
      </p:sp>
    </p:spTree>
    <p:extLst>
      <p:ext uri="{BB962C8B-B14F-4D97-AF65-F5344CB8AC3E}">
        <p14:creationId xmlns:p14="http://schemas.microsoft.com/office/powerpoint/2010/main" val="36189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C664-9676-4BCD-5781-C776813D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Stock Market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271E-DC94-1ACC-E409-CD399FFE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financial analyst examines stock prices and trading volumes to identify trends and make investment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GARCH models for volatility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Risk assessment, portfolio management, and trading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25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6DF7-C384-459D-C6E0-5EF2819B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after </a:t>
            </a:r>
            <a:r>
              <a:rPr lang="en-US" sz="4400" dirty="0" err="1"/>
              <a:t>df.resample</a:t>
            </a:r>
            <a:r>
              <a:rPr lang="en-US" sz="4400" dirty="0"/>
              <a:t>("H").</a:t>
            </a:r>
            <a:r>
              <a:rPr lang="en-US" sz="4400" dirty="0" err="1"/>
              <a:t>asfreq</a:t>
            </a:r>
            <a:r>
              <a:rPr lang="en-US" sz="4400" dirty="0"/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1FED-14A7-589A-AFC6-43DDDB59C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  <a:p>
            <a:r>
              <a:rPr lang="en-US" dirty="0"/>
              <a:t>2025-03-24 08:00:00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2025-03-24 09:00:00   20.0</a:t>
            </a:r>
          </a:p>
          <a:p>
            <a:r>
              <a:rPr lang="en-US" dirty="0"/>
              <a:t>2025-03-24 10:00:00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2025-03-24 11:00:00   50.0</a:t>
            </a:r>
          </a:p>
        </p:txBody>
      </p:sp>
    </p:spTree>
    <p:extLst>
      <p:ext uri="{BB962C8B-B14F-4D97-AF65-F5344CB8AC3E}">
        <p14:creationId xmlns:p14="http://schemas.microsoft.com/office/powerpoint/2010/main" val="718119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1823-2FE2-5638-51C1-613727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Unsampling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2894-A2B3-3D72-C9AC-2E3CC044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Filling Missing Values After </a:t>
            </a:r>
            <a:r>
              <a:rPr lang="en-US" b="1" dirty="0" err="1"/>
              <a:t>Upsampling</a:t>
            </a:r>
            <a:endParaRPr lang="en-US" b="1" dirty="0"/>
          </a:p>
          <a:p>
            <a:r>
              <a:rPr lang="en-US" sz="2800" dirty="0" err="1"/>
              <a:t>df_hourly_filled</a:t>
            </a:r>
            <a:r>
              <a:rPr lang="en-US" sz="2800" dirty="0"/>
              <a:t> = </a:t>
            </a:r>
            <a:r>
              <a:rPr lang="en-US" sz="2800" dirty="0" err="1"/>
              <a:t>df.resample</a:t>
            </a:r>
            <a:r>
              <a:rPr lang="en-US" sz="2800" dirty="0"/>
              <a:t>("H").</a:t>
            </a:r>
            <a:r>
              <a:rPr lang="en-US" sz="2800" dirty="0" err="1"/>
              <a:t>ffill</a:t>
            </a:r>
            <a:r>
              <a:rPr lang="en-US" sz="2800" dirty="0"/>
              <a:t>()  # Forward fill missing values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df_hourly_filled.head</a:t>
            </a:r>
            <a:r>
              <a:rPr lang="en-US" sz="2800" dirty="0"/>
              <a:t>())</a:t>
            </a:r>
          </a:p>
          <a:p>
            <a:r>
              <a:rPr lang="en-US" b="1" dirty="0" err="1"/>
              <a:t>ffill</a:t>
            </a:r>
            <a:r>
              <a:rPr lang="en-US" b="1" dirty="0"/>
              <a:t>() Fills missing values with the previous available value.</a:t>
            </a:r>
          </a:p>
          <a:p>
            <a:r>
              <a:rPr lang="en-US" b="1" dirty="0" err="1"/>
              <a:t>bfill</a:t>
            </a:r>
            <a:r>
              <a:rPr lang="en-US" b="1" dirty="0"/>
              <a:t>() → Uses the next available value.</a:t>
            </a:r>
          </a:p>
          <a:p>
            <a:r>
              <a:rPr lang="en-US" b="1" dirty="0"/>
              <a:t>Fill with a Default Value (e.g., 0)</a:t>
            </a:r>
          </a:p>
          <a:p>
            <a:r>
              <a:rPr lang="en-US" dirty="0" err="1"/>
              <a:t>df_hourly</a:t>
            </a:r>
            <a:r>
              <a:rPr lang="en-US" dirty="0"/>
              <a:t> = </a:t>
            </a:r>
            <a:r>
              <a:rPr lang="en-US" dirty="0" err="1"/>
              <a:t>df.resample</a:t>
            </a:r>
            <a:r>
              <a:rPr lang="en-US" dirty="0"/>
              <a:t>("H").</a:t>
            </a:r>
            <a:r>
              <a:rPr lang="en-US" dirty="0" err="1"/>
              <a:t>asfreq</a:t>
            </a:r>
            <a:r>
              <a:rPr lang="en-US" dirty="0"/>
              <a:t>().</a:t>
            </a:r>
            <a:r>
              <a:rPr lang="en-US" dirty="0" err="1"/>
              <a:t>fillna</a:t>
            </a:r>
            <a:r>
              <a:rPr lang="en-US" dirty="0"/>
              <a:t>(0)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2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0967-0FAB-EB42-3DD5-3BBC9C79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2ECD-6485-A3B5-896A-AF960819B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 Value</a:t>
            </a:r>
          </a:p>
          <a:p>
            <a:r>
              <a:rPr lang="fi-FI" dirty="0"/>
              <a:t>2025-03-24 08:00:00   10.0</a:t>
            </a:r>
          </a:p>
          <a:p>
            <a:r>
              <a:rPr lang="fi-FI" dirty="0"/>
              <a:t>2025-03-24 09:00:00    NaN</a:t>
            </a:r>
          </a:p>
          <a:p>
            <a:r>
              <a:rPr lang="fi-FI" dirty="0"/>
              <a:t>2025-03-24 10:00:00   20.0</a:t>
            </a:r>
          </a:p>
          <a:p>
            <a:r>
              <a:rPr lang="fi-FI" dirty="0"/>
              <a:t>2025-03-24 11:00:00    NaN</a:t>
            </a:r>
          </a:p>
          <a:p>
            <a:r>
              <a:rPr lang="fi-FI" dirty="0"/>
              <a:t>2025-03-24 12:00:00    NaN</a:t>
            </a:r>
          </a:p>
          <a:p>
            <a:r>
              <a:rPr lang="fi-FI" dirty="0"/>
              <a:t>2025-03-24 13:00:00    NaN</a:t>
            </a:r>
          </a:p>
          <a:p>
            <a:r>
              <a:rPr lang="fi-FI" dirty="0"/>
              <a:t>2025-03-24 14:00:00   40.0</a:t>
            </a:r>
          </a:p>
          <a:p>
            <a:r>
              <a:rPr lang="fi-FI" dirty="0"/>
              <a:t>2025-03-24 15:00:00    NaN</a:t>
            </a:r>
          </a:p>
          <a:p>
            <a:r>
              <a:rPr lang="fi-FI" dirty="0"/>
              <a:t>2025-03-24 16:00:00   50.0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09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E6B-F625-1060-0550-2B54445A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4811E-96D2-C966-CD14-DB315D95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Value</a:t>
            </a:r>
          </a:p>
          <a:p>
            <a:r>
              <a:rPr lang="en-US" dirty="0"/>
              <a:t>2025-03-24 08:00:00   10.0</a:t>
            </a:r>
          </a:p>
          <a:p>
            <a:r>
              <a:rPr lang="en-US" dirty="0"/>
              <a:t>2025-03-24 09:00:00   10.0  # Filled with 10.0</a:t>
            </a:r>
          </a:p>
          <a:p>
            <a:r>
              <a:rPr lang="en-US" dirty="0"/>
              <a:t>2025-03-24 10:00:00   20.0</a:t>
            </a:r>
          </a:p>
          <a:p>
            <a:r>
              <a:rPr lang="en-US" dirty="0"/>
              <a:t>2025-03-24 11:00:00   20.0  # Filled with 20.0</a:t>
            </a:r>
          </a:p>
          <a:p>
            <a:r>
              <a:rPr lang="en-US" dirty="0"/>
              <a:t>2025-03-24 12:00:00   20.0  # Filled with 20.0</a:t>
            </a:r>
          </a:p>
          <a:p>
            <a:r>
              <a:rPr lang="en-US" dirty="0"/>
              <a:t>2025-03-24 13:00:00   20.0  # Filled with 20.0</a:t>
            </a:r>
          </a:p>
          <a:p>
            <a:r>
              <a:rPr lang="en-US" dirty="0"/>
              <a:t>2025-03-24 14:00:00   40.0</a:t>
            </a:r>
          </a:p>
          <a:p>
            <a:r>
              <a:rPr lang="en-US" dirty="0"/>
              <a:t>2025-03-24 15:00:00   40.0  # Filled with 40.0</a:t>
            </a:r>
          </a:p>
          <a:p>
            <a:r>
              <a:rPr lang="en-US" dirty="0"/>
              <a:t>2025-03-24 16:00:00   50.0</a:t>
            </a:r>
          </a:p>
        </p:txBody>
      </p:sp>
    </p:spTree>
    <p:extLst>
      <p:ext uri="{BB962C8B-B14F-4D97-AF65-F5344CB8AC3E}">
        <p14:creationId xmlns:p14="http://schemas.microsoft.com/office/powerpoint/2010/main" val="399073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C72A-4E4A-E9A1-D177-7E18B2A3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4AD56-40C9-608B-9264-10163E5EA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Value</a:t>
            </a:r>
          </a:p>
          <a:p>
            <a:r>
              <a:rPr lang="en-US" dirty="0"/>
              <a:t>2025-03-24 08:00:00   10.0</a:t>
            </a:r>
          </a:p>
          <a:p>
            <a:r>
              <a:rPr lang="en-US" dirty="0"/>
              <a:t>2025-03-24 09:00:00   20.0  # Filled with next available value</a:t>
            </a:r>
          </a:p>
          <a:p>
            <a:r>
              <a:rPr lang="en-US" dirty="0"/>
              <a:t>2025-03-24 10:00:00   20.0</a:t>
            </a:r>
          </a:p>
          <a:p>
            <a:r>
              <a:rPr lang="en-US" dirty="0"/>
              <a:t>2025-03-24 11:00:00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2025-03-24 12:00:00   40.0  # Filled with next available value</a:t>
            </a:r>
          </a:p>
          <a:p>
            <a:r>
              <a:rPr lang="en-US" dirty="0"/>
              <a:t>2025-03-24 13:00:00   40.0</a:t>
            </a:r>
          </a:p>
          <a:p>
            <a:r>
              <a:rPr lang="en-US" dirty="0"/>
              <a:t>2025-03-24 14:00:00   40.0</a:t>
            </a:r>
          </a:p>
          <a:p>
            <a:r>
              <a:rPr lang="en-US" dirty="0"/>
              <a:t>2025-03-24 15:00:00   50.0  # Filled with next available value</a:t>
            </a:r>
          </a:p>
          <a:p>
            <a:r>
              <a:rPr lang="en-US" dirty="0"/>
              <a:t>2025-03-24 16:00:00   50.0</a:t>
            </a:r>
          </a:p>
        </p:txBody>
      </p:sp>
    </p:spTree>
    <p:extLst>
      <p:ext uri="{BB962C8B-B14F-4D97-AF65-F5344CB8AC3E}">
        <p14:creationId xmlns:p14="http://schemas.microsoft.com/office/powerpoint/2010/main" val="2344839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2071-A2FF-FF4F-4F5C-E8B01049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E4973-2853-935D-199A-852761D5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Value</a:t>
            </a:r>
          </a:p>
          <a:p>
            <a:r>
              <a:rPr lang="en-US" dirty="0"/>
              <a:t>2025-03-24 08:00:00   10.0</a:t>
            </a:r>
          </a:p>
          <a:p>
            <a:r>
              <a:rPr lang="en-US" dirty="0"/>
              <a:t>2025-03-24 09:00:00    0.0</a:t>
            </a:r>
          </a:p>
          <a:p>
            <a:r>
              <a:rPr lang="en-US" dirty="0"/>
              <a:t>2025-03-24 10:00:00   20.0</a:t>
            </a:r>
          </a:p>
          <a:p>
            <a:r>
              <a:rPr lang="en-US" dirty="0"/>
              <a:t>2025-03-24 11:00:00    0.0</a:t>
            </a:r>
          </a:p>
          <a:p>
            <a:r>
              <a:rPr lang="en-US" dirty="0"/>
              <a:t>2025-03-24 12:00:00    0.0</a:t>
            </a:r>
          </a:p>
          <a:p>
            <a:r>
              <a:rPr lang="en-US" dirty="0"/>
              <a:t>2025-03-24 13:00:00    0.0</a:t>
            </a:r>
          </a:p>
          <a:p>
            <a:r>
              <a:rPr lang="en-US" dirty="0"/>
              <a:t>2025-03-24 14:00:00   40.0</a:t>
            </a:r>
          </a:p>
          <a:p>
            <a:r>
              <a:rPr lang="en-US" dirty="0"/>
              <a:t>2025-03-24 15:00:00    0.0</a:t>
            </a:r>
          </a:p>
          <a:p>
            <a:r>
              <a:rPr lang="en-US" dirty="0"/>
              <a:t>2025-03-24 16:00:00   50.0</a:t>
            </a:r>
          </a:p>
        </p:txBody>
      </p:sp>
    </p:spTree>
    <p:extLst>
      <p:ext uri="{BB962C8B-B14F-4D97-AF65-F5344CB8AC3E}">
        <p14:creationId xmlns:p14="http://schemas.microsoft.com/office/powerpoint/2010/main" val="302387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661D-D314-EEF1-C660-2C3313F4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Resampling Periods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4C7490-7DAC-926D-0365-DFFE733EF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947242"/>
              </p:ext>
            </p:extLst>
          </p:nvPr>
        </p:nvGraphicFramePr>
        <p:xfrm>
          <a:off x="606846" y="2439102"/>
          <a:ext cx="8079954" cy="2926080"/>
        </p:xfrm>
        <a:graphic>
          <a:graphicData uri="http://schemas.openxmlformats.org/drawingml/2006/table">
            <a:tbl>
              <a:tblPr/>
              <a:tblGrid>
                <a:gridCol w="4039977">
                  <a:extLst>
                    <a:ext uri="{9D8B030D-6E8A-4147-A177-3AD203B41FA5}">
                      <a16:colId xmlns:a16="http://schemas.microsoft.com/office/drawing/2014/main" val="4450937"/>
                    </a:ext>
                  </a:extLst>
                </a:gridCol>
                <a:gridCol w="4039977">
                  <a:extLst>
                    <a:ext uri="{9D8B030D-6E8A-4147-A177-3AD203B41FA5}">
                      <a16:colId xmlns:a16="http://schemas.microsoft.com/office/drawing/2014/main" val="312482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Frequency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302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"D"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35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Weekly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79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"M"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Monthly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748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"Q"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Quarterly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9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"Y"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Yearly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7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"H"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Hourly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57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"T"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Minute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91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128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6D91-A6A4-051E-941C-227456FF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Rolling window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239-DC64-4023-50F5-09BA0F07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Sales &amp; Revenue Analysis</a:t>
            </a:r>
            <a:r>
              <a:rPr lang="en-US" dirty="0"/>
              <a:t> – Identify sales trends over time </a:t>
            </a:r>
          </a:p>
          <a:p>
            <a:endParaRPr lang="en-US" b="1" dirty="0"/>
          </a:p>
          <a:p>
            <a:r>
              <a:rPr lang="en-US" b="1" dirty="0"/>
              <a:t>Stock Market Analysis</a:t>
            </a:r>
            <a:r>
              <a:rPr lang="en-US" dirty="0"/>
              <a:t> – Moving averages to detect trends</a:t>
            </a:r>
          </a:p>
          <a:p>
            <a:endParaRPr lang="en-US" b="1" dirty="0"/>
          </a:p>
          <a:p>
            <a:r>
              <a:rPr lang="en-US" b="1" dirty="0"/>
              <a:t>Website Traffic Analysis</a:t>
            </a:r>
            <a:r>
              <a:rPr lang="en-US" dirty="0"/>
              <a:t> – Track engagement patterns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20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7C9C-51CD-D464-C56A-1EB8DE4B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Series Rolling Window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309B-A658-F714-DEBE-1EED17EE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Rolling Mean (Moving Average)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Reduces short-term fluctuations</a:t>
            </a:r>
            <a:r>
              <a:rPr lang="en-US" dirty="0"/>
              <a:t>.</a:t>
            </a:r>
          </a:p>
          <a:p>
            <a:r>
              <a:rPr lang="en-US" b="1" dirty="0"/>
              <a:t>Larger window = smoother trend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5762F-9BF0-B1CC-EB10-613FFE6947B1}"/>
              </a:ext>
            </a:extLst>
          </p:cNvPr>
          <p:cNvSpPr txBox="1"/>
          <p:nvPr/>
        </p:nvSpPr>
        <p:spPr>
          <a:xfrm>
            <a:off x="1648047" y="2551837"/>
            <a:ext cx="74986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df</a:t>
            </a:r>
            <a:r>
              <a:rPr lang="en-US" sz="2400" dirty="0"/>
              <a:t>["MA_7"] = </a:t>
            </a:r>
            <a:r>
              <a:rPr lang="en-US" sz="2400" dirty="0" err="1"/>
              <a:t>df</a:t>
            </a:r>
            <a:r>
              <a:rPr lang="en-US" sz="2400" dirty="0"/>
              <a:t>["Sales"].rolling(window=7).mean()</a:t>
            </a:r>
          </a:p>
          <a:p>
            <a:endParaRPr lang="en-US" sz="2400" dirty="0"/>
          </a:p>
          <a:p>
            <a:r>
              <a:rPr lang="en-US" sz="2400" dirty="0"/>
              <a:t># Plot sales vs. moving average</a:t>
            </a:r>
          </a:p>
          <a:p>
            <a:r>
              <a:rPr lang="en-US" sz="2400" dirty="0" err="1"/>
              <a:t>df</a:t>
            </a:r>
            <a:r>
              <a:rPr lang="en-US" sz="2400" dirty="0"/>
              <a:t>[["Sales", "MA_7"]].plot(</a:t>
            </a:r>
            <a:r>
              <a:rPr lang="en-US" sz="2400" dirty="0" err="1"/>
              <a:t>figsize</a:t>
            </a:r>
            <a:r>
              <a:rPr lang="en-US" sz="2400" dirty="0"/>
              <a:t>=(10, 5), title="7-Day Moving Average")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2658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C20723-9E9C-E00F-A837-B2904122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271278"/>
            <a:ext cx="10972800" cy="641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70DC-0C61-536C-2F97-5AF9ABAB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Customer Churn Prediction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7439-75EF-896C-413D-38017C6C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telecom company tracks customer subscription data to predict which users are likely to cancel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Hidden Markov Models (HMM), Survival Analysis, or Recurrent Neural Networks (RNN).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Customer retention strategies and targeted marketing.</a:t>
            </a:r>
          </a:p>
        </p:txBody>
      </p:sp>
    </p:spTree>
    <p:extLst>
      <p:ext uri="{BB962C8B-B14F-4D97-AF65-F5344CB8AC3E}">
        <p14:creationId xmlns:p14="http://schemas.microsoft.com/office/powerpoint/2010/main" val="1060885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E69D-68E2-A3A8-6B9B-8644BA4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Rolling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AFDF-E00E-423B-30D1-AC0C4A86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Rolling_Sum</a:t>
            </a:r>
            <a:r>
              <a:rPr lang="en-US" dirty="0"/>
              <a:t>"] = </a:t>
            </a:r>
            <a:r>
              <a:rPr lang="en-US" dirty="0" err="1"/>
              <a:t>df</a:t>
            </a:r>
            <a:r>
              <a:rPr lang="en-US" dirty="0"/>
              <a:t>["Sales"].rolling(window=7).sum()</a:t>
            </a:r>
          </a:p>
          <a:p>
            <a:endParaRPr lang="en-US" dirty="0"/>
          </a:p>
          <a:p>
            <a:r>
              <a:rPr lang="en-US" dirty="0"/>
              <a:t>Show cumulative sales over past 7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99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4078A8-936A-4456-C0C2-ACCC9280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9222"/>
            <a:ext cx="11016343" cy="63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633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F1C2-A750-B18C-D42F-29FB27C9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Rolling Min &amp;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2D6A-C0C1-7ABF-E256-BE52DBA6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Rolling_Min</a:t>
            </a:r>
            <a:r>
              <a:rPr lang="en-US" dirty="0"/>
              <a:t>"] = </a:t>
            </a:r>
            <a:r>
              <a:rPr lang="en-US" dirty="0" err="1"/>
              <a:t>df</a:t>
            </a:r>
            <a:r>
              <a:rPr lang="en-US" dirty="0"/>
              <a:t>["Sales"].rolling(window=7).min()</a:t>
            </a:r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Rolling_Max</a:t>
            </a:r>
            <a:r>
              <a:rPr lang="en-US" dirty="0"/>
              <a:t>"] = </a:t>
            </a:r>
            <a:r>
              <a:rPr lang="en-US" dirty="0" err="1"/>
              <a:t>df</a:t>
            </a:r>
            <a:r>
              <a:rPr lang="en-US" dirty="0"/>
              <a:t>["Sales"].rolling(window=7).max()</a:t>
            </a:r>
          </a:p>
          <a:p>
            <a:endParaRPr lang="en-US" dirty="0"/>
          </a:p>
          <a:p>
            <a:r>
              <a:rPr lang="en-US" b="1" dirty="0"/>
              <a:t>Useful for identifying the lowest &amp; highest sales in a rolling period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90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8487A-9D30-12C4-0B3E-B3F1D95F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114425"/>
            <a:ext cx="79152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0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8ECB-92A0-0341-2C32-961E05E1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Weighted Moving Average (More Weight to Recent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5AA1-887A-7F40-8762-78D88484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["WMA_7"] = </a:t>
            </a:r>
            <a:r>
              <a:rPr lang="en-US" dirty="0" err="1"/>
              <a:t>df</a:t>
            </a:r>
            <a:r>
              <a:rPr lang="en-US" dirty="0"/>
              <a:t>["Sales"].</a:t>
            </a:r>
            <a:r>
              <a:rPr lang="en-US" dirty="0" err="1"/>
              <a:t>ewm</a:t>
            </a:r>
            <a:r>
              <a:rPr lang="en-US" dirty="0"/>
              <a:t>(span=7, adjust=False).mean()</a:t>
            </a:r>
          </a:p>
          <a:p>
            <a:r>
              <a:rPr lang="en-US" b="1" dirty="0"/>
              <a:t>Exponential Weighted Moving Average (EWMA)</a:t>
            </a:r>
            <a:r>
              <a:rPr lang="en-US" dirty="0"/>
              <a:t> gives </a:t>
            </a:r>
            <a:r>
              <a:rPr lang="en-US" b="1" dirty="0"/>
              <a:t>more weight to recent values</a:t>
            </a:r>
          </a:p>
          <a:p>
            <a:r>
              <a:rPr lang="en-US" b="1" dirty="0"/>
              <a:t>EWMA is useful in volatile data</a:t>
            </a:r>
            <a:r>
              <a:rPr lang="en-US" dirty="0"/>
              <a:t> (e.g., stock prices, sales trends) to react </a:t>
            </a:r>
            <a:r>
              <a:rPr lang="en-US" b="1" dirty="0"/>
              <a:t>faster to market changes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Rolling Standard Deviation</a:t>
            </a:r>
          </a:p>
          <a:p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Rolling_Std</a:t>
            </a:r>
            <a:r>
              <a:rPr lang="en-US" dirty="0"/>
              <a:t>"] = </a:t>
            </a:r>
            <a:r>
              <a:rPr lang="en-US" dirty="0" err="1"/>
              <a:t>df</a:t>
            </a:r>
            <a:r>
              <a:rPr lang="en-US" dirty="0"/>
              <a:t>["Sales"].rolling(window=7).std()</a:t>
            </a:r>
          </a:p>
          <a:p>
            <a:r>
              <a:rPr lang="en-US" b="1" dirty="0"/>
              <a:t>Shows variability in sales over time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871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otting stock prices and returns ...">
            <a:extLst>
              <a:ext uri="{FF2B5EF4-FFF2-40B4-BE49-F238E27FC236}">
                <a16:creationId xmlns:a16="http://schemas.microsoft.com/office/drawing/2014/main" id="{C8CD2FC5-C264-3A95-009A-D84BB503CF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22" y="544286"/>
            <a:ext cx="10515600" cy="6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558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7BCF62-107F-A6C5-864D-53318EBA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114425"/>
            <a:ext cx="79152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67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DB5A-3C6F-A599-122C-49F539EE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Detecting Anomalies with Rolling Z-Scores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A051-1C49-9D0C-B19C-0461A316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Rolling_Mean</a:t>
            </a:r>
            <a:r>
              <a:rPr lang="en-US" dirty="0"/>
              <a:t>"] = </a:t>
            </a:r>
            <a:r>
              <a:rPr lang="en-US" dirty="0" err="1"/>
              <a:t>df</a:t>
            </a:r>
            <a:r>
              <a:rPr lang="en-US" dirty="0"/>
              <a:t>["Sales"].rolling(window=7).mean()</a:t>
            </a:r>
          </a:p>
          <a:p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Rolling_Std</a:t>
            </a:r>
            <a:r>
              <a:rPr lang="en-US" dirty="0"/>
              <a:t>"] = </a:t>
            </a:r>
            <a:r>
              <a:rPr lang="en-US" dirty="0" err="1"/>
              <a:t>df</a:t>
            </a:r>
            <a:r>
              <a:rPr lang="en-US" dirty="0"/>
              <a:t>["Sales"].rolling(window=7).std()</a:t>
            </a:r>
          </a:p>
          <a:p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Z_Score</a:t>
            </a:r>
            <a:r>
              <a:rPr lang="en-US" dirty="0"/>
              <a:t>"] = (</a:t>
            </a:r>
            <a:r>
              <a:rPr lang="en-US" dirty="0" err="1"/>
              <a:t>df</a:t>
            </a:r>
            <a:r>
              <a:rPr lang="en-US" dirty="0"/>
              <a:t>["Sales"] - </a:t>
            </a:r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Rolling_Mean</a:t>
            </a:r>
            <a:r>
              <a:rPr lang="en-US" dirty="0"/>
              <a:t>"]) / </a:t>
            </a:r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Rolling_Std</a:t>
            </a:r>
            <a:r>
              <a:rPr lang="en-US" dirty="0"/>
              <a:t>"]</a:t>
            </a:r>
          </a:p>
          <a:p>
            <a:r>
              <a:rPr lang="en-US" b="1" dirty="0"/>
              <a:t># Flag anomalies where Z-Score &gt; 2</a:t>
            </a:r>
          </a:p>
          <a:p>
            <a:r>
              <a:rPr lang="en-US" dirty="0" err="1"/>
              <a:t>df</a:t>
            </a:r>
            <a:r>
              <a:rPr lang="en-US" dirty="0"/>
              <a:t>["Anomaly"] = </a:t>
            </a:r>
            <a:r>
              <a:rPr lang="en-US" dirty="0" err="1"/>
              <a:t>df</a:t>
            </a:r>
            <a:r>
              <a:rPr lang="en-US" dirty="0"/>
              <a:t>["</a:t>
            </a:r>
            <a:r>
              <a:rPr lang="en-US" dirty="0" err="1"/>
              <a:t>Z_Score</a:t>
            </a:r>
            <a:r>
              <a:rPr lang="en-US" dirty="0"/>
              <a:t>"].apply(lambda x: "Yes" if abs(x) &gt; 2 else "No")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["Anomaly"] == "Yes"])</a:t>
            </a:r>
          </a:p>
          <a:p>
            <a:r>
              <a:rPr lang="en-US" b="1" dirty="0"/>
              <a:t>Identifies points that are significantly different from the rolling mean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01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FA0739-CB9E-2F52-5B00-599663E5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114425"/>
            <a:ext cx="79819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8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A619-F989-7BA7-1F9E-C260DA5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Website Traffic and User Behavior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4AAFF-4690-97A8-1D34-ACFFD2EB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An e-commerce business monitors daily website traffic to optimize marketing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Seasonal Decomposition of Time Series (STL), anomaly detection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Digital marketing, ad spend allocation, and conversion rate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8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AD584-BFAA-A0AC-E576-8191AE5A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Economic Indicators &amp; Business Cycles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EFCA-6695-21E5-7F99-FC7E11709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government agency analyzes GDP growth, unemployment rates, and inflation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Vector Autoregression (VAR), Cointegration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Policy decisions, economic forecasting, and business cycle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2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4DA0-1407-B98B-7E8C-693482CB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Fraud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1435-5F70-CE52-9CD7-0BA8164E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bank monitors credit card transactions over time to detect fraudulent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Anomaly detection with Isolation Forests, Bayesian change point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Fraud prevention and security enhancement.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3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4727-8A44-83ED-92FF-1099B3AC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7. Demand Planning &amp; Supply Chain 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9402-C28A-6D8E-4B0A-B142D0B8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logistics company predicts shipping demand fluctuations.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Holt-Winters Exponential Smoothing, Time Series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Efficient resource allocation and delivery scheduling.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9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0F91-C1FE-B7A6-E038-74977016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Time Series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C054-E519-C200-B6B7-588AEDEE9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Time series data is a sequence of observations recorded at </a:t>
            </a:r>
            <a:r>
              <a:rPr lang="en-US" b="1" dirty="0"/>
              <a:t>regular time intervals</a:t>
            </a:r>
            <a:r>
              <a:rPr lang="en-US" dirty="0"/>
              <a:t>. Examples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Stock prices</a:t>
            </a:r>
            <a:r>
              <a:rPr lang="en-US" dirty="0"/>
              <a:t> (daily closing prices)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 readings</a:t>
            </a:r>
            <a:r>
              <a:rPr lang="en-US" dirty="0"/>
              <a:t> (hourly weather data)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Website traffic</a:t>
            </a:r>
            <a:r>
              <a:rPr lang="en-US" dirty="0"/>
              <a:t> (daily visits)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data</a:t>
            </a:r>
            <a:r>
              <a:rPr lang="en-US" dirty="0"/>
              <a:t> (monthly revenue)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4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2150</Words>
  <Application>Microsoft Office PowerPoint</Application>
  <PresentationFormat>Widescreen</PresentationFormat>
  <Paragraphs>333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Consolas</vt:lpstr>
      <vt:lpstr>Office Theme</vt:lpstr>
      <vt:lpstr>Week 7</vt:lpstr>
      <vt:lpstr>1. Sales Forecasting</vt:lpstr>
      <vt:lpstr>2. Stock Market Analysis</vt:lpstr>
      <vt:lpstr>3. Customer Churn Prediction</vt:lpstr>
      <vt:lpstr>4. Website Traffic and User Behavior Analysis</vt:lpstr>
      <vt:lpstr>5. Economic Indicators &amp; Business Cycles</vt:lpstr>
      <vt:lpstr>6. Fraud Detection</vt:lpstr>
      <vt:lpstr>7. Demand Planning &amp; Supply Chain Optimization</vt:lpstr>
      <vt:lpstr>What is Time Series Data?</vt:lpstr>
      <vt:lpstr>Loading and Exploring Time Series Data</vt:lpstr>
      <vt:lpstr>Working with Dates in Time Series Data</vt:lpstr>
      <vt:lpstr>Handling Dates in a DataFrame</vt:lpstr>
      <vt:lpstr>Extracting Date Components</vt:lpstr>
      <vt:lpstr>Setting Date as Index</vt:lpstr>
      <vt:lpstr>Filtering data by Date</vt:lpstr>
      <vt:lpstr>Generating Date Ranges </vt:lpstr>
      <vt:lpstr>Adding &amp; Subtracting Dates</vt:lpstr>
      <vt:lpstr>Uses of pd.Timestamp()</vt:lpstr>
      <vt:lpstr>PowerPoint Presentation</vt:lpstr>
      <vt:lpstr>Creating timestamp form date components</vt:lpstr>
      <vt:lpstr>Getting current timestamp()</vt:lpstr>
      <vt:lpstr>Accessing timestamp attributes</vt:lpstr>
      <vt:lpstr>Performing operations on timestamp</vt:lpstr>
      <vt:lpstr>Time Zone Handling</vt:lpstr>
      <vt:lpstr>Resampling Time Series Data</vt:lpstr>
      <vt:lpstr>data</vt:lpstr>
      <vt:lpstr>Downsampling</vt:lpstr>
      <vt:lpstr>Upsampling</vt:lpstr>
      <vt:lpstr>Example before df.resample("H").asfreq() </vt:lpstr>
      <vt:lpstr>Example after df.resample("H").asfreq() </vt:lpstr>
      <vt:lpstr>Unsampling</vt:lpstr>
      <vt:lpstr>PowerPoint Presentation</vt:lpstr>
      <vt:lpstr>PowerPoint Presentation</vt:lpstr>
      <vt:lpstr>PowerPoint Presentation</vt:lpstr>
      <vt:lpstr>PowerPoint Presentation</vt:lpstr>
      <vt:lpstr>Custom Resampling Periods</vt:lpstr>
      <vt:lpstr>Rolling window analysis</vt:lpstr>
      <vt:lpstr>Time Series Rolling Window Analysis</vt:lpstr>
      <vt:lpstr>PowerPoint Presentation</vt:lpstr>
      <vt:lpstr>Rolling Sum</vt:lpstr>
      <vt:lpstr>PowerPoint Presentation</vt:lpstr>
      <vt:lpstr>Rolling Min &amp; Max</vt:lpstr>
      <vt:lpstr>PowerPoint Presentation</vt:lpstr>
      <vt:lpstr>Weighted Moving Average (More Weight to Recent Data)</vt:lpstr>
      <vt:lpstr>PowerPoint Presentation</vt:lpstr>
      <vt:lpstr>PowerPoint Presentation</vt:lpstr>
      <vt:lpstr>Detecting Anomalies with Rolling Z-Scores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Muhammad Usman</dc:creator>
  <cp:lastModifiedBy>Noor Official</cp:lastModifiedBy>
  <cp:revision>3</cp:revision>
  <dcterms:created xsi:type="dcterms:W3CDTF">2025-03-06T14:29:08Z</dcterms:created>
  <dcterms:modified xsi:type="dcterms:W3CDTF">2025-04-13T03:55:28Z</dcterms:modified>
</cp:coreProperties>
</file>