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92BEA-346E-4A97-BDB8-C2F912DC3F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87265-773C-46DD-9A7B-B1768A97C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3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887265-773C-46DD-9A7B-B1768A97C7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1E47-C239-EF36-FB3B-4D2CBF235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76654-4056-F0FF-C046-DE098555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05EF-35F1-3397-2F13-0B78137C1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2D31-6A17-631A-C1C4-7B0DCE00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E0468-3549-B7BA-3551-C79DFBCB5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DF950-43EE-2557-67A0-1AE3B6A5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41507-77D8-505A-3973-5F8788EF4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FDBE7-18A0-51F3-8411-D37A0265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FAF8-4343-C99C-4069-0FCDC862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86AD1-4799-3C1A-C31D-D7699AA7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4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1041C-1DF6-0036-0064-13767CD89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3F131-8373-0A5A-5FE5-BEA7664FA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43AD3-4633-21AD-592F-ADC78945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90885-8454-C14B-D5E3-F4353835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D5F7A-6320-CFD6-B096-0118941D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3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B0A4-1691-D79A-FB66-F94CC906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3536-0351-B70A-5226-BAF8D8D7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07A02-E326-C80C-6EC0-6BCF634C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8FDB-A974-DBFE-1053-4CE7D965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0B157-F8AB-B6F1-EB57-A469F8F9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CD92B-C7F8-9BAA-D214-CB2CA040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B9262-6604-F657-FC58-FA073BB2F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6F8A-FB87-FDE6-DB97-72B48C10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E39E5-33D2-7A8D-D052-ED8FD3799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F86E-7651-2421-9E82-7B1A691EF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8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618CC-50DE-79B7-0702-030715ED7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10955-725C-9E02-0D13-C1B09D7CB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D2975-1366-CAC6-9839-05D59FC3B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7F84-7E42-72EE-296F-C44EE7D1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3C9EE-8220-4AC9-755C-D6B3EA45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90F24-01AC-4054-3668-C30C610C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94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2032-2D29-C67F-FCCA-BC5EC6EC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928B-A947-A2E8-3004-E8D99F4D7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2B61D-4B13-A8DB-59B0-FBFE8484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7A6FD-8DE1-F6AF-DACA-A56A330D7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75109-A55F-8BB6-C2C7-A2EB2084E8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E02C4-83C5-E0A1-8F9A-EA537018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57AF80-30C0-7C3D-84DC-D36F3936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8FB29-7D07-7128-FDE4-DFF0F1E44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CA40-9199-3CE4-5942-481A07BC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2952F-AF3B-24BF-AEB1-FB9ABD64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613C9-CFA2-B549-CD94-21687BD3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8C7F3-F7AF-5382-2FA8-C35C7975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F37BF-3897-5893-57C2-F165F36F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433A4C-E50D-7B62-83EF-2F2B15F3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A9233-A2A3-AD8E-7BD1-143810C0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7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7CBB-ADBB-3F26-EA99-C62C6D3A8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279A8-E13F-0824-A475-BDBA1DF7F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BADA5-7831-C028-952E-67991C8EE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05D3B-9CA8-1452-8C4B-37B61AE1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42CFB-4FEE-2761-DF19-883721FDF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10944-0A04-8469-3563-5B0745B5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1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D6CB-B9E5-88F2-C399-9EEA8E899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9FD981-CAEF-A5C0-5CB1-10967F689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BE7E7-EBD4-EFBE-770D-D555E83D3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A32B4-FB81-D2B5-EB64-10CA3CB5C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EFBD1-FAF0-9495-060B-C9035A91E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4365E-0DD7-8691-2AFF-0B3F4DA7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3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0163BF-4B67-A78D-CE2C-66CACF187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59122-A7C4-54CC-7F35-3D55102A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42B53-C75C-A116-A84E-15304B555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5FB81-06AF-4E60-8A8A-BBD8077ECE3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B821D-FE88-9933-D4CE-DC9192036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B89B9-8673-6160-2834-E4466B155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B0542-1FBE-4F16-B811-1B8F7998C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0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476A-4BA1-75E4-9372-CC82089FBD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848E-BF58-D55F-840F-38E403647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Merging and Joining</a:t>
            </a:r>
          </a:p>
        </p:txBody>
      </p:sp>
    </p:spTree>
    <p:extLst>
      <p:ext uri="{BB962C8B-B14F-4D97-AF65-F5344CB8AC3E}">
        <p14:creationId xmlns:p14="http://schemas.microsoft.com/office/powerpoint/2010/main" val="370795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BA8B1-3AE1-69A1-41F6-6846990C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6DA38-DA8F-50A9-4300-1FCE240A9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'ID': [1, 2, 3, 4],</a:t>
            </a:r>
          </a:p>
          <a:p>
            <a:r>
              <a:rPr lang="en-US" dirty="0"/>
              <a:t>    'Dept': ['HR', 'IT', 'IT', 'HR'],</a:t>
            </a:r>
          </a:p>
          <a:p>
            <a:r>
              <a:rPr lang="en-US" dirty="0"/>
              <a:t>    'Name': ['Alice', 'Bob', 'Charlie', 'David']})</a:t>
            </a:r>
          </a:p>
          <a:p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'ID': [2, 3, 4, 4],</a:t>
            </a:r>
          </a:p>
          <a:p>
            <a:r>
              <a:rPr lang="en-US" dirty="0"/>
              <a:t>    'Dept': ['IT', 'IT', 'HR', 'HR'],</a:t>
            </a:r>
          </a:p>
          <a:p>
            <a:r>
              <a:rPr lang="en-US" dirty="0"/>
              <a:t>    'Salary': [60000, 65000, 70000, 72000]})</a:t>
            </a:r>
          </a:p>
          <a:p>
            <a:r>
              <a:rPr lang="en-US" dirty="0" err="1"/>
              <a:t>merged_multi</a:t>
            </a:r>
            <a:r>
              <a:rPr lang="en-US" dirty="0"/>
              <a:t> = </a:t>
            </a:r>
            <a:r>
              <a:rPr lang="en-US" dirty="0" err="1"/>
              <a:t>pd.merge</a:t>
            </a:r>
            <a:r>
              <a:rPr lang="en-US" dirty="0"/>
              <a:t>(df1, df2, </a:t>
            </a:r>
            <a:r>
              <a:rPr lang="en-US" b="1" dirty="0"/>
              <a:t>on=['ID', 'Dept']</a:t>
            </a:r>
            <a:r>
              <a:rPr lang="en-US" dirty="0"/>
              <a:t>, how='inner')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55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2FF56-F73D-6B20-77F6-42325776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745DC-BACB-8C8F-E799-CF5045E52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on Multiple Keys:</a:t>
            </a:r>
          </a:p>
          <a:p>
            <a:r>
              <a:rPr lang="en-US" dirty="0"/>
              <a:t>    ID  	Dept 		Name  	Salary</a:t>
            </a:r>
          </a:p>
          <a:p>
            <a:r>
              <a:rPr lang="en-US" dirty="0"/>
              <a:t>0   2   	IT      		Bob   		60000</a:t>
            </a:r>
          </a:p>
          <a:p>
            <a:r>
              <a:rPr lang="en-US" dirty="0"/>
              <a:t>1   3   	IT  		Charlie   	65000</a:t>
            </a:r>
          </a:p>
          <a:p>
            <a:r>
              <a:rPr lang="en-US" dirty="0"/>
              <a:t>2   4   	HR    		David   	70000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1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D946-4868-D691-61FA-0F14295CE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Merging 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B6095-E0F3-F852-FEC2-EB55AA4C1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'Name': ['Alice', 'Bob', 'Charlie']</a:t>
            </a:r>
          </a:p>
          <a:p>
            <a:r>
              <a:rPr lang="en-US" dirty="0"/>
              <a:t>}, index=[1, 2, 3])</a:t>
            </a:r>
          </a:p>
          <a:p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'Score': [88, 92, 75]</a:t>
            </a:r>
          </a:p>
          <a:p>
            <a:r>
              <a:rPr lang="en-US" dirty="0"/>
              <a:t>}, index=[2, 3, 4])</a:t>
            </a:r>
          </a:p>
          <a:p>
            <a:r>
              <a:rPr lang="en-US" dirty="0" err="1"/>
              <a:t>merged_index</a:t>
            </a:r>
            <a:r>
              <a:rPr lang="en-US" dirty="0"/>
              <a:t> = </a:t>
            </a:r>
            <a:r>
              <a:rPr lang="en-US" dirty="0" err="1"/>
              <a:t>pd.merge</a:t>
            </a:r>
            <a:r>
              <a:rPr lang="en-US" dirty="0"/>
              <a:t>(df1, df2, </a:t>
            </a:r>
            <a:r>
              <a:rPr lang="en-US" dirty="0" err="1"/>
              <a:t>left_index</a:t>
            </a:r>
            <a:r>
              <a:rPr lang="en-US" dirty="0"/>
              <a:t>=True, </a:t>
            </a:r>
            <a:r>
              <a:rPr lang="en-US" dirty="0" err="1"/>
              <a:t>right_index</a:t>
            </a:r>
            <a:r>
              <a:rPr lang="en-US" dirty="0"/>
              <a:t>=True, how='inner')</a:t>
            </a:r>
          </a:p>
        </p:txBody>
      </p:sp>
    </p:spTree>
    <p:extLst>
      <p:ext uri="{BB962C8B-B14F-4D97-AF65-F5344CB8AC3E}">
        <p14:creationId xmlns:p14="http://schemas.microsoft.com/office/powerpoint/2010/main" val="2426279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3722-2D45-779C-CEBE-1BF90F8E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Output- index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018CA-22E6-4F99-F9DA-DCDFF9E31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on Index:</a:t>
            </a:r>
          </a:p>
          <a:p>
            <a:r>
              <a:rPr lang="en-US" dirty="0"/>
              <a:t>       	Name  	Score</a:t>
            </a:r>
          </a:p>
          <a:p>
            <a:r>
              <a:rPr lang="en-US" dirty="0"/>
              <a:t>2      	Bob     	88</a:t>
            </a:r>
          </a:p>
          <a:p>
            <a:r>
              <a:rPr lang="en-US" dirty="0"/>
              <a:t>3  	Charlie     	92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46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9F02-70BE-EC94-89F1-12BC9D32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DataFrame.join</a:t>
            </a:r>
            <a:r>
              <a:rPr lang="en-US" b="1" dirty="0"/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B2DC-EB47-7306-DF89-896F4BCD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 err="1"/>
              <a:t>DataFrame.join</a:t>
            </a:r>
            <a:r>
              <a:rPr lang="en-US" b="1" dirty="0"/>
              <a:t>()</a:t>
            </a:r>
            <a:r>
              <a:rPr lang="en-US" dirty="0"/>
              <a:t> is a convenient method in Pandas for combining </a:t>
            </a:r>
            <a:r>
              <a:rPr lang="en-US" dirty="0" err="1"/>
              <a:t>DataFrames</a:t>
            </a:r>
            <a:r>
              <a:rPr lang="en-US" dirty="0"/>
              <a:t> primarily by their indexes.</a:t>
            </a:r>
          </a:p>
          <a:p>
            <a:r>
              <a:rPr lang="en-US" dirty="0"/>
              <a:t> It is particularly useful when you want to merge data along the row labels without needing to specify explicit key columns.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9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3667-2460-CF84-1F32-2C7E5E92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of </a:t>
            </a:r>
            <a:r>
              <a:rPr lang="en-US" b="1" dirty="0" err="1"/>
              <a:t>DataFrame.join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5D29-DB35-73C4-0C22-3559A5FB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Index-Based Joining:</a:t>
            </a:r>
          </a:p>
          <a:p>
            <a:r>
              <a:rPr lang="en-US" dirty="0" err="1"/>
              <a:t>df.join</a:t>
            </a:r>
            <a:r>
              <a:rPr lang="en-US" dirty="0"/>
              <a:t>() merges two </a:t>
            </a:r>
            <a:r>
              <a:rPr lang="en-US" dirty="0" err="1"/>
              <a:t>DataFrames</a:t>
            </a:r>
            <a:r>
              <a:rPr lang="en-US" dirty="0"/>
              <a:t> using their indexes. If the </a:t>
            </a:r>
            <a:r>
              <a:rPr lang="en-US" dirty="0" err="1"/>
              <a:t>DataFrames</a:t>
            </a:r>
            <a:r>
              <a:rPr lang="en-US" dirty="0"/>
              <a:t> have different indexes, you can use different join types (like 'inner' or 'outer’).</a:t>
            </a:r>
          </a:p>
          <a:p>
            <a:r>
              <a:rPr lang="en-US" b="1" dirty="0"/>
              <a:t>Combining Multiple </a:t>
            </a:r>
            <a:r>
              <a:rPr lang="en-US" b="1" dirty="0" err="1"/>
              <a:t>DataFrames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You can join more than two </a:t>
            </a:r>
            <a:r>
              <a:rPr lang="en-US" dirty="0" err="1"/>
              <a:t>DataFrames</a:t>
            </a:r>
            <a:r>
              <a:rPr lang="en-US" dirty="0"/>
              <a:t> by passing a list of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b="1" dirty="0"/>
              <a:t>Column Alignment:</a:t>
            </a:r>
          </a:p>
          <a:p>
            <a:pPr lvl="1"/>
            <a:r>
              <a:rPr lang="en-US" dirty="0"/>
              <a:t>When the </a:t>
            </a:r>
            <a:r>
              <a:rPr lang="en-US" dirty="0" err="1"/>
              <a:t>DataFrames</a:t>
            </a:r>
            <a:r>
              <a:rPr lang="en-US" dirty="0"/>
              <a:t> share some column names (other than the index), you can control suffixes to distinguish them.</a:t>
            </a:r>
          </a:p>
          <a:p>
            <a:r>
              <a:rPr lang="en-US" b="1" dirty="0"/>
              <a:t>Convenience:</a:t>
            </a:r>
          </a:p>
          <a:p>
            <a:pPr lvl="1"/>
            <a:r>
              <a:rPr lang="en-US" dirty="0"/>
              <a:t>join() is often a shorthand for merging on the index when you already have your data set up with the appropriate indexes.</a:t>
            </a:r>
          </a:p>
        </p:txBody>
      </p:sp>
    </p:spTree>
    <p:extLst>
      <p:ext uri="{BB962C8B-B14F-4D97-AF65-F5344CB8AC3E}">
        <p14:creationId xmlns:p14="http://schemas.microsoft.com/office/powerpoint/2010/main" val="1993754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0910-D689-6088-3EC5-65E34D62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14B8-1DB4-8823-F70F-6AD97B20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DataFrame.join</a:t>
            </a:r>
            <a:r>
              <a:rPr lang="en-US" dirty="0"/>
              <a:t>(other, on=None, how='left', </a:t>
            </a:r>
            <a:r>
              <a:rPr lang="en-US" dirty="0" err="1"/>
              <a:t>lsuffix</a:t>
            </a:r>
            <a:r>
              <a:rPr lang="en-US" dirty="0"/>
              <a:t>='', </a:t>
            </a:r>
            <a:r>
              <a:rPr lang="en-US" dirty="0" err="1"/>
              <a:t>rsuffix</a:t>
            </a:r>
            <a:r>
              <a:rPr lang="en-US" dirty="0"/>
              <a:t>='', sort=False)</a:t>
            </a:r>
          </a:p>
          <a:p>
            <a:r>
              <a:rPr lang="en-US" b="1" dirty="0"/>
              <a:t>other: </a:t>
            </a:r>
            <a:r>
              <a:rPr lang="en-US" dirty="0" err="1"/>
              <a:t>DataFrame</a:t>
            </a:r>
            <a:r>
              <a:rPr lang="en-US" dirty="0"/>
              <a:t> or list/tuple of </a:t>
            </a:r>
            <a:r>
              <a:rPr lang="en-US" dirty="0" err="1"/>
              <a:t>DataFrames</a:t>
            </a:r>
            <a:r>
              <a:rPr lang="en-US" dirty="0"/>
              <a:t> to join.</a:t>
            </a:r>
          </a:p>
          <a:p>
            <a:r>
              <a:rPr lang="en-US" b="1" dirty="0"/>
              <a:t>on: </a:t>
            </a:r>
            <a:r>
              <a:rPr lang="en-US" dirty="0"/>
              <a:t>Column or index level name to.</a:t>
            </a:r>
          </a:p>
          <a:p>
            <a:r>
              <a:rPr lang="en-US" b="1" dirty="0"/>
              <a:t>how: </a:t>
            </a:r>
            <a:r>
              <a:rPr lang="en-US" dirty="0"/>
              <a:t>Type of join:</a:t>
            </a:r>
          </a:p>
          <a:p>
            <a:pPr lvl="1"/>
            <a:r>
              <a:rPr lang="en-US" dirty="0"/>
              <a:t>'left' (default): Keep all rows from the calling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'right': Keep all rows from the other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'outer': Keep all rows from both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'inner': Keep only rows that have matching indexes in both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b="1" dirty="0" err="1"/>
              <a:t>lsuffix</a:t>
            </a:r>
            <a:r>
              <a:rPr lang="en-US" b="1" dirty="0"/>
              <a:t>, </a:t>
            </a:r>
            <a:r>
              <a:rPr lang="en-US" b="1" dirty="0" err="1"/>
              <a:t>rsuffix</a:t>
            </a:r>
            <a:r>
              <a:rPr lang="en-US" b="1" dirty="0"/>
              <a:t>: </a:t>
            </a:r>
            <a:r>
              <a:rPr lang="en-US" dirty="0"/>
              <a:t>Suffixes to apply to overlapping column </a:t>
            </a:r>
            <a:r>
              <a:rPr lang="en-US" dirty="0" err="1"/>
              <a:t>names.sort</a:t>
            </a:r>
            <a:r>
              <a:rPr lang="en-US" dirty="0"/>
              <a:t>: Sort the resulting </a:t>
            </a:r>
            <a:r>
              <a:rPr lang="en-US" dirty="0" err="1"/>
              <a:t>DataFrame</a:t>
            </a:r>
            <a:r>
              <a:rPr lang="en-US" dirty="0"/>
              <a:t> by the join keys.</a:t>
            </a:r>
          </a:p>
        </p:txBody>
      </p:sp>
    </p:spTree>
    <p:extLst>
      <p:ext uri="{BB962C8B-B14F-4D97-AF65-F5344CB8AC3E}">
        <p14:creationId xmlns:p14="http://schemas.microsoft.com/office/powerpoint/2010/main" val="85901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60A80-53A6-9E12-14C2-1DEDEC77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Simple Index-Based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3F2E-706D-8A96-A671-1793260C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 pandas as pd</a:t>
            </a:r>
          </a:p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'Name': ['Alice', 'Bob', 'Charlie']</a:t>
            </a:r>
          </a:p>
          <a:p>
            <a:r>
              <a:rPr lang="en-US" dirty="0"/>
              <a:t>}, index=[1, 2, 3])</a:t>
            </a:r>
          </a:p>
          <a:p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'Score': [88, 92, 75]</a:t>
            </a:r>
          </a:p>
          <a:p>
            <a:r>
              <a:rPr lang="en-US" dirty="0"/>
              <a:t>}, index=[2, 3, 4])</a:t>
            </a:r>
          </a:p>
          <a:p>
            <a:r>
              <a:rPr lang="en-US" dirty="0" err="1"/>
              <a:t>joined_df</a:t>
            </a:r>
            <a:r>
              <a:rPr lang="en-US" dirty="0"/>
              <a:t> = df1.join(df2, how='left')</a:t>
            </a:r>
          </a:p>
        </p:txBody>
      </p:sp>
    </p:spTree>
    <p:extLst>
      <p:ext uri="{BB962C8B-B14F-4D97-AF65-F5344CB8AC3E}">
        <p14:creationId xmlns:p14="http://schemas.microsoft.com/office/powerpoint/2010/main" val="2438680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3CA9-031A-FA20-86C1-092C8731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061A-5DF3-197A-48B9-834D589D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Join (using df1's index):</a:t>
            </a:r>
          </a:p>
          <a:p>
            <a:r>
              <a:rPr lang="en-US" dirty="0"/>
              <a:t>       	Name  	Score</a:t>
            </a:r>
          </a:p>
          <a:p>
            <a:r>
              <a:rPr lang="en-US" dirty="0"/>
              <a:t>1    	Alice    	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2      	Bob   		88.0</a:t>
            </a:r>
          </a:p>
          <a:p>
            <a:r>
              <a:rPr lang="en-US" dirty="0"/>
              <a:t>3  	Charlie   	92.0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07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B6FA-7047-1CB5-3411-CF003A62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Inner Join on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DE88F-9CA6-CBB1-C9D2-95F3F3ED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joined_inner</a:t>
            </a:r>
            <a:r>
              <a:rPr lang="en-US" dirty="0"/>
              <a:t> = df1.join(df2, how='inner')</a:t>
            </a:r>
          </a:p>
          <a:p>
            <a:r>
              <a:rPr lang="en-US" dirty="0"/>
              <a:t>Inner Join (common index only):</a:t>
            </a:r>
          </a:p>
          <a:p>
            <a:r>
              <a:rPr lang="en-US" dirty="0"/>
              <a:t>       	Name  	Score</a:t>
            </a:r>
          </a:p>
          <a:p>
            <a:r>
              <a:rPr lang="en-US" dirty="0"/>
              <a:t>2      	Bob   		88.0</a:t>
            </a:r>
          </a:p>
          <a:p>
            <a:r>
              <a:rPr lang="en-US" dirty="0"/>
              <a:t>3  	Charlie   	92.0</a:t>
            </a:r>
          </a:p>
        </p:txBody>
      </p:sp>
    </p:spTree>
    <p:extLst>
      <p:ext uri="{BB962C8B-B14F-4D97-AF65-F5344CB8AC3E}">
        <p14:creationId xmlns:p14="http://schemas.microsoft.com/office/powerpoint/2010/main" val="169611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479C8-6883-C406-4978-51CC396F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merging and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9295-265E-03C7-C0D0-79CE7970F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merging and joining combine data from multiple </a:t>
            </a:r>
            <a:r>
              <a:rPr lang="en-US" dirty="0" err="1"/>
              <a:t>DataFrames</a:t>
            </a:r>
            <a:r>
              <a:rPr lang="en-US" dirty="0"/>
              <a:t>, but they differ in how they're implemented and when they're most convenient:</a:t>
            </a:r>
          </a:p>
          <a:p>
            <a:r>
              <a:rPr lang="en-US" b="1" dirty="0"/>
              <a:t>Merging (using </a:t>
            </a:r>
            <a:r>
              <a:rPr lang="en-US" b="1" dirty="0" err="1"/>
              <a:t>pd.merge</a:t>
            </a:r>
            <a:r>
              <a:rPr lang="en-US" b="1" dirty="0"/>
              <a:t>()):</a:t>
            </a:r>
          </a:p>
          <a:p>
            <a:pPr lvl="1"/>
            <a:r>
              <a:rPr lang="en-US" b="1" dirty="0"/>
              <a:t>Key-based</a:t>
            </a:r>
            <a:r>
              <a:rPr lang="en-US" dirty="0"/>
              <a:t>: You merge </a:t>
            </a:r>
            <a:r>
              <a:rPr lang="en-US" dirty="0" err="1"/>
              <a:t>DataFrames</a:t>
            </a:r>
            <a:r>
              <a:rPr lang="en-US" dirty="0"/>
              <a:t> based on one or more common columns (keys).</a:t>
            </a:r>
          </a:p>
          <a:p>
            <a:pPr lvl="1"/>
            <a:r>
              <a:rPr lang="en-US" b="1" dirty="0"/>
              <a:t>Flexible Join Types</a:t>
            </a:r>
            <a:r>
              <a:rPr lang="en-US" dirty="0"/>
              <a:t>: Supports inner, left, right, and outer joins.</a:t>
            </a:r>
          </a:p>
          <a:p>
            <a:pPr lvl="1"/>
            <a:r>
              <a:rPr lang="en-US" b="1" dirty="0"/>
              <a:t>Customizable</a:t>
            </a:r>
            <a:r>
              <a:rPr lang="en-US" dirty="0"/>
              <a:t>: You can specify which columns to merge on, even if they have different names in the two </a:t>
            </a:r>
            <a:r>
              <a:rPr lang="en-US" dirty="0" err="1"/>
              <a:t>DataFrames</a:t>
            </a:r>
            <a:r>
              <a:rPr lang="en-US" dirty="0"/>
              <a:t> (using </a:t>
            </a:r>
            <a:r>
              <a:rPr lang="en-US" dirty="0" err="1"/>
              <a:t>left_on</a:t>
            </a:r>
            <a:r>
              <a:rPr lang="en-US" dirty="0"/>
              <a:t> and </a:t>
            </a:r>
            <a:r>
              <a:rPr lang="en-US" dirty="0" err="1"/>
              <a:t>right_on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6111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DBFC-D66F-86C7-9091-04071CE99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Joining Multiple </a:t>
            </a:r>
            <a:r>
              <a:rPr lang="en-US" b="1" dirty="0" err="1"/>
              <a:t>DataFrames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524F-8B3F-77A1-2C39-0CBD6CCF4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'Department': ['HR', 'IT', 'Finance']</a:t>
            </a:r>
          </a:p>
          <a:p>
            <a:r>
              <a:rPr lang="en-US" dirty="0"/>
              <a:t>}, index=[1, 2, 3])</a:t>
            </a:r>
          </a:p>
          <a:p>
            <a:endParaRPr lang="en-US" dirty="0"/>
          </a:p>
          <a:p>
            <a:r>
              <a:rPr lang="en-US" b="1" dirty="0"/>
              <a:t># Join multiple </a:t>
            </a:r>
            <a:r>
              <a:rPr lang="en-US" b="1" dirty="0" err="1"/>
              <a:t>DataFrames</a:t>
            </a:r>
            <a:r>
              <a:rPr lang="en-US" b="1" dirty="0"/>
              <a:t> using the join() method</a:t>
            </a:r>
          </a:p>
          <a:p>
            <a:r>
              <a:rPr lang="en-US" dirty="0" err="1"/>
              <a:t>combined_df</a:t>
            </a:r>
            <a:r>
              <a:rPr lang="en-US" dirty="0"/>
              <a:t> = df1.join(</a:t>
            </a:r>
            <a:r>
              <a:rPr lang="en-US" b="1" dirty="0"/>
              <a:t>[df2, df3]</a:t>
            </a:r>
            <a:r>
              <a:rPr lang="en-US" dirty="0"/>
              <a:t>, how='outer')</a:t>
            </a:r>
          </a:p>
          <a:p>
            <a:r>
              <a:rPr lang="en-US" dirty="0"/>
              <a:t>print("Join multiple </a:t>
            </a:r>
            <a:r>
              <a:rPr lang="en-US" dirty="0" err="1"/>
              <a:t>DataFrames</a:t>
            </a:r>
            <a:r>
              <a:rPr lang="en-US" dirty="0"/>
              <a:t>:\n", </a:t>
            </a:r>
            <a:r>
              <a:rPr lang="en-US" dirty="0" err="1"/>
              <a:t>combined_df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191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0B06-72DC-6F03-E8F1-9A08EC3C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171E4-83CF-6DED-49FA-5DD4E3275DEB}"/>
              </a:ext>
            </a:extLst>
          </p:cNvPr>
          <p:cNvSpPr txBox="1"/>
          <p:nvPr/>
        </p:nvSpPr>
        <p:spPr>
          <a:xfrm>
            <a:off x="1988288" y="2551837"/>
            <a:ext cx="80382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Join multiple </a:t>
            </a:r>
            <a:r>
              <a:rPr lang="en-US" sz="3200" dirty="0" err="1"/>
              <a:t>DataFrames</a:t>
            </a:r>
            <a:r>
              <a:rPr lang="en-US" sz="3200" dirty="0"/>
              <a:t>:</a:t>
            </a:r>
          </a:p>
          <a:p>
            <a:r>
              <a:rPr lang="en-US" sz="3200" dirty="0"/>
              <a:t>       	Name  	Score 	Department</a:t>
            </a:r>
          </a:p>
          <a:p>
            <a:r>
              <a:rPr lang="en-US" sz="3200" dirty="0"/>
              <a:t>1    	Alice    	</a:t>
            </a:r>
            <a:r>
              <a:rPr lang="en-US" sz="3200" dirty="0" err="1"/>
              <a:t>NaN</a:t>
            </a:r>
            <a:r>
              <a:rPr lang="en-US" sz="3200" dirty="0"/>
              <a:t>         	HR</a:t>
            </a:r>
          </a:p>
          <a:p>
            <a:r>
              <a:rPr lang="en-US" sz="3200" dirty="0"/>
              <a:t>2      	Bob   	88.0         	IT</a:t>
            </a:r>
          </a:p>
          <a:p>
            <a:r>
              <a:rPr lang="en-US" sz="3200" dirty="0"/>
              <a:t>3  	Charlie   	92.0    	Finance</a:t>
            </a:r>
          </a:p>
          <a:p>
            <a:r>
              <a:rPr lang="en-US" sz="3200" dirty="0"/>
              <a:t>4      	</a:t>
            </a:r>
            <a:r>
              <a:rPr lang="en-US" sz="3200" dirty="0" err="1"/>
              <a:t>NaN</a:t>
            </a:r>
            <a:r>
              <a:rPr lang="en-US" sz="3200" dirty="0"/>
              <a:t>   	75.0        	</a:t>
            </a:r>
            <a:r>
              <a:rPr lang="en-US" sz="3200" dirty="0" err="1"/>
              <a:t>NaN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35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8E56-CE2B-B4CD-4DD3-8424AE92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Column for Joining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4FBE-4AAC-21D1-C7D5-2F4A6E835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you want to join on a column instead of the index, set the index of one </a:t>
            </a:r>
            <a:r>
              <a:rPr lang="en-US" dirty="0" err="1"/>
              <a:t>DataFrame</a:t>
            </a:r>
            <a:r>
              <a:rPr lang="en-US" dirty="0"/>
              <a:t> accordingly. For example:</a:t>
            </a:r>
          </a:p>
          <a:p>
            <a:r>
              <a:rPr lang="en-US" dirty="0"/>
              <a:t># Reset index so that 'ID' becomes a column</a:t>
            </a:r>
          </a:p>
          <a:p>
            <a:r>
              <a:rPr lang="en-US" dirty="0"/>
              <a:t>df1_reset = df1.reset_index().rename(columns={'index': 'ID'})</a:t>
            </a:r>
          </a:p>
          <a:p>
            <a:r>
              <a:rPr lang="en-US" dirty="0"/>
              <a:t>df2_reset = df2.reset_index().rename(columns={'index': 'ID'})</a:t>
            </a:r>
          </a:p>
          <a:p>
            <a:endParaRPr lang="en-US" dirty="0"/>
          </a:p>
          <a:p>
            <a:r>
              <a:rPr lang="en-US" dirty="0"/>
              <a:t># Set 'ID' as index for joining</a:t>
            </a:r>
          </a:p>
          <a:p>
            <a:r>
              <a:rPr lang="en-US" dirty="0"/>
              <a:t>df1_reset.set_index('ID',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r>
              <a:rPr lang="en-US" dirty="0"/>
              <a:t>df2_reset.set_index('ID',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 err="1"/>
              <a:t>joined_on_column</a:t>
            </a:r>
            <a:r>
              <a:rPr lang="en-US" dirty="0"/>
              <a:t> = df1_reset.join(df2_reset, how='outer')</a:t>
            </a:r>
          </a:p>
          <a:p>
            <a:r>
              <a:rPr lang="en-US" dirty="0"/>
              <a:t>print("Join using a column (set as index):\n", </a:t>
            </a:r>
            <a:r>
              <a:rPr lang="en-US" dirty="0" err="1"/>
              <a:t>joined_on_column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75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A1FB-9EFC-E873-142C-16BC0109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Pd.concat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4181B-F53B-166B-1540-8BA7751D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pd.concat</a:t>
            </a:r>
            <a:r>
              <a:rPr lang="en-US" dirty="0"/>
              <a:t>() is a Pandas function used to combine </a:t>
            </a:r>
            <a:r>
              <a:rPr lang="en-US" dirty="0" err="1"/>
              <a:t>DataFrames</a:t>
            </a:r>
            <a:r>
              <a:rPr lang="en-US" dirty="0"/>
              <a:t> (or Series) along a particular axis. It’s very flexible and useful when you want to stack data either vertically (i.e., adding rows) or horizontally (i.e., adding columns).</a:t>
            </a:r>
          </a:p>
        </p:txBody>
      </p:sp>
    </p:spTree>
    <p:extLst>
      <p:ext uri="{BB962C8B-B14F-4D97-AF65-F5344CB8AC3E}">
        <p14:creationId xmlns:p14="http://schemas.microsoft.com/office/powerpoint/2010/main" val="3940175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C5E6-47B6-8DAF-6D30-B95CEDFD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ACA2-DE88-76C1-FF68-2C2AAAD1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Axis Control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Vertical Concatenation (axis=0): Stacks </a:t>
            </a:r>
            <a:r>
              <a:rPr lang="en-US" dirty="0" err="1"/>
              <a:t>DataFrames</a:t>
            </a:r>
            <a:r>
              <a:rPr lang="en-US" dirty="0"/>
              <a:t> on top of each other (like appending rows).</a:t>
            </a:r>
          </a:p>
          <a:p>
            <a:pPr lvl="1"/>
            <a:r>
              <a:rPr lang="en-US" dirty="0"/>
              <a:t>Horizontal Concatenation (axis=1): Combines </a:t>
            </a:r>
            <a:r>
              <a:rPr lang="en-US" dirty="0" err="1"/>
              <a:t>DataFrames</a:t>
            </a:r>
            <a:r>
              <a:rPr lang="en-US" dirty="0"/>
              <a:t> side-by-side (like adding columns).</a:t>
            </a:r>
          </a:p>
          <a:p>
            <a:r>
              <a:rPr lang="en-US" b="1" dirty="0"/>
              <a:t>Ignore Index: </a:t>
            </a:r>
            <a:r>
              <a:rPr lang="en-US" dirty="0"/>
              <a:t>By default, the original row labels are retained. Setting </a:t>
            </a:r>
            <a:r>
              <a:rPr lang="en-US" dirty="0" err="1"/>
              <a:t>ignore_index</a:t>
            </a:r>
            <a:r>
              <a:rPr lang="en-US" dirty="0"/>
              <a:t> = True will reset the index in the result.</a:t>
            </a:r>
          </a:p>
          <a:p>
            <a:r>
              <a:rPr lang="en-US" b="1" dirty="0"/>
              <a:t>Keys and Hierarchical Indexing: </a:t>
            </a:r>
            <a:r>
              <a:rPr lang="en-US" dirty="0"/>
              <a:t>You can assign keys to each </a:t>
            </a:r>
            <a:r>
              <a:rPr lang="en-US" dirty="0" err="1"/>
              <a:t>DataFrame</a:t>
            </a:r>
            <a:r>
              <a:rPr lang="en-US" dirty="0"/>
              <a:t> being concatenated, which will create a hierarchical (</a:t>
            </a:r>
            <a:r>
              <a:rPr lang="en-US" dirty="0" err="1"/>
              <a:t>MultiIndex</a:t>
            </a:r>
            <a:r>
              <a:rPr lang="en-US" dirty="0"/>
              <a:t>) on the resulting axis.</a:t>
            </a:r>
          </a:p>
          <a:p>
            <a:r>
              <a:rPr lang="en-US" b="1" dirty="0" err="1"/>
              <a:t>Joining:</a:t>
            </a:r>
            <a:r>
              <a:rPr lang="en-US" dirty="0" err="1"/>
              <a:t>When</a:t>
            </a:r>
            <a:r>
              <a:rPr lang="en-US" dirty="0"/>
              <a:t> concatenating along columns, you can control how indexes are aligned using the join parameter ('inner' or 'outer').</a:t>
            </a:r>
          </a:p>
        </p:txBody>
      </p:sp>
    </p:spTree>
    <p:extLst>
      <p:ext uri="{BB962C8B-B14F-4D97-AF65-F5344CB8AC3E}">
        <p14:creationId xmlns:p14="http://schemas.microsoft.com/office/powerpoint/2010/main" val="486519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7158-CEC2-ABF8-2AF7-662A54B2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pd.concat</a:t>
            </a:r>
            <a:r>
              <a:rPr lang="en-US" b="1" dirty="0"/>
              <a:t>(</a:t>
            </a:r>
            <a:r>
              <a:rPr lang="en-US" b="1" dirty="0" err="1"/>
              <a:t>objs</a:t>
            </a:r>
            <a:r>
              <a:rPr lang="en-US" b="1" dirty="0"/>
              <a:t>, axis=0, join='outer', </a:t>
            </a:r>
            <a:r>
              <a:rPr lang="en-US" b="1" dirty="0" err="1"/>
              <a:t>ignore_index</a:t>
            </a:r>
            <a:r>
              <a:rPr lang="en-US" b="1" dirty="0"/>
              <a:t>=False, keys=None)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2D442-5D75-7941-08CB-CE676F95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objs:</a:t>
            </a:r>
            <a:r>
              <a:rPr lang="en-US" dirty="0" err="1"/>
              <a:t>A</a:t>
            </a:r>
            <a:r>
              <a:rPr lang="en-US" dirty="0"/>
              <a:t> list (or dictionary) of </a:t>
            </a:r>
            <a:r>
              <a:rPr lang="en-US" dirty="0" err="1"/>
              <a:t>DataFrames</a:t>
            </a:r>
            <a:r>
              <a:rPr lang="en-US" dirty="0"/>
              <a:t> or Series to concatenate.</a:t>
            </a:r>
          </a:p>
          <a:p>
            <a:r>
              <a:rPr lang="en-US" b="1" dirty="0" err="1"/>
              <a:t>axis:</a:t>
            </a:r>
            <a:r>
              <a:rPr lang="en-US" dirty="0" err="1"/>
              <a:t>The</a:t>
            </a:r>
            <a:r>
              <a:rPr lang="en-US" dirty="0"/>
              <a:t> axis to concatenate along. axis=0 stacks rows; axis=1 stacks columns.</a:t>
            </a:r>
          </a:p>
          <a:p>
            <a:r>
              <a:rPr lang="en-US" b="1" dirty="0" err="1"/>
              <a:t>join:</a:t>
            </a:r>
            <a:r>
              <a:rPr lang="en-US" dirty="0" err="1"/>
              <a:t>How</a:t>
            </a:r>
            <a:r>
              <a:rPr lang="en-US" dirty="0"/>
              <a:t> to handle indexes on the other axis: 'outer' (union) or 'inner' (intersection).</a:t>
            </a:r>
          </a:p>
          <a:p>
            <a:r>
              <a:rPr lang="en-US" b="1" dirty="0" err="1"/>
              <a:t>ignore_index:</a:t>
            </a:r>
            <a:r>
              <a:rPr lang="en-US" dirty="0" err="1"/>
              <a:t>If</a:t>
            </a:r>
            <a:r>
              <a:rPr lang="en-US" dirty="0"/>
              <a:t> True, do not use the existing index values. The result will have a default integer index.</a:t>
            </a:r>
          </a:p>
          <a:p>
            <a:r>
              <a:rPr lang="en-US" b="1" dirty="0" err="1"/>
              <a:t>keys:</a:t>
            </a:r>
            <a:r>
              <a:rPr lang="en-US" dirty="0" err="1"/>
              <a:t>Used</a:t>
            </a:r>
            <a:r>
              <a:rPr lang="en-US" dirty="0"/>
              <a:t> to create a hierarchical index on the concatenation axis. Useful for identifying which </a:t>
            </a:r>
            <a:r>
              <a:rPr lang="en-US" dirty="0" err="1"/>
              <a:t>DataFrame</a:t>
            </a:r>
            <a:r>
              <a:rPr lang="en-US" dirty="0"/>
              <a:t> each row/column came from.</a:t>
            </a:r>
          </a:p>
        </p:txBody>
      </p:sp>
    </p:spTree>
    <p:extLst>
      <p:ext uri="{BB962C8B-B14F-4D97-AF65-F5344CB8AC3E}">
        <p14:creationId xmlns:p14="http://schemas.microsoft.com/office/powerpoint/2010/main" val="360831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E86CF-76DA-2333-5936-B4AACCA9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concatenation (Default)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0943-E20F-E854-3D50-10839BB1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({'A': ['A0', 'A1'], 'B': ['B0', 'B1']})</a:t>
            </a:r>
          </a:p>
          <a:p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({'A': ['A2', 'A3'], 'B': ['B2', 'B3']})</a:t>
            </a:r>
          </a:p>
          <a:p>
            <a:endParaRPr lang="en-US" dirty="0"/>
          </a:p>
          <a:p>
            <a:r>
              <a:rPr lang="en-US" dirty="0"/>
              <a:t>result = </a:t>
            </a:r>
            <a:r>
              <a:rPr lang="en-US" dirty="0" err="1"/>
              <a:t>pd.concat</a:t>
            </a:r>
            <a:r>
              <a:rPr lang="en-US" dirty="0"/>
              <a:t>([df1, df2])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355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81D0-77C1-C34A-E0D4-A0151E46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266E2-5386-B208-018F-1450B1D44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pt-BR" dirty="0"/>
              <a:t>    A     B</a:t>
            </a:r>
          </a:p>
          <a:p>
            <a:r>
              <a:rPr lang="pt-BR" dirty="0"/>
              <a:t>0   A0  B0</a:t>
            </a:r>
          </a:p>
          <a:p>
            <a:r>
              <a:rPr lang="pt-BR" dirty="0"/>
              <a:t>1   A1  B1</a:t>
            </a:r>
          </a:p>
          <a:p>
            <a:r>
              <a:rPr lang="pt-BR" dirty="0"/>
              <a:t>0   A2  B2</a:t>
            </a:r>
          </a:p>
          <a:p>
            <a:r>
              <a:rPr lang="pt-BR" dirty="0"/>
              <a:t>1   A3  B3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90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2253-10E1-D6C7-734F-A59C6F644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Vertical </a:t>
            </a:r>
            <a:r>
              <a:rPr lang="en-US" b="1" dirty="0" err="1"/>
              <a:t>Concatanation</a:t>
            </a:r>
            <a:r>
              <a:rPr lang="en-US" b="1" dirty="0"/>
              <a:t> with </a:t>
            </a:r>
            <a:r>
              <a:rPr lang="en-US" b="1" dirty="0" err="1"/>
              <a:t>ignore_index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6515-2D06-F9CD-9B86-38FA7BD87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= </a:t>
            </a:r>
            <a:r>
              <a:rPr lang="en-US" dirty="0" err="1"/>
              <a:t>pd.concat</a:t>
            </a:r>
            <a:r>
              <a:rPr lang="en-US" dirty="0"/>
              <a:t>([df1, df2], </a:t>
            </a:r>
            <a:r>
              <a:rPr lang="en-US" dirty="0" err="1"/>
              <a:t>ignore_index</a:t>
            </a:r>
            <a:r>
              <a:rPr lang="en-US" dirty="0"/>
              <a:t>=True)</a:t>
            </a:r>
          </a:p>
          <a:p>
            <a:r>
              <a:rPr lang="en-US" dirty="0"/>
              <a:t>print(result)</a:t>
            </a:r>
          </a:p>
          <a:p>
            <a:pPr lvl="1"/>
            <a:r>
              <a:rPr lang="pt-BR" dirty="0"/>
              <a:t> A     B</a:t>
            </a:r>
          </a:p>
          <a:p>
            <a:r>
              <a:rPr lang="pt-BR" dirty="0"/>
              <a:t>0   A0  B0</a:t>
            </a:r>
          </a:p>
          <a:p>
            <a:r>
              <a:rPr lang="pt-BR" dirty="0"/>
              <a:t>1   A1  B1</a:t>
            </a:r>
          </a:p>
          <a:p>
            <a:r>
              <a:rPr lang="pt-BR" dirty="0"/>
              <a:t>2   A2  B2</a:t>
            </a:r>
          </a:p>
          <a:p>
            <a:r>
              <a:rPr lang="pt-BR" dirty="0"/>
              <a:t>3   A3  B3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94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B8D2-08B3-6B6E-C9E4-E8D96197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Horizantal</a:t>
            </a:r>
            <a:r>
              <a:rPr lang="en-US" b="1" dirty="0"/>
              <a:t> </a:t>
            </a:r>
            <a:r>
              <a:rPr lang="en-US" b="1" dirty="0" err="1"/>
              <a:t>concatanation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9F24B-65EA-58B9-EEE0-559BA0E9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df3 = </a:t>
            </a:r>
            <a:r>
              <a:rPr lang="en-US" dirty="0" err="1"/>
              <a:t>pd.DataFrame</a:t>
            </a:r>
            <a:r>
              <a:rPr lang="en-US" dirty="0"/>
              <a:t>({'C': ['C0', 'C1']})</a:t>
            </a:r>
          </a:p>
          <a:p>
            <a:r>
              <a:rPr lang="en-US" dirty="0"/>
              <a:t>result = </a:t>
            </a:r>
            <a:r>
              <a:rPr lang="en-US" dirty="0" err="1"/>
              <a:t>pd.concat</a:t>
            </a:r>
            <a:r>
              <a:rPr lang="en-US" dirty="0"/>
              <a:t>([df1, df3], axis=1)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  <a:p>
            <a:pPr lvl="1"/>
            <a:r>
              <a:rPr lang="pt-BR" dirty="0"/>
              <a:t>A   	B   	C</a:t>
            </a:r>
          </a:p>
          <a:p>
            <a:r>
              <a:rPr lang="pt-BR" dirty="0"/>
              <a:t>0   A0  	B0  	C0</a:t>
            </a:r>
          </a:p>
          <a:p>
            <a:r>
              <a:rPr lang="pt-BR" dirty="0"/>
              <a:t>1   A1  	B1  	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7443-06BB-3070-EBCD-96054F27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 between merging and joining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CB1F-5495-2542-A5EC-70D3BEF9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Joining (using </a:t>
            </a:r>
            <a:r>
              <a:rPr lang="en-US" b="1" dirty="0" err="1"/>
              <a:t>DataFrame.join</a:t>
            </a:r>
            <a:r>
              <a:rPr lang="en-US" b="1" dirty="0"/>
              <a:t>())</a:t>
            </a:r>
            <a:r>
              <a:rPr lang="en-US" dirty="0"/>
              <a:t>: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Index-based</a:t>
            </a:r>
            <a:r>
              <a:rPr lang="en-US" dirty="0"/>
              <a:t>: It is primarily used to join </a:t>
            </a:r>
            <a:r>
              <a:rPr lang="en-US" dirty="0" err="1"/>
              <a:t>DataFrames</a:t>
            </a:r>
            <a:r>
              <a:rPr lang="en-US" dirty="0"/>
              <a:t> on their indexes.</a:t>
            </a:r>
          </a:p>
          <a:p>
            <a:pPr lvl="1"/>
            <a:r>
              <a:rPr lang="en-US" b="1" dirty="0"/>
              <a:t>Simpler Syntax</a:t>
            </a:r>
            <a:r>
              <a:rPr lang="en-US" dirty="0"/>
              <a:t>: It’s a convenient shorthand for index-based merges.</a:t>
            </a:r>
          </a:p>
          <a:p>
            <a:pPr lvl="1"/>
            <a:r>
              <a:rPr lang="en-US" b="1" dirty="0"/>
              <a:t>Can Use Columns</a:t>
            </a:r>
            <a:r>
              <a:rPr lang="en-US" dirty="0"/>
              <a:t>: You can join on columns, but you need to set one of the </a:t>
            </a:r>
            <a:r>
              <a:rPr lang="en-US" dirty="0" err="1"/>
              <a:t>DataFrame’s</a:t>
            </a:r>
            <a:r>
              <a:rPr lang="en-US" dirty="0"/>
              <a:t> index first.</a:t>
            </a:r>
          </a:p>
        </p:txBody>
      </p:sp>
    </p:spTree>
    <p:extLst>
      <p:ext uri="{BB962C8B-B14F-4D97-AF65-F5344CB8AC3E}">
        <p14:creationId xmlns:p14="http://schemas.microsoft.com/office/powerpoint/2010/main" val="2550065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941D-27EE-B65D-1149-4F9D84CB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df4 = </a:t>
            </a:r>
            <a:r>
              <a:rPr lang="en-US" dirty="0" err="1"/>
              <a:t>pd.DataFrame</a:t>
            </a:r>
            <a:r>
              <a:rPr lang="en-US" dirty="0"/>
              <a:t>({'B': ['B2', 'B3'], 'C': ['C2', 'C3']})</a:t>
            </a:r>
          </a:p>
          <a:p>
            <a:r>
              <a:rPr lang="en-US" dirty="0"/>
              <a:t>result = </a:t>
            </a:r>
            <a:r>
              <a:rPr lang="en-US" dirty="0" err="1"/>
              <a:t>pd.concat</a:t>
            </a:r>
            <a:r>
              <a:rPr lang="en-US" dirty="0"/>
              <a:t>([df1, df4], join='inner')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  <a:p>
            <a:pPr lvl="1"/>
            <a:r>
              <a:rPr lang="en-US" dirty="0"/>
              <a:t>B</a:t>
            </a:r>
          </a:p>
          <a:p>
            <a:r>
              <a:rPr lang="en-US" dirty="0"/>
              <a:t>0   B0</a:t>
            </a:r>
          </a:p>
          <a:p>
            <a:r>
              <a:rPr lang="en-US" dirty="0"/>
              <a:t>1   B1</a:t>
            </a:r>
          </a:p>
          <a:p>
            <a:r>
              <a:rPr lang="en-US" dirty="0"/>
              <a:t>0   B2</a:t>
            </a:r>
          </a:p>
          <a:p>
            <a:r>
              <a:rPr lang="en-US" dirty="0"/>
              <a:t>1   B3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867EB2-3EA9-45DD-6E77-D6615744E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35519"/>
            <a:ext cx="91534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 Join (only common columns or indexes)</a:t>
            </a:r>
          </a:p>
        </p:txBody>
      </p:sp>
    </p:spTree>
    <p:extLst>
      <p:ext uri="{BB962C8B-B14F-4D97-AF65-F5344CB8AC3E}">
        <p14:creationId xmlns:p14="http://schemas.microsoft.com/office/powerpoint/2010/main" val="2446333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3E33-A3F9-99A4-F642-4F7F520D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Keys (for multi-index)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F9E8-0D54-E732-2E41-7487D37B8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= </a:t>
            </a:r>
            <a:r>
              <a:rPr lang="en-US" dirty="0" err="1"/>
              <a:t>pd.concat</a:t>
            </a:r>
            <a:r>
              <a:rPr lang="en-US" dirty="0"/>
              <a:t>([df1, df2], keys=['df1', 'df2'])</a:t>
            </a:r>
          </a:p>
          <a:p>
            <a:r>
              <a:rPr lang="en-US" dirty="0"/>
              <a:t>print(result)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A   B</a:t>
            </a:r>
          </a:p>
          <a:p>
            <a:r>
              <a:rPr lang="en-US" dirty="0"/>
              <a:t>df1 0  	A0  B0</a:t>
            </a:r>
          </a:p>
          <a:p>
            <a:r>
              <a:rPr lang="en-US" dirty="0"/>
              <a:t>     1  	A1  B1</a:t>
            </a:r>
          </a:p>
          <a:p>
            <a:r>
              <a:rPr lang="en-US" dirty="0"/>
              <a:t>df2 0  	A2  B2</a:t>
            </a:r>
          </a:p>
          <a:p>
            <a:r>
              <a:rPr lang="en-US" dirty="0"/>
              <a:t>     1  	A3  B3</a:t>
            </a:r>
          </a:p>
        </p:txBody>
      </p:sp>
    </p:spTree>
    <p:extLst>
      <p:ext uri="{BB962C8B-B14F-4D97-AF65-F5344CB8AC3E}">
        <p14:creationId xmlns:p14="http://schemas.microsoft.com/office/powerpoint/2010/main" val="31046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12421-E4BA-CA24-5F92-1180BFB6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CDFE-E10F-AD66-783C-CA7DFB43B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 err="1"/>
              <a:t>pd.merge</a:t>
            </a:r>
            <a:r>
              <a:rPr lang="en-US" b="1" dirty="0"/>
              <a:t>() </a:t>
            </a:r>
            <a:r>
              <a:rPr lang="en-US" dirty="0"/>
              <a:t>lets you  combine two </a:t>
            </a:r>
            <a:r>
              <a:rPr lang="en-US" dirty="0" err="1"/>
              <a:t>DataFrames</a:t>
            </a:r>
            <a:r>
              <a:rPr lang="en-US" dirty="0"/>
              <a:t> based on one or more common columns (similar to SQL joins).</a:t>
            </a:r>
          </a:p>
          <a:p>
            <a:r>
              <a:rPr lang="en-US" b="1" dirty="0" err="1"/>
              <a:t>DataFrame.join</a:t>
            </a:r>
            <a:r>
              <a:rPr lang="en-US" b="1" dirty="0"/>
              <a:t>()</a:t>
            </a:r>
            <a:r>
              <a:rPr lang="en-US" dirty="0"/>
              <a:t>join() is a convenient method for joining two </a:t>
            </a:r>
            <a:r>
              <a:rPr lang="en-US" dirty="0" err="1"/>
              <a:t>DataFrames</a:t>
            </a:r>
            <a:r>
              <a:rPr lang="en-US" dirty="0"/>
              <a:t> based on their indexes. </a:t>
            </a:r>
          </a:p>
          <a:p>
            <a:r>
              <a:rPr lang="en-US" b="1" dirty="0" err="1"/>
              <a:t>pd.concat</a:t>
            </a:r>
            <a:r>
              <a:rPr lang="en-US" b="1" dirty="0"/>
              <a:t>()</a:t>
            </a:r>
            <a:r>
              <a:rPr lang="en-US" dirty="0" err="1"/>
              <a:t>concat</a:t>
            </a:r>
            <a:r>
              <a:rPr lang="en-US" dirty="0"/>
              <a:t>() is used to stack </a:t>
            </a:r>
            <a:r>
              <a:rPr lang="en-US" dirty="0" err="1"/>
              <a:t>DataFrames</a:t>
            </a:r>
            <a:r>
              <a:rPr lang="en-US" dirty="0"/>
              <a:t> either vertically (adding rows) or horizontally (adding columns). It's not based on keys but rather on positions.</a:t>
            </a:r>
          </a:p>
        </p:txBody>
      </p:sp>
    </p:spTree>
    <p:extLst>
      <p:ext uri="{BB962C8B-B14F-4D97-AF65-F5344CB8AC3E}">
        <p14:creationId xmlns:p14="http://schemas.microsoft.com/office/powerpoint/2010/main" val="121610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56B96-79A5-700F-2AF6-FD5098543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pd.merge</a:t>
            </a:r>
            <a:r>
              <a:rPr lang="en-US" b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6F0B-5991-8761-084E-C1EABFE43D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() is a powerful function in Pandas that lets you combine two </a:t>
            </a:r>
            <a:r>
              <a:rPr lang="en-US" dirty="0" err="1"/>
              <a:t>DataFrames</a:t>
            </a:r>
            <a:r>
              <a:rPr lang="en-US" dirty="0"/>
              <a:t> based on one or more common keys, similar to SQL joins. It gives you a lot of flexibility in specifying how to join your data. Here’s a detailed overview: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52DF3-395D-AB77-507E-B10F1BE09E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Key Features of </a:t>
            </a:r>
            <a:r>
              <a:rPr lang="en-US" b="1" dirty="0" err="1"/>
              <a:t>pd.merge</a:t>
            </a:r>
            <a:r>
              <a:rPr lang="en-US" b="1" dirty="0"/>
              <a:t>()</a:t>
            </a:r>
          </a:p>
          <a:p>
            <a:r>
              <a:rPr lang="en-US" b="1" dirty="0"/>
              <a:t>Key-Based Merging</a:t>
            </a:r>
            <a:r>
              <a:rPr lang="en-US" dirty="0"/>
              <a:t>:</a:t>
            </a:r>
          </a:p>
          <a:p>
            <a:r>
              <a:rPr lang="en-US" dirty="0"/>
              <a:t>Merge </a:t>
            </a:r>
            <a:r>
              <a:rPr lang="en-US" dirty="0" err="1"/>
              <a:t>DataFrames</a:t>
            </a:r>
            <a:r>
              <a:rPr lang="en-US" dirty="0"/>
              <a:t> using one or more columns as keys. </a:t>
            </a:r>
          </a:p>
          <a:p>
            <a:r>
              <a:rPr lang="en-US" dirty="0"/>
              <a:t>These keys can be of the same name in both </a:t>
            </a:r>
            <a:r>
              <a:rPr lang="en-US" dirty="0" err="1"/>
              <a:t>DataFrames</a:t>
            </a:r>
            <a:r>
              <a:rPr lang="en-US" dirty="0"/>
              <a:t> or you can specify different key names using </a:t>
            </a:r>
            <a:r>
              <a:rPr lang="en-US" dirty="0" err="1"/>
              <a:t>left_on</a:t>
            </a:r>
            <a:r>
              <a:rPr lang="en-US" dirty="0"/>
              <a:t> and </a:t>
            </a:r>
            <a:r>
              <a:rPr lang="en-US" dirty="0" err="1"/>
              <a:t>right_on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4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C46D-4901-514D-F317-A4574A59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Join Types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CAB17-BB11-26E5-864E-81105A4D0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perform:</a:t>
            </a:r>
          </a:p>
          <a:p>
            <a:r>
              <a:rPr lang="en-US" b="1" dirty="0"/>
              <a:t>Inner Join </a:t>
            </a:r>
            <a:r>
              <a:rPr lang="en-US" dirty="0"/>
              <a:t>(default): Returns rows where the keys exist in both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r>
              <a:rPr lang="en-US" b="1" dirty="0"/>
              <a:t>Left Join</a:t>
            </a:r>
            <a:r>
              <a:rPr lang="en-US" dirty="0"/>
              <a:t>: Returns all rows from the left </a:t>
            </a:r>
            <a:r>
              <a:rPr lang="en-US" dirty="0" err="1"/>
              <a:t>DataFrame</a:t>
            </a:r>
            <a:r>
              <a:rPr lang="en-US" dirty="0"/>
              <a:t>, along with matching rows from the right </a:t>
            </a:r>
            <a:r>
              <a:rPr lang="en-US" dirty="0" err="1"/>
              <a:t>DataFrame</a:t>
            </a:r>
            <a:r>
              <a:rPr lang="en-US" dirty="0"/>
              <a:t>. Missing values are filled with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b="1" dirty="0"/>
              <a:t>Right Join</a:t>
            </a:r>
            <a:r>
              <a:rPr lang="en-US" dirty="0"/>
              <a:t>: Returns all rows from the right </a:t>
            </a:r>
            <a:r>
              <a:rPr lang="en-US" dirty="0" err="1"/>
              <a:t>DataFrame</a:t>
            </a:r>
            <a:r>
              <a:rPr lang="en-US" dirty="0"/>
              <a:t>, along with matching rows from the left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r>
              <a:rPr lang="en-US" b="1" dirty="0"/>
              <a:t>Outer Join</a:t>
            </a:r>
            <a:r>
              <a:rPr lang="en-US" dirty="0"/>
              <a:t>: Returns all rows from both </a:t>
            </a:r>
            <a:r>
              <a:rPr lang="en-US" dirty="0" err="1"/>
              <a:t>DataFrames</a:t>
            </a:r>
            <a:r>
              <a:rPr lang="en-US" dirty="0"/>
              <a:t>, filling in </a:t>
            </a:r>
            <a:r>
              <a:rPr lang="en-US" dirty="0" err="1"/>
              <a:t>NaNs</a:t>
            </a:r>
            <a:r>
              <a:rPr lang="en-US" dirty="0"/>
              <a:t> where there are no matches.</a:t>
            </a:r>
          </a:p>
        </p:txBody>
      </p:sp>
    </p:spTree>
    <p:extLst>
      <p:ext uri="{BB962C8B-B14F-4D97-AF65-F5344CB8AC3E}">
        <p14:creationId xmlns:p14="http://schemas.microsoft.com/office/powerpoint/2010/main" val="342918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F768D-A5A0-7F61-D2E9-031DD18F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Handling of Suffixes:</a:t>
            </a:r>
          </a:p>
          <a:p>
            <a:endParaRPr lang="en-US" dirty="0"/>
          </a:p>
          <a:p>
            <a:r>
              <a:rPr lang="en-US" dirty="0"/>
              <a:t>When merging, if there are overlapping column names not used as keys, you can specify suffixes using the suffixes parameter.</a:t>
            </a:r>
          </a:p>
          <a:p>
            <a:endParaRPr lang="en-US" dirty="0"/>
          </a:p>
          <a:p>
            <a:r>
              <a:rPr lang="en-US" b="1" dirty="0"/>
              <a:t>Multiple </a:t>
            </a:r>
            <a:r>
              <a:rPr lang="en-US" b="1" dirty="0" err="1"/>
              <a:t>Keys</a:t>
            </a:r>
            <a:r>
              <a:rPr lang="en-US" dirty="0" err="1"/>
              <a:t>:You</a:t>
            </a:r>
            <a:r>
              <a:rPr lang="en-US" dirty="0"/>
              <a:t> can merge on multiple columns by passing a list to the on parameter.</a:t>
            </a:r>
          </a:p>
        </p:txBody>
      </p:sp>
    </p:spTree>
    <p:extLst>
      <p:ext uri="{BB962C8B-B14F-4D97-AF65-F5344CB8AC3E}">
        <p14:creationId xmlns:p14="http://schemas.microsoft.com/office/powerpoint/2010/main" val="418523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C518-810C-3DF3-A556-8C6F84139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EC348-7C90-15DC-56F8-4CF64737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pd.merge</a:t>
            </a:r>
            <a:r>
              <a:rPr lang="en-US" dirty="0"/>
              <a:t>(left, right, how='inner', on=None, </a:t>
            </a:r>
            <a:r>
              <a:rPr lang="en-US" dirty="0" err="1"/>
              <a:t>left_on</a:t>
            </a:r>
            <a:r>
              <a:rPr lang="en-US" dirty="0"/>
              <a:t>=None, </a:t>
            </a:r>
            <a:r>
              <a:rPr lang="en-US" dirty="0" err="1"/>
              <a:t>right_on</a:t>
            </a:r>
            <a:r>
              <a:rPr lang="en-US" dirty="0"/>
              <a:t>=None, </a:t>
            </a:r>
            <a:r>
              <a:rPr lang="en-US" dirty="0" err="1"/>
              <a:t>left_index</a:t>
            </a:r>
            <a:r>
              <a:rPr lang="en-US" dirty="0"/>
              <a:t>=False, </a:t>
            </a:r>
            <a:r>
              <a:rPr lang="en-US" dirty="0" err="1"/>
              <a:t>right_index</a:t>
            </a:r>
            <a:r>
              <a:rPr lang="en-US" dirty="0"/>
              <a:t>=False, sort=False, suffixes=('_x', '_y’)). </a:t>
            </a:r>
          </a:p>
          <a:p>
            <a:r>
              <a:rPr lang="en-US" b="1" dirty="0"/>
              <a:t>Left </a:t>
            </a:r>
            <a:r>
              <a:rPr lang="en-US" dirty="0"/>
              <a:t>and </a:t>
            </a:r>
            <a:r>
              <a:rPr lang="en-US" b="1" dirty="0"/>
              <a:t>right </a:t>
            </a:r>
            <a:r>
              <a:rPr lang="en-US" dirty="0"/>
              <a:t>are the two datasets.</a:t>
            </a:r>
          </a:p>
          <a:p>
            <a:r>
              <a:rPr lang="en-US" b="1" dirty="0"/>
              <a:t>How </a:t>
            </a:r>
            <a:r>
              <a:rPr lang="en-US" dirty="0"/>
              <a:t>specifies join types:</a:t>
            </a:r>
          </a:p>
          <a:p>
            <a:r>
              <a:rPr lang="en-US" b="1" dirty="0"/>
              <a:t>Inner, outer, left and right.</a:t>
            </a:r>
          </a:p>
          <a:p>
            <a:r>
              <a:rPr lang="en-US" b="1" dirty="0"/>
              <a:t>Inner join:</a:t>
            </a:r>
          </a:p>
          <a:p>
            <a:r>
              <a:rPr lang="en-US" dirty="0" err="1"/>
              <a:t>merged_inner</a:t>
            </a:r>
            <a:r>
              <a:rPr lang="en-US" dirty="0"/>
              <a:t> = </a:t>
            </a:r>
            <a:r>
              <a:rPr lang="en-US" dirty="0" err="1"/>
              <a:t>pd.merge</a:t>
            </a:r>
            <a:r>
              <a:rPr lang="en-US" dirty="0"/>
              <a:t>(df1, df2, on='ID', how='inner')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7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1639-84FE-9F14-8B4E-611187B59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Left Join with Different Key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F60B0-6DFC-F600-8416-4AB335384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df1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</a:t>
            </a:r>
            <a:r>
              <a:rPr lang="en-US" dirty="0" err="1"/>
              <a:t>EmpID</a:t>
            </a:r>
            <a:r>
              <a:rPr lang="en-US" dirty="0"/>
              <a:t>': [1, 2, 3],</a:t>
            </a:r>
          </a:p>
          <a:p>
            <a:r>
              <a:rPr lang="en-US" dirty="0"/>
              <a:t>    'Name': ['Alice', 'Bob', 'Charlie']})</a:t>
            </a:r>
          </a:p>
          <a:p>
            <a:r>
              <a:rPr lang="en-US" dirty="0"/>
              <a:t>df2 = </a:t>
            </a:r>
            <a:r>
              <a:rPr lang="en-US" dirty="0" err="1"/>
              <a:t>pd.DataFrame</a:t>
            </a:r>
            <a:r>
              <a:rPr lang="en-US" dirty="0"/>
              <a:t>({</a:t>
            </a:r>
          </a:p>
          <a:p>
            <a:r>
              <a:rPr lang="en-US" dirty="0"/>
              <a:t>    'ID': [2, 3, 4],</a:t>
            </a:r>
          </a:p>
          <a:p>
            <a:r>
              <a:rPr lang="en-US" dirty="0"/>
              <a:t>    'Score': [88, 92, 75]})</a:t>
            </a:r>
          </a:p>
          <a:p>
            <a:r>
              <a:rPr lang="en-US" dirty="0" err="1"/>
              <a:t>merged_left</a:t>
            </a:r>
            <a:r>
              <a:rPr lang="en-US" dirty="0"/>
              <a:t> = </a:t>
            </a:r>
            <a:r>
              <a:rPr lang="en-US" dirty="0" err="1"/>
              <a:t>pd.merge</a:t>
            </a:r>
            <a:r>
              <a:rPr lang="en-US" dirty="0"/>
              <a:t>(df1, df2, </a:t>
            </a:r>
            <a:r>
              <a:rPr lang="en-US" dirty="0" err="1"/>
              <a:t>left_on</a:t>
            </a:r>
            <a:r>
              <a:rPr lang="en-US" dirty="0"/>
              <a:t>='</a:t>
            </a:r>
            <a:r>
              <a:rPr lang="en-US" dirty="0" err="1"/>
              <a:t>EmpID</a:t>
            </a:r>
            <a:r>
              <a:rPr lang="en-US" dirty="0"/>
              <a:t>', </a:t>
            </a:r>
            <a:r>
              <a:rPr lang="en-US" dirty="0" err="1"/>
              <a:t>right_on</a:t>
            </a:r>
            <a:r>
              <a:rPr lang="en-US" dirty="0"/>
              <a:t>='ID', how='left')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7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2158</Words>
  <Application>Microsoft Office PowerPoint</Application>
  <PresentationFormat>Widescreen</PresentationFormat>
  <Paragraphs>216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Aptos</vt:lpstr>
      <vt:lpstr>Aptos Display</vt:lpstr>
      <vt:lpstr>Arial</vt:lpstr>
      <vt:lpstr>Office Theme</vt:lpstr>
      <vt:lpstr>Week 8</vt:lpstr>
      <vt:lpstr>Difference between merging and joining</vt:lpstr>
      <vt:lpstr>Difference between merging and joining</vt:lpstr>
      <vt:lpstr>Different methods</vt:lpstr>
      <vt:lpstr>pd.merge()</vt:lpstr>
      <vt:lpstr>Join Types:</vt:lpstr>
      <vt:lpstr>PowerPoint Presentation</vt:lpstr>
      <vt:lpstr>Basic syntax</vt:lpstr>
      <vt:lpstr>Left Join with Different Key Names</vt:lpstr>
      <vt:lpstr>Merge on Multiple Keys</vt:lpstr>
      <vt:lpstr>PowerPoint Presentation</vt:lpstr>
      <vt:lpstr>Merging on index</vt:lpstr>
      <vt:lpstr>Output- index merging</vt:lpstr>
      <vt:lpstr>DataFrame.join()</vt:lpstr>
      <vt:lpstr>Key Features of DataFrame.join()</vt:lpstr>
      <vt:lpstr>Basic Syntax</vt:lpstr>
      <vt:lpstr>Simple Index-Based Join</vt:lpstr>
      <vt:lpstr>Output </vt:lpstr>
      <vt:lpstr>Inner Join on Index</vt:lpstr>
      <vt:lpstr>Joining Multiple DataFrames</vt:lpstr>
      <vt:lpstr>Output</vt:lpstr>
      <vt:lpstr>Using a Column for Joining</vt:lpstr>
      <vt:lpstr>Pd.concat()</vt:lpstr>
      <vt:lpstr>Key Features</vt:lpstr>
      <vt:lpstr>pd.concat(objs, axis=0, join='outer', ignore_index=False, keys=None)</vt:lpstr>
      <vt:lpstr>Vertical concatenation (Default)</vt:lpstr>
      <vt:lpstr>Output</vt:lpstr>
      <vt:lpstr>Vertical Concatanation with ignore_index</vt:lpstr>
      <vt:lpstr>Horizantal concatanation</vt:lpstr>
      <vt:lpstr>Inner Join (only common columns or indexes)</vt:lpstr>
      <vt:lpstr>Using Keys (for multi-index)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Usman</dc:creator>
  <cp:lastModifiedBy>Noor Official</cp:lastModifiedBy>
  <cp:revision>2</cp:revision>
  <dcterms:created xsi:type="dcterms:W3CDTF">2025-04-07T04:24:08Z</dcterms:created>
  <dcterms:modified xsi:type="dcterms:W3CDTF">2025-04-13T03:55:49Z</dcterms:modified>
</cp:coreProperties>
</file>