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315" r:id="rId9"/>
    <p:sldId id="316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5" r:id="rId29"/>
    <p:sldId id="286" r:id="rId30"/>
    <p:sldId id="289" r:id="rId31"/>
    <p:sldId id="290" r:id="rId32"/>
    <p:sldId id="291" r:id="rId33"/>
    <p:sldId id="295" r:id="rId34"/>
    <p:sldId id="296" r:id="rId35"/>
    <p:sldId id="298" r:id="rId36"/>
    <p:sldId id="299" r:id="rId37"/>
    <p:sldId id="300" r:id="rId38"/>
    <p:sldId id="301" r:id="rId39"/>
    <p:sldId id="304" r:id="rId40"/>
    <p:sldId id="314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367" autoAdjust="0"/>
  </p:normalViewPr>
  <p:slideViewPr>
    <p:cSldViewPr snapToGrid="0" snapToObjects="1">
      <p:cViewPr varScale="1">
        <p:scale>
          <a:sx n="55" d="100"/>
          <a:sy n="55" d="100"/>
        </p:scale>
        <p:origin x="224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80B24-867F-41C1-8B01-4EE5E5A1D291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FBC69-C919-4BE4-AFD5-67C57BFD0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59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what Machine Learning (ML) actually means.</a:t>
            </a:r>
          </a:p>
          <a:p>
            <a:pPr>
              <a:buNone/>
            </a:pPr>
            <a:r>
              <a:rPr lang="en-US" dirty="0"/>
              <a:t>Machine Learning is a </a:t>
            </a:r>
            <a:r>
              <a:rPr lang="en-US" b="1" dirty="0"/>
              <a:t>subset of Artificial Intelligence</a:t>
            </a:r>
            <a:r>
              <a:rPr lang="en-US" dirty="0"/>
              <a:t>. This means it falls under the broader category of AI technologies but focuses specifically on systems that can </a:t>
            </a:r>
            <a:r>
              <a:rPr lang="en-US" b="1" dirty="0"/>
              <a:t>learn from data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Instead of being explicitly programmed for every single task, machine learning systems are designed to </a:t>
            </a:r>
            <a:r>
              <a:rPr lang="en-US" b="1" dirty="0"/>
              <a:t>identify patterns</a:t>
            </a:r>
            <a:r>
              <a:rPr lang="en-US" dirty="0"/>
              <a:t> in the data they receive.</a:t>
            </a:r>
          </a:p>
          <a:p>
            <a:pPr>
              <a:buNone/>
            </a:pPr>
            <a:r>
              <a:rPr lang="en-US" dirty="0"/>
              <a:t>Once these patterns are recognized, the system can make </a:t>
            </a:r>
            <a:r>
              <a:rPr lang="en-US" b="1" dirty="0"/>
              <a:t>predictions or decisions</a:t>
            </a:r>
            <a:r>
              <a:rPr lang="en-US" dirty="0"/>
              <a:t> without being manually programmed for each scenario.</a:t>
            </a:r>
          </a:p>
          <a:p>
            <a:pPr>
              <a:buNone/>
            </a:pPr>
            <a:r>
              <a:rPr lang="en-US" dirty="0"/>
              <a:t>An important point to note here is the emphasis on </a:t>
            </a:r>
            <a:r>
              <a:rPr lang="en-US" b="1" dirty="0"/>
              <a:t>minimal human intervention</a:t>
            </a:r>
            <a:r>
              <a:rPr lang="en-US" dirty="0"/>
              <a:t>—machine learning systems improve their performance as they get more data, and they do so largely on their own.</a:t>
            </a:r>
          </a:p>
          <a:p>
            <a:r>
              <a:rPr lang="en-US" dirty="0"/>
              <a:t>Think of applications like </a:t>
            </a:r>
            <a:r>
              <a:rPr lang="en-US" b="1" dirty="0"/>
              <a:t>spam email filtering</a:t>
            </a:r>
            <a:r>
              <a:rPr lang="en-US" dirty="0"/>
              <a:t>, </a:t>
            </a:r>
            <a:r>
              <a:rPr lang="en-US" b="1" dirty="0"/>
              <a:t>personalized recommendations on Netflix</a:t>
            </a:r>
            <a:r>
              <a:rPr lang="en-US" dirty="0"/>
              <a:t>—these all rely on machine learning principles."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FBC69-C919-4BE4-AFD5-67C57BFD00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03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"Now let’s make this practical by showing how to actually </a:t>
            </a:r>
            <a:r>
              <a:rPr lang="en-US" b="1" dirty="0"/>
              <a:t>implement linear regression in Python</a:t>
            </a:r>
            <a:r>
              <a:rPr lang="en-US" dirty="0"/>
              <a:t> using the popular library </a:t>
            </a:r>
            <a:r>
              <a:rPr lang="en-US" b="1" dirty="0"/>
              <a:t>scikit-learn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We'll go through a basic workflow:</a:t>
            </a:r>
          </a:p>
          <a:p>
            <a:pPr>
              <a:buNone/>
            </a:pPr>
            <a:r>
              <a:rPr lang="en-US" b="1" dirty="0"/>
              <a:t>1. Import Required Libraries</a:t>
            </a:r>
          </a:p>
          <a:p>
            <a:pPr rtl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 </a:t>
            </a:r>
          </a:p>
          <a:p>
            <a:pPr rtl="0">
              <a:buNone/>
            </a:pPr>
            <a:r>
              <a:rPr lang="en-US" dirty="0"/>
              <a:t>from </a:t>
            </a:r>
            <a:r>
              <a:rPr lang="en-US" dirty="0" err="1"/>
              <a:t>sklearn.linear_model</a:t>
            </a:r>
            <a:r>
              <a:rPr lang="en-US" dirty="0"/>
              <a:t> import </a:t>
            </a:r>
            <a:r>
              <a:rPr lang="en-US" dirty="0" err="1"/>
              <a:t>LinearRegression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b="1" dirty="0"/>
              <a:t>2. Prepare the Data</a:t>
            </a:r>
          </a:p>
          <a:p>
            <a:pPr rtl="0">
              <a:buNone/>
            </a:pPr>
            <a:r>
              <a:rPr lang="en-US" dirty="0"/>
              <a:t>X = </a:t>
            </a:r>
            <a:r>
              <a:rPr lang="en-US" dirty="0" err="1"/>
              <a:t>np.array</a:t>
            </a:r>
            <a:r>
              <a:rPr lang="en-US" dirty="0"/>
              <a:t>([[1], [2], [3], [4], [5]]) # Input feature(s) </a:t>
            </a:r>
          </a:p>
          <a:p>
            <a:pPr rtl="0">
              <a:buNone/>
            </a:pPr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([2, 4, 5, 4, 5]) # Target/output values </a:t>
            </a:r>
          </a:p>
          <a:p>
            <a:pPr>
              <a:buNone/>
            </a:pPr>
            <a:r>
              <a:rPr lang="en-US" b="1" dirty="0"/>
              <a:t>3. Initialize and Train the Model</a:t>
            </a:r>
          </a:p>
          <a:p>
            <a:pPr rtl="0">
              <a:buNone/>
            </a:pPr>
            <a:r>
              <a:rPr lang="en-US" dirty="0"/>
              <a:t>model = </a:t>
            </a:r>
            <a:r>
              <a:rPr lang="en-US" dirty="0" err="1"/>
              <a:t>LinearRegression</a:t>
            </a:r>
            <a:r>
              <a:rPr lang="en-US" dirty="0"/>
              <a:t>() </a:t>
            </a:r>
          </a:p>
          <a:p>
            <a:pPr rtl="0">
              <a:buNone/>
            </a:pPr>
            <a:r>
              <a:rPr lang="en-US" dirty="0" err="1"/>
              <a:t>model.fit</a:t>
            </a:r>
            <a:r>
              <a:rPr lang="en-US" dirty="0"/>
              <a:t>(X, y) </a:t>
            </a:r>
          </a:p>
          <a:p>
            <a:pPr>
              <a:buNone/>
            </a:pPr>
            <a:r>
              <a:rPr lang="en-US" b="1" dirty="0"/>
              <a:t>4. Make Predictions</a:t>
            </a:r>
          </a:p>
          <a:p>
            <a:pPr rtl="0">
              <a:buNone/>
            </a:pPr>
            <a:r>
              <a:rPr lang="en-US" dirty="0"/>
              <a:t>predictions = </a:t>
            </a:r>
            <a:r>
              <a:rPr lang="en-US" dirty="0" err="1"/>
              <a:t>model.predict</a:t>
            </a:r>
            <a:r>
              <a:rPr lang="en-US" dirty="0"/>
              <a:t>(X) </a:t>
            </a:r>
          </a:p>
          <a:p>
            <a:pPr rtl="0">
              <a:buNone/>
            </a:pPr>
            <a:r>
              <a:rPr lang="en-US" dirty="0"/>
              <a:t>print(predictions) </a:t>
            </a:r>
          </a:p>
          <a:p>
            <a:pPr>
              <a:buNone/>
            </a:pPr>
            <a:r>
              <a:rPr lang="en-US" b="1" dirty="0"/>
              <a:t>5. View the Coefficients</a:t>
            </a:r>
          </a:p>
          <a:p>
            <a:pPr rtl="0">
              <a:buNone/>
            </a:pPr>
            <a:r>
              <a:rPr lang="en-US" dirty="0"/>
              <a:t>print("Slope:", </a:t>
            </a:r>
            <a:r>
              <a:rPr lang="en-US" dirty="0" err="1"/>
              <a:t>model.coef</a:t>
            </a:r>
            <a:r>
              <a:rPr lang="en-US" dirty="0"/>
              <a:t>_) </a:t>
            </a:r>
          </a:p>
          <a:p>
            <a:pPr rtl="0">
              <a:buNone/>
            </a:pPr>
            <a:r>
              <a:rPr lang="en-US" dirty="0"/>
              <a:t>print("Intercept:", </a:t>
            </a:r>
            <a:r>
              <a:rPr lang="en-US" dirty="0" err="1"/>
              <a:t>model.intercept</a:t>
            </a:r>
            <a:r>
              <a:rPr lang="en-US" dirty="0"/>
              <a:t>_) </a:t>
            </a:r>
          </a:p>
          <a:p>
            <a:pPr>
              <a:buNone/>
            </a:pPr>
            <a:r>
              <a:rPr lang="en-US" dirty="0"/>
              <a:t>✅ This gives us the trained model’s parameters so we can interpret the </a:t>
            </a:r>
            <a:r>
              <a:rPr lang="en-US" b="1" dirty="0"/>
              <a:t>regression line</a:t>
            </a:r>
            <a:r>
              <a:rPr lang="en-US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FBC69-C919-4BE4-AFD5-67C57BFD00F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25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📌 Despite its name, logistic regression is actually used for </a:t>
            </a:r>
            <a:r>
              <a:rPr lang="en-US" b="1" dirty="0"/>
              <a:t>classification</a:t>
            </a:r>
            <a:r>
              <a:rPr lang="en-US" dirty="0"/>
              <a:t>, particularly </a:t>
            </a:r>
            <a:r>
              <a:rPr lang="en-US" b="1" dirty="0"/>
              <a:t>binary classification</a:t>
            </a:r>
            <a:r>
              <a:rPr lang="en-US" dirty="0"/>
              <a:t>, where the outcome is one of two possible values — such as spam or not spam, fraud or not fraud, success or failure.</a:t>
            </a:r>
          </a:p>
          <a:p>
            <a:pPr>
              <a:buNone/>
            </a:pPr>
            <a:r>
              <a:rPr lang="en-US" b="1" dirty="0"/>
              <a:t>🔍 Core Concepts:</a:t>
            </a:r>
          </a:p>
          <a:p>
            <a:pPr>
              <a:buNone/>
            </a:pPr>
            <a:r>
              <a:rPr lang="en-US" b="1" dirty="0"/>
              <a:t>1. Log-Odds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Logistic regression models the </a:t>
            </a:r>
            <a:r>
              <a:rPr lang="en-US" b="1" dirty="0"/>
              <a:t>log-odds</a:t>
            </a:r>
            <a:r>
              <a:rPr lang="en-US" dirty="0"/>
              <a:t> of the probability that the output belongs to a particular class.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Instead of predicting a value directly, it predicts the </a:t>
            </a:r>
            <a:r>
              <a:rPr lang="en-US" b="1" dirty="0"/>
              <a:t>log of the odds</a:t>
            </a:r>
            <a:r>
              <a:rPr lang="en-US" dirty="0"/>
              <a:t> of the positive class.</a:t>
            </a:r>
          </a:p>
          <a:p>
            <a:pPr>
              <a:buNone/>
            </a:pPr>
            <a:r>
              <a:rPr lang="en-US" b="1" dirty="0"/>
              <a:t>2. Sigmoid Function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convert the log-odds into a </a:t>
            </a:r>
            <a:r>
              <a:rPr lang="en-US" b="1" dirty="0"/>
              <a:t>probability</a:t>
            </a:r>
            <a:r>
              <a:rPr lang="en-US" dirty="0"/>
              <a:t>, we use the </a:t>
            </a:r>
            <a:r>
              <a:rPr lang="en-US" b="1" dirty="0"/>
              <a:t>sigmoid function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σ(z)=1/1+e^−z​ This maps any real-valued number into a range between 0 and 1 — ideal for probability.</a:t>
            </a:r>
          </a:p>
          <a:p>
            <a:pPr>
              <a:buNone/>
            </a:pPr>
            <a:r>
              <a:rPr lang="en-US" b="1" dirty="0"/>
              <a:t>3. Binary Outcomes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output is typically interpreted 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≥ 0.5 → Class 1 (positive class)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&lt; 0.5 → Class 0 (negative class)</a:t>
            </a:r>
          </a:p>
          <a:p>
            <a:pPr>
              <a:buNone/>
            </a:pPr>
            <a:r>
              <a:rPr lang="en-US" dirty="0"/>
              <a:t>💡 So in practice, logistic regression answers the question:</a:t>
            </a:r>
            <a:br>
              <a:rPr lang="en-US" dirty="0"/>
            </a:br>
            <a:r>
              <a:rPr lang="en-US" i="1" dirty="0"/>
              <a:t>"Given the input features, what is the probability that the output is 1?"</a:t>
            </a:r>
            <a:endParaRPr lang="en-US" dirty="0"/>
          </a:p>
          <a:p>
            <a:r>
              <a:rPr lang="en-US" dirty="0"/>
              <a:t>It’s a powerful yet interpretable model that forms the </a:t>
            </a:r>
            <a:r>
              <a:rPr lang="en-US" b="1" dirty="0"/>
              <a:t>backbone of many classification tasks</a:t>
            </a:r>
            <a:r>
              <a:rPr lang="en-US" dirty="0"/>
              <a:t> in business, healthcare, finance, and more."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FBC69-C919-4BE4-AFD5-67C57BFD00F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293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Step 1: Import libraries</a:t>
            </a:r>
          </a:p>
          <a:p>
            <a:r>
              <a:rPr lang="en-US" dirty="0"/>
              <a:t>from </a:t>
            </a:r>
            <a:r>
              <a:rPr lang="en-US" dirty="0" err="1"/>
              <a:t>sklearn.linear_model</a:t>
            </a:r>
            <a:r>
              <a:rPr lang="en-US" dirty="0"/>
              <a:t> import </a:t>
            </a:r>
            <a:r>
              <a:rPr lang="en-US" dirty="0" err="1"/>
              <a:t>LogisticRegression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train_test_split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sklearn.metrics</a:t>
            </a:r>
            <a:r>
              <a:rPr lang="en-US" dirty="0"/>
              <a:t> import </a:t>
            </a:r>
            <a:r>
              <a:rPr lang="en-US" dirty="0" err="1"/>
              <a:t>accuracy_score</a:t>
            </a:r>
            <a:endParaRPr lang="en-US" dirty="0"/>
          </a:p>
          <a:p>
            <a:endParaRPr lang="en-US" dirty="0"/>
          </a:p>
          <a:p>
            <a:r>
              <a:rPr lang="en-US" dirty="0"/>
              <a:t># Step 2: Create example data</a:t>
            </a:r>
          </a:p>
          <a:p>
            <a:r>
              <a:rPr lang="en-US" dirty="0"/>
              <a:t>X = [[0], [1], [2], [3], [4], [5]]</a:t>
            </a:r>
          </a:p>
          <a:p>
            <a:r>
              <a:rPr lang="en-US" dirty="0"/>
              <a:t>y = [0, 0, 0, 1, 1, 1]  # Binary target variable</a:t>
            </a:r>
          </a:p>
          <a:p>
            <a:endParaRPr lang="en-US" dirty="0"/>
          </a:p>
          <a:p>
            <a:r>
              <a:rPr lang="en-US" dirty="0"/>
              <a:t># Step 3: Split into training and test sets</a:t>
            </a:r>
          </a:p>
          <a:p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 = </a:t>
            </a:r>
            <a:r>
              <a:rPr lang="en-US" dirty="0" err="1"/>
              <a:t>train_test_split</a:t>
            </a:r>
            <a:r>
              <a:rPr lang="en-US" dirty="0"/>
              <a:t>(X, y, </a:t>
            </a:r>
            <a:r>
              <a:rPr lang="en-US" dirty="0" err="1"/>
              <a:t>test_size</a:t>
            </a:r>
            <a:r>
              <a:rPr lang="en-US" dirty="0"/>
              <a:t>=0.2, </a:t>
            </a:r>
            <a:r>
              <a:rPr lang="en-US" dirty="0" err="1"/>
              <a:t>random_state</a:t>
            </a:r>
            <a:r>
              <a:rPr lang="en-US" dirty="0"/>
              <a:t>=42)</a:t>
            </a:r>
          </a:p>
          <a:p>
            <a:endParaRPr lang="en-US" dirty="0"/>
          </a:p>
          <a:p>
            <a:r>
              <a:rPr lang="en-US" dirty="0"/>
              <a:t># Step 4: Fit the logistic regression model</a:t>
            </a:r>
          </a:p>
          <a:p>
            <a:r>
              <a:rPr lang="en-US" dirty="0"/>
              <a:t>model = </a:t>
            </a:r>
            <a:r>
              <a:rPr lang="en-US" dirty="0" err="1"/>
              <a:t>LogisticRegression</a:t>
            </a:r>
            <a:r>
              <a:rPr lang="en-US" dirty="0"/>
              <a:t>()</a:t>
            </a:r>
          </a:p>
          <a:p>
            <a:r>
              <a:rPr lang="en-US" dirty="0" err="1"/>
              <a:t>model.fit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Step 5: Predict and evaluate</a:t>
            </a:r>
          </a:p>
          <a:p>
            <a:r>
              <a:rPr lang="en-US" dirty="0" err="1"/>
              <a:t>y_pred</a:t>
            </a:r>
            <a:r>
              <a:rPr lang="en-US" dirty="0"/>
              <a:t> = </a:t>
            </a:r>
            <a:r>
              <a:rPr lang="en-US" dirty="0" err="1"/>
              <a:t>model.predict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)</a:t>
            </a:r>
          </a:p>
          <a:p>
            <a:r>
              <a:rPr lang="en-US" dirty="0"/>
              <a:t>print("Accuracy:", </a:t>
            </a:r>
            <a:r>
              <a:rPr lang="en-US" dirty="0" err="1"/>
              <a:t>accuracy_score</a:t>
            </a:r>
            <a:r>
              <a:rPr lang="en-US" dirty="0"/>
              <a:t>(</a:t>
            </a:r>
            <a:r>
              <a:rPr lang="en-US" dirty="0" err="1"/>
              <a:t>y_test</a:t>
            </a:r>
            <a:r>
              <a:rPr lang="en-US" dirty="0"/>
              <a:t>, </a:t>
            </a:r>
            <a:r>
              <a:rPr lang="en-US" dirty="0" err="1"/>
              <a:t>y_pred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/>
              <a:t>Accuracy=Number of Correct Predictions/Total Number of Predictions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FBC69-C919-4BE4-AFD5-67C57BFD00F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996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sklearn.cluster</a:t>
            </a:r>
            <a:r>
              <a:rPr lang="en-US" dirty="0"/>
              <a:t> import </a:t>
            </a:r>
            <a:r>
              <a:rPr lang="en-US" dirty="0" err="1"/>
              <a:t>KMeans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sklearn.datasets</a:t>
            </a:r>
            <a:r>
              <a:rPr lang="en-US" dirty="0"/>
              <a:t> import </a:t>
            </a:r>
            <a:r>
              <a:rPr lang="en-US" dirty="0" err="1"/>
              <a:t>make_blobs</a:t>
            </a:r>
            <a:endParaRPr lang="en-US" dirty="0"/>
          </a:p>
          <a:p>
            <a:endParaRPr lang="en-US" dirty="0"/>
          </a:p>
          <a:p>
            <a:r>
              <a:rPr lang="en-US" dirty="0"/>
              <a:t># Generate synthetic 2D data</a:t>
            </a:r>
          </a:p>
          <a:p>
            <a:r>
              <a:rPr lang="en-US" dirty="0"/>
              <a:t>X, _ = </a:t>
            </a:r>
            <a:r>
              <a:rPr lang="en-US" dirty="0" err="1"/>
              <a:t>make_blobs</a:t>
            </a:r>
            <a:r>
              <a:rPr lang="en-US" dirty="0"/>
              <a:t>(</a:t>
            </a:r>
            <a:r>
              <a:rPr lang="en-US" dirty="0" err="1"/>
              <a:t>n_samples</a:t>
            </a:r>
            <a:r>
              <a:rPr lang="en-US" dirty="0"/>
              <a:t>=300, centers=3, </a:t>
            </a:r>
            <a:r>
              <a:rPr lang="en-US" dirty="0" err="1"/>
              <a:t>random_state</a:t>
            </a:r>
            <a:r>
              <a:rPr lang="en-US" dirty="0"/>
              <a:t>=42)</a:t>
            </a:r>
          </a:p>
          <a:p>
            <a:endParaRPr lang="en-US" dirty="0"/>
          </a:p>
          <a:p>
            <a:r>
              <a:rPr lang="en-US" dirty="0"/>
              <a:t># Fit K-Means model</a:t>
            </a:r>
          </a:p>
          <a:p>
            <a:r>
              <a:rPr lang="en-US" dirty="0" err="1"/>
              <a:t>kmeans</a:t>
            </a:r>
            <a:r>
              <a:rPr lang="en-US" dirty="0"/>
              <a:t> = </a:t>
            </a:r>
            <a:r>
              <a:rPr lang="en-US" dirty="0" err="1"/>
              <a:t>KMeans</a:t>
            </a:r>
            <a:r>
              <a:rPr lang="en-US" dirty="0"/>
              <a:t>(</a:t>
            </a:r>
            <a:r>
              <a:rPr lang="en-US" dirty="0" err="1"/>
              <a:t>n_clusters</a:t>
            </a:r>
            <a:r>
              <a:rPr lang="en-US" dirty="0"/>
              <a:t>=3, </a:t>
            </a:r>
            <a:r>
              <a:rPr lang="en-US" dirty="0" err="1"/>
              <a:t>random_state</a:t>
            </a:r>
            <a:r>
              <a:rPr lang="en-US" dirty="0"/>
              <a:t>=42)</a:t>
            </a:r>
          </a:p>
          <a:p>
            <a:r>
              <a:rPr lang="en-US" dirty="0" err="1"/>
              <a:t>kmeans.fit</a:t>
            </a:r>
            <a:r>
              <a:rPr lang="en-US" dirty="0"/>
              <a:t>(X)</a:t>
            </a:r>
          </a:p>
          <a:p>
            <a:endParaRPr lang="en-US" dirty="0"/>
          </a:p>
          <a:p>
            <a:r>
              <a:rPr lang="en-US" b="1" dirty="0"/>
              <a:t># Get cluster assignments and centroids</a:t>
            </a:r>
          </a:p>
          <a:p>
            <a:r>
              <a:rPr lang="en-US" dirty="0"/>
              <a:t>labels = </a:t>
            </a:r>
            <a:r>
              <a:rPr lang="en-US" dirty="0" err="1"/>
              <a:t>kmeans.labels</a:t>
            </a:r>
            <a:r>
              <a:rPr lang="en-US" dirty="0"/>
              <a:t>_</a:t>
            </a:r>
          </a:p>
          <a:p>
            <a:r>
              <a:rPr lang="en-US" dirty="0"/>
              <a:t>centroids = </a:t>
            </a:r>
            <a:r>
              <a:rPr lang="en-US" dirty="0" err="1"/>
              <a:t>kmeans.cluster_centers</a:t>
            </a:r>
            <a:r>
              <a:rPr lang="en-US" dirty="0"/>
              <a:t>_</a:t>
            </a:r>
          </a:p>
          <a:p>
            <a:endParaRPr lang="en-US" dirty="0"/>
          </a:p>
          <a:p>
            <a:r>
              <a:rPr lang="en-US" dirty="0"/>
              <a:t># Plot the results</a:t>
            </a:r>
          </a:p>
          <a:p>
            <a:r>
              <a:rPr lang="en-US" dirty="0" err="1"/>
              <a:t>plt.scatter</a:t>
            </a:r>
            <a:r>
              <a:rPr lang="en-US" dirty="0"/>
              <a:t>(X[:, 0], X[:, 1], c=labels, </a:t>
            </a:r>
            <a:r>
              <a:rPr lang="en-US" dirty="0" err="1"/>
              <a:t>cmap</a:t>
            </a:r>
            <a:r>
              <a:rPr lang="en-US" dirty="0"/>
              <a:t>='</a:t>
            </a:r>
            <a:r>
              <a:rPr lang="en-US" dirty="0" err="1"/>
              <a:t>viridis</a:t>
            </a:r>
            <a:r>
              <a:rPr lang="en-US" dirty="0"/>
              <a:t>', alpha=0.6)</a:t>
            </a:r>
          </a:p>
          <a:p>
            <a:r>
              <a:rPr lang="en-US" dirty="0" err="1"/>
              <a:t>plt.scatter</a:t>
            </a:r>
            <a:r>
              <a:rPr lang="en-US" dirty="0"/>
              <a:t>(centroids[:, 0], centroids[:, 1], c='red', marker='X', s=200)</a:t>
            </a:r>
          </a:p>
          <a:p>
            <a:r>
              <a:rPr lang="en-US" dirty="0" err="1"/>
              <a:t>plt.title</a:t>
            </a:r>
            <a:r>
              <a:rPr lang="en-US" dirty="0"/>
              <a:t>("K-Means Clustering (3 Clusters)")</a:t>
            </a:r>
          </a:p>
          <a:p>
            <a:r>
              <a:rPr lang="en-US" dirty="0" err="1"/>
              <a:t>plt.xlabel</a:t>
            </a:r>
            <a:r>
              <a:rPr lang="en-US" dirty="0"/>
              <a:t>("Feature 1")</a:t>
            </a:r>
          </a:p>
          <a:p>
            <a:r>
              <a:rPr lang="en-US" dirty="0" err="1"/>
              <a:t>plt.ylabel</a:t>
            </a:r>
            <a:r>
              <a:rPr lang="en-US" dirty="0"/>
              <a:t>("Feature 2")</a:t>
            </a:r>
          </a:p>
          <a:p>
            <a:r>
              <a:rPr lang="en-US" dirty="0" err="1"/>
              <a:t>plt.grid</a:t>
            </a:r>
            <a:r>
              <a:rPr lang="en-US" dirty="0"/>
              <a:t>(True)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FBC69-C919-4BE4-AFD5-67C57BFD00F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581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sklearn.decomposition</a:t>
            </a:r>
            <a:r>
              <a:rPr lang="en-US" dirty="0"/>
              <a:t> import PCA</a:t>
            </a:r>
          </a:p>
          <a:p>
            <a:r>
              <a:rPr lang="en-US" dirty="0"/>
              <a:t>from </a:t>
            </a:r>
            <a:r>
              <a:rPr lang="en-US" dirty="0" err="1"/>
              <a:t>sklearn.datasets</a:t>
            </a:r>
            <a:r>
              <a:rPr lang="en-US" dirty="0"/>
              <a:t> import </a:t>
            </a:r>
            <a:r>
              <a:rPr lang="en-US" dirty="0" err="1"/>
              <a:t>load_iris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sklearn.preprocessing</a:t>
            </a:r>
            <a:r>
              <a:rPr lang="en-US" dirty="0"/>
              <a:t> import </a:t>
            </a:r>
            <a:r>
              <a:rPr lang="en-US" dirty="0" err="1"/>
              <a:t>StandardScaler</a:t>
            </a:r>
            <a:endParaRPr lang="en-US" dirty="0"/>
          </a:p>
          <a:p>
            <a:endParaRPr lang="en-US" dirty="0"/>
          </a:p>
          <a:p>
            <a:r>
              <a:rPr lang="en-US" dirty="0"/>
              <a:t># Load sample data</a:t>
            </a:r>
          </a:p>
          <a:p>
            <a:r>
              <a:rPr lang="en-US" dirty="0"/>
              <a:t>data = </a:t>
            </a:r>
            <a:r>
              <a:rPr lang="en-US" dirty="0" err="1"/>
              <a:t>load_iris</a:t>
            </a:r>
            <a:r>
              <a:rPr lang="en-US" dirty="0"/>
              <a:t>()</a:t>
            </a:r>
          </a:p>
          <a:p>
            <a:r>
              <a:rPr lang="en-US" dirty="0"/>
              <a:t>X = </a:t>
            </a:r>
            <a:r>
              <a:rPr lang="en-US" dirty="0" err="1"/>
              <a:t>data.data</a:t>
            </a:r>
            <a:endParaRPr lang="en-US" dirty="0"/>
          </a:p>
          <a:p>
            <a:r>
              <a:rPr lang="en-US" dirty="0"/>
              <a:t>y = </a:t>
            </a:r>
            <a:r>
              <a:rPr lang="en-US" dirty="0" err="1"/>
              <a:t>data.target</a:t>
            </a:r>
            <a:endParaRPr lang="en-US" dirty="0"/>
          </a:p>
          <a:p>
            <a:endParaRPr lang="en-US" dirty="0"/>
          </a:p>
          <a:p>
            <a:r>
              <a:rPr lang="en-US" dirty="0"/>
              <a:t># Standardize the features (important before PCA)</a:t>
            </a:r>
          </a:p>
          <a:p>
            <a:r>
              <a:rPr lang="en-US" dirty="0" err="1"/>
              <a:t>X_scaled</a:t>
            </a:r>
            <a:r>
              <a:rPr lang="en-US" dirty="0"/>
              <a:t> = </a:t>
            </a:r>
            <a:r>
              <a:rPr lang="en-US" dirty="0" err="1"/>
              <a:t>StandardScaler</a:t>
            </a:r>
            <a:r>
              <a:rPr lang="en-US" dirty="0"/>
              <a:t>().</a:t>
            </a:r>
            <a:r>
              <a:rPr lang="en-US" dirty="0" err="1"/>
              <a:t>fit_transform</a:t>
            </a:r>
            <a:r>
              <a:rPr lang="en-US" dirty="0"/>
              <a:t>(X)</a:t>
            </a:r>
          </a:p>
          <a:p>
            <a:endParaRPr lang="en-US" dirty="0"/>
          </a:p>
          <a:p>
            <a:r>
              <a:rPr lang="en-US" dirty="0"/>
              <a:t># Apply PCA: reduce to 2 components</a:t>
            </a:r>
          </a:p>
          <a:p>
            <a:r>
              <a:rPr lang="en-US" dirty="0" err="1"/>
              <a:t>pca</a:t>
            </a:r>
            <a:r>
              <a:rPr lang="en-US" dirty="0"/>
              <a:t> = PCA(</a:t>
            </a:r>
            <a:r>
              <a:rPr lang="en-US" dirty="0" err="1"/>
              <a:t>n_components</a:t>
            </a:r>
            <a:r>
              <a:rPr lang="en-US" dirty="0"/>
              <a:t>=2)</a:t>
            </a:r>
          </a:p>
          <a:p>
            <a:r>
              <a:rPr lang="en-US" dirty="0" err="1"/>
              <a:t>X_pca</a:t>
            </a:r>
            <a:r>
              <a:rPr lang="en-US" dirty="0"/>
              <a:t> = </a:t>
            </a:r>
            <a:r>
              <a:rPr lang="en-US" dirty="0" err="1"/>
              <a:t>pca.fit_transform</a:t>
            </a:r>
            <a:r>
              <a:rPr lang="en-US" dirty="0"/>
              <a:t>(</a:t>
            </a:r>
            <a:r>
              <a:rPr lang="en-US" dirty="0" err="1"/>
              <a:t>X_scaled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Print explained variance ratio</a:t>
            </a:r>
          </a:p>
          <a:p>
            <a:r>
              <a:rPr lang="en-US" dirty="0"/>
              <a:t>print("Explained variance ratio:", </a:t>
            </a:r>
            <a:r>
              <a:rPr lang="en-US" dirty="0" err="1"/>
              <a:t>pca.explained_variance_ratio</a:t>
            </a:r>
            <a:r>
              <a:rPr lang="en-US" dirty="0"/>
              <a:t>_)</a:t>
            </a:r>
          </a:p>
          <a:p>
            <a:endParaRPr lang="en-US" dirty="0"/>
          </a:p>
          <a:p>
            <a:r>
              <a:rPr lang="en-US" dirty="0"/>
              <a:t># Plot PCA output</a:t>
            </a:r>
          </a:p>
          <a:p>
            <a:r>
              <a:rPr lang="en-US" dirty="0" err="1"/>
              <a:t>plt.figure</a:t>
            </a:r>
            <a:r>
              <a:rPr lang="en-US" dirty="0"/>
              <a:t>(</a:t>
            </a:r>
            <a:r>
              <a:rPr lang="en-US" dirty="0" err="1"/>
              <a:t>figsize</a:t>
            </a:r>
            <a:r>
              <a:rPr lang="en-US" dirty="0"/>
              <a:t>=(8,6))</a:t>
            </a:r>
          </a:p>
          <a:p>
            <a:r>
              <a:rPr lang="en-US" dirty="0" err="1"/>
              <a:t>plt.scatter</a:t>
            </a:r>
            <a:r>
              <a:rPr lang="en-US" dirty="0"/>
              <a:t>(</a:t>
            </a:r>
            <a:r>
              <a:rPr lang="en-US" dirty="0" err="1"/>
              <a:t>X_pca</a:t>
            </a:r>
            <a:r>
              <a:rPr lang="en-US" dirty="0"/>
              <a:t>[:, 0], </a:t>
            </a:r>
            <a:r>
              <a:rPr lang="en-US" dirty="0" err="1"/>
              <a:t>X_pca</a:t>
            </a:r>
            <a:r>
              <a:rPr lang="en-US" dirty="0"/>
              <a:t>[:, 1], c=y, </a:t>
            </a:r>
            <a:r>
              <a:rPr lang="en-US" dirty="0" err="1"/>
              <a:t>cmap</a:t>
            </a:r>
            <a:r>
              <a:rPr lang="en-US" dirty="0"/>
              <a:t>='</a:t>
            </a:r>
            <a:r>
              <a:rPr lang="en-US" dirty="0" err="1"/>
              <a:t>viridis</a:t>
            </a:r>
            <a:r>
              <a:rPr lang="en-US" dirty="0"/>
              <a:t>', </a:t>
            </a:r>
            <a:r>
              <a:rPr lang="en-US" dirty="0" err="1"/>
              <a:t>edgecolor</a:t>
            </a:r>
            <a:r>
              <a:rPr lang="en-US" dirty="0"/>
              <a:t>='k')</a:t>
            </a:r>
          </a:p>
          <a:p>
            <a:r>
              <a:rPr lang="en-US" dirty="0" err="1"/>
              <a:t>plt.xlabel</a:t>
            </a:r>
            <a:r>
              <a:rPr lang="en-US" dirty="0"/>
              <a:t>("PC1")</a:t>
            </a:r>
          </a:p>
          <a:p>
            <a:r>
              <a:rPr lang="en-US" dirty="0" err="1"/>
              <a:t>plt.ylabel</a:t>
            </a:r>
            <a:r>
              <a:rPr lang="en-US" dirty="0"/>
              <a:t>("PC2")</a:t>
            </a:r>
          </a:p>
          <a:p>
            <a:r>
              <a:rPr lang="en-US" dirty="0" err="1"/>
              <a:t>plt.title</a:t>
            </a:r>
            <a:r>
              <a:rPr lang="en-US" dirty="0"/>
              <a:t>("PCA Projection of Iris Dataset")</a:t>
            </a:r>
          </a:p>
          <a:p>
            <a:r>
              <a:rPr lang="en-US" dirty="0" err="1"/>
              <a:t>plt.grid</a:t>
            </a:r>
            <a:r>
              <a:rPr lang="en-US" dirty="0"/>
              <a:t>(True)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FBC69-C919-4BE4-AFD5-67C57BFD00F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59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📊 1. Market Segmentation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Businesses use clustering algorithms like </a:t>
            </a:r>
            <a:r>
              <a:rPr lang="en-US" b="1" dirty="0"/>
              <a:t>K-Means</a:t>
            </a:r>
            <a:r>
              <a:rPr lang="en-US" dirty="0"/>
              <a:t> to segment customers based on behavior, demographics, or purchase history.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helps in </a:t>
            </a:r>
            <a:r>
              <a:rPr lang="en-US" b="1" dirty="0"/>
              <a:t>personalized marketing</a:t>
            </a:r>
            <a:r>
              <a:rPr lang="en-US" dirty="0"/>
              <a:t>, </a:t>
            </a:r>
            <a:r>
              <a:rPr lang="en-US" b="1" dirty="0"/>
              <a:t>targeted promotions</a:t>
            </a:r>
            <a:r>
              <a:rPr lang="en-US" dirty="0"/>
              <a:t>, and </a:t>
            </a:r>
            <a:r>
              <a:rPr lang="en-US" b="1" dirty="0"/>
              <a:t>product recommendations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Example: Grouping users on an e-commerce platform into 'bargain shoppers', 'loyal customers', and 'impulse buyers'.</a:t>
            </a:r>
          </a:p>
          <a:p>
            <a:pPr>
              <a:buNone/>
            </a:pPr>
            <a:r>
              <a:rPr lang="en-US" b="1" dirty="0"/>
              <a:t>🚨 2. Anomaly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Unsupervised learning can help </a:t>
            </a:r>
            <a:r>
              <a:rPr lang="en-US" b="1" dirty="0"/>
              <a:t>detect unusual patterns</a:t>
            </a:r>
            <a:r>
              <a:rPr lang="en-US" dirty="0"/>
              <a:t> that deviate from the norm.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Useful in: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Fraud detection</a:t>
            </a:r>
            <a:r>
              <a:rPr lang="en-US" dirty="0"/>
              <a:t> (e.g., credit card misuse),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Network intrusion detection</a:t>
            </a:r>
            <a:r>
              <a:rPr lang="en-US" dirty="0"/>
              <a:t>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Equipment failure monitoring</a:t>
            </a:r>
            <a:r>
              <a:rPr lang="en-US" dirty="0"/>
              <a:t> in manufacturing.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Algorithms like </a:t>
            </a:r>
            <a:r>
              <a:rPr lang="en-US" b="1" dirty="0"/>
              <a:t>Isolation Forest</a:t>
            </a:r>
            <a:r>
              <a:rPr lang="en-US" dirty="0"/>
              <a:t> or </a:t>
            </a:r>
            <a:r>
              <a:rPr lang="en-US" b="1" dirty="0"/>
              <a:t>One-Class SVM</a:t>
            </a:r>
            <a:r>
              <a:rPr lang="en-US" dirty="0"/>
              <a:t> are often used.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FBC69-C919-4BE4-AFD5-67C57BFD00F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625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1. Data Cleaning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Imputing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Handling missing values.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Strategies: fill with </a:t>
            </a:r>
            <a:r>
              <a:rPr lang="en-US" b="1" dirty="0"/>
              <a:t>mean</a:t>
            </a:r>
            <a:r>
              <a:rPr lang="en-US" dirty="0"/>
              <a:t>, </a:t>
            </a:r>
            <a:r>
              <a:rPr lang="en-US" b="1" dirty="0"/>
              <a:t>median</a:t>
            </a:r>
            <a:r>
              <a:rPr lang="en-US" dirty="0"/>
              <a:t>, </a:t>
            </a:r>
            <a:r>
              <a:rPr lang="en-US" b="1" dirty="0"/>
              <a:t>most frequent</a:t>
            </a:r>
            <a:r>
              <a:rPr lang="en-US" dirty="0"/>
              <a:t>, or </a:t>
            </a:r>
            <a:r>
              <a:rPr lang="en-US" b="1" dirty="0"/>
              <a:t>use models</a:t>
            </a:r>
            <a:r>
              <a:rPr lang="en-US" dirty="0"/>
              <a:t> to predict them.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from </a:t>
            </a:r>
            <a:r>
              <a:rPr lang="en-US" dirty="0" err="1"/>
              <a:t>sklearn.impute</a:t>
            </a:r>
            <a:r>
              <a:rPr lang="en-US" dirty="0"/>
              <a:t> import </a:t>
            </a:r>
            <a:r>
              <a:rPr lang="en-US" dirty="0" err="1"/>
              <a:t>SimpleImputer</a:t>
            </a:r>
            <a:r>
              <a:rPr lang="en-US" dirty="0"/>
              <a:t> 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imputer = </a:t>
            </a:r>
            <a:r>
              <a:rPr lang="en-US" dirty="0" err="1"/>
              <a:t>SimpleImputer</a:t>
            </a:r>
            <a:r>
              <a:rPr lang="en-US" dirty="0"/>
              <a:t>(strategy='mean’) 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X = </a:t>
            </a:r>
            <a:r>
              <a:rPr lang="en-US" dirty="0" err="1"/>
              <a:t>imputer.fit_transform</a:t>
            </a:r>
            <a:r>
              <a:rPr lang="en-US" dirty="0"/>
              <a:t>(X)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Removing duplicates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Essential to avoid data leakage and overfitting.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Fixing inconsistencies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 example: standardizing 'NY', 'New York', 'new </a:t>
            </a:r>
            <a:r>
              <a:rPr lang="en-US" dirty="0" err="1"/>
              <a:t>york</a:t>
            </a:r>
            <a:r>
              <a:rPr lang="en-US" dirty="0"/>
              <a:t>' into a consistent label.</a:t>
            </a:r>
          </a:p>
          <a:p>
            <a:pPr>
              <a:buNone/>
            </a:pPr>
            <a:r>
              <a:rPr lang="en-US" b="1" dirty="0"/>
              <a:t>🔧 2. Feature Engineering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Encoding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Convert categorical variables into numeric format.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from </a:t>
            </a:r>
            <a:r>
              <a:rPr lang="en-US" dirty="0" err="1"/>
              <a:t>sklearn.preprocessing</a:t>
            </a:r>
            <a:r>
              <a:rPr lang="en-US" dirty="0"/>
              <a:t> import </a:t>
            </a:r>
            <a:r>
              <a:rPr lang="en-US" dirty="0" err="1"/>
              <a:t>OneHotEncoder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Creating new features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Combine existing variables or derive new ones.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Example: Creating an "age group" feature from 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Scaling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Normalize features to the same scale using </a:t>
            </a:r>
            <a:r>
              <a:rPr lang="en-US" dirty="0" err="1"/>
              <a:t>StandardScaler</a:t>
            </a:r>
            <a:r>
              <a:rPr lang="en-US" dirty="0"/>
              <a:t>.</a:t>
            </a:r>
          </a:p>
          <a:p>
            <a:r>
              <a:rPr lang="en-US" dirty="0"/>
              <a:t>"Ultimately, good feature engineering and cleaning can dramatically improve model performance — sometimes even more than the choice of algorithm itself."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FBC69-C919-4BE4-AFD5-67C57BFD00F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682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Common Methods in scikit-learn:</a:t>
            </a:r>
          </a:p>
          <a:p>
            <a:pPr>
              <a:buNone/>
            </a:pPr>
            <a:r>
              <a:rPr lang="en-US" b="1" dirty="0"/>
              <a:t>1. </a:t>
            </a:r>
            <a:r>
              <a:rPr lang="en-US" b="1" dirty="0" err="1"/>
              <a:t>StandardScaler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Standardizes features by </a:t>
            </a:r>
            <a:r>
              <a:rPr lang="en-US" b="1" dirty="0"/>
              <a:t>removing the mean</a:t>
            </a:r>
            <a:r>
              <a:rPr lang="en-US" dirty="0"/>
              <a:t> and </a:t>
            </a:r>
            <a:r>
              <a:rPr lang="en-US" b="1" dirty="0"/>
              <a:t>scaling to unit variance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Formula: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z=x−</a:t>
            </a:r>
            <a:r>
              <a:rPr lang="el-GR" dirty="0"/>
              <a:t>μσ</a:t>
            </a:r>
            <a:r>
              <a:rPr lang="en-US" dirty="0"/>
              <a:t>z = \frac{x - \mu}{\sigma}z=</a:t>
            </a:r>
            <a:r>
              <a:rPr lang="el-GR" dirty="0"/>
              <a:t>σ</a:t>
            </a:r>
            <a:r>
              <a:rPr lang="en-US" dirty="0"/>
              <a:t>x−</a:t>
            </a:r>
            <a:r>
              <a:rPr lang="el-GR" dirty="0"/>
              <a:t>μ​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Centered around 0 with standard deviation 1.</a:t>
            </a:r>
          </a:p>
          <a:p>
            <a:pPr rtl="0">
              <a:buNone/>
            </a:pPr>
            <a:r>
              <a:rPr lang="en-US" dirty="0"/>
              <a:t>from </a:t>
            </a:r>
            <a:r>
              <a:rPr lang="en-US" dirty="0" err="1"/>
              <a:t>sklearn.preprocessing</a:t>
            </a:r>
            <a:r>
              <a:rPr lang="en-US" dirty="0"/>
              <a:t> import </a:t>
            </a:r>
            <a:r>
              <a:rPr lang="en-US" dirty="0" err="1"/>
              <a:t>StandardScaler</a:t>
            </a:r>
            <a:r>
              <a:rPr lang="en-US" dirty="0"/>
              <a:t> </a:t>
            </a:r>
          </a:p>
          <a:p>
            <a:pPr rtl="0">
              <a:buNone/>
            </a:pPr>
            <a:r>
              <a:rPr lang="en-US" dirty="0"/>
              <a:t>scaler = </a:t>
            </a:r>
            <a:r>
              <a:rPr lang="en-US" dirty="0" err="1"/>
              <a:t>StandardScaler</a:t>
            </a:r>
            <a:r>
              <a:rPr lang="en-US" dirty="0"/>
              <a:t>() </a:t>
            </a:r>
          </a:p>
          <a:p>
            <a:pPr rtl="0">
              <a:buNone/>
            </a:pPr>
            <a:r>
              <a:rPr lang="en-US" dirty="0" err="1"/>
              <a:t>X_scaled</a:t>
            </a:r>
            <a:r>
              <a:rPr lang="en-US" dirty="0"/>
              <a:t> = </a:t>
            </a:r>
            <a:r>
              <a:rPr lang="en-US" dirty="0" err="1"/>
              <a:t>scaler.fit_transform</a:t>
            </a:r>
            <a:r>
              <a:rPr lang="en-US" dirty="0"/>
              <a:t>(X) </a:t>
            </a:r>
          </a:p>
          <a:p>
            <a:pPr>
              <a:buNone/>
            </a:pPr>
            <a:r>
              <a:rPr lang="en-US" b="1" dirty="0"/>
              <a:t>2. </a:t>
            </a:r>
            <a:r>
              <a:rPr lang="en-US" b="1" dirty="0" err="1"/>
              <a:t>MinMaxScaler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Scales features to a </a:t>
            </a:r>
            <a:r>
              <a:rPr lang="en-US" b="1" dirty="0"/>
              <a:t>fixed range [0, 1]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Preserves shape of distribution but compresses the scale.</a:t>
            </a:r>
          </a:p>
          <a:p>
            <a:pPr rtl="0"/>
            <a:r>
              <a:rPr lang="en-US" dirty="0"/>
              <a:t>from </a:t>
            </a:r>
            <a:r>
              <a:rPr lang="en-US" dirty="0" err="1"/>
              <a:t>sklearn.preprocessing</a:t>
            </a:r>
            <a:r>
              <a:rPr lang="en-US" dirty="0"/>
              <a:t> import </a:t>
            </a:r>
            <a:r>
              <a:rPr lang="en-US" dirty="0" err="1"/>
              <a:t>MinMaxScaler</a:t>
            </a:r>
            <a:r>
              <a:rPr lang="en-US" dirty="0"/>
              <a:t> </a:t>
            </a:r>
          </a:p>
          <a:p>
            <a:pPr rtl="0"/>
            <a:r>
              <a:rPr lang="en-US" dirty="0"/>
              <a:t>scaler = </a:t>
            </a:r>
            <a:r>
              <a:rPr lang="en-US" dirty="0" err="1"/>
              <a:t>MinMaxScaler</a:t>
            </a:r>
            <a:r>
              <a:rPr lang="en-US" dirty="0"/>
              <a:t>() </a:t>
            </a:r>
          </a:p>
          <a:p>
            <a:pPr rtl="0"/>
            <a:r>
              <a:rPr lang="en-US" dirty="0" err="1"/>
              <a:t>X_scaled</a:t>
            </a:r>
            <a:r>
              <a:rPr lang="en-US" dirty="0"/>
              <a:t> = </a:t>
            </a:r>
            <a:r>
              <a:rPr lang="en-US" dirty="0" err="1"/>
              <a:t>scaler.fit_transform</a:t>
            </a:r>
            <a:r>
              <a:rPr lang="en-US" dirty="0"/>
              <a:t>(X)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FBC69-C919-4BE4-AFD5-67C57BFD00F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87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What is Cross-Validation?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Cross-validation is a technique for </a:t>
            </a:r>
            <a:r>
              <a:rPr lang="en-US" b="1" dirty="0"/>
              <a:t>assessing how well a model will generalize</a:t>
            </a:r>
            <a:r>
              <a:rPr lang="en-US" dirty="0"/>
              <a:t> to new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It’s especially useful when: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 have </a:t>
            </a:r>
            <a:r>
              <a:rPr lang="en-US" b="1" dirty="0"/>
              <a:t>limited data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 want to reduce </a:t>
            </a:r>
            <a:r>
              <a:rPr lang="en-US" b="1" dirty="0"/>
              <a:t>variance</a:t>
            </a:r>
            <a:r>
              <a:rPr lang="en-US" dirty="0"/>
              <a:t> in evaluation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 want to avoid overfitting to a particular train-test split</a:t>
            </a:r>
          </a:p>
          <a:p>
            <a:pPr>
              <a:buNone/>
            </a:pPr>
            <a:r>
              <a:rPr lang="en-US" b="1" dirty="0"/>
              <a:t>📐 K-Fold Cross-Validation (most common form)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data is split into </a:t>
            </a:r>
            <a:r>
              <a:rPr lang="en-US" b="1" dirty="0"/>
              <a:t>K equal-sized folds</a:t>
            </a:r>
            <a:r>
              <a:rPr lang="en-US" dirty="0"/>
              <a:t> (say, 5 or 10).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model is trained on </a:t>
            </a:r>
            <a:r>
              <a:rPr lang="en-US" b="1" dirty="0"/>
              <a:t>K−1 folds</a:t>
            </a:r>
            <a:r>
              <a:rPr lang="en-US" dirty="0"/>
              <a:t> and tested on the </a:t>
            </a:r>
            <a:r>
              <a:rPr lang="en-US" b="1" dirty="0"/>
              <a:t>remaining fold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process is repeated </a:t>
            </a:r>
            <a:r>
              <a:rPr lang="en-US" b="1" dirty="0"/>
              <a:t>K times</a:t>
            </a:r>
            <a:r>
              <a:rPr lang="en-US" dirty="0"/>
              <a:t>, each time using a different fold as the test 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final performance metric is the </a:t>
            </a:r>
            <a:r>
              <a:rPr lang="en-US" b="1" dirty="0"/>
              <a:t>average</a:t>
            </a:r>
            <a:r>
              <a:rPr lang="en-US" dirty="0"/>
              <a:t> of all K test scores.</a:t>
            </a:r>
          </a:p>
          <a:p>
            <a:pPr>
              <a:buNone/>
            </a:pPr>
            <a:r>
              <a:rPr lang="en-US" b="1" dirty="0"/>
              <a:t>🧠 Benefits: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Uses the </a:t>
            </a:r>
            <a:r>
              <a:rPr lang="en-US" b="1" dirty="0"/>
              <a:t>entire dataset</a:t>
            </a:r>
            <a:r>
              <a:rPr lang="en-US" dirty="0"/>
              <a:t> for both training and validation.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Reduces bias from a single train-test split.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Gives a </a:t>
            </a:r>
            <a:r>
              <a:rPr lang="en-US" b="1" dirty="0"/>
              <a:t>more stable estimate</a:t>
            </a:r>
            <a:r>
              <a:rPr lang="en-US" dirty="0"/>
              <a:t> of model performance.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FBC69-C919-4BE4-AFD5-67C57BFD00F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607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Why go beyond accuracy?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Accuracy can be misleading, especially with </a:t>
            </a:r>
            <a:r>
              <a:rPr lang="en-US" b="1" dirty="0"/>
              <a:t>imbalanced datasets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need tools to </a:t>
            </a:r>
            <a:r>
              <a:rPr lang="en-US" b="1" dirty="0"/>
              <a:t>understand the types of errors</a:t>
            </a:r>
            <a:r>
              <a:rPr lang="en-US" dirty="0"/>
              <a:t> a model makes.</a:t>
            </a:r>
          </a:p>
          <a:p>
            <a:pPr>
              <a:buNone/>
            </a:pPr>
            <a:r>
              <a:rPr lang="en-US" b="1" dirty="0"/>
              <a:t>🧮 1. Confusion Matrix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confusion matrix breaks down predictions into: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True Positives (TP)</a:t>
            </a:r>
            <a:r>
              <a:rPr lang="en-US" dirty="0"/>
              <a:t> – correctly predicted positive 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True Negatives (TN)</a:t>
            </a:r>
            <a:r>
              <a:rPr lang="en-US" dirty="0"/>
              <a:t> – correctly predicted negative 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False Positives (FP)</a:t>
            </a:r>
            <a:r>
              <a:rPr lang="en-US" dirty="0"/>
              <a:t> – predicted positive, but was negative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False Negatives (FN)</a:t>
            </a:r>
            <a:r>
              <a:rPr lang="en-US" dirty="0"/>
              <a:t> – predicted negative, but was positive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[TNFPFNTP]\begin{</a:t>
            </a:r>
            <a:r>
              <a:rPr lang="en-US" dirty="0" err="1"/>
              <a:t>bmatrix</a:t>
            </a:r>
            <a:r>
              <a:rPr lang="en-US" dirty="0"/>
              <a:t>} TN &amp; FP \\ FN &amp; TP \\ \end{</a:t>
            </a:r>
            <a:r>
              <a:rPr lang="en-US" dirty="0" err="1"/>
              <a:t>bmatrix</a:t>
            </a:r>
            <a:r>
              <a:rPr lang="en-US" dirty="0"/>
              <a:t>}[TNFN​FPTP​] Helps diagnose over-predicting or under-predicting a certain class.</a:t>
            </a:r>
          </a:p>
          <a:p>
            <a:pPr>
              <a:buNone/>
            </a:pPr>
            <a:r>
              <a:rPr lang="en-US" b="1" dirty="0"/>
              <a:t>📋 2. Classification Report</a:t>
            </a:r>
          </a:p>
          <a:p>
            <a:pPr>
              <a:buNone/>
            </a:pPr>
            <a:r>
              <a:rPr lang="en-US" dirty="0"/>
              <a:t>Generated using </a:t>
            </a:r>
            <a:r>
              <a:rPr lang="en-US" dirty="0" err="1"/>
              <a:t>sklearn.metrics.classification_report</a:t>
            </a:r>
            <a:r>
              <a:rPr lang="en-US" dirty="0"/>
              <a:t>, it includes: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Precision</a:t>
            </a:r>
            <a:r>
              <a:rPr lang="en-US" dirty="0"/>
              <a:t>: TP / (TP + FP) — How many predicted positives are correct?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Recall</a:t>
            </a:r>
            <a:r>
              <a:rPr lang="en-US" dirty="0"/>
              <a:t>: TP / (TP + FN) — How many actual positives were found?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F1-Score</a:t>
            </a:r>
            <a:r>
              <a:rPr lang="en-US" dirty="0"/>
              <a:t>: Harmonic mean of precision and recall.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FBC69-C919-4BE4-AFD5-67C57BFD00F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83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"Now that we know what machine learning is, let's break down its </a:t>
            </a:r>
            <a:r>
              <a:rPr lang="en-US" b="1" dirty="0"/>
              <a:t>key components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🔹 </a:t>
            </a:r>
            <a:r>
              <a:rPr lang="en-US" b="1" dirty="0"/>
              <a:t>Data</a:t>
            </a:r>
            <a:r>
              <a:rPr lang="en-US" dirty="0"/>
              <a:t> – This is the </a:t>
            </a:r>
            <a:r>
              <a:rPr lang="en-US" b="1" dirty="0"/>
              <a:t>foundation</a:t>
            </a:r>
            <a:r>
              <a:rPr lang="en-US" dirty="0"/>
              <a:t> of any machine learning system. Think of data as the raw material. It contains the </a:t>
            </a:r>
            <a:r>
              <a:rPr lang="en-US" b="1" dirty="0"/>
              <a:t>examples</a:t>
            </a:r>
            <a:r>
              <a:rPr lang="en-US" dirty="0"/>
              <a:t> from which the model learns. For instance, in a spam filter, the data might be thousands of labeled emails—some marked as spam, others as not spam.</a:t>
            </a:r>
          </a:p>
          <a:p>
            <a:pPr>
              <a:buNone/>
            </a:pPr>
            <a:r>
              <a:rPr lang="en-US" dirty="0"/>
              <a:t>🔹 </a:t>
            </a:r>
            <a:r>
              <a:rPr lang="en-US" b="1" dirty="0"/>
              <a:t>Model</a:t>
            </a:r>
            <a:r>
              <a:rPr lang="en-US" dirty="0"/>
              <a:t> – This is the </a:t>
            </a:r>
            <a:r>
              <a:rPr lang="en-US" b="1" dirty="0"/>
              <a:t>mathematical or algorithmic structure</a:t>
            </a:r>
            <a:r>
              <a:rPr lang="en-US" dirty="0"/>
              <a:t> that learns from the data. It tries to understand the </a:t>
            </a:r>
            <a:r>
              <a:rPr lang="en-US" b="1" dirty="0"/>
              <a:t>relationship between input variables and the expected output</a:t>
            </a:r>
            <a:r>
              <a:rPr lang="en-US" dirty="0"/>
              <a:t>. Using the email example, the model learns what characteristics make an email spam or not.</a:t>
            </a:r>
          </a:p>
          <a:p>
            <a:pPr>
              <a:buNone/>
            </a:pPr>
            <a:r>
              <a:rPr lang="en-US" dirty="0"/>
              <a:t>🔹 </a:t>
            </a:r>
            <a:r>
              <a:rPr lang="en-US" b="1" dirty="0"/>
              <a:t>Predictions</a:t>
            </a:r>
            <a:r>
              <a:rPr lang="en-US" dirty="0"/>
              <a:t> – Once trained, the model can be used to make </a:t>
            </a:r>
            <a:r>
              <a:rPr lang="en-US" b="1" dirty="0"/>
              <a:t>predictions</a:t>
            </a:r>
            <a:r>
              <a:rPr lang="en-US" dirty="0"/>
              <a:t>. That means it can evaluate </a:t>
            </a:r>
            <a:r>
              <a:rPr lang="en-US" b="1" dirty="0"/>
              <a:t>new, unseen data</a:t>
            </a:r>
            <a:r>
              <a:rPr lang="en-US" dirty="0"/>
              <a:t> and output a result. For instance, given a new email, it predicts whether it’s spam or not based on what it learned from past data.</a:t>
            </a:r>
          </a:p>
          <a:p>
            <a:r>
              <a:rPr lang="en-US" dirty="0"/>
              <a:t>These three components—data, model, and predictions—form the </a:t>
            </a:r>
            <a:r>
              <a:rPr lang="en-US" b="1" dirty="0"/>
              <a:t>basic pipeline</a:t>
            </a:r>
            <a:r>
              <a:rPr lang="en-US" dirty="0"/>
              <a:t> of any machine learning workflow."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FBC69-C919-4BE4-AFD5-67C57BFD00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062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🔧 What are hyperparameters?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Hyperparameters</a:t>
            </a:r>
            <a:r>
              <a:rPr lang="en-US" dirty="0"/>
              <a:t> are values you set before training a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 and penalty in logistic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max_depth</a:t>
            </a:r>
            <a:r>
              <a:rPr lang="en-US" dirty="0"/>
              <a:t> and </a:t>
            </a:r>
            <a:r>
              <a:rPr lang="en-US" dirty="0" err="1"/>
              <a:t>n_estimators</a:t>
            </a:r>
            <a:r>
              <a:rPr lang="en-US" dirty="0"/>
              <a:t> in random forests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learning_rate</a:t>
            </a:r>
            <a:r>
              <a:rPr lang="en-US" dirty="0"/>
              <a:t> in gradient boosting</a:t>
            </a:r>
          </a:p>
          <a:p>
            <a:pPr>
              <a:buNone/>
            </a:pPr>
            <a:r>
              <a:rPr lang="en-US" dirty="0"/>
              <a:t>These values can </a:t>
            </a:r>
            <a:r>
              <a:rPr lang="en-US" b="1" dirty="0"/>
              <a:t>dramatically affect model performance</a:t>
            </a:r>
            <a:r>
              <a:rPr lang="en-US" dirty="0"/>
              <a:t>, and tuning them is essential for optimization.</a:t>
            </a:r>
          </a:p>
          <a:p>
            <a:pPr>
              <a:buNone/>
            </a:pPr>
            <a:r>
              <a:rPr lang="en-US" b="1" dirty="0"/>
              <a:t>📦 What is </a:t>
            </a:r>
            <a:r>
              <a:rPr lang="en-US" b="1" dirty="0" err="1"/>
              <a:t>GridSearchCV</a:t>
            </a:r>
            <a:r>
              <a:rPr lang="en-US" b="1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GridSearchCV</a:t>
            </a:r>
            <a:r>
              <a:rPr lang="en-US" dirty="0"/>
              <a:t> in scikit-learn automates the tuning process.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searches over a </a:t>
            </a:r>
            <a:r>
              <a:rPr lang="en-US" b="1" dirty="0"/>
              <a:t>grid of parameter values</a:t>
            </a:r>
            <a:r>
              <a:rPr lang="en-US" dirty="0"/>
              <a:t>, to evaluate each combination.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returns the combination that gives the best performance.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FBC69-C919-4BE4-AFD5-67C57BFD00F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593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Overfitting: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model </a:t>
            </a:r>
            <a:r>
              <a:rPr lang="en-US" b="1" dirty="0"/>
              <a:t>memorizes</a:t>
            </a:r>
            <a:r>
              <a:rPr lang="en-US" dirty="0"/>
              <a:t> the training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performs </a:t>
            </a:r>
            <a:r>
              <a:rPr lang="en-US" b="1" dirty="0"/>
              <a:t>very well on the training set</a:t>
            </a:r>
            <a:r>
              <a:rPr lang="en-US" dirty="0"/>
              <a:t>, but </a:t>
            </a:r>
            <a:r>
              <a:rPr lang="en-US" b="1" dirty="0"/>
              <a:t>poorly on unseen/test data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Common symptoms: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Low training error, high test error.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Extremely complex models (too many features or deep trees).</a:t>
            </a:r>
          </a:p>
          <a:p>
            <a:pPr>
              <a:buNone/>
            </a:pPr>
            <a:r>
              <a:rPr lang="en-US" b="1" dirty="0"/>
              <a:t>🐢 Underfitting: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model is </a:t>
            </a:r>
            <a:r>
              <a:rPr lang="en-US" b="1" dirty="0"/>
              <a:t>too simple</a:t>
            </a:r>
            <a:r>
              <a:rPr lang="en-US" dirty="0"/>
              <a:t> to capture the underlying structure.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Performs poorly on both training and test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Common symptoms: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 training error.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Linear models used for non-linear problems.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None/>
            </a:pPr>
            <a:r>
              <a:rPr lang="en-US" b="1" dirty="0"/>
              <a:t>⚖️ Bias-Variance Tradeoff:</a:t>
            </a:r>
          </a:p>
          <a:p>
            <a:pPr>
              <a:buNone/>
            </a:pPr>
            <a:r>
              <a:rPr lang="en-US" dirty="0"/>
              <a:t>Term 		Description </a:t>
            </a:r>
          </a:p>
          <a:p>
            <a:pPr>
              <a:buNone/>
            </a:pPr>
            <a:r>
              <a:rPr lang="en-US" b="1" dirty="0"/>
              <a:t>Bias</a:t>
            </a:r>
            <a:r>
              <a:rPr lang="en-US" dirty="0"/>
              <a:t> 	Error due to simplifying assumptions in the model (e.g., underfitting) </a:t>
            </a:r>
          </a:p>
          <a:p>
            <a:pPr>
              <a:buNone/>
            </a:pPr>
            <a:r>
              <a:rPr lang="en-US" b="1" dirty="0"/>
              <a:t>Variance</a:t>
            </a:r>
            <a:r>
              <a:rPr lang="en-US" dirty="0"/>
              <a:t> 	Error due to sensitivity to training data (e.g., overfitting) </a:t>
            </a:r>
          </a:p>
          <a:p>
            <a:pPr>
              <a:buNone/>
            </a:pPr>
            <a:r>
              <a:rPr lang="en-US" b="1" dirty="0"/>
              <a:t>How to handle:</a:t>
            </a:r>
          </a:p>
          <a:p>
            <a:pPr>
              <a:buNone/>
            </a:pPr>
            <a:r>
              <a:rPr lang="en-US" b="1" dirty="0"/>
              <a:t>✅ How to Handle Overfitting and Underfitting</a:t>
            </a:r>
          </a:p>
          <a:p>
            <a:pPr>
              <a:buNone/>
            </a:pPr>
            <a:r>
              <a:rPr lang="en-US" b="1" dirty="0"/>
              <a:t>1. Use Cross-Validation to Monitor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Split the data into multiple train-test folds using techniques like </a:t>
            </a:r>
            <a:r>
              <a:rPr lang="en-US" b="1" dirty="0"/>
              <a:t>k-fold cross-validation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Helps detect whether the model performs inconsistently across data splits — a sign of </a:t>
            </a:r>
            <a:r>
              <a:rPr lang="en-US" b="1" dirty="0"/>
              <a:t>high variance (overfitting)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training accuracy ≫ validation accuracy → your model may be overfitting.</a:t>
            </a:r>
          </a:p>
          <a:p>
            <a:pPr>
              <a:buNone/>
            </a:pPr>
            <a:r>
              <a:rPr lang="en-US" b="1" dirty="0"/>
              <a:t>2. Apply Regularization (L1/L2)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Adds a </a:t>
            </a:r>
            <a:r>
              <a:rPr lang="en-US" b="1" dirty="0"/>
              <a:t>penalty term</a:t>
            </a:r>
            <a:r>
              <a:rPr lang="en-US" dirty="0"/>
              <a:t> to the model’s loss function to discourage overly complex models.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L1 Regularization (Lasso)</a:t>
            </a:r>
            <a:r>
              <a:rPr lang="en-US" dirty="0"/>
              <a:t>: Can shrink some coefficients to zero — useful for feature selection.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L2 Regularization (Ridge)</a:t>
            </a:r>
            <a:r>
              <a:rPr lang="en-US" dirty="0"/>
              <a:t>: Penalizes large weights more smoothly — helps control model complexity.</a:t>
            </a:r>
          </a:p>
          <a:p>
            <a:pPr>
              <a:buNone/>
            </a:pPr>
            <a:r>
              <a:rPr lang="en-US" b="1" dirty="0"/>
              <a:t>3. Reduce Depth in Decision Trees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decision trees or ensembles like Random Forests, this limits the model’s complexity and improves its ability to generalize.</a:t>
            </a:r>
          </a:p>
          <a:p>
            <a:pPr>
              <a:buNone/>
            </a:pPr>
            <a:r>
              <a:rPr lang="en-US" b="1" dirty="0"/>
              <a:t>4. Simplify or Enrich the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Underfitting</a:t>
            </a:r>
            <a:r>
              <a:rPr lang="en-US" dirty="0"/>
              <a:t>? → Try a </a:t>
            </a:r>
            <a:r>
              <a:rPr lang="en-US" b="1" dirty="0"/>
              <a:t>more complex model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more features, polynomial terms, or non-linear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Overfitting</a:t>
            </a:r>
            <a:r>
              <a:rPr lang="en-US" dirty="0"/>
              <a:t>? → Use a </a:t>
            </a:r>
            <a:r>
              <a:rPr lang="en-US" b="1" dirty="0"/>
              <a:t>simpler model</a:t>
            </a:r>
            <a:r>
              <a:rPr lang="en-US" dirty="0"/>
              <a:t> or reduce feature space: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Drop irrelevant features, regularize, or simplify architecture in deep learning.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FBC69-C919-4BE4-AFD5-67C57BFD00F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63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🎯 Objectives of This Section: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Reinforce key machine learning topics such 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Data preprocessing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Model training and evaluation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Unsupervised learning techniques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Hyperparameter tuning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Get familiar with </a:t>
            </a:r>
            <a:r>
              <a:rPr lang="en-US" b="1" dirty="0"/>
              <a:t>real-world datasets</a:t>
            </a:r>
            <a:r>
              <a:rPr lang="en-US" dirty="0"/>
              <a:t> and Python libraries like scikit-learn, pandas, and matplotlib.</a:t>
            </a:r>
          </a:p>
          <a:p>
            <a:pPr>
              <a:buNone/>
            </a:pPr>
            <a:r>
              <a:rPr lang="en-US" b="1" dirty="0"/>
              <a:t>🛠️ Lab Structure Overview: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Part 1: Data Preparation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Load a dataset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Clean, encode, and scale it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Part 2: Supervised Learning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Train a logistic regression or decision tree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Evaluate using confusion matrix and classification report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Part 3: Unsupervised Learning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Apply clustering (e.g., K-Means)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Visualize results and interpret cluster behavior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Part 4: Model Tuning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/>
              <a:t>GridSearchCV</a:t>
            </a:r>
            <a:r>
              <a:rPr lang="en-US" dirty="0"/>
              <a:t> to tune one model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Compare results before and after tuning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FBC69-C919-4BE4-AFD5-67C57BFD00F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719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FBC69-C919-4BE4-AFD5-67C57BFD00F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72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"One of the </a:t>
            </a:r>
            <a:r>
              <a:rPr lang="en-US" b="1" dirty="0"/>
              <a:t>core strengths of machine learning</a:t>
            </a:r>
            <a:r>
              <a:rPr lang="en-US" dirty="0"/>
              <a:t> is its ability to </a:t>
            </a:r>
            <a:r>
              <a:rPr lang="en-US" b="1" dirty="0"/>
              <a:t>automatically recognize patterns</a:t>
            </a:r>
            <a:r>
              <a:rPr lang="en-US" dirty="0"/>
              <a:t> in data. Unlike traditional programming, where we need to define rules manually, ML systems </a:t>
            </a:r>
            <a:r>
              <a:rPr lang="en-US" b="1" dirty="0"/>
              <a:t>learn these patterns on their own</a:t>
            </a:r>
            <a:r>
              <a:rPr lang="en-US" dirty="0"/>
              <a:t> from examples.</a:t>
            </a:r>
          </a:p>
          <a:p>
            <a:pPr>
              <a:buNone/>
            </a:pPr>
            <a:r>
              <a:rPr lang="en-US" dirty="0"/>
              <a:t>This capability leads to </a:t>
            </a:r>
            <a:r>
              <a:rPr lang="en-US" b="1" dirty="0"/>
              <a:t>automation</a:t>
            </a:r>
            <a:r>
              <a:rPr lang="en-US" dirty="0"/>
              <a:t>, and here’s what that enables:</a:t>
            </a:r>
          </a:p>
          <a:p>
            <a:pPr>
              <a:buNone/>
            </a:pPr>
            <a:r>
              <a:rPr lang="en-US" dirty="0"/>
              <a:t>🔹 </a:t>
            </a:r>
            <a:r>
              <a:rPr lang="en-US" b="1" dirty="0"/>
              <a:t>Scalability</a:t>
            </a:r>
            <a:r>
              <a:rPr lang="en-US" dirty="0"/>
              <a:t> – ML models can handle </a:t>
            </a:r>
            <a:r>
              <a:rPr lang="en-US" b="1" dirty="0"/>
              <a:t>large-scale data</a:t>
            </a:r>
            <a:r>
              <a:rPr lang="en-US" dirty="0"/>
              <a:t> far beyond what humans could manually analyze. For instance, think of analyzing millions of financial transactions or reviewing thousands of customer reviews—it’s possible with ML.</a:t>
            </a:r>
          </a:p>
          <a:p>
            <a:pPr>
              <a:buNone/>
            </a:pPr>
            <a:r>
              <a:rPr lang="en-US" dirty="0"/>
              <a:t>🔹 </a:t>
            </a:r>
            <a:r>
              <a:rPr lang="en-US" b="1" dirty="0"/>
              <a:t>Efficiency</a:t>
            </a:r>
            <a:r>
              <a:rPr lang="en-US" dirty="0"/>
              <a:t> – Machine learning </a:t>
            </a:r>
            <a:r>
              <a:rPr lang="en-US" b="1" dirty="0"/>
              <a:t>replaces repetitive tasks</a:t>
            </a:r>
            <a:r>
              <a:rPr lang="en-US" dirty="0"/>
              <a:t> that would otherwise be time-consuming for humans. Examples include flagging fraudulent transactions, sorting emails, or recommending products.</a:t>
            </a:r>
          </a:p>
          <a:p>
            <a:pPr>
              <a:buNone/>
            </a:pPr>
            <a:r>
              <a:rPr lang="en-US" dirty="0"/>
              <a:t>🔹 </a:t>
            </a:r>
            <a:r>
              <a:rPr lang="en-US" b="1" dirty="0"/>
              <a:t>Consistency</a:t>
            </a:r>
            <a:r>
              <a:rPr lang="en-US" dirty="0"/>
              <a:t> – Unlike humans, ML systems don't get tired or distracted. They apply </a:t>
            </a:r>
            <a:r>
              <a:rPr lang="en-US" b="1" dirty="0"/>
              <a:t>the same logic uniformly</a:t>
            </a:r>
            <a:r>
              <a:rPr lang="en-US" dirty="0"/>
              <a:t> to all data, which significantly reduces </a:t>
            </a:r>
            <a:r>
              <a:rPr lang="en-US" b="1" dirty="0"/>
              <a:t>human error</a:t>
            </a:r>
            <a:r>
              <a:rPr lang="en-US" dirty="0"/>
              <a:t> and ensures </a:t>
            </a:r>
            <a:r>
              <a:rPr lang="en-US" b="1" dirty="0"/>
              <a:t>reliable results</a:t>
            </a:r>
            <a:r>
              <a:rPr lang="en-US" dirty="0"/>
              <a:t>.</a:t>
            </a:r>
          </a:p>
          <a:p>
            <a:r>
              <a:rPr lang="en-US" dirty="0"/>
              <a:t>So, ML is not just about intelligence; it's about creating </a:t>
            </a:r>
            <a:r>
              <a:rPr lang="en-US" b="1" dirty="0"/>
              <a:t>smart automation</a:t>
            </a:r>
            <a:r>
              <a:rPr lang="en-US" dirty="0"/>
              <a:t> that scales efficiently and consistently."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FBC69-C919-4BE4-AFD5-67C57BFD00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79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"This slide gives a simplified view of how a </a:t>
            </a:r>
            <a:r>
              <a:rPr lang="en-US" b="1" dirty="0"/>
              <a:t>machine learning pipeline</a:t>
            </a:r>
            <a:r>
              <a:rPr lang="en-US" dirty="0"/>
              <a:t> works from start to finish.</a:t>
            </a:r>
          </a:p>
          <a:p>
            <a:pPr>
              <a:buNone/>
            </a:pPr>
            <a:r>
              <a:rPr lang="en-US" dirty="0"/>
              <a:t>🔹 We begin with </a:t>
            </a:r>
            <a:r>
              <a:rPr lang="en-US" b="1" dirty="0"/>
              <a:t>Input Data</a:t>
            </a:r>
            <a:r>
              <a:rPr lang="en-US" dirty="0"/>
              <a:t> — this could be anything from customer reviews, sensor readings, images, or financial transactions. It’s the raw material for our model.</a:t>
            </a:r>
          </a:p>
          <a:p>
            <a:pPr>
              <a:buNone/>
            </a:pPr>
            <a:r>
              <a:rPr lang="en-US" dirty="0"/>
              <a:t>🔹 Then comes </a:t>
            </a:r>
            <a:r>
              <a:rPr lang="en-US" b="1" dirty="0"/>
              <a:t>Preprocessing</a:t>
            </a:r>
            <a:r>
              <a:rPr lang="en-US" dirty="0"/>
              <a:t> — an essential step where we clean the data, normalize it, handle missing values, and sometimes transform it to extract meaningful features. Think of this as preparing ingredients before cooking.</a:t>
            </a:r>
          </a:p>
          <a:p>
            <a:pPr>
              <a:buNone/>
            </a:pPr>
            <a:r>
              <a:rPr lang="en-US" dirty="0"/>
              <a:t>🔹 Next is the </a:t>
            </a:r>
            <a:r>
              <a:rPr lang="en-US" b="1" dirty="0"/>
              <a:t>ML Model Training</a:t>
            </a:r>
            <a:r>
              <a:rPr lang="en-US" dirty="0"/>
              <a:t> phase. This is where the magic happens: the model learns the underlying patterns in the data — essentially mapping inputs to outputs.</a:t>
            </a:r>
          </a:p>
          <a:p>
            <a:pPr>
              <a:buNone/>
            </a:pPr>
            <a:r>
              <a:rPr lang="en-US" dirty="0"/>
              <a:t>🔹 Finally, once trained, the model is used for </a:t>
            </a:r>
            <a:r>
              <a:rPr lang="en-US" b="1" dirty="0"/>
              <a:t>Predictions</a:t>
            </a:r>
            <a:r>
              <a:rPr lang="en-US" dirty="0"/>
              <a:t> — it applies what it learned to new, unseen data to generate useful outputs.</a:t>
            </a:r>
          </a:p>
          <a:p>
            <a:pPr>
              <a:buNone/>
            </a:pPr>
            <a:r>
              <a:rPr lang="en-US" dirty="0"/>
              <a:t>For example, in a weather prediction system: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Input data: temperature, humidity, wind speed;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Preprocessing: handle missing values and scale data;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ML model: learns patterns from historical weather data;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Prediction: forecasts tomorrow’s weather.</a:t>
            </a:r>
          </a:p>
          <a:p>
            <a:r>
              <a:rPr lang="en-US" dirty="0"/>
              <a:t>So, to sum up: the model </a:t>
            </a:r>
            <a:r>
              <a:rPr lang="en-US" b="1" dirty="0"/>
              <a:t>learns</a:t>
            </a:r>
            <a:r>
              <a:rPr lang="en-US" dirty="0"/>
              <a:t> during training and </a:t>
            </a:r>
            <a:r>
              <a:rPr lang="en-US" b="1" dirty="0"/>
              <a:t>applies</a:t>
            </a:r>
            <a:r>
              <a:rPr lang="en-US" dirty="0"/>
              <a:t> this learning during prediction. This pipeline is the backbone of any machine learning system."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FBC69-C919-4BE4-AFD5-67C57BFD00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81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Traditional Programming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Here, developers write </a:t>
            </a:r>
            <a:r>
              <a:rPr lang="en-US" b="1" dirty="0"/>
              <a:t>explicit rules</a:t>
            </a:r>
            <a:r>
              <a:rPr lang="en-US" dirty="0"/>
              <a:t> that tell the computer exactly what to do.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 provide </a:t>
            </a:r>
            <a:r>
              <a:rPr lang="en-US" b="1" dirty="0"/>
              <a:t>Rules + Data</a:t>
            </a:r>
            <a:r>
              <a:rPr lang="en-US" dirty="0"/>
              <a:t>, and the system produces an </a:t>
            </a:r>
            <a:r>
              <a:rPr lang="en-US" b="1" dirty="0"/>
              <a:t>Output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These systems are </a:t>
            </a:r>
            <a:r>
              <a:rPr lang="en-US" b="1" dirty="0"/>
              <a:t>rigid</a:t>
            </a:r>
            <a:r>
              <a:rPr lang="en-US" dirty="0"/>
              <a:t> — they don’t adapt well when new types of data come 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example, building a spam filter would involve writing lots of </a:t>
            </a:r>
            <a:r>
              <a:rPr lang="en-US" b="1" dirty="0"/>
              <a:t>if-else statements</a:t>
            </a:r>
            <a:r>
              <a:rPr lang="en-US" dirty="0"/>
              <a:t> like: </a:t>
            </a:r>
            <a:r>
              <a:rPr lang="en-US" i="1" dirty="0"/>
              <a:t>'If the subject line contains “Free Money”, mark as spam.’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spammers change their tactics, the rules have to be </a:t>
            </a:r>
            <a:r>
              <a:rPr lang="en-US" b="1" dirty="0"/>
              <a:t>manually updated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Machine Learning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 start with </a:t>
            </a:r>
            <a:r>
              <a:rPr lang="en-US" b="1" dirty="0"/>
              <a:t>Data + Output</a:t>
            </a:r>
            <a:r>
              <a:rPr lang="en-US" dirty="0"/>
              <a:t> examples — and the system learns a </a:t>
            </a:r>
            <a:r>
              <a:rPr lang="en-US" b="1" dirty="0"/>
              <a:t>model</a:t>
            </a:r>
            <a:r>
              <a:rPr lang="en-US" dirty="0"/>
              <a:t> that maps the input to the correct output.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ML model automatically discovers patterns in data and </a:t>
            </a:r>
            <a:r>
              <a:rPr lang="en-US" b="1" dirty="0"/>
              <a:t>adapts</a:t>
            </a:r>
            <a:r>
              <a:rPr lang="en-US" dirty="0"/>
              <a:t> to new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Using the same spam filter example, you train the model with labeled email data — and it </a:t>
            </a:r>
            <a:r>
              <a:rPr lang="en-US" b="1" dirty="0"/>
              <a:t>learns the features</a:t>
            </a:r>
            <a:r>
              <a:rPr lang="en-US" dirty="0"/>
              <a:t> that typically indicate spam.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 more data comes in, the system can </a:t>
            </a:r>
            <a:r>
              <a:rPr lang="en-US" b="1" dirty="0"/>
              <a:t>self-improve</a:t>
            </a:r>
            <a:r>
              <a:rPr lang="en-US" dirty="0"/>
              <a:t> without human rewriting.</a:t>
            </a:r>
          </a:p>
          <a:p>
            <a:pPr>
              <a:buNone/>
            </a:pPr>
            <a:r>
              <a:rPr lang="en-US" dirty="0"/>
              <a:t>The main takeaway is: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traditional programming, </a:t>
            </a:r>
            <a:r>
              <a:rPr lang="en-US" b="1" dirty="0"/>
              <a:t>humans define the logic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machine learning, the system </a:t>
            </a:r>
            <a:r>
              <a:rPr lang="en-US" b="1" dirty="0"/>
              <a:t>learns the logic from examples</a:t>
            </a:r>
            <a:r>
              <a:rPr lang="en-US" dirty="0"/>
              <a:t>."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FBC69-C919-4BE4-AFD5-67C57BFD00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95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"Let’s now look at </a:t>
            </a:r>
            <a:r>
              <a:rPr lang="en-US" b="1" dirty="0"/>
              <a:t>why machine learning is so important in the field of business analytics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Businesses today are generating </a:t>
            </a:r>
            <a:r>
              <a:rPr lang="en-US" b="1" dirty="0"/>
              <a:t>huge volumes of data</a:t>
            </a:r>
            <a:r>
              <a:rPr lang="en-US" dirty="0"/>
              <a:t> — from customer behavior to sales numbers to inventory logs. ML helps make sense of this data to support </a:t>
            </a:r>
            <a:r>
              <a:rPr lang="en-US" b="1" dirty="0"/>
              <a:t>faster, more accurate decision-making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Here are some core reasons businesses are adopting ML: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make </a:t>
            </a:r>
            <a:r>
              <a:rPr lang="en-US" b="1" dirty="0"/>
              <a:t>data-driven decisions</a:t>
            </a:r>
            <a:r>
              <a:rPr lang="en-US" dirty="0"/>
              <a:t> quickly and reliably.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</a:t>
            </a:r>
            <a:r>
              <a:rPr lang="en-US" b="1" dirty="0"/>
              <a:t>discover hidden patterns</a:t>
            </a:r>
            <a:r>
              <a:rPr lang="en-US" dirty="0"/>
              <a:t> that traditional analysis might miss — for instance, identifying which customer segments respond better to certain promotions.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improve </a:t>
            </a:r>
            <a:r>
              <a:rPr lang="en-US" b="1" dirty="0"/>
              <a:t>forecasting and prediction</a:t>
            </a:r>
            <a:r>
              <a:rPr lang="en-US" dirty="0"/>
              <a:t>, such as estimating future sales, churn, or fraud.</a:t>
            </a:r>
          </a:p>
          <a:p>
            <a:pPr>
              <a:buNone/>
            </a:pPr>
            <a:r>
              <a:rPr lang="en-US" dirty="0"/>
              <a:t>🔍 Now let’s highlight </a:t>
            </a:r>
            <a:r>
              <a:rPr lang="en-US" b="1" dirty="0"/>
              <a:t>some common ML applications in business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🔸 </a:t>
            </a:r>
            <a:r>
              <a:rPr lang="en-US" b="1" dirty="0"/>
              <a:t>Sales Forecasting</a:t>
            </a:r>
            <a:r>
              <a:rPr lang="en-US" dirty="0"/>
              <a:t> – Predicting future demand or revenue using past trends. For example, using seasonal sales data to prepare for holiday demand.</a:t>
            </a:r>
          </a:p>
          <a:p>
            <a:pPr>
              <a:buNone/>
            </a:pPr>
            <a:r>
              <a:rPr lang="en-US" dirty="0"/>
              <a:t>🔸 </a:t>
            </a:r>
            <a:r>
              <a:rPr lang="en-US" b="1" dirty="0"/>
              <a:t>Customer Segmentation</a:t>
            </a:r>
            <a:r>
              <a:rPr lang="en-US" dirty="0"/>
              <a:t> – ML can group customers based on their purchase behavior or, which helps in targeted marketing.</a:t>
            </a:r>
          </a:p>
          <a:p>
            <a:pPr>
              <a:buNone/>
            </a:pPr>
            <a:r>
              <a:rPr lang="en-US" dirty="0"/>
              <a:t>🔸 </a:t>
            </a:r>
            <a:r>
              <a:rPr lang="en-US" b="1" dirty="0"/>
              <a:t>Churn Prediction</a:t>
            </a:r>
            <a:r>
              <a:rPr lang="en-US" dirty="0"/>
              <a:t> – Identifying customers who are likely to stop using a service or product, allowing businesses to act proactively and retain them.</a:t>
            </a:r>
          </a:p>
          <a:p>
            <a:pPr>
              <a:buNone/>
            </a:pPr>
            <a:r>
              <a:rPr lang="en-US" dirty="0"/>
              <a:t>🔸 </a:t>
            </a:r>
            <a:r>
              <a:rPr lang="en-US" b="1" dirty="0"/>
              <a:t>Fraud Detection</a:t>
            </a:r>
            <a:r>
              <a:rPr lang="en-US" dirty="0"/>
              <a:t> – Using ML to spot unusual or suspicious financial activity that could indicate fraud, especially in banking or e-commerce.</a:t>
            </a:r>
          </a:p>
          <a:p>
            <a:pPr>
              <a:buNone/>
            </a:pPr>
            <a:r>
              <a:rPr lang="en-US" dirty="0"/>
              <a:t>🔸 </a:t>
            </a:r>
            <a:r>
              <a:rPr lang="en-US" b="1" dirty="0"/>
              <a:t>Inventory Optimization</a:t>
            </a:r>
            <a:r>
              <a:rPr lang="en-US" dirty="0"/>
              <a:t> – ML models can analyze trends and help manage stock levels efficiently, reducing waste or shortage.</a:t>
            </a:r>
          </a:p>
          <a:p>
            <a:r>
              <a:rPr lang="en-US" dirty="0"/>
              <a:t>In summary, ML gives businesses a </a:t>
            </a:r>
            <a:r>
              <a:rPr lang="en-US" b="1" dirty="0"/>
              <a:t>competitive edge</a:t>
            </a:r>
            <a:r>
              <a:rPr lang="en-US" dirty="0"/>
              <a:t> by transforming raw data into </a:t>
            </a:r>
            <a:r>
              <a:rPr lang="en-US" b="1" dirty="0"/>
              <a:t>actionable insights</a:t>
            </a:r>
            <a:r>
              <a:rPr lang="en-US" dirty="0"/>
              <a:t>."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FBC69-C919-4BE4-AFD5-67C57BFD00F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99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"Machine learning can be broadly categorized into </a:t>
            </a:r>
            <a:r>
              <a:rPr lang="en-US" b="1" dirty="0"/>
              <a:t>three main types</a:t>
            </a:r>
            <a:r>
              <a:rPr lang="en-US" dirty="0"/>
              <a:t>, each suited for different kinds of problems and data.</a:t>
            </a:r>
          </a:p>
          <a:p>
            <a:pPr>
              <a:buNone/>
            </a:pPr>
            <a:r>
              <a:rPr lang="en-US" dirty="0"/>
              <a:t>🔹 </a:t>
            </a:r>
            <a:r>
              <a:rPr lang="en-US" b="1" dirty="0"/>
              <a:t>Supervised Learning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this type, the model is trained on a </a:t>
            </a:r>
            <a:r>
              <a:rPr lang="en-US" b="1" dirty="0"/>
              <a:t>labeled dataset</a:t>
            </a:r>
            <a:r>
              <a:rPr lang="en-US" dirty="0"/>
              <a:t>, which means we already know the correct output for each input.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goal is for the model to learn the mapping from input to output and then generalize it to unseen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Examples</a:t>
            </a:r>
            <a:r>
              <a:rPr lang="en-US" dirty="0"/>
              <a:t>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Email spam detection – where emails are labeled as 'spam' or 'not spam'.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Price prediction – predicting house prices based on features like location, size, etc.</a:t>
            </a:r>
          </a:p>
          <a:p>
            <a:pPr>
              <a:buNone/>
            </a:pPr>
            <a:r>
              <a:rPr lang="en-US" dirty="0"/>
              <a:t>🔹 </a:t>
            </a:r>
            <a:r>
              <a:rPr lang="en-US" b="1" dirty="0"/>
              <a:t>Unsupervised Learning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Here, the data is </a:t>
            </a:r>
            <a:r>
              <a:rPr lang="en-US" b="1" dirty="0"/>
              <a:t>unlabeled</a:t>
            </a:r>
            <a:r>
              <a:rPr lang="en-US" dirty="0"/>
              <a:t>, and the model’s task is to find </a:t>
            </a:r>
            <a:r>
              <a:rPr lang="en-US" b="1" dirty="0"/>
              <a:t>structure or patterns</a:t>
            </a:r>
            <a:r>
              <a:rPr lang="en-US" dirty="0"/>
              <a:t> within 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It's often used for </a:t>
            </a:r>
            <a:r>
              <a:rPr lang="en-US" b="1" dirty="0"/>
              <a:t>clustering or dimensionality reduction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Customer segmentation – grouping customers with similar behavior.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Fraud detection – spotting unusual transactions that don’t fit normal patterns.</a:t>
            </a:r>
          </a:p>
          <a:p>
            <a:pPr>
              <a:buNone/>
            </a:pPr>
            <a:r>
              <a:rPr lang="en-US" dirty="0"/>
              <a:t>🔹 </a:t>
            </a:r>
            <a:r>
              <a:rPr lang="en-US" b="1" dirty="0"/>
              <a:t>Reinforcement Learning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is quite different—it’s based on </a:t>
            </a:r>
            <a:r>
              <a:rPr lang="en-US" b="1" dirty="0"/>
              <a:t>trial and error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 agent learns to take actions in an environment to </a:t>
            </a:r>
            <a:r>
              <a:rPr lang="en-US" b="1" dirty="0"/>
              <a:t>maximize cumulative reward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 </a:t>
            </a:r>
            <a:r>
              <a:rPr lang="en-US" b="1" dirty="0"/>
              <a:t>agent</a:t>
            </a:r>
            <a:r>
              <a:rPr lang="en-US" dirty="0"/>
              <a:t> interacts with an </a:t>
            </a:r>
            <a:r>
              <a:rPr lang="en-US" b="1" dirty="0"/>
              <a:t>environment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takes actions, and based on those actions, it receives </a:t>
            </a:r>
            <a:r>
              <a:rPr lang="en-US" b="1" dirty="0"/>
              <a:t>rewards or penalties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goal is to learn a </a:t>
            </a:r>
            <a:r>
              <a:rPr lang="en-US" b="1" dirty="0"/>
              <a:t>policy</a:t>
            </a:r>
            <a:r>
              <a:rPr lang="en-US" dirty="0"/>
              <a:t> — a set of actions — that </a:t>
            </a:r>
            <a:r>
              <a:rPr lang="en-US" b="1" dirty="0"/>
              <a:t>maximizes long-term reward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Autonomous driving – the system learns to drive safely by interacting with a simulated environment.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Dynamic pricing – where a system adjusts prices in real-time to maximize profit.</a:t>
            </a:r>
          </a:p>
          <a:p>
            <a:r>
              <a:rPr lang="en-US" dirty="0"/>
              <a:t>Understanding these categories helps us choose the </a:t>
            </a:r>
            <a:r>
              <a:rPr lang="en-US" b="1" dirty="0"/>
              <a:t>right ML approach</a:t>
            </a:r>
            <a:r>
              <a:rPr lang="en-US" dirty="0"/>
              <a:t> based on the problem we’re solving and the kind of data we have."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FBC69-C919-4BE4-AFD5-67C57BFD00F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31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"When working with </a:t>
            </a:r>
            <a:r>
              <a:rPr lang="en-US" b="1" dirty="0"/>
              <a:t>supervised learning</a:t>
            </a:r>
            <a:r>
              <a:rPr lang="en-US" dirty="0"/>
              <a:t>, it's important to distinguish between </a:t>
            </a:r>
            <a:r>
              <a:rPr lang="en-US" b="1" dirty="0"/>
              <a:t>classification</a:t>
            </a:r>
            <a:r>
              <a:rPr lang="en-US" dirty="0"/>
              <a:t> and </a:t>
            </a:r>
            <a:r>
              <a:rPr lang="en-US" b="1" dirty="0"/>
              <a:t>regression</a:t>
            </a:r>
            <a:r>
              <a:rPr lang="en-US" dirty="0"/>
              <a:t>, as they deal with different types of prediction tasks.</a:t>
            </a:r>
          </a:p>
          <a:p>
            <a:pPr>
              <a:buNone/>
            </a:pPr>
            <a:r>
              <a:rPr lang="en-US" dirty="0"/>
              <a:t>🔹 Let’s start with </a:t>
            </a:r>
            <a:r>
              <a:rPr lang="en-US" b="1" dirty="0"/>
              <a:t>Classification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goal is to assign the input data to </a:t>
            </a:r>
            <a:r>
              <a:rPr lang="en-US" b="1" dirty="0"/>
              <a:t>discrete categories</a:t>
            </a:r>
            <a:r>
              <a:rPr lang="en-US" dirty="0"/>
              <a:t> or labels.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output is </a:t>
            </a:r>
            <a:r>
              <a:rPr lang="en-US" b="1" dirty="0"/>
              <a:t>qualitative</a:t>
            </a:r>
            <a:r>
              <a:rPr lang="en-US" dirty="0"/>
              <a:t> — such as yes/no, spam/non-spam, or disease A, B, or 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You're essentially asking: </a:t>
            </a:r>
            <a:r>
              <a:rPr lang="en-US" i="1" dirty="0"/>
              <a:t>Which group does this input belong to?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Common algorithms used here include </a:t>
            </a:r>
            <a:r>
              <a:rPr lang="en-US" b="1" dirty="0"/>
              <a:t>Logistic Regression</a:t>
            </a:r>
            <a:r>
              <a:rPr lang="en-US" dirty="0"/>
              <a:t> and </a:t>
            </a:r>
            <a:r>
              <a:rPr lang="en-US" b="1" dirty="0"/>
              <a:t>Decision Trees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Examples: Email classification, medical diagnosis, loan approval (approved/rejected).</a:t>
            </a:r>
          </a:p>
          <a:p>
            <a:pPr>
              <a:buNone/>
            </a:pPr>
            <a:r>
              <a:rPr lang="en-US" dirty="0"/>
              <a:t>🔹 Now, contrast that with </a:t>
            </a:r>
            <a:r>
              <a:rPr lang="en-US" b="1" dirty="0"/>
              <a:t>Regression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goal here is to </a:t>
            </a:r>
            <a:r>
              <a:rPr lang="en-US" b="1" dirty="0"/>
              <a:t>predict a continuous value</a:t>
            </a:r>
            <a:r>
              <a:rPr lang="en-US" dirty="0"/>
              <a:t> — something that falls on a numerical scale.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You're answering: </a:t>
            </a:r>
            <a:r>
              <a:rPr lang="en-US" i="1" dirty="0"/>
              <a:t>What is the expected value?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instance, predicting the </a:t>
            </a:r>
            <a:r>
              <a:rPr lang="en-US" b="1" dirty="0"/>
              <a:t>price of a house</a:t>
            </a:r>
            <a:r>
              <a:rPr lang="en-US" dirty="0"/>
              <a:t>, </a:t>
            </a:r>
            <a:r>
              <a:rPr lang="en-US" b="1" dirty="0"/>
              <a:t>monthly sales</a:t>
            </a:r>
            <a:r>
              <a:rPr lang="en-US" dirty="0"/>
              <a:t>, or </a:t>
            </a:r>
            <a:r>
              <a:rPr lang="en-US" b="1" dirty="0"/>
              <a:t>temperature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Algorithms include </a:t>
            </a:r>
            <a:r>
              <a:rPr lang="en-US" b="1" dirty="0"/>
              <a:t>Linear Regression</a:t>
            </a:r>
            <a:r>
              <a:rPr lang="en-US" dirty="0"/>
              <a:t>, </a:t>
            </a:r>
            <a:r>
              <a:rPr lang="en-US" b="1" dirty="0"/>
              <a:t>Random Forest Regressor</a:t>
            </a:r>
            <a:r>
              <a:rPr lang="en-US" dirty="0"/>
              <a:t>, and others.</a:t>
            </a:r>
          </a:p>
          <a:p>
            <a:pPr>
              <a:buNone/>
            </a:pPr>
            <a:r>
              <a:rPr lang="en-US" dirty="0"/>
              <a:t>🔄 To simplify: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your prediction is a </a:t>
            </a:r>
            <a:r>
              <a:rPr lang="en-US" b="1" dirty="0"/>
              <a:t>category</a:t>
            </a:r>
            <a:r>
              <a:rPr lang="en-US" dirty="0"/>
              <a:t>, it’s classification.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it’s a </a:t>
            </a:r>
            <a:r>
              <a:rPr lang="en-US" b="1" dirty="0"/>
              <a:t>number</a:t>
            </a:r>
            <a:r>
              <a:rPr lang="en-US" dirty="0"/>
              <a:t>, it’s regression.</a:t>
            </a:r>
          </a:p>
          <a:p>
            <a:r>
              <a:rPr lang="en-US" dirty="0"/>
              <a:t>Both classification and regression are foundational to ML and cover a large number of real-world use cases."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FBC69-C919-4BE4-AFD5-67C57BFD00F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01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FBC69-C919-4BE4-AFD5-67C57BFD00F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03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dirty="0"/>
              <a:t>Week 12 - Introduction to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dirty="0"/>
              <a:t>Business Data Analysis </a:t>
            </a:r>
          </a:p>
          <a:p>
            <a:r>
              <a:rPr dirty="0"/>
              <a:t>Instructor</a:t>
            </a:r>
            <a:r>
              <a:rPr lang="en-US" dirty="0"/>
              <a:t>:</a:t>
            </a:r>
            <a:r>
              <a:rPr dirty="0"/>
              <a:t> Dr Muhammad Usman Bhutta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Real-World Applications of 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📨 </a:t>
            </a:r>
            <a:r>
              <a:rPr lang="en-US" b="1" dirty="0"/>
              <a:t>Email Filtering</a:t>
            </a:r>
            <a:r>
              <a:rPr lang="en-US" dirty="0"/>
              <a:t> – Detect spam and categorize messages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🎬 </a:t>
            </a:r>
            <a:r>
              <a:rPr lang="en-US" b="1" dirty="0"/>
              <a:t>Recommendation Systems</a:t>
            </a:r>
            <a:r>
              <a:rPr lang="en-US" dirty="0"/>
              <a:t> – Netflix, YouTube, and Amazon suggestions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🚗 </a:t>
            </a:r>
            <a:r>
              <a:rPr lang="en-US" b="1" dirty="0"/>
              <a:t>Self-Driving Cars</a:t>
            </a:r>
            <a:r>
              <a:rPr lang="en-US" dirty="0"/>
              <a:t> – Perception, prediction, and control using 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🏥 </a:t>
            </a:r>
            <a:r>
              <a:rPr lang="en-US" b="1" dirty="0"/>
              <a:t>Healthcare Diagnostics</a:t>
            </a:r>
            <a:r>
              <a:rPr lang="en-US" dirty="0"/>
              <a:t> – Predict diseases from medical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💳 </a:t>
            </a:r>
            <a:r>
              <a:rPr lang="en-US" b="1" dirty="0"/>
              <a:t>Fraud Detection</a:t>
            </a:r>
            <a:r>
              <a:rPr lang="en-US" dirty="0"/>
              <a:t> – Spot abnormal patterns in financial transactions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📞 </a:t>
            </a:r>
            <a:r>
              <a:rPr lang="en-US" b="1" dirty="0"/>
              <a:t>Customer Service Chatbots</a:t>
            </a:r>
            <a:r>
              <a:rPr lang="en-US" dirty="0"/>
              <a:t> – Automate responses using Natural Language 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📈 </a:t>
            </a:r>
            <a:r>
              <a:rPr lang="en-US" b="1" dirty="0"/>
              <a:t>Stock Market Predictions</a:t>
            </a:r>
            <a:r>
              <a:rPr lang="en-US" dirty="0"/>
              <a:t> – Analyze historical trends and indicators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ML in Python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🐍 </a:t>
            </a:r>
            <a:r>
              <a:rPr lang="en-US" b="1" dirty="0"/>
              <a:t>Why Python for Machine Learning?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Simple syntax, easy to learn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Massive open-source community support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Rich ecosystem of specialized libraries</a:t>
            </a:r>
          </a:p>
          <a:p>
            <a:pPr>
              <a:buNone/>
            </a:pPr>
            <a:r>
              <a:rPr lang="en-US" dirty="0"/>
              <a:t>🧰 </a:t>
            </a:r>
            <a:r>
              <a:rPr lang="en-US" b="1" dirty="0"/>
              <a:t>Popular ML Libraries in Python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NumPy</a:t>
            </a:r>
            <a:r>
              <a:rPr lang="en-US" dirty="0"/>
              <a:t> – Efficient numerical computations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Pandas</a:t>
            </a:r>
            <a:r>
              <a:rPr lang="en-US" dirty="0"/>
              <a:t> – Data manipulation and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Matplotlib / Seaborn</a:t>
            </a:r>
            <a:r>
              <a:rPr lang="en-US" dirty="0"/>
              <a:t> – Data visualization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scikit-learn</a:t>
            </a:r>
            <a:r>
              <a:rPr lang="en-US" dirty="0"/>
              <a:t> – Core machine learning toolkit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TensorFlow / </a:t>
            </a:r>
            <a:r>
              <a:rPr lang="en-US" b="1" dirty="0" err="1"/>
              <a:t>PyTorch</a:t>
            </a:r>
            <a:r>
              <a:rPr lang="en-US" dirty="0"/>
              <a:t> – Deep learning frameworks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Statsmodels</a:t>
            </a:r>
            <a:r>
              <a:rPr lang="en-US" dirty="0"/>
              <a:t> – Statistical modeling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Key ML Libraries (scikit-learn, pandas, numpy)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5220C12-A43E-054D-6B35-1CCA4E1883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3156228"/>
              </p:ext>
            </p:extLst>
          </p:nvPr>
        </p:nvGraphicFramePr>
        <p:xfrm>
          <a:off x="191386" y="1805781"/>
          <a:ext cx="8814390" cy="4307940"/>
        </p:xfrm>
        <a:graphic>
          <a:graphicData uri="http://schemas.openxmlformats.org/drawingml/2006/table">
            <a:tbl>
              <a:tblPr/>
              <a:tblGrid>
                <a:gridCol w="2179674">
                  <a:extLst>
                    <a:ext uri="{9D8B030D-6E8A-4147-A177-3AD203B41FA5}">
                      <a16:colId xmlns:a16="http://schemas.microsoft.com/office/drawing/2014/main" val="3633216901"/>
                    </a:ext>
                  </a:extLst>
                </a:gridCol>
                <a:gridCol w="2998382">
                  <a:extLst>
                    <a:ext uri="{9D8B030D-6E8A-4147-A177-3AD203B41FA5}">
                      <a16:colId xmlns:a16="http://schemas.microsoft.com/office/drawing/2014/main" val="26587167"/>
                    </a:ext>
                  </a:extLst>
                </a:gridCol>
                <a:gridCol w="3636334">
                  <a:extLst>
                    <a:ext uri="{9D8B030D-6E8A-4147-A177-3AD203B41FA5}">
                      <a16:colId xmlns:a16="http://schemas.microsoft.com/office/drawing/2014/main" val="2579098694"/>
                    </a:ext>
                  </a:extLst>
                </a:gridCol>
              </a:tblGrid>
              <a:tr h="522175">
                <a:tc>
                  <a:txBody>
                    <a:bodyPr/>
                    <a:lstStyle/>
                    <a:p>
                      <a:r>
                        <a:rPr lang="en-US" b="1"/>
                        <a:t>Library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Role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Basic Syntax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9818575"/>
                  </a:ext>
                </a:extLst>
              </a:tr>
              <a:tr h="522175">
                <a:tc>
                  <a:txBody>
                    <a:bodyPr/>
                    <a:lstStyle/>
                    <a:p>
                      <a:r>
                        <a:rPr lang="en-US"/>
                        <a:t>NumPy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Numerical arrays &amp; math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import </a:t>
                      </a:r>
                      <a:r>
                        <a:rPr lang="en-US" dirty="0" err="1"/>
                        <a:t>numpy</a:t>
                      </a:r>
                      <a:r>
                        <a:rPr lang="en-US" dirty="0"/>
                        <a:t> as np </a:t>
                      </a:r>
                      <a:r>
                        <a:rPr lang="en-US" dirty="0" err="1"/>
                        <a:t>np.array</a:t>
                      </a:r>
                      <a:r>
                        <a:rPr lang="en-US" dirty="0"/>
                        <a:t>([...])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3766186"/>
                  </a:ext>
                </a:extLst>
              </a:tr>
              <a:tr h="913805">
                <a:tc>
                  <a:txBody>
                    <a:bodyPr/>
                    <a:lstStyle/>
                    <a:p>
                      <a:r>
                        <a:rPr lang="en-US"/>
                        <a:t>Pandas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Data manipulation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import pandas as pddf = pd.read_csv()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478235"/>
                  </a:ext>
                </a:extLst>
              </a:tr>
              <a:tr h="913805">
                <a:tc>
                  <a:txBody>
                    <a:bodyPr/>
                    <a:lstStyle/>
                    <a:p>
                      <a:r>
                        <a:rPr lang="en-US"/>
                        <a:t>Matplotlib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Visualization (basic)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import matplotlib.pyplot as pltplt.plot()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38060"/>
                  </a:ext>
                </a:extLst>
              </a:tr>
              <a:tr h="522175">
                <a:tc>
                  <a:txBody>
                    <a:bodyPr/>
                    <a:lstStyle/>
                    <a:p>
                      <a:r>
                        <a:rPr lang="en-US"/>
                        <a:t>Seaborn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Visualization (advanced, stats)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import seaborn as </a:t>
                      </a:r>
                      <a:r>
                        <a:rPr lang="en-US" dirty="0" err="1"/>
                        <a:t>snssns.histplot</a:t>
                      </a:r>
                      <a:r>
                        <a:rPr lang="en-US" dirty="0"/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3735033"/>
                  </a:ext>
                </a:extLst>
              </a:tr>
              <a:tr h="913805">
                <a:tc>
                  <a:txBody>
                    <a:bodyPr/>
                    <a:lstStyle/>
                    <a:p>
                      <a:r>
                        <a:rPr lang="en-US"/>
                        <a:t>scikit-learn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Machine learning models &amp; metrics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from </a:t>
                      </a:r>
                      <a:r>
                        <a:rPr lang="en-US" dirty="0" err="1"/>
                        <a:t>sklearn.linear_model</a:t>
                      </a:r>
                      <a:r>
                        <a:rPr lang="en-US" dirty="0"/>
                        <a:t> import </a:t>
                      </a:r>
                      <a:r>
                        <a:rPr lang="en-US" dirty="0" err="1"/>
                        <a:t>LinearRegressionmodel.fit</a:t>
                      </a:r>
                      <a:r>
                        <a:rPr lang="en-US" dirty="0"/>
                        <a:t>(X, 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028667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Types of Machine Learning (Overview)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4E4616-7EF6-D5A3-957A-57A376D726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7639875"/>
              </p:ext>
            </p:extLst>
          </p:nvPr>
        </p:nvGraphicFramePr>
        <p:xfrm>
          <a:off x="457200" y="1539969"/>
          <a:ext cx="8229600" cy="274495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182887168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87771481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141779386"/>
                    </a:ext>
                  </a:extLst>
                </a:gridCol>
              </a:tblGrid>
              <a:tr h="439192">
                <a:tc>
                  <a:txBody>
                    <a:bodyPr/>
                    <a:lstStyle/>
                    <a:p>
                      <a:r>
                        <a:rPr lang="en-US" b="1"/>
                        <a:t>Type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What It Does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Examples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3854831"/>
                  </a:ext>
                </a:extLst>
              </a:tr>
              <a:tr h="768586">
                <a:tc>
                  <a:txBody>
                    <a:bodyPr/>
                    <a:lstStyle/>
                    <a:p>
                      <a:r>
                        <a:rPr lang="en-US" b="1"/>
                        <a:t>Supervised Learning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Learns from labeled data (input + known output)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Email spam detection, price prediction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8773725"/>
                  </a:ext>
                </a:extLst>
              </a:tr>
              <a:tr h="768586">
                <a:tc>
                  <a:txBody>
                    <a:bodyPr/>
                    <a:lstStyle/>
                    <a:p>
                      <a:r>
                        <a:rPr lang="en-US" b="1"/>
                        <a:t>Unsupervised Learning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Finds patterns in unlabeled 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 segmentation, Fraud Detection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4133945"/>
                  </a:ext>
                </a:extLst>
              </a:tr>
              <a:tr h="768586">
                <a:tc>
                  <a:txBody>
                    <a:bodyPr/>
                    <a:lstStyle/>
                    <a:p>
                      <a:r>
                        <a:rPr lang="en-US" b="1"/>
                        <a:t>Reinforcement Learning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Learns by trial and error to maximize rewards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Autonomous Driving, dynamic pricing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1667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Supervised vs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83A4FE7-B46C-1031-9FD8-A2F4F4F4F00D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2080101"/>
          <a:ext cx="8229600" cy="356616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3121066343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91087415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592413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Aspect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Supervised Learning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Unsupervised Learning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6234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Data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Labeled (input + correct output)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Unlabeled (only input features)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3935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Goal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Predict outcomes based on past examples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Discover hidden patterns or groupings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0832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Approach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Label-based training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Structure-discovery methods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63436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Examples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Email spam detection, price prediction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Customer segmentation, anomaly detection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9389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Common Algorithms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Linear regression, decision trees, SVM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K-Means, PCA, hierarchical clustering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6932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Trained using labeled examples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Desired output is </a:t>
            </a:r>
            <a:r>
              <a:rPr lang="en-US" sz="2400" i="1" dirty="0"/>
              <a:t>known 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Methods include classification, regression, etc. 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Uses patterns to predict the values of the label on additional unlabeled data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ea typeface="+mn-lt"/>
                <a:cs typeface="+mn-lt"/>
              </a:rPr>
              <a:t>Algorithms:</a:t>
            </a:r>
          </a:p>
          <a:p>
            <a:pPr lvl="1" indent="-342900">
              <a:lnSpc>
                <a:spcPct val="110000"/>
              </a:lnSpc>
            </a:pPr>
            <a:r>
              <a:rPr lang="en-US" sz="2400" dirty="0">
                <a:ea typeface="+mn-lt"/>
                <a:cs typeface="+mn-lt"/>
              </a:rPr>
              <a:t>Linear regression</a:t>
            </a:r>
            <a:endParaRPr lang="en-US" sz="2400" dirty="0"/>
          </a:p>
          <a:p>
            <a:pPr lvl="1" indent="-342900">
              <a:lnSpc>
                <a:spcPct val="110000"/>
              </a:lnSpc>
            </a:pPr>
            <a:r>
              <a:rPr lang="en-US" sz="2400" dirty="0">
                <a:ea typeface="+mn-lt"/>
                <a:cs typeface="+mn-lt"/>
              </a:rPr>
              <a:t>Logistic regression</a:t>
            </a:r>
            <a:endParaRPr lang="en-US" sz="2400" dirty="0"/>
          </a:p>
          <a:p>
            <a:pPr lvl="1" indent="-342900">
              <a:lnSpc>
                <a:spcPct val="110000"/>
              </a:lnSpc>
            </a:pPr>
            <a:r>
              <a:rPr lang="en-US" sz="2400" dirty="0">
                <a:ea typeface="+mn-lt"/>
                <a:cs typeface="+mn-lt"/>
              </a:rPr>
              <a:t>Decision Trees and Random Forests</a:t>
            </a:r>
            <a:endParaRPr lang="en-US" sz="2400" dirty="0"/>
          </a:p>
          <a:p>
            <a:pPr lvl="1" indent="-342900">
              <a:lnSpc>
                <a:spcPct val="110000"/>
              </a:lnSpc>
            </a:pPr>
            <a:r>
              <a:rPr lang="en-US" sz="2400" dirty="0">
                <a:ea typeface="+mn-lt"/>
                <a:cs typeface="+mn-lt"/>
              </a:rPr>
              <a:t>Neural Networks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Definition and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Supervised learning involves training a model using </a:t>
            </a:r>
            <a:r>
              <a:rPr lang="en-US" b="1" dirty="0"/>
              <a:t>labeled data</a:t>
            </a:r>
            <a:r>
              <a:rPr lang="en-US" dirty="0"/>
              <a:t>, where both input features and correct outputs are known.</a:t>
            </a:r>
          </a:p>
          <a:p>
            <a:pPr>
              <a:buNone/>
            </a:pPr>
            <a:r>
              <a:rPr lang="en-US" dirty="0"/>
              <a:t>📊 </a:t>
            </a:r>
            <a:r>
              <a:rPr lang="en-US" b="1" dirty="0"/>
              <a:t>Real-World Example: Sales Forecasting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Inputs (X)</a:t>
            </a:r>
            <a:r>
              <a:rPr lang="en-US" dirty="0"/>
              <a:t>: Advertising spend, season, region, number of salespeople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Label (y)</a:t>
            </a:r>
            <a:r>
              <a:rPr lang="en-US" dirty="0"/>
              <a:t>: Units sold or revenue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model learns the relationship between inputs and target sales figures.</a:t>
            </a:r>
          </a:p>
          <a:p>
            <a:pPr>
              <a:buNone/>
            </a:pPr>
            <a:r>
              <a:rPr lang="en-US" dirty="0"/>
              <a:t>🔄 </a:t>
            </a:r>
            <a:r>
              <a:rPr lang="en-US" b="1" dirty="0"/>
              <a:t>Model Goal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Predict future sales based on new input conditions.</a:t>
            </a:r>
          </a:p>
          <a:p>
            <a:pPr>
              <a:buNone/>
            </a:pPr>
            <a:r>
              <a:rPr lang="en-US" dirty="0"/>
              <a:t>✅ </a:t>
            </a:r>
            <a:r>
              <a:rPr lang="en-US" b="1" dirty="0"/>
              <a:t>Other Examples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Predicting housing prices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Classifying emails as spam or not spam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Diagnosing diseases from symptoms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Classification vs Regression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5522928-A25D-0EA3-6A33-FC35A48587E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2537301"/>
          <a:ext cx="8229600" cy="265176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39494786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06492387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692987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Task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Classification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Regression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62469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Output Type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Discrete</a:t>
                      </a:r>
                      <a:r>
                        <a:rPr lang="en-US" dirty="0"/>
                        <a:t> categories (labels)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Continuous</a:t>
                      </a:r>
                      <a:r>
                        <a:rPr lang="en-US"/>
                        <a:t> values (real numbers)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052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Goal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Assign input to a category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Predict a numeric quantity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978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Examples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/>
                        <a:t>Spam vs Non-Spam, Disease A/B/C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Predict house price, sales revenue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93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Algorithms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Logistic Regression, Decision Trees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 Regression, Random Forest Regressor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558149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Input (Features) and Output (Labels)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📥 Input = Features (X)The measurable attributes used to make predictions</a:t>
            </a:r>
          </a:p>
          <a:p>
            <a:pPr marL="0" indent="0">
              <a:buNone/>
            </a:pPr>
            <a:r>
              <a:rPr lang="en-US" dirty="0"/>
              <a:t>Can be numerical (e.g., age, income) or categorical (e.g., gender, region)</a:t>
            </a:r>
          </a:p>
          <a:p>
            <a:pPr marL="0" indent="0">
              <a:buNone/>
            </a:pPr>
            <a:r>
              <a:rPr lang="en-US" dirty="0" err="1"/>
              <a:t>Example:X</a:t>
            </a:r>
            <a:r>
              <a:rPr lang="en-US" dirty="0"/>
              <a:t> = [Advertising Budget, Season, Region]</a:t>
            </a:r>
          </a:p>
          <a:p>
            <a:pPr marL="0" indent="0">
              <a:buNone/>
            </a:pPr>
            <a:r>
              <a:rPr lang="en-US" dirty="0"/>
              <a:t>🎯 Output = Label (y)The value we want the model to predict</a:t>
            </a:r>
          </a:p>
          <a:p>
            <a:pPr marL="0" indent="0">
              <a:buNone/>
            </a:pPr>
            <a:r>
              <a:rPr lang="en-US" dirty="0"/>
              <a:t>Can be a class (for classification) or a number (for regression)</a:t>
            </a:r>
          </a:p>
          <a:p>
            <a:pPr marL="0" indent="0">
              <a:buNone/>
            </a:pPr>
            <a:r>
              <a:rPr lang="en-US" dirty="0" err="1"/>
              <a:t>Example:y</a:t>
            </a:r>
            <a:r>
              <a:rPr lang="en-US" dirty="0"/>
              <a:t> = Sales Revenue or y = Spam / Not Spam</a:t>
            </a:r>
          </a:p>
          <a:p>
            <a:pPr marL="0" indent="0">
              <a:buNone/>
            </a:pPr>
            <a:r>
              <a:rPr lang="en-US" dirty="0"/>
              <a:t>🔄 The </a:t>
            </a:r>
            <a:r>
              <a:rPr lang="en-US" dirty="0" err="1"/>
              <a:t>Goal:Learn</a:t>
            </a:r>
            <a:r>
              <a:rPr lang="en-US" dirty="0"/>
              <a:t> a mapping </a:t>
            </a:r>
            <a:r>
              <a:rPr lang="en-US" dirty="0" err="1"/>
              <a:t>function:f</a:t>
            </a:r>
            <a:r>
              <a:rPr lang="en-US" dirty="0"/>
              <a:t>(X) → y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Train/Test Split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009"/>
            <a:ext cx="8229600" cy="533935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🔄 </a:t>
            </a:r>
            <a:r>
              <a:rPr lang="en-US" b="1" dirty="0"/>
              <a:t>Why Split the Data?</a:t>
            </a:r>
            <a:br>
              <a:rPr lang="en-US" dirty="0"/>
            </a:br>
            <a:r>
              <a:rPr lang="en-US" dirty="0"/>
              <a:t>To evaluate how well a machine learning model generalizes to </a:t>
            </a:r>
            <a:r>
              <a:rPr lang="en-US" b="1" dirty="0"/>
              <a:t>unseen data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📂 </a:t>
            </a:r>
            <a:r>
              <a:rPr lang="en-US" b="1" dirty="0"/>
              <a:t>Typical Split Ratios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80%</a:t>
            </a:r>
            <a:r>
              <a:rPr lang="en-US" dirty="0"/>
              <a:t> for training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20%</a:t>
            </a:r>
            <a:r>
              <a:rPr lang="en-US" dirty="0"/>
              <a:t> for testing</a:t>
            </a:r>
            <a:br>
              <a:rPr lang="en-US" dirty="0"/>
            </a:br>
            <a:r>
              <a:rPr lang="en-US" i="1" dirty="0"/>
              <a:t>(sometimes 70/30 or 60/40)</a:t>
            </a:r>
            <a:endParaRPr lang="en-US" dirty="0"/>
          </a:p>
          <a:p>
            <a:pPr>
              <a:buNone/>
            </a:pPr>
            <a:r>
              <a:rPr lang="en-US" dirty="0"/>
              <a:t>🔧 </a:t>
            </a:r>
            <a:r>
              <a:rPr lang="en-US" b="1" dirty="0"/>
              <a:t>Training Set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Used to fit the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 learns the patterns</a:t>
            </a:r>
          </a:p>
          <a:p>
            <a:pPr>
              <a:buNone/>
            </a:pPr>
            <a:r>
              <a:rPr lang="en-US" dirty="0"/>
              <a:t>🧪 </a:t>
            </a:r>
            <a:r>
              <a:rPr lang="en-US" b="1" dirty="0"/>
              <a:t>Testing Set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Used to evaluate model accuracy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Section 1: Introduction to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272158-F74E-9BAF-1AFB-E955D73D9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039321"/>
              </p:ext>
            </p:extLst>
          </p:nvPr>
        </p:nvGraphicFramePr>
        <p:xfrm>
          <a:off x="457200" y="1530868"/>
          <a:ext cx="8229599" cy="459529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47352">
                  <a:extLst>
                    <a:ext uri="{9D8B030D-6E8A-4147-A177-3AD203B41FA5}">
                      <a16:colId xmlns:a16="http://schemas.microsoft.com/office/drawing/2014/main" val="3718471551"/>
                    </a:ext>
                  </a:extLst>
                </a:gridCol>
                <a:gridCol w="2429496">
                  <a:extLst>
                    <a:ext uri="{9D8B030D-6E8A-4147-A177-3AD203B41FA5}">
                      <a16:colId xmlns:a16="http://schemas.microsoft.com/office/drawing/2014/main" val="2856070435"/>
                    </a:ext>
                  </a:extLst>
                </a:gridCol>
                <a:gridCol w="2377505">
                  <a:extLst>
                    <a:ext uri="{9D8B030D-6E8A-4147-A177-3AD203B41FA5}">
                      <a16:colId xmlns:a16="http://schemas.microsoft.com/office/drawing/2014/main" val="1510627633"/>
                    </a:ext>
                  </a:extLst>
                </a:gridCol>
                <a:gridCol w="2075246">
                  <a:extLst>
                    <a:ext uri="{9D8B030D-6E8A-4147-A177-3AD203B41FA5}">
                      <a16:colId xmlns:a16="http://schemas.microsoft.com/office/drawing/2014/main" val="1929978738"/>
                    </a:ext>
                  </a:extLst>
                </a:gridCol>
              </a:tblGrid>
              <a:tr h="456725">
                <a:tc>
                  <a:txBody>
                    <a:bodyPr/>
                    <a:lstStyle/>
                    <a:p>
                      <a:pPr fontAlgn="b"/>
                      <a:endParaRPr lang="en-US" sz="1000" dirty="0">
                        <a:effectLst/>
                      </a:endParaRPr>
                    </a:p>
                  </a:txBody>
                  <a:tcPr marL="48155" marR="48155" marT="24077" marB="24077" anchor="b"/>
                </a:tc>
                <a:tc>
                  <a:txBody>
                    <a:bodyPr/>
                    <a:lstStyle/>
                    <a:p>
                      <a:pPr fontAlgn="b"/>
                      <a:endParaRPr lang="en-US" sz="1000" dirty="0">
                        <a:effectLst/>
                      </a:endParaRPr>
                    </a:p>
                    <a:p>
                      <a:pPr lvl="0">
                        <a:buNone/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000" b="1" i="0" u="none" strike="noStrike" noProof="0" dirty="0">
                          <a:solidFill>
                            <a:srgbClr val="FFFFFF"/>
                          </a:solidFill>
                          <a:effectLst/>
                          <a:latin typeface="Tw Cen MT"/>
                        </a:rPr>
                        <a:t>Machine Learning </a:t>
                      </a:r>
                      <a:endParaRPr lang="en-US" sz="1000" dirty="0">
                        <a:effectLst/>
                      </a:endParaRPr>
                    </a:p>
                  </a:txBody>
                  <a:tcPr marL="48155" marR="48155" marT="24077" marB="24077" anchor="b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i="0" u="none" strike="noStrike" noProof="0" dirty="0">
                          <a:solidFill>
                            <a:srgbClr val="FFFFFF"/>
                          </a:solidFill>
                          <a:effectLst/>
                          <a:latin typeface="Tw Cen MT"/>
                        </a:rPr>
                        <a:t>Statistics</a:t>
                      </a:r>
                      <a:endParaRPr lang="en-US" sz="1000" dirty="0">
                        <a:effectLst/>
                      </a:endParaRPr>
                    </a:p>
                  </a:txBody>
                  <a:tcPr marL="48155" marR="48155" marT="24077" marB="24077" anchor="b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00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noProof="0" dirty="0">
                          <a:solidFill>
                            <a:srgbClr val="FFFFFF"/>
                          </a:solidFill>
                          <a:latin typeface="Tw Cen MT"/>
                        </a:rPr>
                        <a:t> Computer Science</a:t>
                      </a:r>
                    </a:p>
                  </a:txBody>
                  <a:tcPr marL="48155" marR="48155" marT="24077" marB="24077"/>
                </a:tc>
                <a:extLst>
                  <a:ext uri="{0D108BD9-81ED-4DB2-BD59-A6C34878D82A}">
                    <a16:rowId xmlns:a16="http://schemas.microsoft.com/office/drawing/2014/main" val="1511844542"/>
                  </a:ext>
                </a:extLst>
              </a:tr>
              <a:tr h="1168008"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Objective</a:t>
                      </a:r>
                    </a:p>
                  </a:txBody>
                  <a:tcPr marL="48155" marR="48155" marT="24077" marB="24077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Focuses on learning from data to make predictions or decisions without being explicitly programmed. It prioritizes prediction accuracy and generalizability.</a:t>
                      </a:r>
                    </a:p>
                  </a:txBody>
                  <a:tcPr marL="48155" marR="48155" marT="24077" marB="24077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Aims to infer properties of an underlying distribution from a data sample. It emphasizes understanding and interpreting data and probabilistic models.</a:t>
                      </a:r>
                    </a:p>
                  </a:txBody>
                  <a:tcPr marL="48155" marR="48155" marT="24077" marB="24077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Focuses on the creation and application of algorithms to manipulate, store, and communicate digital information.</a:t>
                      </a:r>
                    </a:p>
                  </a:txBody>
                  <a:tcPr marL="48155" marR="48155" marT="24077" marB="24077" anchor="ctr"/>
                </a:tc>
                <a:extLst>
                  <a:ext uri="{0D108BD9-81ED-4DB2-BD59-A6C34878D82A}">
                    <a16:rowId xmlns:a16="http://schemas.microsoft.com/office/drawing/2014/main" val="1343061318"/>
                  </a:ext>
                </a:extLst>
              </a:tr>
              <a:tr h="1168008"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Methodologies</a:t>
                      </a:r>
                    </a:p>
                  </a:txBody>
                  <a:tcPr marL="48155" marR="48155" marT="24077" marB="24077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Typically uses complex models (like neural networks) and large amounts of data to train models for prediction. Utilizes both supervised and unsupervised learning methods.</a:t>
                      </a:r>
                    </a:p>
                  </a:txBody>
                  <a:tcPr marL="48155" marR="48155" marT="24077" marB="24077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Often employs simpler, more interpretable models. Focuses on hypothesis testing, experimental design, estimation, and mathematical analysis.</a:t>
                      </a:r>
                    </a:p>
                  </a:txBody>
                  <a:tcPr marL="48155" marR="48155" marT="24077" marB="24077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Involves algorithm design, data structures, computation theory, computer architecture, software development, and more.</a:t>
                      </a:r>
                    </a:p>
                  </a:txBody>
                  <a:tcPr marL="48155" marR="48155" marT="24077" marB="24077" anchor="ctr"/>
                </a:tc>
                <a:extLst>
                  <a:ext uri="{0D108BD9-81ED-4DB2-BD59-A6C34878D82A}">
                    <a16:rowId xmlns:a16="http://schemas.microsoft.com/office/drawing/2014/main" val="2532510943"/>
                  </a:ext>
                </a:extLst>
              </a:tr>
              <a:tr h="990188"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Validation</a:t>
                      </a:r>
                    </a:p>
                  </a:txBody>
                  <a:tcPr marL="48155" marR="48155" marT="24077" marB="24077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Measures model performance through methods like cross-validation and seeks to improve generalization to unseen data.</a:t>
                      </a:r>
                    </a:p>
                  </a:txBody>
                  <a:tcPr marL="48155" marR="48155" marT="24077" marB="24077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Validates models using methods such as confidence intervals, p-values, and hypothesis tests to quantify uncertainty.</a:t>
                      </a:r>
                    </a:p>
                  </a:txBody>
                  <a:tcPr marL="48155" marR="48155" marT="24077" marB="24077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Uses formal methods for verifying correctness, analyzing computational complexity, and proving algorithmic bounds.</a:t>
                      </a:r>
                    </a:p>
                  </a:txBody>
                  <a:tcPr marL="48155" marR="48155" marT="24077" marB="24077" anchor="ctr"/>
                </a:tc>
                <a:extLst>
                  <a:ext uri="{0D108BD9-81ED-4DB2-BD59-A6C34878D82A}">
                    <a16:rowId xmlns:a16="http://schemas.microsoft.com/office/drawing/2014/main" val="1654823903"/>
                  </a:ext>
                </a:extLst>
              </a:tr>
              <a:tr h="812366"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Primary Concern</a:t>
                      </a:r>
                    </a:p>
                  </a:txBody>
                  <a:tcPr marL="48155" marR="48155" marT="24077" marB="24077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Creating models that can learn from and make decisions or predictions based on data.</a:t>
                      </a:r>
                    </a:p>
                  </a:txBody>
                  <a:tcPr marL="48155" marR="48155" marT="24077" marB="24077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Drawing valid conclusions and quantifying uncertainty about observed data and underlying distributions.</a:t>
                      </a:r>
                    </a:p>
                  </a:txBody>
                  <a:tcPr marL="48155" marR="48155" marT="24077" marB="24077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Creating efficient algorithms and data structures to solve computational problems.</a:t>
                      </a:r>
                    </a:p>
                  </a:txBody>
                  <a:tcPr marL="48155" marR="48155" marT="24077" marB="24077" anchor="ctr"/>
                </a:tc>
                <a:extLst>
                  <a:ext uri="{0D108BD9-81ED-4DB2-BD59-A6C34878D82A}">
                    <a16:rowId xmlns:a16="http://schemas.microsoft.com/office/drawing/2014/main" val="69310394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Model Training: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🧠 </a:t>
            </a:r>
            <a:r>
              <a:rPr lang="en-US" b="1" dirty="0"/>
              <a:t>What is Model Training?</a:t>
            </a:r>
            <a:br>
              <a:rPr lang="en-US" dirty="0"/>
            </a:br>
            <a:r>
              <a:rPr lang="en-US" dirty="0"/>
              <a:t>Training is the process of teaching a model to </a:t>
            </a:r>
            <a:r>
              <a:rPr lang="en-US" b="1" dirty="0"/>
              <a:t>find patterns</a:t>
            </a:r>
            <a:r>
              <a:rPr lang="en-US" dirty="0"/>
              <a:t> in labeled data (features and labels).</a:t>
            </a:r>
          </a:p>
          <a:p>
            <a:pPr>
              <a:buNone/>
            </a:pPr>
            <a:r>
              <a:rPr lang="en-US" dirty="0"/>
              <a:t>🔁 </a:t>
            </a:r>
            <a:r>
              <a:rPr lang="en-US" b="1" dirty="0"/>
              <a:t>How It Works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model takes inputs (features) and tries to predict outputs (labels)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compares predictions to actual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adjusts internal parameters to reduce error</a:t>
            </a:r>
          </a:p>
          <a:p>
            <a:r>
              <a:rPr lang="en-US" dirty="0"/>
              <a:t>📉 </a:t>
            </a:r>
            <a:r>
              <a:rPr lang="en-US" b="1" dirty="0"/>
              <a:t>Objective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Minimize the difference between predicted and actual outputs</a:t>
            </a:r>
            <a:br>
              <a:rPr lang="en-US" dirty="0"/>
            </a:br>
            <a:r>
              <a:rPr lang="en-US" dirty="0"/>
              <a:t>→ This is called </a:t>
            </a:r>
            <a:r>
              <a:rPr lang="en-US" b="1" dirty="0"/>
              <a:t>loss</a:t>
            </a:r>
            <a:r>
              <a:rPr lang="en-US" dirty="0"/>
              <a:t> or </a:t>
            </a:r>
            <a:r>
              <a:rPr lang="en-US" b="1" dirty="0"/>
              <a:t>error (Minimization)</a:t>
            </a:r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Model 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🧪 Why Evaluate a Model?</a:t>
            </a:r>
          </a:p>
          <a:p>
            <a:r>
              <a:rPr lang="en-US" dirty="0"/>
              <a:t>To measure how well the model performs on unseen data.</a:t>
            </a:r>
          </a:p>
          <a:p>
            <a:r>
              <a:rPr lang="en-US" dirty="0"/>
              <a:t>📊 For Classification Tasks:</a:t>
            </a:r>
          </a:p>
          <a:p>
            <a:pPr lvl="1"/>
            <a:r>
              <a:rPr lang="en-US" dirty="0"/>
              <a:t>Accuracy: % of correct predictions</a:t>
            </a:r>
          </a:p>
          <a:p>
            <a:pPr lvl="1"/>
            <a:r>
              <a:rPr lang="en-US" dirty="0"/>
              <a:t>Precision: How many predicted positives were actually positive</a:t>
            </a:r>
          </a:p>
          <a:p>
            <a:pPr lvl="1"/>
            <a:r>
              <a:rPr lang="en-US" dirty="0"/>
              <a:t>Recall: How many actual positives were correctly predicted</a:t>
            </a:r>
          </a:p>
          <a:p>
            <a:pPr lvl="1"/>
            <a:r>
              <a:rPr lang="en-US" dirty="0"/>
              <a:t>F1 Score: Harmonic mean of precision and recall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Simple regression formula, interpretation of coefficients.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y=</a:t>
            </a:r>
            <a:r>
              <a:rPr lang="el-GR" dirty="0"/>
              <a:t>β0​+β1​</a:t>
            </a:r>
            <a:r>
              <a:rPr lang="en-US" dirty="0"/>
              <a:t>x+</a:t>
            </a:r>
            <a:r>
              <a:rPr lang="el-GR" dirty="0"/>
              <a:t>ε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y: the output or dependent variable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x: the input or independent variable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dirty="0"/>
              <a:t>β0​: </a:t>
            </a:r>
            <a:r>
              <a:rPr lang="en-US" dirty="0"/>
              <a:t>the intercept (value of </a:t>
            </a:r>
            <a:r>
              <a:rPr lang="en-US" dirty="0" err="1"/>
              <a:t>yyy</a:t>
            </a:r>
            <a:r>
              <a:rPr lang="en-US" dirty="0"/>
              <a:t> when x=0x = 0x=0)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dirty="0"/>
              <a:t>β1​: </a:t>
            </a:r>
            <a:r>
              <a:rPr lang="en-US" dirty="0"/>
              <a:t>the slope or coefficient (how much y changes for a unit change in x)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epsilon</a:t>
            </a:r>
            <a:r>
              <a:rPr lang="el-GR" dirty="0"/>
              <a:t>ε: </a:t>
            </a:r>
            <a:r>
              <a:rPr lang="en-US" dirty="0"/>
              <a:t>the error term (accounts for variability not captured by the model)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Hands-on: Linear Regression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Using scikit-learn to fit and predict.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Classification: Logistic Regression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Log-odds, sigmoid function, binary outcomes.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Hands-on: Logistic Regression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 using sklearn.linear_model.LogisticRegression.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Section 3: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/>
              <a:t>Unsupervised Learning</a:t>
            </a:r>
            <a:r>
              <a:rPr lang="en-US" dirty="0"/>
              <a:t> — an important branch of machine learning that works </a:t>
            </a:r>
            <a:r>
              <a:rPr lang="en-US" b="1" dirty="0"/>
              <a:t>without labeled data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Unlike supervised learning, where we provide both inputs and outputs (like predicting price or classifying spam), in unsupervised learning we only give the model </a:t>
            </a:r>
            <a:r>
              <a:rPr lang="en-US" b="1" dirty="0"/>
              <a:t>input data</a:t>
            </a:r>
            <a:r>
              <a:rPr lang="en-US" dirty="0"/>
              <a:t> — and ask it to find </a:t>
            </a:r>
            <a:r>
              <a:rPr lang="en-US" b="1" dirty="0"/>
              <a:t>structure</a:t>
            </a:r>
            <a:r>
              <a:rPr lang="en-US" dirty="0"/>
              <a:t> or </a:t>
            </a:r>
            <a:r>
              <a:rPr lang="en-US" b="1" dirty="0"/>
              <a:t>patterns</a:t>
            </a:r>
            <a:r>
              <a:rPr lang="en-US" dirty="0"/>
              <a:t> on its own.</a:t>
            </a:r>
          </a:p>
          <a:p>
            <a:pPr>
              <a:buNone/>
            </a:pPr>
            <a:r>
              <a:rPr lang="en-US" dirty="0"/>
              <a:t>Common goals in unsupervised learning include: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Clustering</a:t>
            </a:r>
            <a:r>
              <a:rPr lang="en-US" dirty="0"/>
              <a:t>: grouping similar data points (e.g., customer segmentation).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Dimensionality Reduction</a:t>
            </a:r>
            <a:r>
              <a:rPr lang="en-US" dirty="0"/>
              <a:t>: simplifying data while preserving structure (e.g., PCA).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Anomaly Detection</a:t>
            </a:r>
            <a:r>
              <a:rPr lang="en-US" dirty="0"/>
              <a:t>: identifying unusual data points (e.g., fraud or network intrusion).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Clustering and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b="1" dirty="0"/>
              <a:t>🔹 </a:t>
            </a:r>
            <a:r>
              <a:rPr lang="en-US" sz="4000" b="1" dirty="0"/>
              <a:t>Clustering: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The goal is to </a:t>
            </a:r>
            <a:r>
              <a:rPr lang="en-US" sz="4000" b="1" dirty="0"/>
              <a:t>group similar data points</a:t>
            </a:r>
            <a:r>
              <a:rPr lang="en-US" sz="4000" dirty="0"/>
              <a:t> together.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Each group, or </a:t>
            </a:r>
            <a:r>
              <a:rPr lang="en-US" sz="4000" i="1" dirty="0"/>
              <a:t>cluster</a:t>
            </a:r>
            <a:r>
              <a:rPr lang="en-US" sz="4000" dirty="0"/>
              <a:t>, ideally contains items that are more similar to each other than to items in other clusters.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Clustering is often used in: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b="1" dirty="0"/>
              <a:t>Customer segmentation</a:t>
            </a:r>
            <a:endParaRPr lang="en-US" sz="4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b="1" dirty="0"/>
              <a:t>Market basket analysis</a:t>
            </a:r>
            <a:endParaRPr lang="en-US" sz="4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b="1" dirty="0"/>
              <a:t>Anomaly detection</a:t>
            </a:r>
            <a:endParaRPr lang="en-US" sz="4000" dirty="0"/>
          </a:p>
          <a:p>
            <a:pPr>
              <a:buNone/>
            </a:pPr>
            <a:r>
              <a:rPr lang="en-US" sz="4000" b="1" dirty="0"/>
              <a:t>🔹 Dimensionality Reduction: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Here, the aim is to </a:t>
            </a:r>
            <a:r>
              <a:rPr lang="en-US" sz="4000" b="1" dirty="0"/>
              <a:t>reduce the number of input features</a:t>
            </a:r>
            <a:r>
              <a:rPr lang="en-US" sz="4000" dirty="0"/>
              <a:t> while retaining the most important structure or variance in the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This is especially useful when dealing with </a:t>
            </a:r>
            <a:r>
              <a:rPr lang="en-US" sz="4000" b="1" dirty="0"/>
              <a:t>high-dimensional datasets</a:t>
            </a:r>
            <a:r>
              <a:rPr lang="en-US" sz="4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Common applications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b="1" dirty="0"/>
              <a:t>Data visualization</a:t>
            </a:r>
            <a:r>
              <a:rPr lang="en-US" sz="4000" dirty="0"/>
              <a:t> (e.g., PCA to 2D or 3D)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b="1" dirty="0"/>
              <a:t>Noise reduction</a:t>
            </a:r>
            <a:endParaRPr lang="en-US" sz="4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b="1" dirty="0"/>
              <a:t>Speeding up machine learning algorithms</a:t>
            </a:r>
            <a:endParaRPr lang="en-US" sz="4000" dirty="0"/>
          </a:p>
          <a:p>
            <a:pPr>
              <a:buNone/>
            </a:pPr>
            <a:r>
              <a:rPr lang="en-US" sz="4000" b="1" dirty="0"/>
              <a:t>🔄 Key Difference: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1" dirty="0"/>
              <a:t>Clustering</a:t>
            </a:r>
            <a:r>
              <a:rPr lang="en-US" sz="4000" dirty="0"/>
              <a:t> finds hidden groups or structure.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1" dirty="0"/>
              <a:t>Dimensionality reduction</a:t>
            </a:r>
            <a:r>
              <a:rPr lang="en-US" sz="4000" dirty="0"/>
              <a:t> simplifies the data representation without losing too much information.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K-Means Clustering: Basic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Choose the number of clusters, k, beforehand.</a:t>
            </a:r>
          </a:p>
          <a:p>
            <a:r>
              <a:rPr lang="en-US" dirty="0"/>
              <a:t>Randomly initialize k centroids (central points for each cluster).</a:t>
            </a:r>
          </a:p>
          <a:p>
            <a:r>
              <a:rPr lang="en-US" dirty="0"/>
              <a:t>Assign each data point to the nearest centroid, using Euclidean distance.</a:t>
            </a:r>
          </a:p>
          <a:p>
            <a:r>
              <a:rPr lang="en-US" dirty="0"/>
              <a:t>Recalculate the centroids as the average position of all points in each cluster.</a:t>
            </a:r>
          </a:p>
          <a:p>
            <a:r>
              <a:rPr lang="en-US" dirty="0"/>
              <a:t>Repeat steps 3 and 4 until the centroids stop moving significantly — that’s when the algorithm has converged.</a:t>
            </a: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Hands-on: K-Means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70000" lnSpcReduction="20000"/>
          </a:bodyPr>
          <a:lstStyle/>
          <a:p>
            <a:r>
              <a:rPr dirty="0"/>
              <a:t>Using </a:t>
            </a:r>
            <a:r>
              <a:rPr dirty="0" err="1"/>
              <a:t>sklearn.cluster.KMeans</a:t>
            </a:r>
            <a:r>
              <a:rPr dirty="0"/>
              <a:t>.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sklearn.cluster</a:t>
            </a:r>
            <a:r>
              <a:rPr lang="en-US" dirty="0"/>
              <a:t> import </a:t>
            </a:r>
            <a:r>
              <a:rPr lang="en-US" dirty="0" err="1"/>
              <a:t>KMeans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sklearn.datasets</a:t>
            </a:r>
            <a:r>
              <a:rPr lang="en-US" dirty="0"/>
              <a:t> import </a:t>
            </a:r>
            <a:r>
              <a:rPr lang="en-US" dirty="0" err="1"/>
              <a:t>make_blobs</a:t>
            </a:r>
            <a:endParaRPr lang="en-US" dirty="0"/>
          </a:p>
          <a:p>
            <a:r>
              <a:rPr lang="en-US" b="1" dirty="0"/>
              <a:t># Generate synthetic 2D data</a:t>
            </a:r>
          </a:p>
          <a:p>
            <a:r>
              <a:rPr lang="en-US" dirty="0"/>
              <a:t>X, _ = </a:t>
            </a:r>
            <a:r>
              <a:rPr lang="en-US" dirty="0" err="1"/>
              <a:t>make_blobs</a:t>
            </a:r>
            <a:r>
              <a:rPr lang="en-US" dirty="0"/>
              <a:t>(</a:t>
            </a:r>
            <a:r>
              <a:rPr lang="en-US" dirty="0" err="1"/>
              <a:t>n_samples</a:t>
            </a:r>
            <a:r>
              <a:rPr lang="en-US" dirty="0"/>
              <a:t>=300, centers=3, </a:t>
            </a:r>
            <a:r>
              <a:rPr lang="en-US" dirty="0" err="1"/>
              <a:t>random_state</a:t>
            </a:r>
            <a:r>
              <a:rPr lang="en-US" dirty="0"/>
              <a:t>=42)</a:t>
            </a:r>
          </a:p>
          <a:p>
            <a:r>
              <a:rPr lang="en-US" b="1" dirty="0"/>
              <a:t># Fit K-Means model</a:t>
            </a:r>
          </a:p>
          <a:p>
            <a:r>
              <a:rPr lang="en-US" dirty="0" err="1"/>
              <a:t>kmeans</a:t>
            </a:r>
            <a:r>
              <a:rPr lang="en-US" dirty="0"/>
              <a:t> = </a:t>
            </a:r>
            <a:r>
              <a:rPr lang="en-US" dirty="0" err="1"/>
              <a:t>KMeans</a:t>
            </a:r>
            <a:r>
              <a:rPr lang="en-US" dirty="0"/>
              <a:t>(</a:t>
            </a:r>
            <a:r>
              <a:rPr lang="en-US" dirty="0" err="1"/>
              <a:t>n_clusters</a:t>
            </a:r>
            <a:r>
              <a:rPr lang="en-US" dirty="0"/>
              <a:t>=3, </a:t>
            </a:r>
            <a:r>
              <a:rPr lang="en-US" dirty="0" err="1"/>
              <a:t>random_state</a:t>
            </a:r>
            <a:r>
              <a:rPr lang="en-US" dirty="0"/>
              <a:t>=42)</a:t>
            </a:r>
          </a:p>
          <a:p>
            <a:r>
              <a:rPr lang="en-US" dirty="0" err="1"/>
              <a:t>kmeans.fit</a:t>
            </a:r>
            <a:r>
              <a:rPr lang="en-US" dirty="0"/>
              <a:t>(X)</a:t>
            </a:r>
          </a:p>
          <a:p>
            <a:r>
              <a:rPr lang="en-US" b="1" dirty="0"/>
              <a:t># Get cluster assignments and centroids</a:t>
            </a:r>
          </a:p>
          <a:p>
            <a:r>
              <a:rPr lang="en-US" dirty="0"/>
              <a:t>labels = </a:t>
            </a:r>
            <a:r>
              <a:rPr lang="en-US" dirty="0" err="1"/>
              <a:t>kmeans.labels</a:t>
            </a:r>
            <a:r>
              <a:rPr lang="en-US" dirty="0"/>
              <a:t>_</a:t>
            </a:r>
          </a:p>
          <a:p>
            <a:r>
              <a:rPr lang="en-US" dirty="0"/>
              <a:t>centroids = </a:t>
            </a:r>
            <a:r>
              <a:rPr lang="en-US" dirty="0" err="1"/>
              <a:t>kmeans.cluster_centers</a:t>
            </a:r>
            <a:r>
              <a:rPr lang="en-US" dirty="0"/>
              <a:t>_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What is Machine Learning? (Detailed Definition)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Machine Learning (ML) is a subset of artificial intelligence that enables systems to learn from data, identify patterns, and make decisions with minimal human intervention.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PCA: Basic Intuition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dirty="0"/>
              <a:t>Reducing dimensionality while preserving variance.</a:t>
            </a:r>
            <a:endParaRPr lang="en-US" dirty="0"/>
          </a:p>
          <a:p>
            <a:pPr>
              <a:buNone/>
            </a:pPr>
            <a:r>
              <a:rPr lang="en-US" b="1" dirty="0"/>
              <a:t>📌 What does PCA actually do?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Imagine you have data with many variables (e.g., 10, 100, or even 1,000).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Some of those variables might be </a:t>
            </a:r>
            <a:r>
              <a:rPr lang="en-US" b="1" dirty="0"/>
              <a:t>redundant or correlated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PCA transforms the data into a new coordinate system: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Each new coordinate (called a </a:t>
            </a:r>
            <a:r>
              <a:rPr lang="en-US" b="1" dirty="0"/>
              <a:t>principal component</a:t>
            </a:r>
            <a:r>
              <a:rPr lang="en-US" dirty="0"/>
              <a:t>) is a </a:t>
            </a:r>
            <a:r>
              <a:rPr lang="en-US" b="1" dirty="0"/>
              <a:t>linear combination</a:t>
            </a:r>
            <a:r>
              <a:rPr lang="en-US" dirty="0"/>
              <a:t> of the original features.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first principal component captures the </a:t>
            </a:r>
            <a:r>
              <a:rPr lang="en-US" b="1" dirty="0"/>
              <a:t>most variance</a:t>
            </a:r>
            <a:r>
              <a:rPr lang="en-US" dirty="0"/>
              <a:t>, the second captures the next most, and so on.</a:t>
            </a:r>
          </a:p>
          <a:p>
            <a:endParaRPr lang="en-US"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Hands-on: PCA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b="1" dirty="0"/>
              <a:t>Using </a:t>
            </a:r>
            <a:r>
              <a:rPr b="1" dirty="0" err="1"/>
              <a:t>sklearn.decomposition.PCA</a:t>
            </a:r>
            <a:r>
              <a:rPr b="1" dirty="0"/>
              <a:t>.</a:t>
            </a:r>
            <a:endParaRPr lang="en-US" b="1" dirty="0"/>
          </a:p>
          <a:p>
            <a:r>
              <a:rPr lang="en-US" dirty="0"/>
              <a:t>data = </a:t>
            </a:r>
            <a:r>
              <a:rPr lang="en-US" dirty="0" err="1"/>
              <a:t>load_iris</a:t>
            </a:r>
            <a:r>
              <a:rPr lang="en-US" dirty="0"/>
              <a:t>()</a:t>
            </a:r>
          </a:p>
          <a:p>
            <a:r>
              <a:rPr lang="en-US" dirty="0"/>
              <a:t>X = </a:t>
            </a:r>
            <a:r>
              <a:rPr lang="en-US" dirty="0" err="1"/>
              <a:t>data.data</a:t>
            </a:r>
            <a:endParaRPr lang="en-US" dirty="0"/>
          </a:p>
          <a:p>
            <a:r>
              <a:rPr lang="en-US" dirty="0"/>
              <a:t>y = </a:t>
            </a:r>
            <a:r>
              <a:rPr lang="en-US" dirty="0" err="1"/>
              <a:t>data.target</a:t>
            </a:r>
            <a:endParaRPr lang="en-US" dirty="0"/>
          </a:p>
          <a:p>
            <a:r>
              <a:rPr lang="en-US" dirty="0"/>
              <a:t># Standardize the features (important before PCA)</a:t>
            </a:r>
          </a:p>
          <a:p>
            <a:r>
              <a:rPr lang="en-US" dirty="0" err="1"/>
              <a:t>X_scaled</a:t>
            </a:r>
            <a:r>
              <a:rPr lang="en-US" dirty="0"/>
              <a:t> = </a:t>
            </a:r>
            <a:r>
              <a:rPr lang="en-US" dirty="0" err="1"/>
              <a:t>StandardScaler</a:t>
            </a:r>
            <a:r>
              <a:rPr lang="en-US" dirty="0"/>
              <a:t>().</a:t>
            </a:r>
            <a:r>
              <a:rPr lang="en-US" dirty="0" err="1"/>
              <a:t>fit_transform</a:t>
            </a:r>
            <a:r>
              <a:rPr lang="en-US" dirty="0"/>
              <a:t>(X)</a:t>
            </a:r>
          </a:p>
          <a:p>
            <a:r>
              <a:rPr lang="en-US" dirty="0"/>
              <a:t># Apply PCA: reduce to 2 components</a:t>
            </a:r>
          </a:p>
          <a:p>
            <a:r>
              <a:rPr lang="en-US" dirty="0" err="1"/>
              <a:t>pca</a:t>
            </a:r>
            <a:r>
              <a:rPr lang="en-US" dirty="0"/>
              <a:t> = PCA(</a:t>
            </a:r>
            <a:r>
              <a:rPr lang="en-US" dirty="0" err="1"/>
              <a:t>n_components</a:t>
            </a:r>
            <a:r>
              <a:rPr lang="en-US" dirty="0"/>
              <a:t>=2)</a:t>
            </a:r>
          </a:p>
          <a:p>
            <a:r>
              <a:rPr lang="en-US" dirty="0" err="1"/>
              <a:t>X_pca</a:t>
            </a:r>
            <a:r>
              <a:rPr lang="en-US" dirty="0"/>
              <a:t> = </a:t>
            </a:r>
            <a:r>
              <a:rPr lang="en-US" dirty="0" err="1"/>
              <a:t>pca.fit_transform</a:t>
            </a:r>
            <a:r>
              <a:rPr lang="en-US" dirty="0"/>
              <a:t>(</a:t>
            </a:r>
            <a:r>
              <a:rPr lang="en-US" dirty="0" err="1"/>
              <a:t>X_scaled</a:t>
            </a:r>
            <a:r>
              <a:rPr lang="en-US" dirty="0"/>
              <a:t>)</a:t>
            </a:r>
          </a:p>
          <a:p>
            <a:r>
              <a:rPr lang="en-US" dirty="0"/>
              <a:t># Print explained variance ratio</a:t>
            </a:r>
          </a:p>
          <a:p>
            <a:r>
              <a:rPr lang="en-US" dirty="0"/>
              <a:t>print("Explained variance ratio:", </a:t>
            </a:r>
            <a:r>
              <a:rPr lang="en-US" dirty="0" err="1"/>
              <a:t>pca.explained_variance_ratio</a:t>
            </a:r>
            <a:r>
              <a:rPr lang="en-US" dirty="0"/>
              <a:t>_)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Use Cases of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Market segmentation, anomaly detection,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Data Cleaning &amp; 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Imputing, encoding, creating new features.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Scaling and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StandardScaler, MinMaxScaler examples.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Cross-Validation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K-fold strategy for generalization.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Confusion matrix, classification report.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Hyperparameter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GridSearchCV: process and example.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Overfitting and Underfitting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Bias-variance tradeoff explained visually.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Section 5: Lab Orientation &amp;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Components of 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Data: Raw information to train the model</a:t>
            </a:r>
          </a:p>
          <a:p>
            <a:r>
              <a:t>- Model: Learns the relationship between input and output</a:t>
            </a:r>
          </a:p>
          <a:p>
            <a:r>
              <a:t>- Predictions: Outputs generated for new, unseen data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 and 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Open discussion, address confusion.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Pattern Recognition and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ML automates the process of finding patterns in large datasets, allowing for </a:t>
            </a:r>
            <a:endParaRPr lang="en-US" dirty="0"/>
          </a:p>
          <a:p>
            <a:pPr lvl="1"/>
            <a:r>
              <a:rPr lang="en-US" dirty="0"/>
              <a:t>Scalability: Models can handle vast volumes of data without manual intervention.</a:t>
            </a:r>
          </a:p>
          <a:p>
            <a:pPr lvl="1"/>
            <a:r>
              <a:rPr lang="en-US" dirty="0"/>
              <a:t>Efficiency: Replaces repetitive decision-making tasks with automated systems.</a:t>
            </a:r>
          </a:p>
          <a:p>
            <a:pPr lvl="1"/>
            <a:r>
              <a:rPr lang="en-US" dirty="0"/>
              <a:t>Consistency: ML systems apply the same logic across all data, reducing human error.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Illustration: ML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[ Input Data ] → [ Preprocessing ] → [ ML Model (Training) ] → [ Predictions ]</a:t>
            </a:r>
          </a:p>
          <a:p>
            <a:endParaRPr dirty="0"/>
          </a:p>
          <a:p>
            <a:r>
              <a:rPr dirty="0"/>
              <a:t>The model learns patterns during training and applies them during prediction.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ML vs Traditional Programming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0DE778C-C27B-A3EC-9187-A13EB26E52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1079549"/>
              </p:ext>
            </p:extLst>
          </p:nvPr>
        </p:nvGraphicFramePr>
        <p:xfrm>
          <a:off x="457200" y="1979089"/>
          <a:ext cx="8229600" cy="219456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1405018266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8338356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Traditional Programming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Machine Learning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151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Rules + Data → Output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Data + Output → Model (learned rules)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023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Explicit instructions are coded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Model learns patterns from 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383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Limited adaptability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Adapts to new data automatically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1361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Example: If-else rules for spam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Example: Train spam filter on email 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7858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Manual updates needed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Self-improving with more 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66921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162607E-A1EF-8388-C251-3193D4A60E38}"/>
              </a:ext>
            </a:extLst>
          </p:cNvPr>
          <p:cNvSpPr txBox="1"/>
          <p:nvPr/>
        </p:nvSpPr>
        <p:spPr>
          <a:xfrm>
            <a:off x="457199" y="4960461"/>
            <a:ext cx="81339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traditional programming, developers write all the logic.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ML, you feed the system data and examples of correct output; it “learns” the logic itself.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F0B79-CEFB-BFB5-CE5B-1290A57EC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1B53D-6BEE-6C13-04BF-A2023769F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Email text (Data)  </a:t>
            </a:r>
          </a:p>
          <a:p>
            <a:r>
              <a:rPr lang="en-US" dirty="0"/>
              <a:t>Labels: Spam / Not Spam (Output)  </a:t>
            </a:r>
          </a:p>
          <a:p>
            <a:r>
              <a:rPr lang="en-US" dirty="0"/>
              <a:t>↓  </a:t>
            </a:r>
          </a:p>
          <a:p>
            <a:r>
              <a:rPr lang="en-US" dirty="0"/>
              <a:t>Algorithm learns word patterns → builds a Model  </a:t>
            </a:r>
          </a:p>
          <a:p>
            <a:r>
              <a:rPr lang="en-US" dirty="0"/>
              <a:t>↓  </a:t>
            </a:r>
          </a:p>
          <a:p>
            <a:r>
              <a:rPr lang="en-US" dirty="0"/>
              <a:t>New Emails → Classified as Spam or Not Spam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012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Importance of ML in Business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/>
              <a:t>Why Businesses Use ML</a:t>
            </a:r>
          </a:p>
          <a:p>
            <a:r>
              <a:rPr dirty="0"/>
              <a:t>- Make data-driven decisions faster and more accurately</a:t>
            </a:r>
          </a:p>
          <a:p>
            <a:r>
              <a:rPr dirty="0"/>
              <a:t>- Discover hidden patterns in customer, sales, or market data</a:t>
            </a:r>
          </a:p>
          <a:p>
            <a:r>
              <a:rPr dirty="0"/>
              <a:t>- Improve forecasting and predictions</a:t>
            </a:r>
          </a:p>
          <a:p>
            <a:endParaRPr dirty="0"/>
          </a:p>
          <a:p>
            <a:r>
              <a:rPr dirty="0"/>
              <a:t>📊 Common Business Applications</a:t>
            </a:r>
          </a:p>
          <a:p>
            <a:r>
              <a:rPr dirty="0"/>
              <a:t>- 📈 Sales Forecasting – Predict demand and revenue</a:t>
            </a:r>
          </a:p>
          <a:p>
            <a:r>
              <a:rPr dirty="0"/>
              <a:t>- 🛍️ Customer Segmentation – Group customers based on behavior</a:t>
            </a:r>
          </a:p>
          <a:p>
            <a:r>
              <a:rPr dirty="0"/>
              <a:t>- 📉 Churn Prediction – Identify customers likely to leave</a:t>
            </a:r>
          </a:p>
          <a:p>
            <a:r>
              <a:rPr dirty="0"/>
              <a:t>- 🧾 Fraud Detection – Spot suspicious financial transactions</a:t>
            </a:r>
          </a:p>
          <a:p>
            <a:r>
              <a:rPr dirty="0"/>
              <a:t>- 🏭 Inventory Optimization – Manage stock based on trends</a:t>
            </a:r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6289</Words>
  <Application>Microsoft Office PowerPoint</Application>
  <PresentationFormat>On-screen Show (4:3)</PresentationFormat>
  <Paragraphs>681</Paragraphs>
  <Slides>40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Aptos</vt:lpstr>
      <vt:lpstr>Arial</vt:lpstr>
      <vt:lpstr>Calibri</vt:lpstr>
      <vt:lpstr>Tw Cen MT</vt:lpstr>
      <vt:lpstr>Office Theme</vt:lpstr>
      <vt:lpstr>   Week 12 - Introduction to Machine Learning</vt:lpstr>
      <vt:lpstr>Section 1: Introduction to Machine Learning</vt:lpstr>
      <vt:lpstr>What is Machine Learning? (Detailed Definition)</vt:lpstr>
      <vt:lpstr>Key Components of ML</vt:lpstr>
      <vt:lpstr>Pattern Recognition and Automation</vt:lpstr>
      <vt:lpstr>Illustration: ML Pipeline</vt:lpstr>
      <vt:lpstr>ML vs Traditional Programming</vt:lpstr>
      <vt:lpstr>Example</vt:lpstr>
      <vt:lpstr>Importance of ML in Business Analytics</vt:lpstr>
      <vt:lpstr>Real-World Applications of ML</vt:lpstr>
      <vt:lpstr>ML in Python Ecosystem</vt:lpstr>
      <vt:lpstr>Key ML Libraries (scikit-learn, pandas, numpy)</vt:lpstr>
      <vt:lpstr>Types of Machine Learning (Overview)</vt:lpstr>
      <vt:lpstr>Supervised vs Unsupervised Learning</vt:lpstr>
      <vt:lpstr>Supervised Learning</vt:lpstr>
      <vt:lpstr>Definition and Use Cases</vt:lpstr>
      <vt:lpstr>Classification vs Regression</vt:lpstr>
      <vt:lpstr>Input (Features) and Output (Labels)</vt:lpstr>
      <vt:lpstr>Train/Test Split</vt:lpstr>
      <vt:lpstr>Model Training: Concept</vt:lpstr>
      <vt:lpstr>Model Evaluation Metrics</vt:lpstr>
      <vt:lpstr>Introduction to Linear Regression</vt:lpstr>
      <vt:lpstr>Hands-on: Linear Regression in Python</vt:lpstr>
      <vt:lpstr>Classification: Logistic Regression Overview</vt:lpstr>
      <vt:lpstr>Hands-on: Logistic Regression in Python</vt:lpstr>
      <vt:lpstr>Section 3: Unsupervised Learning</vt:lpstr>
      <vt:lpstr>Clustering and Dimensionality Reduction</vt:lpstr>
      <vt:lpstr>K-Means Clustering: Basic Idea</vt:lpstr>
      <vt:lpstr>Hands-on: K-Means in Python</vt:lpstr>
      <vt:lpstr>PCA: Basic Intuition</vt:lpstr>
      <vt:lpstr>Hands-on: PCA with Python</vt:lpstr>
      <vt:lpstr>Use Cases of Unsupervised Learning</vt:lpstr>
      <vt:lpstr>Data Cleaning &amp; Feature Engineering</vt:lpstr>
      <vt:lpstr>Scaling and Normalization</vt:lpstr>
      <vt:lpstr>Cross-Validation Basics</vt:lpstr>
      <vt:lpstr>Model Evaluation Revisited</vt:lpstr>
      <vt:lpstr>Hyperparameter Tuning</vt:lpstr>
      <vt:lpstr>Overfitting and Underfitting</vt:lpstr>
      <vt:lpstr>Section 5: Lab Orientation &amp; Assignment</vt:lpstr>
      <vt:lpstr>Q&amp;A and Wrap-Up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Buzz Tech</dc:creator>
  <cp:keywords/>
  <dc:description>generated using python-pptx</dc:description>
  <cp:lastModifiedBy>Noor Official</cp:lastModifiedBy>
  <cp:revision>4</cp:revision>
  <dcterms:created xsi:type="dcterms:W3CDTF">2013-01-27T09:14:16Z</dcterms:created>
  <dcterms:modified xsi:type="dcterms:W3CDTF">2025-06-26T16:32:43Z</dcterms:modified>
  <cp:category/>
</cp:coreProperties>
</file>