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88" r:id="rId3"/>
    <p:sldId id="305" r:id="rId4"/>
    <p:sldId id="289" r:id="rId5"/>
    <p:sldId id="290" r:id="rId6"/>
    <p:sldId id="291" r:id="rId7"/>
    <p:sldId id="292" r:id="rId8"/>
    <p:sldId id="293" r:id="rId9"/>
    <p:sldId id="294" r:id="rId10"/>
    <p:sldId id="295" r:id="rId11"/>
    <p:sldId id="296" r:id="rId12"/>
    <p:sldId id="298" r:id="rId13"/>
    <p:sldId id="299" r:id="rId14"/>
    <p:sldId id="300" r:id="rId15"/>
    <p:sldId id="301" r:id="rId16"/>
    <p:sldId id="302" r:id="rId17"/>
    <p:sldId id="303" r:id="rId18"/>
    <p:sldId id="307" r:id="rId19"/>
    <p:sldId id="306" r:id="rId20"/>
    <p:sldId id="309" r:id="rId21"/>
    <p:sldId id="310" r:id="rId22"/>
    <p:sldId id="312" r:id="rId23"/>
    <p:sldId id="317" r:id="rId24"/>
    <p:sldId id="313" r:id="rId25"/>
    <p:sldId id="314" r:id="rId26"/>
    <p:sldId id="315" r:id="rId27"/>
    <p:sldId id="316" r:id="rId28"/>
    <p:sldId id="318" r:id="rId29"/>
    <p:sldId id="319" r:id="rId30"/>
    <p:sldId id="320" r:id="rId31"/>
    <p:sldId id="321" r:id="rId32"/>
    <p:sldId id="324" r:id="rId33"/>
    <p:sldId id="325" r:id="rId34"/>
    <p:sldId id="327" r:id="rId35"/>
    <p:sldId id="328" r:id="rId36"/>
    <p:sldId id="329" r:id="rId37"/>
    <p:sldId id="330" r:id="rId38"/>
    <p:sldId id="331" r:id="rId39"/>
    <p:sldId id="332" r:id="rId40"/>
    <p:sldId id="32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377" autoAdjust="0"/>
  </p:normalViewPr>
  <p:slideViewPr>
    <p:cSldViewPr snapToGrid="0">
      <p:cViewPr varScale="1">
        <p:scale>
          <a:sx n="65" d="100"/>
          <a:sy n="65" d="100"/>
        </p:scale>
        <p:origin x="13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B0EE23-F488-4C37-8E22-144B7176CA9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F5E67F9-64F6-46F1-9A18-831B54CC97B7}">
      <dgm:prSet/>
      <dgm:spPr/>
      <dgm:t>
        <a:bodyPr/>
        <a:lstStyle/>
        <a:p>
          <a:r>
            <a:rPr lang="en-US"/>
            <a:t>Both Groupby and Pivot give similar output (not exactly same) but use different approaches</a:t>
          </a:r>
        </a:p>
      </dgm:t>
    </dgm:pt>
    <dgm:pt modelId="{2B661F50-D995-4B0A-AFFF-0AEED03AD2E9}" type="parTrans" cxnId="{D84B5E24-80D0-493E-AD8C-EEB21F6A3C8E}">
      <dgm:prSet/>
      <dgm:spPr/>
      <dgm:t>
        <a:bodyPr/>
        <a:lstStyle/>
        <a:p>
          <a:endParaRPr lang="en-US"/>
        </a:p>
      </dgm:t>
    </dgm:pt>
    <dgm:pt modelId="{128D03C1-7AD3-44DA-A6A6-649C9D65859A}" type="sibTrans" cxnId="{D84B5E24-80D0-493E-AD8C-EEB21F6A3C8E}">
      <dgm:prSet/>
      <dgm:spPr/>
      <dgm:t>
        <a:bodyPr/>
        <a:lstStyle/>
        <a:p>
          <a:endParaRPr lang="en-US"/>
        </a:p>
      </dgm:t>
    </dgm:pt>
    <dgm:pt modelId="{6093F159-C311-4DF1-A6BC-F09120F338A7}">
      <dgm:prSet/>
      <dgm:spPr/>
      <dgm:t>
        <a:bodyPr/>
        <a:lstStyle/>
        <a:p>
          <a:r>
            <a:rPr lang="en-US"/>
            <a:t>df.groupby(["Suburb", "Type"])["Price"].mean()</a:t>
          </a:r>
        </a:p>
      </dgm:t>
    </dgm:pt>
    <dgm:pt modelId="{FA58F152-604C-4BE5-9E86-92E380B8D86F}" type="parTrans" cxnId="{A0CCB54E-BA6F-4BC4-A692-1E8CF5361A21}">
      <dgm:prSet/>
      <dgm:spPr/>
      <dgm:t>
        <a:bodyPr/>
        <a:lstStyle/>
        <a:p>
          <a:endParaRPr lang="en-US"/>
        </a:p>
      </dgm:t>
    </dgm:pt>
    <dgm:pt modelId="{3C4EEC23-A01F-4432-B7C8-28606793CD24}" type="sibTrans" cxnId="{A0CCB54E-BA6F-4BC4-A692-1E8CF5361A21}">
      <dgm:prSet/>
      <dgm:spPr/>
      <dgm:t>
        <a:bodyPr/>
        <a:lstStyle/>
        <a:p>
          <a:endParaRPr lang="en-US"/>
        </a:p>
      </dgm:t>
    </dgm:pt>
    <dgm:pt modelId="{536FE762-2589-42C5-BB56-858C4D3E4F6C}">
      <dgm:prSet/>
      <dgm:spPr/>
      <dgm:t>
        <a:bodyPr/>
        <a:lstStyle/>
        <a:p>
          <a:r>
            <a:rPr lang="en-US"/>
            <a:t>df.pivot_table(index="Suburb", columns="Type", values="Price", aggfunc="mean")</a:t>
          </a:r>
        </a:p>
      </dgm:t>
    </dgm:pt>
    <dgm:pt modelId="{9A3C4F6D-00CD-465A-BBD5-A7AB3C51F29B}" type="parTrans" cxnId="{FF962A90-1EEE-4DF4-902B-532968FA4666}">
      <dgm:prSet/>
      <dgm:spPr/>
      <dgm:t>
        <a:bodyPr/>
        <a:lstStyle/>
        <a:p>
          <a:endParaRPr lang="en-US"/>
        </a:p>
      </dgm:t>
    </dgm:pt>
    <dgm:pt modelId="{C4623CA5-DB63-45CE-B364-B40747F089A6}" type="sibTrans" cxnId="{FF962A90-1EEE-4DF4-902B-532968FA4666}">
      <dgm:prSet/>
      <dgm:spPr/>
      <dgm:t>
        <a:bodyPr/>
        <a:lstStyle/>
        <a:p>
          <a:endParaRPr lang="en-US"/>
        </a:p>
      </dgm:t>
    </dgm:pt>
    <dgm:pt modelId="{73C6844B-D93D-4E56-83DA-DBE4A7D8EFD1}" type="pres">
      <dgm:prSet presAssocID="{E2B0EE23-F488-4C37-8E22-144B7176CA90}" presName="linear" presStyleCnt="0">
        <dgm:presLayoutVars>
          <dgm:animLvl val="lvl"/>
          <dgm:resizeHandles val="exact"/>
        </dgm:presLayoutVars>
      </dgm:prSet>
      <dgm:spPr/>
    </dgm:pt>
    <dgm:pt modelId="{F2C41C2E-D7DE-4E23-ABC5-70554E43928C}" type="pres">
      <dgm:prSet presAssocID="{DF5E67F9-64F6-46F1-9A18-831B54CC97B7}" presName="parentText" presStyleLbl="node1" presStyleIdx="0" presStyleCnt="3">
        <dgm:presLayoutVars>
          <dgm:chMax val="0"/>
          <dgm:bulletEnabled val="1"/>
        </dgm:presLayoutVars>
      </dgm:prSet>
      <dgm:spPr/>
    </dgm:pt>
    <dgm:pt modelId="{8C9FD7CD-9E11-414F-93CC-1A2C1FBBCC4C}" type="pres">
      <dgm:prSet presAssocID="{128D03C1-7AD3-44DA-A6A6-649C9D65859A}" presName="spacer" presStyleCnt="0"/>
      <dgm:spPr/>
    </dgm:pt>
    <dgm:pt modelId="{7A508217-9824-4586-B286-E0EB3AD5E317}" type="pres">
      <dgm:prSet presAssocID="{6093F159-C311-4DF1-A6BC-F09120F338A7}" presName="parentText" presStyleLbl="node1" presStyleIdx="1" presStyleCnt="3">
        <dgm:presLayoutVars>
          <dgm:chMax val="0"/>
          <dgm:bulletEnabled val="1"/>
        </dgm:presLayoutVars>
      </dgm:prSet>
      <dgm:spPr/>
    </dgm:pt>
    <dgm:pt modelId="{367FE87D-815D-4398-8A33-35423F7C52F4}" type="pres">
      <dgm:prSet presAssocID="{3C4EEC23-A01F-4432-B7C8-28606793CD24}" presName="spacer" presStyleCnt="0"/>
      <dgm:spPr/>
    </dgm:pt>
    <dgm:pt modelId="{523C184F-AABE-4116-A1B9-C16962097118}" type="pres">
      <dgm:prSet presAssocID="{536FE762-2589-42C5-BB56-858C4D3E4F6C}" presName="parentText" presStyleLbl="node1" presStyleIdx="2" presStyleCnt="3">
        <dgm:presLayoutVars>
          <dgm:chMax val="0"/>
          <dgm:bulletEnabled val="1"/>
        </dgm:presLayoutVars>
      </dgm:prSet>
      <dgm:spPr/>
    </dgm:pt>
  </dgm:ptLst>
  <dgm:cxnLst>
    <dgm:cxn modelId="{D84B5E24-80D0-493E-AD8C-EEB21F6A3C8E}" srcId="{E2B0EE23-F488-4C37-8E22-144B7176CA90}" destId="{DF5E67F9-64F6-46F1-9A18-831B54CC97B7}" srcOrd="0" destOrd="0" parTransId="{2B661F50-D995-4B0A-AFFF-0AEED03AD2E9}" sibTransId="{128D03C1-7AD3-44DA-A6A6-649C9D65859A}"/>
    <dgm:cxn modelId="{E2DC6C30-CD30-4312-BD7A-F9D917ED4C6B}" type="presOf" srcId="{536FE762-2589-42C5-BB56-858C4D3E4F6C}" destId="{523C184F-AABE-4116-A1B9-C16962097118}" srcOrd="0" destOrd="0" presId="urn:microsoft.com/office/officeart/2005/8/layout/vList2"/>
    <dgm:cxn modelId="{962C6441-E747-4058-A73A-D42601DF5A76}" type="presOf" srcId="{6093F159-C311-4DF1-A6BC-F09120F338A7}" destId="{7A508217-9824-4586-B286-E0EB3AD5E317}" srcOrd="0" destOrd="0" presId="urn:microsoft.com/office/officeart/2005/8/layout/vList2"/>
    <dgm:cxn modelId="{A0CCB54E-BA6F-4BC4-A692-1E8CF5361A21}" srcId="{E2B0EE23-F488-4C37-8E22-144B7176CA90}" destId="{6093F159-C311-4DF1-A6BC-F09120F338A7}" srcOrd="1" destOrd="0" parTransId="{FA58F152-604C-4BE5-9E86-92E380B8D86F}" sibTransId="{3C4EEC23-A01F-4432-B7C8-28606793CD24}"/>
    <dgm:cxn modelId="{9989C859-2663-41C8-AECF-2AE590BE7DD9}" type="presOf" srcId="{DF5E67F9-64F6-46F1-9A18-831B54CC97B7}" destId="{F2C41C2E-D7DE-4E23-ABC5-70554E43928C}" srcOrd="0" destOrd="0" presId="urn:microsoft.com/office/officeart/2005/8/layout/vList2"/>
    <dgm:cxn modelId="{E4E81585-99D4-4F92-B39F-FB3A3E843E40}" type="presOf" srcId="{E2B0EE23-F488-4C37-8E22-144B7176CA90}" destId="{73C6844B-D93D-4E56-83DA-DBE4A7D8EFD1}" srcOrd="0" destOrd="0" presId="urn:microsoft.com/office/officeart/2005/8/layout/vList2"/>
    <dgm:cxn modelId="{FF962A90-1EEE-4DF4-902B-532968FA4666}" srcId="{E2B0EE23-F488-4C37-8E22-144B7176CA90}" destId="{536FE762-2589-42C5-BB56-858C4D3E4F6C}" srcOrd="2" destOrd="0" parTransId="{9A3C4F6D-00CD-465A-BBD5-A7AB3C51F29B}" sibTransId="{C4623CA5-DB63-45CE-B364-B40747F089A6}"/>
    <dgm:cxn modelId="{2492B041-DE74-4067-B53F-D5E060D7FE7C}" type="presParOf" srcId="{73C6844B-D93D-4E56-83DA-DBE4A7D8EFD1}" destId="{F2C41C2E-D7DE-4E23-ABC5-70554E43928C}" srcOrd="0" destOrd="0" presId="urn:microsoft.com/office/officeart/2005/8/layout/vList2"/>
    <dgm:cxn modelId="{7337EBBF-D380-4D93-9FF4-F6CC44C560E3}" type="presParOf" srcId="{73C6844B-D93D-4E56-83DA-DBE4A7D8EFD1}" destId="{8C9FD7CD-9E11-414F-93CC-1A2C1FBBCC4C}" srcOrd="1" destOrd="0" presId="urn:microsoft.com/office/officeart/2005/8/layout/vList2"/>
    <dgm:cxn modelId="{A5ECB570-A5E9-416A-A2D4-68684C896D56}" type="presParOf" srcId="{73C6844B-D93D-4E56-83DA-DBE4A7D8EFD1}" destId="{7A508217-9824-4586-B286-E0EB3AD5E317}" srcOrd="2" destOrd="0" presId="urn:microsoft.com/office/officeart/2005/8/layout/vList2"/>
    <dgm:cxn modelId="{EE108805-4CD7-45C2-AC89-CF0A96E00528}" type="presParOf" srcId="{73C6844B-D93D-4E56-83DA-DBE4A7D8EFD1}" destId="{367FE87D-815D-4398-8A33-35423F7C52F4}" srcOrd="3" destOrd="0" presId="urn:microsoft.com/office/officeart/2005/8/layout/vList2"/>
    <dgm:cxn modelId="{9C853E96-AD48-4260-91F4-7BABB88CC0B4}" type="presParOf" srcId="{73C6844B-D93D-4E56-83DA-DBE4A7D8EFD1}" destId="{523C184F-AABE-4116-A1B9-C1696209711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41C2E-D7DE-4E23-ABC5-70554E43928C}">
      <dsp:nvSpPr>
        <dsp:cNvPr id="0" name=""/>
        <dsp:cNvSpPr/>
      </dsp:nvSpPr>
      <dsp:spPr>
        <a:xfrm>
          <a:off x="0" y="161126"/>
          <a:ext cx="11761694" cy="171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Both Groupby and Pivot give similar output (not exactly same) but use different approaches</a:t>
          </a:r>
        </a:p>
      </dsp:txBody>
      <dsp:txXfrm>
        <a:off x="83502" y="244628"/>
        <a:ext cx="11594690" cy="1543536"/>
      </dsp:txXfrm>
    </dsp:sp>
    <dsp:sp modelId="{7A508217-9824-4586-B286-E0EB3AD5E317}">
      <dsp:nvSpPr>
        <dsp:cNvPr id="0" name=""/>
        <dsp:cNvSpPr/>
      </dsp:nvSpPr>
      <dsp:spPr>
        <a:xfrm>
          <a:off x="0" y="1995506"/>
          <a:ext cx="11761694" cy="171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df.groupby(["Suburb", "Type"])["Price"].mean()</a:t>
          </a:r>
        </a:p>
      </dsp:txBody>
      <dsp:txXfrm>
        <a:off x="83502" y="2079008"/>
        <a:ext cx="11594690" cy="1543536"/>
      </dsp:txXfrm>
    </dsp:sp>
    <dsp:sp modelId="{523C184F-AABE-4116-A1B9-C16962097118}">
      <dsp:nvSpPr>
        <dsp:cNvPr id="0" name=""/>
        <dsp:cNvSpPr/>
      </dsp:nvSpPr>
      <dsp:spPr>
        <a:xfrm>
          <a:off x="0" y="3829886"/>
          <a:ext cx="11761694" cy="171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df.pivot_table(index="Suburb", columns="Type", values="Price", aggfunc="mean")</a:t>
          </a:r>
        </a:p>
      </dsp:txBody>
      <dsp:txXfrm>
        <a:off x="83502" y="3913388"/>
        <a:ext cx="11594690" cy="15435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FEFA9-46A3-48E7-9CAF-3706D1B6266C}" type="datetimeFigureOut">
              <a:rPr lang="en-US" smtClean="0"/>
              <a:t>4/13/2025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ADD101-D644-4C86-AB30-34628E424656}" type="slidenum">
              <a:rPr lang="en-US" smtClean="0"/>
              <a:t>‹#›</a:t>
            </a:fld>
            <a:endParaRPr lang="en-US"/>
          </a:p>
        </p:txBody>
      </p:sp>
    </p:spTree>
    <p:extLst>
      <p:ext uri="{BB962C8B-B14F-4D97-AF65-F5344CB8AC3E}">
        <p14:creationId xmlns:p14="http://schemas.microsoft.com/office/powerpoint/2010/main" val="1912219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 = house, t = townhouse, u = unit)</a:t>
            </a:r>
            <a:endParaRPr lang="en-US" dirty="0"/>
          </a:p>
          <a:p>
            <a:r>
              <a:rPr lang="en-US" b="1" dirty="0" err="1"/>
              <a:t>GroupBy</a:t>
            </a:r>
            <a:r>
              <a:rPr lang="en-US" b="1" dirty="0"/>
              <a:t> Operation:</a:t>
            </a:r>
            <a:endParaRPr lang="en-US" dirty="0"/>
          </a:p>
          <a:p>
            <a:r>
              <a:rPr lang="en-US" dirty="0"/>
              <a:t>We want to group this data by the "Type" column and calculate the average "Price" for each property type.</a:t>
            </a:r>
          </a:p>
          <a:p>
            <a:r>
              <a:rPr lang="en-US" b="1" dirty="0"/>
              <a:t>Result of </a:t>
            </a:r>
            <a:r>
              <a:rPr lang="en-US" b="1" dirty="0" err="1"/>
              <a:t>GroupBy</a:t>
            </a:r>
            <a:r>
              <a:rPr lang="en-US" b="1" dirty="0"/>
              <a:t>:</a:t>
            </a:r>
            <a:endParaRPr lang="en-US" dirty="0"/>
          </a:p>
          <a:p>
            <a:r>
              <a:rPr lang="en-US" dirty="0" err="1"/>
              <a:t>TypeAverage</a:t>
            </a:r>
            <a:r>
              <a:rPr lang="en-US" dirty="0"/>
              <a:t> Price h1500000, t 1000000, u 600000</a:t>
            </a:r>
          </a:p>
          <a:p>
            <a:endParaRPr lang="en-US" dirty="0"/>
          </a:p>
          <a:p>
            <a:r>
              <a:rPr lang="en-US" b="1" dirty="0"/>
              <a:t>Explanation:</a:t>
            </a:r>
            <a:endParaRPr lang="en-US" dirty="0"/>
          </a:p>
          <a:p>
            <a:pPr>
              <a:buFont typeface="+mj-lt"/>
              <a:buAutoNum type="arabicPeriod"/>
            </a:pPr>
            <a:r>
              <a:rPr lang="en-US" b="1" dirty="0"/>
              <a:t>Split:</a:t>
            </a:r>
            <a:r>
              <a:rPr lang="en-US" dirty="0"/>
              <a:t> The data is split into three groups based on the unique values in the "Type" column: 'h', 't', and 'u'.</a:t>
            </a:r>
          </a:p>
          <a:p>
            <a:pPr>
              <a:buFont typeface="+mj-lt"/>
              <a:buAutoNum type="arabicPeriod"/>
            </a:pPr>
            <a:r>
              <a:rPr lang="en-US" b="1" dirty="0"/>
              <a:t>Apply:</a:t>
            </a:r>
            <a:r>
              <a:rPr lang="en-US" dirty="0"/>
              <a:t> The mean() function (average) is applied to the "Price" column within each group.</a:t>
            </a:r>
          </a:p>
          <a:p>
            <a:pPr>
              <a:buFont typeface="+mj-lt"/>
              <a:buAutoNum type="arabicPeriod"/>
            </a:pPr>
            <a:r>
              <a:rPr lang="en-US" b="1" dirty="0"/>
              <a:t>Combine:</a:t>
            </a:r>
            <a:r>
              <a:rPr lang="en-US" dirty="0"/>
              <a:t> The results (the average prices) are combined into a new table, where the "Type" becomes the index (or group label), and the "Average Price" is the calculated value.</a:t>
            </a:r>
          </a:p>
          <a:p>
            <a:endParaRPr lang="en-US" dirty="0"/>
          </a:p>
        </p:txBody>
      </p:sp>
      <p:sp>
        <p:nvSpPr>
          <p:cNvPr id="4" name="Slide Number Placeholder 3"/>
          <p:cNvSpPr>
            <a:spLocks noGrp="1"/>
          </p:cNvSpPr>
          <p:nvPr>
            <p:ph type="sldNum" sz="quarter" idx="5"/>
          </p:nvPr>
        </p:nvSpPr>
        <p:spPr/>
        <p:txBody>
          <a:bodyPr/>
          <a:lstStyle/>
          <a:p>
            <a:fld id="{5CADD101-D644-4C86-AB30-34628E424656}" type="slidenum">
              <a:rPr lang="en-US" smtClean="0"/>
              <a:t>5</a:t>
            </a:fld>
            <a:endParaRPr lang="en-US"/>
          </a:p>
        </p:txBody>
      </p:sp>
    </p:spTree>
    <p:extLst>
      <p:ext uri="{BB962C8B-B14F-4D97-AF65-F5344CB8AC3E}">
        <p14:creationId xmlns:p14="http://schemas.microsoft.com/office/powerpoint/2010/main" val="2568989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DD101-D644-4C86-AB30-34628E424656}" type="slidenum">
              <a:rPr lang="en-US" smtClean="0"/>
              <a:t>24</a:t>
            </a:fld>
            <a:endParaRPr lang="en-US"/>
          </a:p>
        </p:txBody>
      </p:sp>
    </p:spTree>
    <p:extLst>
      <p:ext uri="{BB962C8B-B14F-4D97-AF65-F5344CB8AC3E}">
        <p14:creationId xmlns:p14="http://schemas.microsoft.com/office/powerpoint/2010/main" val="2928105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DD101-D644-4C86-AB30-34628E424656}" type="slidenum">
              <a:rPr lang="en-US" smtClean="0"/>
              <a:t>28</a:t>
            </a:fld>
            <a:endParaRPr lang="en-US"/>
          </a:p>
        </p:txBody>
      </p:sp>
    </p:spTree>
    <p:extLst>
      <p:ext uri="{BB962C8B-B14F-4D97-AF65-F5344CB8AC3E}">
        <p14:creationId xmlns:p14="http://schemas.microsoft.com/office/powerpoint/2010/main" val="1573544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DD101-D644-4C86-AB30-34628E424656}" type="slidenum">
              <a:rPr lang="en-US" smtClean="0"/>
              <a:t>39</a:t>
            </a:fld>
            <a:endParaRPr lang="en-US"/>
          </a:p>
        </p:txBody>
      </p:sp>
    </p:spTree>
    <p:extLst>
      <p:ext uri="{BB962C8B-B14F-4D97-AF65-F5344CB8AC3E}">
        <p14:creationId xmlns:p14="http://schemas.microsoft.com/office/powerpoint/2010/main" val="2870715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DD101-D644-4C86-AB30-34628E424656}" type="slidenum">
              <a:rPr lang="en-US" smtClean="0"/>
              <a:t>8</a:t>
            </a:fld>
            <a:endParaRPr lang="en-US"/>
          </a:p>
        </p:txBody>
      </p:sp>
    </p:spTree>
    <p:extLst>
      <p:ext uri="{BB962C8B-B14F-4D97-AF65-F5344CB8AC3E}">
        <p14:creationId xmlns:p14="http://schemas.microsoft.com/office/powerpoint/2010/main" val="198136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DD101-D644-4C86-AB30-34628E424656}" type="slidenum">
              <a:rPr lang="en-US" smtClean="0"/>
              <a:t>9</a:t>
            </a:fld>
            <a:endParaRPr lang="en-US"/>
          </a:p>
        </p:txBody>
      </p:sp>
    </p:spTree>
    <p:extLst>
      <p:ext uri="{BB962C8B-B14F-4D97-AF65-F5344CB8AC3E}">
        <p14:creationId xmlns:p14="http://schemas.microsoft.com/office/powerpoint/2010/main" val="19243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Carlton</a:t>
            </a:r>
            <a:r>
              <a:rPr lang="en-US" dirty="0"/>
              <a:t>: Houses are </a:t>
            </a:r>
            <a:r>
              <a:rPr lang="en-US" b="1" dirty="0"/>
              <a:t>more expensive</a:t>
            </a:r>
            <a:r>
              <a:rPr lang="en-US" dirty="0"/>
              <a:t> than apartments.</a:t>
            </a:r>
          </a:p>
          <a:p>
            <a:r>
              <a:rPr lang="en-US" b="1" dirty="0"/>
              <a:t>Fitzroy</a:t>
            </a:r>
            <a:r>
              <a:rPr lang="en-US" dirty="0"/>
              <a:t>: Only houses available, averaging </a:t>
            </a:r>
            <a:r>
              <a:rPr lang="en-US" b="1" dirty="0"/>
              <a:t>1.09M</a:t>
            </a:r>
            <a:r>
              <a:rPr lang="en-US" dirty="0"/>
              <a:t>.</a:t>
            </a:r>
          </a:p>
          <a:p>
            <a:r>
              <a:rPr lang="en-US" b="1" dirty="0"/>
              <a:t>Richmond</a:t>
            </a:r>
            <a:r>
              <a:rPr lang="en-US" dirty="0"/>
              <a:t>: Houses are </a:t>
            </a:r>
            <a:r>
              <a:rPr lang="en-US" b="1" dirty="0"/>
              <a:t>significantly more expensive</a:t>
            </a:r>
            <a:r>
              <a:rPr lang="en-US" dirty="0"/>
              <a:t> than apartments.</a:t>
            </a:r>
          </a:p>
        </p:txBody>
      </p:sp>
      <p:sp>
        <p:nvSpPr>
          <p:cNvPr id="4" name="Slide Number Placeholder 3"/>
          <p:cNvSpPr>
            <a:spLocks noGrp="1"/>
          </p:cNvSpPr>
          <p:nvPr>
            <p:ph type="sldNum" sz="quarter" idx="5"/>
          </p:nvPr>
        </p:nvSpPr>
        <p:spPr/>
        <p:txBody>
          <a:bodyPr/>
          <a:lstStyle/>
          <a:p>
            <a:fld id="{5CADD101-D644-4C86-AB30-34628E424656}" type="slidenum">
              <a:rPr lang="en-US" smtClean="0"/>
              <a:t>10</a:t>
            </a:fld>
            <a:endParaRPr lang="en-US"/>
          </a:p>
        </p:txBody>
      </p:sp>
    </p:spTree>
    <p:extLst>
      <p:ext uri="{BB962C8B-B14F-4D97-AF65-F5344CB8AC3E}">
        <p14:creationId xmlns:p14="http://schemas.microsoft.com/office/powerpoint/2010/main" val="2148784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DD101-D644-4C86-AB30-34628E424656}" type="slidenum">
              <a:rPr lang="en-US" smtClean="0"/>
              <a:t>11</a:t>
            </a:fld>
            <a:endParaRPr lang="en-US"/>
          </a:p>
        </p:txBody>
      </p:sp>
    </p:spTree>
    <p:extLst>
      <p:ext uri="{BB962C8B-B14F-4D97-AF65-F5344CB8AC3E}">
        <p14:creationId xmlns:p14="http://schemas.microsoft.com/office/powerpoint/2010/main" val="113112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DD101-D644-4C86-AB30-34628E424656}" type="slidenum">
              <a:rPr lang="en-US" smtClean="0"/>
              <a:t>16</a:t>
            </a:fld>
            <a:endParaRPr lang="en-US"/>
          </a:p>
        </p:txBody>
      </p:sp>
    </p:spTree>
    <p:extLst>
      <p:ext uri="{BB962C8B-B14F-4D97-AF65-F5344CB8AC3E}">
        <p14:creationId xmlns:p14="http://schemas.microsoft.com/office/powerpoint/2010/main" val="3350022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DD101-D644-4C86-AB30-34628E424656}" type="slidenum">
              <a:rPr lang="en-US" smtClean="0"/>
              <a:t>18</a:t>
            </a:fld>
            <a:endParaRPr lang="en-US"/>
          </a:p>
        </p:txBody>
      </p:sp>
    </p:spTree>
    <p:extLst>
      <p:ext uri="{BB962C8B-B14F-4D97-AF65-F5344CB8AC3E}">
        <p14:creationId xmlns:p14="http://schemas.microsoft.com/office/powerpoint/2010/main" val="1318692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DD101-D644-4C86-AB30-34628E424656}" type="slidenum">
              <a:rPr lang="en-US" smtClean="0"/>
              <a:t>22</a:t>
            </a:fld>
            <a:endParaRPr lang="en-US"/>
          </a:p>
        </p:txBody>
      </p:sp>
    </p:spTree>
    <p:extLst>
      <p:ext uri="{BB962C8B-B14F-4D97-AF65-F5344CB8AC3E}">
        <p14:creationId xmlns:p14="http://schemas.microsoft.com/office/powerpoint/2010/main" val="352968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DD101-D644-4C86-AB30-34628E424656}" type="slidenum">
              <a:rPr lang="en-US" smtClean="0"/>
              <a:t>23</a:t>
            </a:fld>
            <a:endParaRPr lang="en-US"/>
          </a:p>
        </p:txBody>
      </p:sp>
    </p:spTree>
    <p:extLst>
      <p:ext uri="{BB962C8B-B14F-4D97-AF65-F5344CB8AC3E}">
        <p14:creationId xmlns:p14="http://schemas.microsoft.com/office/powerpoint/2010/main" val="1504061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7888-3F04-E327-DE47-BB8CA24F13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09CEB2-149D-191A-0636-F11C4D8731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D36ED2-D5A1-C802-563F-7307DB269F98}"/>
              </a:ext>
            </a:extLst>
          </p:cNvPr>
          <p:cNvSpPr>
            <a:spLocks noGrp="1"/>
          </p:cNvSpPr>
          <p:nvPr>
            <p:ph type="dt" sz="half" idx="10"/>
          </p:nvPr>
        </p:nvSpPr>
        <p:spPr/>
        <p:txBody>
          <a:bodyPr/>
          <a:lstStyle/>
          <a:p>
            <a:fld id="{4D4885A9-B6DC-44BA-B1A8-E53C694D629D}" type="datetimeFigureOut">
              <a:rPr lang="en-US" smtClean="0"/>
              <a:t>4/13/2025</a:t>
            </a:fld>
            <a:endParaRPr lang="en-US"/>
          </a:p>
        </p:txBody>
      </p:sp>
      <p:sp>
        <p:nvSpPr>
          <p:cNvPr id="5" name="Footer Placeholder 4">
            <a:extLst>
              <a:ext uri="{FF2B5EF4-FFF2-40B4-BE49-F238E27FC236}">
                <a16:creationId xmlns:a16="http://schemas.microsoft.com/office/drawing/2014/main" id="{DCCC4E5A-AE54-C283-5497-56C5A6386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BE189-CD39-4ADE-2F48-FEA858CBC955}"/>
              </a:ext>
            </a:extLst>
          </p:cNvPr>
          <p:cNvSpPr>
            <a:spLocks noGrp="1"/>
          </p:cNvSpPr>
          <p:nvPr>
            <p:ph type="sldNum" sz="quarter" idx="12"/>
          </p:nvPr>
        </p:nvSpPr>
        <p:spPr/>
        <p:txBody>
          <a:bodyPr/>
          <a:lstStyle/>
          <a:p>
            <a:fld id="{6362939E-0D67-49DA-89E6-800C8A840557}" type="slidenum">
              <a:rPr lang="en-US" smtClean="0"/>
              <a:t>‹#›</a:t>
            </a:fld>
            <a:endParaRPr lang="en-US"/>
          </a:p>
        </p:txBody>
      </p:sp>
    </p:spTree>
    <p:extLst>
      <p:ext uri="{BB962C8B-B14F-4D97-AF65-F5344CB8AC3E}">
        <p14:creationId xmlns:p14="http://schemas.microsoft.com/office/powerpoint/2010/main" val="34993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AB15-2245-979C-BC12-D050D8F112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FDF6F7-AAFE-A5DD-BC45-8AFC12288D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75DE5-253E-622A-5168-391E890EB193}"/>
              </a:ext>
            </a:extLst>
          </p:cNvPr>
          <p:cNvSpPr>
            <a:spLocks noGrp="1"/>
          </p:cNvSpPr>
          <p:nvPr>
            <p:ph type="dt" sz="half" idx="10"/>
          </p:nvPr>
        </p:nvSpPr>
        <p:spPr/>
        <p:txBody>
          <a:bodyPr/>
          <a:lstStyle/>
          <a:p>
            <a:fld id="{4D4885A9-B6DC-44BA-B1A8-E53C694D629D}" type="datetimeFigureOut">
              <a:rPr lang="en-US" smtClean="0"/>
              <a:t>4/13/2025</a:t>
            </a:fld>
            <a:endParaRPr lang="en-US"/>
          </a:p>
        </p:txBody>
      </p:sp>
      <p:sp>
        <p:nvSpPr>
          <p:cNvPr id="5" name="Footer Placeholder 4">
            <a:extLst>
              <a:ext uri="{FF2B5EF4-FFF2-40B4-BE49-F238E27FC236}">
                <a16:creationId xmlns:a16="http://schemas.microsoft.com/office/drawing/2014/main" id="{052818E5-2D74-19E8-B1A6-C9E2289321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87EB0-C47E-2D93-744D-9DE69A8CCD38}"/>
              </a:ext>
            </a:extLst>
          </p:cNvPr>
          <p:cNvSpPr>
            <a:spLocks noGrp="1"/>
          </p:cNvSpPr>
          <p:nvPr>
            <p:ph type="sldNum" sz="quarter" idx="12"/>
          </p:nvPr>
        </p:nvSpPr>
        <p:spPr/>
        <p:txBody>
          <a:bodyPr/>
          <a:lstStyle/>
          <a:p>
            <a:fld id="{6362939E-0D67-49DA-89E6-800C8A840557}" type="slidenum">
              <a:rPr lang="en-US" smtClean="0"/>
              <a:t>‹#›</a:t>
            </a:fld>
            <a:endParaRPr lang="en-US"/>
          </a:p>
        </p:txBody>
      </p:sp>
    </p:spTree>
    <p:extLst>
      <p:ext uri="{BB962C8B-B14F-4D97-AF65-F5344CB8AC3E}">
        <p14:creationId xmlns:p14="http://schemas.microsoft.com/office/powerpoint/2010/main" val="3846547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EEFED-CD6E-CEF8-35F0-AC02EDF10F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1A5975-AFBC-9EE7-785C-1B2CFE2887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008376-4EB0-CF64-4E39-74F33AEBB8E8}"/>
              </a:ext>
            </a:extLst>
          </p:cNvPr>
          <p:cNvSpPr>
            <a:spLocks noGrp="1"/>
          </p:cNvSpPr>
          <p:nvPr>
            <p:ph type="dt" sz="half" idx="10"/>
          </p:nvPr>
        </p:nvSpPr>
        <p:spPr/>
        <p:txBody>
          <a:bodyPr/>
          <a:lstStyle/>
          <a:p>
            <a:fld id="{4D4885A9-B6DC-44BA-B1A8-E53C694D629D}" type="datetimeFigureOut">
              <a:rPr lang="en-US" smtClean="0"/>
              <a:t>4/13/2025</a:t>
            </a:fld>
            <a:endParaRPr lang="en-US"/>
          </a:p>
        </p:txBody>
      </p:sp>
      <p:sp>
        <p:nvSpPr>
          <p:cNvPr id="5" name="Footer Placeholder 4">
            <a:extLst>
              <a:ext uri="{FF2B5EF4-FFF2-40B4-BE49-F238E27FC236}">
                <a16:creationId xmlns:a16="http://schemas.microsoft.com/office/drawing/2014/main" id="{F78041C3-1914-6EC0-E1D1-1852E999D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1A47D-F8F6-6220-4655-A998B58A58F5}"/>
              </a:ext>
            </a:extLst>
          </p:cNvPr>
          <p:cNvSpPr>
            <a:spLocks noGrp="1"/>
          </p:cNvSpPr>
          <p:nvPr>
            <p:ph type="sldNum" sz="quarter" idx="12"/>
          </p:nvPr>
        </p:nvSpPr>
        <p:spPr/>
        <p:txBody>
          <a:bodyPr/>
          <a:lstStyle/>
          <a:p>
            <a:fld id="{6362939E-0D67-49DA-89E6-800C8A840557}" type="slidenum">
              <a:rPr lang="en-US" smtClean="0"/>
              <a:t>‹#›</a:t>
            </a:fld>
            <a:endParaRPr lang="en-US"/>
          </a:p>
        </p:txBody>
      </p:sp>
    </p:spTree>
    <p:extLst>
      <p:ext uri="{BB962C8B-B14F-4D97-AF65-F5344CB8AC3E}">
        <p14:creationId xmlns:p14="http://schemas.microsoft.com/office/powerpoint/2010/main" val="80617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36AD-0C14-1CAE-425E-43298264B8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639151-A41C-93B9-0B24-8603E0F06B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2BFA8-1DB5-1923-B87B-57570D3E3197}"/>
              </a:ext>
            </a:extLst>
          </p:cNvPr>
          <p:cNvSpPr>
            <a:spLocks noGrp="1"/>
          </p:cNvSpPr>
          <p:nvPr>
            <p:ph type="dt" sz="half" idx="10"/>
          </p:nvPr>
        </p:nvSpPr>
        <p:spPr/>
        <p:txBody>
          <a:bodyPr/>
          <a:lstStyle/>
          <a:p>
            <a:fld id="{4D4885A9-B6DC-44BA-B1A8-E53C694D629D}" type="datetimeFigureOut">
              <a:rPr lang="en-US" smtClean="0"/>
              <a:t>4/13/2025</a:t>
            </a:fld>
            <a:endParaRPr lang="en-US"/>
          </a:p>
        </p:txBody>
      </p:sp>
      <p:sp>
        <p:nvSpPr>
          <p:cNvPr id="5" name="Footer Placeholder 4">
            <a:extLst>
              <a:ext uri="{FF2B5EF4-FFF2-40B4-BE49-F238E27FC236}">
                <a16:creationId xmlns:a16="http://schemas.microsoft.com/office/drawing/2014/main" id="{C0703B79-44D0-A7C1-792E-3A41EA9F7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DBC02-7FA3-E412-A374-CF074FD52C08}"/>
              </a:ext>
            </a:extLst>
          </p:cNvPr>
          <p:cNvSpPr>
            <a:spLocks noGrp="1"/>
          </p:cNvSpPr>
          <p:nvPr>
            <p:ph type="sldNum" sz="quarter" idx="12"/>
          </p:nvPr>
        </p:nvSpPr>
        <p:spPr/>
        <p:txBody>
          <a:bodyPr/>
          <a:lstStyle/>
          <a:p>
            <a:fld id="{6362939E-0D67-49DA-89E6-800C8A840557}" type="slidenum">
              <a:rPr lang="en-US" smtClean="0"/>
              <a:t>‹#›</a:t>
            </a:fld>
            <a:endParaRPr lang="en-US"/>
          </a:p>
        </p:txBody>
      </p:sp>
    </p:spTree>
    <p:extLst>
      <p:ext uri="{BB962C8B-B14F-4D97-AF65-F5344CB8AC3E}">
        <p14:creationId xmlns:p14="http://schemas.microsoft.com/office/powerpoint/2010/main" val="252613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21E49-2C5B-FF3F-4665-B705B8A84C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50680E-1ADA-A6AF-9087-F0AE209C7F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640D2-AD41-F17A-FC8F-AF96663749C3}"/>
              </a:ext>
            </a:extLst>
          </p:cNvPr>
          <p:cNvSpPr>
            <a:spLocks noGrp="1"/>
          </p:cNvSpPr>
          <p:nvPr>
            <p:ph type="dt" sz="half" idx="10"/>
          </p:nvPr>
        </p:nvSpPr>
        <p:spPr/>
        <p:txBody>
          <a:bodyPr/>
          <a:lstStyle/>
          <a:p>
            <a:fld id="{4D4885A9-B6DC-44BA-B1A8-E53C694D629D}" type="datetimeFigureOut">
              <a:rPr lang="en-US" smtClean="0"/>
              <a:t>4/13/2025</a:t>
            </a:fld>
            <a:endParaRPr lang="en-US"/>
          </a:p>
        </p:txBody>
      </p:sp>
      <p:sp>
        <p:nvSpPr>
          <p:cNvPr id="5" name="Footer Placeholder 4">
            <a:extLst>
              <a:ext uri="{FF2B5EF4-FFF2-40B4-BE49-F238E27FC236}">
                <a16:creationId xmlns:a16="http://schemas.microsoft.com/office/drawing/2014/main" id="{3E660290-AC97-EA1C-17B9-D198E77D8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9144B-E59D-678A-7CF7-D3A9E51C585D}"/>
              </a:ext>
            </a:extLst>
          </p:cNvPr>
          <p:cNvSpPr>
            <a:spLocks noGrp="1"/>
          </p:cNvSpPr>
          <p:nvPr>
            <p:ph type="sldNum" sz="quarter" idx="12"/>
          </p:nvPr>
        </p:nvSpPr>
        <p:spPr/>
        <p:txBody>
          <a:bodyPr/>
          <a:lstStyle/>
          <a:p>
            <a:fld id="{6362939E-0D67-49DA-89E6-800C8A840557}" type="slidenum">
              <a:rPr lang="en-US" smtClean="0"/>
              <a:t>‹#›</a:t>
            </a:fld>
            <a:endParaRPr lang="en-US"/>
          </a:p>
        </p:txBody>
      </p:sp>
    </p:spTree>
    <p:extLst>
      <p:ext uri="{BB962C8B-B14F-4D97-AF65-F5344CB8AC3E}">
        <p14:creationId xmlns:p14="http://schemas.microsoft.com/office/powerpoint/2010/main" val="168589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59D7-E960-BB75-7AF3-9DBE1D06CE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93BB6F-9EC7-40AA-A68C-05DAC7CB37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94D4C9-7FF1-9070-2B9F-FDC561C93F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7223FE-E416-934B-7D64-B4C196D3E1BD}"/>
              </a:ext>
            </a:extLst>
          </p:cNvPr>
          <p:cNvSpPr>
            <a:spLocks noGrp="1"/>
          </p:cNvSpPr>
          <p:nvPr>
            <p:ph type="dt" sz="half" idx="10"/>
          </p:nvPr>
        </p:nvSpPr>
        <p:spPr/>
        <p:txBody>
          <a:bodyPr/>
          <a:lstStyle/>
          <a:p>
            <a:fld id="{4D4885A9-B6DC-44BA-B1A8-E53C694D629D}" type="datetimeFigureOut">
              <a:rPr lang="en-US" smtClean="0"/>
              <a:t>4/13/2025</a:t>
            </a:fld>
            <a:endParaRPr lang="en-US"/>
          </a:p>
        </p:txBody>
      </p:sp>
      <p:sp>
        <p:nvSpPr>
          <p:cNvPr id="6" name="Footer Placeholder 5">
            <a:extLst>
              <a:ext uri="{FF2B5EF4-FFF2-40B4-BE49-F238E27FC236}">
                <a16:creationId xmlns:a16="http://schemas.microsoft.com/office/drawing/2014/main" id="{E1C66C50-2A07-96C5-4F7F-C0BD9F472C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D27A0-0C99-ED7A-5EC7-DF3899A241C5}"/>
              </a:ext>
            </a:extLst>
          </p:cNvPr>
          <p:cNvSpPr>
            <a:spLocks noGrp="1"/>
          </p:cNvSpPr>
          <p:nvPr>
            <p:ph type="sldNum" sz="quarter" idx="12"/>
          </p:nvPr>
        </p:nvSpPr>
        <p:spPr/>
        <p:txBody>
          <a:bodyPr/>
          <a:lstStyle/>
          <a:p>
            <a:fld id="{6362939E-0D67-49DA-89E6-800C8A840557}" type="slidenum">
              <a:rPr lang="en-US" smtClean="0"/>
              <a:t>‹#›</a:t>
            </a:fld>
            <a:endParaRPr lang="en-US"/>
          </a:p>
        </p:txBody>
      </p:sp>
    </p:spTree>
    <p:extLst>
      <p:ext uri="{BB962C8B-B14F-4D97-AF65-F5344CB8AC3E}">
        <p14:creationId xmlns:p14="http://schemas.microsoft.com/office/powerpoint/2010/main" val="35491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3F9B-97C7-0819-557D-27651C46E3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854C30-DBC0-97D1-3FCE-FD7281B2D0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83330D-A3A1-9017-1383-96C4C99C3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62885E-13BE-7BE6-C412-24EBB8467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9E3C10-ED9F-D131-1DB4-F5058187B8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05D3D0-84E7-DF16-3312-9603B771B3BA}"/>
              </a:ext>
            </a:extLst>
          </p:cNvPr>
          <p:cNvSpPr>
            <a:spLocks noGrp="1"/>
          </p:cNvSpPr>
          <p:nvPr>
            <p:ph type="dt" sz="half" idx="10"/>
          </p:nvPr>
        </p:nvSpPr>
        <p:spPr/>
        <p:txBody>
          <a:bodyPr/>
          <a:lstStyle/>
          <a:p>
            <a:fld id="{4D4885A9-B6DC-44BA-B1A8-E53C694D629D}" type="datetimeFigureOut">
              <a:rPr lang="en-US" smtClean="0"/>
              <a:t>4/13/2025</a:t>
            </a:fld>
            <a:endParaRPr lang="en-US"/>
          </a:p>
        </p:txBody>
      </p:sp>
      <p:sp>
        <p:nvSpPr>
          <p:cNvPr id="8" name="Footer Placeholder 7">
            <a:extLst>
              <a:ext uri="{FF2B5EF4-FFF2-40B4-BE49-F238E27FC236}">
                <a16:creationId xmlns:a16="http://schemas.microsoft.com/office/drawing/2014/main" id="{5D6EED9B-9B02-F7E5-864D-4E4DAA0E0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6F3A02-0F05-C5AC-CAFD-10CF8BEC1654}"/>
              </a:ext>
            </a:extLst>
          </p:cNvPr>
          <p:cNvSpPr>
            <a:spLocks noGrp="1"/>
          </p:cNvSpPr>
          <p:nvPr>
            <p:ph type="sldNum" sz="quarter" idx="12"/>
          </p:nvPr>
        </p:nvSpPr>
        <p:spPr/>
        <p:txBody>
          <a:bodyPr/>
          <a:lstStyle/>
          <a:p>
            <a:fld id="{6362939E-0D67-49DA-89E6-800C8A840557}" type="slidenum">
              <a:rPr lang="en-US" smtClean="0"/>
              <a:t>‹#›</a:t>
            </a:fld>
            <a:endParaRPr lang="en-US"/>
          </a:p>
        </p:txBody>
      </p:sp>
    </p:spTree>
    <p:extLst>
      <p:ext uri="{BB962C8B-B14F-4D97-AF65-F5344CB8AC3E}">
        <p14:creationId xmlns:p14="http://schemas.microsoft.com/office/powerpoint/2010/main" val="2309439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DBD1-3134-7BB4-18F9-72E0C305DA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B5EBCA-2858-F9C5-366E-F00A38A2CE1C}"/>
              </a:ext>
            </a:extLst>
          </p:cNvPr>
          <p:cNvSpPr>
            <a:spLocks noGrp="1"/>
          </p:cNvSpPr>
          <p:nvPr>
            <p:ph type="dt" sz="half" idx="10"/>
          </p:nvPr>
        </p:nvSpPr>
        <p:spPr/>
        <p:txBody>
          <a:bodyPr/>
          <a:lstStyle/>
          <a:p>
            <a:fld id="{4D4885A9-B6DC-44BA-B1A8-E53C694D629D}" type="datetimeFigureOut">
              <a:rPr lang="en-US" smtClean="0"/>
              <a:t>4/13/2025</a:t>
            </a:fld>
            <a:endParaRPr lang="en-US"/>
          </a:p>
        </p:txBody>
      </p:sp>
      <p:sp>
        <p:nvSpPr>
          <p:cNvPr id="4" name="Footer Placeholder 3">
            <a:extLst>
              <a:ext uri="{FF2B5EF4-FFF2-40B4-BE49-F238E27FC236}">
                <a16:creationId xmlns:a16="http://schemas.microsoft.com/office/drawing/2014/main" id="{62B13BB2-5F74-169A-D0C3-DB75E7E741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A6C72A-F7C3-4109-AB46-C033D1525520}"/>
              </a:ext>
            </a:extLst>
          </p:cNvPr>
          <p:cNvSpPr>
            <a:spLocks noGrp="1"/>
          </p:cNvSpPr>
          <p:nvPr>
            <p:ph type="sldNum" sz="quarter" idx="12"/>
          </p:nvPr>
        </p:nvSpPr>
        <p:spPr/>
        <p:txBody>
          <a:bodyPr/>
          <a:lstStyle/>
          <a:p>
            <a:fld id="{6362939E-0D67-49DA-89E6-800C8A840557}" type="slidenum">
              <a:rPr lang="en-US" smtClean="0"/>
              <a:t>‹#›</a:t>
            </a:fld>
            <a:endParaRPr lang="en-US"/>
          </a:p>
        </p:txBody>
      </p:sp>
    </p:spTree>
    <p:extLst>
      <p:ext uri="{BB962C8B-B14F-4D97-AF65-F5344CB8AC3E}">
        <p14:creationId xmlns:p14="http://schemas.microsoft.com/office/powerpoint/2010/main" val="170445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8FB9E-406A-3E67-C814-093A7FDFB7FB}"/>
              </a:ext>
            </a:extLst>
          </p:cNvPr>
          <p:cNvSpPr>
            <a:spLocks noGrp="1"/>
          </p:cNvSpPr>
          <p:nvPr>
            <p:ph type="dt" sz="half" idx="10"/>
          </p:nvPr>
        </p:nvSpPr>
        <p:spPr/>
        <p:txBody>
          <a:bodyPr/>
          <a:lstStyle/>
          <a:p>
            <a:fld id="{4D4885A9-B6DC-44BA-B1A8-E53C694D629D}" type="datetimeFigureOut">
              <a:rPr lang="en-US" smtClean="0"/>
              <a:t>4/13/2025</a:t>
            </a:fld>
            <a:endParaRPr lang="en-US"/>
          </a:p>
        </p:txBody>
      </p:sp>
      <p:sp>
        <p:nvSpPr>
          <p:cNvPr id="3" name="Footer Placeholder 2">
            <a:extLst>
              <a:ext uri="{FF2B5EF4-FFF2-40B4-BE49-F238E27FC236}">
                <a16:creationId xmlns:a16="http://schemas.microsoft.com/office/drawing/2014/main" id="{0B9374C3-6C92-B5FA-72A8-0C348FD61D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E46B7F-DBC2-2905-B618-EE43ABB95B7C}"/>
              </a:ext>
            </a:extLst>
          </p:cNvPr>
          <p:cNvSpPr>
            <a:spLocks noGrp="1"/>
          </p:cNvSpPr>
          <p:nvPr>
            <p:ph type="sldNum" sz="quarter" idx="12"/>
          </p:nvPr>
        </p:nvSpPr>
        <p:spPr/>
        <p:txBody>
          <a:bodyPr/>
          <a:lstStyle/>
          <a:p>
            <a:fld id="{6362939E-0D67-49DA-89E6-800C8A840557}" type="slidenum">
              <a:rPr lang="en-US" smtClean="0"/>
              <a:t>‹#›</a:t>
            </a:fld>
            <a:endParaRPr lang="en-US"/>
          </a:p>
        </p:txBody>
      </p:sp>
    </p:spTree>
    <p:extLst>
      <p:ext uri="{BB962C8B-B14F-4D97-AF65-F5344CB8AC3E}">
        <p14:creationId xmlns:p14="http://schemas.microsoft.com/office/powerpoint/2010/main" val="413317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E82C-A4AB-C4E3-D71A-11374F174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5D7612-7677-10DB-5606-CA29614BA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432733-5A40-60DF-DA2D-CEDE63DCB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8896C-AAF2-571A-9EA7-73FEC5978690}"/>
              </a:ext>
            </a:extLst>
          </p:cNvPr>
          <p:cNvSpPr>
            <a:spLocks noGrp="1"/>
          </p:cNvSpPr>
          <p:nvPr>
            <p:ph type="dt" sz="half" idx="10"/>
          </p:nvPr>
        </p:nvSpPr>
        <p:spPr/>
        <p:txBody>
          <a:bodyPr/>
          <a:lstStyle/>
          <a:p>
            <a:fld id="{4D4885A9-B6DC-44BA-B1A8-E53C694D629D}" type="datetimeFigureOut">
              <a:rPr lang="en-US" smtClean="0"/>
              <a:t>4/13/2025</a:t>
            </a:fld>
            <a:endParaRPr lang="en-US"/>
          </a:p>
        </p:txBody>
      </p:sp>
      <p:sp>
        <p:nvSpPr>
          <p:cNvPr id="6" name="Footer Placeholder 5">
            <a:extLst>
              <a:ext uri="{FF2B5EF4-FFF2-40B4-BE49-F238E27FC236}">
                <a16:creationId xmlns:a16="http://schemas.microsoft.com/office/drawing/2014/main" id="{03D4CA5C-796D-00AE-EE4C-DB2B3298B3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CBE1B9-2A24-B130-836D-85A11F25CECB}"/>
              </a:ext>
            </a:extLst>
          </p:cNvPr>
          <p:cNvSpPr>
            <a:spLocks noGrp="1"/>
          </p:cNvSpPr>
          <p:nvPr>
            <p:ph type="sldNum" sz="quarter" idx="12"/>
          </p:nvPr>
        </p:nvSpPr>
        <p:spPr/>
        <p:txBody>
          <a:bodyPr/>
          <a:lstStyle/>
          <a:p>
            <a:fld id="{6362939E-0D67-49DA-89E6-800C8A840557}" type="slidenum">
              <a:rPr lang="en-US" smtClean="0"/>
              <a:t>‹#›</a:t>
            </a:fld>
            <a:endParaRPr lang="en-US"/>
          </a:p>
        </p:txBody>
      </p:sp>
    </p:spTree>
    <p:extLst>
      <p:ext uri="{BB962C8B-B14F-4D97-AF65-F5344CB8AC3E}">
        <p14:creationId xmlns:p14="http://schemas.microsoft.com/office/powerpoint/2010/main" val="170939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B6AE-7FF5-D2F6-23A3-C65A5D7DA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AC9FEE-EFEC-BE45-2C7E-522CBCFC86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B33B8E-8D61-A82B-5829-80B7B1D3A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4A1A13-5851-42C3-C513-0A5BF9CD3D97}"/>
              </a:ext>
            </a:extLst>
          </p:cNvPr>
          <p:cNvSpPr>
            <a:spLocks noGrp="1"/>
          </p:cNvSpPr>
          <p:nvPr>
            <p:ph type="dt" sz="half" idx="10"/>
          </p:nvPr>
        </p:nvSpPr>
        <p:spPr/>
        <p:txBody>
          <a:bodyPr/>
          <a:lstStyle/>
          <a:p>
            <a:fld id="{4D4885A9-B6DC-44BA-B1A8-E53C694D629D}" type="datetimeFigureOut">
              <a:rPr lang="en-US" smtClean="0"/>
              <a:t>4/13/2025</a:t>
            </a:fld>
            <a:endParaRPr lang="en-US"/>
          </a:p>
        </p:txBody>
      </p:sp>
      <p:sp>
        <p:nvSpPr>
          <p:cNvPr id="6" name="Footer Placeholder 5">
            <a:extLst>
              <a:ext uri="{FF2B5EF4-FFF2-40B4-BE49-F238E27FC236}">
                <a16:creationId xmlns:a16="http://schemas.microsoft.com/office/drawing/2014/main" id="{E7113353-24D6-6AFD-D141-2C53B550A9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72479-158A-69C4-0827-483D30B1BB4C}"/>
              </a:ext>
            </a:extLst>
          </p:cNvPr>
          <p:cNvSpPr>
            <a:spLocks noGrp="1"/>
          </p:cNvSpPr>
          <p:nvPr>
            <p:ph type="sldNum" sz="quarter" idx="12"/>
          </p:nvPr>
        </p:nvSpPr>
        <p:spPr/>
        <p:txBody>
          <a:bodyPr/>
          <a:lstStyle/>
          <a:p>
            <a:fld id="{6362939E-0D67-49DA-89E6-800C8A840557}" type="slidenum">
              <a:rPr lang="en-US" smtClean="0"/>
              <a:t>‹#›</a:t>
            </a:fld>
            <a:endParaRPr lang="en-US"/>
          </a:p>
        </p:txBody>
      </p:sp>
    </p:spTree>
    <p:extLst>
      <p:ext uri="{BB962C8B-B14F-4D97-AF65-F5344CB8AC3E}">
        <p14:creationId xmlns:p14="http://schemas.microsoft.com/office/powerpoint/2010/main" val="110932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9CFB7C-3A94-7595-1C60-FEC85BE7E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DA5EF9-9023-45B1-7E65-11C25FF84E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8C505-2FCC-E682-EA01-CE431EE107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4885A9-B6DC-44BA-B1A8-E53C694D629D}" type="datetimeFigureOut">
              <a:rPr lang="en-US" smtClean="0"/>
              <a:t>4/13/2025</a:t>
            </a:fld>
            <a:endParaRPr lang="en-US"/>
          </a:p>
        </p:txBody>
      </p:sp>
      <p:sp>
        <p:nvSpPr>
          <p:cNvPr id="5" name="Footer Placeholder 4">
            <a:extLst>
              <a:ext uri="{FF2B5EF4-FFF2-40B4-BE49-F238E27FC236}">
                <a16:creationId xmlns:a16="http://schemas.microsoft.com/office/drawing/2014/main" id="{95C50276-AF29-B60C-D0AE-1BBC98797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77BCB3-F0ED-D3E4-113A-9511357160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62939E-0D67-49DA-89E6-800C8A840557}" type="slidenum">
              <a:rPr lang="en-US" smtClean="0"/>
              <a:t>‹#›</a:t>
            </a:fld>
            <a:endParaRPr lang="en-US"/>
          </a:p>
        </p:txBody>
      </p:sp>
    </p:spTree>
    <p:extLst>
      <p:ext uri="{BB962C8B-B14F-4D97-AF65-F5344CB8AC3E}">
        <p14:creationId xmlns:p14="http://schemas.microsoft.com/office/powerpoint/2010/main" val="1143977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A8B4E5-24D5-44F0-CA7F-9E4A96B6E334}"/>
              </a:ext>
            </a:extLst>
          </p:cNvPr>
          <p:cNvSpPr>
            <a:spLocks noGrp="1"/>
          </p:cNvSpPr>
          <p:nvPr>
            <p:ph type="ctrTitle"/>
          </p:nvPr>
        </p:nvSpPr>
        <p:spPr>
          <a:xfrm>
            <a:off x="4162567" y="818984"/>
            <a:ext cx="6714699" cy="3178689"/>
          </a:xfrm>
        </p:spPr>
        <p:txBody>
          <a:bodyPr>
            <a:normAutofit/>
          </a:bodyPr>
          <a:lstStyle/>
          <a:p>
            <a:pPr algn="l"/>
            <a:r>
              <a:rPr lang="en-US" sz="7200" dirty="0">
                <a:solidFill>
                  <a:srgbClr val="FFFFFF"/>
                </a:solidFill>
              </a:rPr>
              <a:t>Week 4</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EBD7CC9-1D23-3774-BA44-54C7354B0E94}"/>
              </a:ext>
            </a:extLst>
          </p:cNvPr>
          <p:cNvSpPr>
            <a:spLocks noGrp="1"/>
          </p:cNvSpPr>
          <p:nvPr>
            <p:ph type="subTitle" idx="1"/>
          </p:nvPr>
        </p:nvSpPr>
        <p:spPr>
          <a:xfrm>
            <a:off x="1184223" y="4272197"/>
            <a:ext cx="10157067" cy="1766818"/>
          </a:xfrm>
        </p:spPr>
        <p:txBody>
          <a:bodyPr>
            <a:normAutofit/>
          </a:bodyPr>
          <a:lstStyle/>
          <a:p>
            <a:r>
              <a:rPr lang="en-US" sz="3600" b="1" dirty="0">
                <a:solidFill>
                  <a:srgbClr val="FFFFFF"/>
                </a:solidFill>
              </a:rPr>
              <a:t>Data Cleaning and Manipulation </a:t>
            </a:r>
          </a:p>
          <a:p>
            <a:r>
              <a:rPr lang="en-US" sz="3600" dirty="0">
                <a:solidFill>
                  <a:srgbClr val="FFFFFF"/>
                </a:solidFill>
              </a:rPr>
              <a:t>(</a:t>
            </a:r>
            <a:r>
              <a:rPr lang="en-US" sz="3600" dirty="0" err="1">
                <a:solidFill>
                  <a:srgbClr val="FFFFFF"/>
                </a:solidFill>
              </a:rPr>
              <a:t>Groupby</a:t>
            </a:r>
            <a:r>
              <a:rPr lang="en-US" sz="3600" dirty="0">
                <a:solidFill>
                  <a:srgbClr val="FFFFFF"/>
                </a:solidFill>
              </a:rPr>
              <a:t> , Pivot Tables, </a:t>
            </a:r>
            <a:r>
              <a:rPr lang="en-US" sz="3600">
                <a:solidFill>
                  <a:srgbClr val="FFFFFF"/>
                </a:solidFill>
              </a:rPr>
              <a:t>Common Errors and Fixes)</a:t>
            </a:r>
            <a:endParaRPr lang="en-US" sz="3600" dirty="0">
              <a:solidFill>
                <a:srgbClr val="FFFFFF"/>
              </a:solidFill>
            </a:endParaRPr>
          </a:p>
        </p:txBody>
      </p:sp>
    </p:spTree>
    <p:extLst>
      <p:ext uri="{BB962C8B-B14F-4D97-AF65-F5344CB8AC3E}">
        <p14:creationId xmlns:p14="http://schemas.microsoft.com/office/powerpoint/2010/main" val="336556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9B421-EABF-81F1-149F-34B837E8617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Multi-Level GroupBy Table (Mean Price by Suburb &amp; Property Type)</a:t>
            </a:r>
          </a:p>
        </p:txBody>
      </p:sp>
      <p:pic>
        <p:nvPicPr>
          <p:cNvPr id="7" name="Content Placeholder 6">
            <a:extLst>
              <a:ext uri="{FF2B5EF4-FFF2-40B4-BE49-F238E27FC236}">
                <a16:creationId xmlns:a16="http://schemas.microsoft.com/office/drawing/2014/main" id="{519A15AD-7A89-67ED-09EE-D44EB7884A30}"/>
              </a:ext>
            </a:extLst>
          </p:cNvPr>
          <p:cNvPicPr>
            <a:picLocks noGrp="1" noChangeAspect="1"/>
          </p:cNvPicPr>
          <p:nvPr>
            <p:ph idx="1"/>
          </p:nvPr>
        </p:nvPicPr>
        <p:blipFill>
          <a:blip r:embed="rId3"/>
          <a:stretch>
            <a:fillRect/>
          </a:stretch>
        </p:blipFill>
        <p:spPr>
          <a:xfrm>
            <a:off x="432225" y="2365806"/>
            <a:ext cx="13160180" cy="4244155"/>
          </a:xfrm>
          <a:prstGeom prst="rect">
            <a:avLst/>
          </a:prstGeom>
        </p:spPr>
      </p:pic>
    </p:spTree>
    <p:extLst>
      <p:ext uri="{BB962C8B-B14F-4D97-AF65-F5344CB8AC3E}">
        <p14:creationId xmlns:p14="http://schemas.microsoft.com/office/powerpoint/2010/main" val="36684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8BB22-CE98-3342-FFA3-C681473DC6E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Introduction to Pivot Tables</a:t>
            </a:r>
          </a:p>
        </p:txBody>
      </p:sp>
      <p:sp>
        <p:nvSpPr>
          <p:cNvPr id="3" name="Content Placeholder 2">
            <a:extLst>
              <a:ext uri="{FF2B5EF4-FFF2-40B4-BE49-F238E27FC236}">
                <a16:creationId xmlns:a16="http://schemas.microsoft.com/office/drawing/2014/main" id="{A9C7375C-B95A-E218-2761-CA492BB2C0BF}"/>
              </a:ext>
            </a:extLst>
          </p:cNvPr>
          <p:cNvSpPr>
            <a:spLocks noGrp="1"/>
          </p:cNvSpPr>
          <p:nvPr>
            <p:ph idx="1"/>
          </p:nvPr>
        </p:nvSpPr>
        <p:spPr>
          <a:xfrm>
            <a:off x="143435" y="1622744"/>
            <a:ext cx="11546541" cy="5235255"/>
          </a:xfrm>
        </p:spPr>
        <p:txBody>
          <a:bodyPr anchor="ctr">
            <a:normAutofit/>
          </a:bodyPr>
          <a:lstStyle/>
          <a:p>
            <a:r>
              <a:rPr lang="en-US" sz="4000" dirty="0"/>
              <a:t>What is a Pivot Table?</a:t>
            </a:r>
          </a:p>
          <a:p>
            <a:pPr lvl="1"/>
            <a:r>
              <a:rPr lang="en-US" sz="4000" dirty="0"/>
              <a:t>A tool for dynamic summarization of data.</a:t>
            </a:r>
          </a:p>
          <a:p>
            <a:pPr lvl="1"/>
            <a:r>
              <a:rPr lang="en-US" sz="4000" dirty="0"/>
              <a:t>Aggregates data based on different categories.</a:t>
            </a:r>
          </a:p>
          <a:p>
            <a:pPr lvl="1"/>
            <a:r>
              <a:rPr lang="en-US" sz="4000" dirty="0"/>
              <a:t>Useful in data reporting &amp; business intelligence.</a:t>
            </a:r>
          </a:p>
          <a:p>
            <a:pPr lvl="1"/>
            <a:r>
              <a:rPr lang="en-US" sz="4000" dirty="0"/>
              <a:t>Example: Finding the average price per suburb</a:t>
            </a:r>
          </a:p>
          <a:p>
            <a:pPr marL="457200" lvl="1" indent="0">
              <a:buNone/>
            </a:pPr>
            <a:endParaRPr lang="en-US" sz="4000" dirty="0"/>
          </a:p>
          <a:p>
            <a:pPr marL="457200" lvl="1" indent="0">
              <a:buNone/>
            </a:pPr>
            <a:r>
              <a:rPr lang="en-US" sz="4000" dirty="0" err="1"/>
              <a:t>df.pivot_table</a:t>
            </a:r>
            <a:r>
              <a:rPr lang="en-US" sz="4000" dirty="0"/>
              <a:t>(index="Suburb", values="Price", </a:t>
            </a:r>
            <a:r>
              <a:rPr lang="en-US" sz="4000" dirty="0" err="1"/>
              <a:t>aggfunc</a:t>
            </a:r>
            <a:r>
              <a:rPr lang="en-US" sz="4000" dirty="0"/>
              <a:t>="mean")</a:t>
            </a:r>
          </a:p>
        </p:txBody>
      </p:sp>
    </p:spTree>
    <p:extLst>
      <p:ext uri="{BB962C8B-B14F-4D97-AF65-F5344CB8AC3E}">
        <p14:creationId xmlns:p14="http://schemas.microsoft.com/office/powerpoint/2010/main" val="1083404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872E-6774-1F43-B713-D123E7FABE75}"/>
              </a:ext>
            </a:extLst>
          </p:cNvPr>
          <p:cNvSpPr>
            <a:spLocks noGrp="1"/>
          </p:cNvSpPr>
          <p:nvPr>
            <p:ph type="title"/>
          </p:nvPr>
        </p:nvSpPr>
        <p:spPr/>
        <p:txBody>
          <a:bodyPr/>
          <a:lstStyle/>
          <a:p>
            <a:r>
              <a:rPr lang="en-US" sz="4400" kern="1200" dirty="0" err="1">
                <a:latin typeface="+mj-lt"/>
                <a:ea typeface="+mj-ea"/>
                <a:cs typeface="+mj-cs"/>
              </a:rPr>
              <a:t>GroupBy</a:t>
            </a:r>
            <a:r>
              <a:rPr lang="en-US" sz="4400" kern="1200" dirty="0">
                <a:latin typeface="+mj-lt"/>
                <a:ea typeface="+mj-ea"/>
                <a:cs typeface="+mj-cs"/>
              </a:rPr>
              <a:t> vs. Pivot Tables in Pandas</a:t>
            </a:r>
            <a:endParaRPr lang="en-US" dirty="0"/>
          </a:p>
        </p:txBody>
      </p:sp>
      <p:graphicFrame>
        <p:nvGraphicFramePr>
          <p:cNvPr id="5" name="Content Placeholder 2">
            <a:extLst>
              <a:ext uri="{FF2B5EF4-FFF2-40B4-BE49-F238E27FC236}">
                <a16:creationId xmlns:a16="http://schemas.microsoft.com/office/drawing/2014/main" id="{F10509C5-8D03-BF62-5342-CE39A509C610}"/>
              </a:ext>
            </a:extLst>
          </p:cNvPr>
          <p:cNvGraphicFramePr>
            <a:graphicFrameLocks noGrp="1"/>
          </p:cNvGraphicFramePr>
          <p:nvPr>
            <p:ph idx="1"/>
            <p:extLst>
              <p:ext uri="{D42A27DB-BD31-4B8C-83A1-F6EECF244321}">
                <p14:modId xmlns:p14="http://schemas.microsoft.com/office/powerpoint/2010/main" val="1640226676"/>
              </p:ext>
            </p:extLst>
          </p:nvPr>
        </p:nvGraphicFramePr>
        <p:xfrm>
          <a:off x="197224" y="1344706"/>
          <a:ext cx="11761694" cy="5701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219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4" name="Rectangle 1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C2DEFC7-DF12-8ABC-E6C1-2BAF5D7BE052}"/>
              </a:ext>
            </a:extLst>
          </p:cNvPr>
          <p:cNvSpPr>
            <a:spLocks noGrp="1"/>
          </p:cNvSpPr>
          <p:nvPr>
            <p:ph type="title"/>
          </p:nvPr>
        </p:nvSpPr>
        <p:spPr>
          <a:xfrm>
            <a:off x="1371598" y="319314"/>
            <a:ext cx="9477377" cy="1030515"/>
          </a:xfrm>
        </p:spPr>
        <p:txBody>
          <a:bodyPr anchor="ctr">
            <a:normAutofit/>
          </a:bodyPr>
          <a:lstStyle/>
          <a:p>
            <a:endParaRPr lang="en-US" sz="4000">
              <a:solidFill>
                <a:srgbClr val="FFFFFF"/>
              </a:solidFill>
            </a:endParaRPr>
          </a:p>
        </p:txBody>
      </p:sp>
      <p:pic>
        <p:nvPicPr>
          <p:cNvPr id="5" name="Picture 4">
            <a:extLst>
              <a:ext uri="{FF2B5EF4-FFF2-40B4-BE49-F238E27FC236}">
                <a16:creationId xmlns:a16="http://schemas.microsoft.com/office/drawing/2014/main" id="{10429A0A-EF9D-612B-8A1A-68A6385F6A14}"/>
              </a:ext>
            </a:extLst>
          </p:cNvPr>
          <p:cNvPicPr>
            <a:picLocks noChangeAspect="1"/>
          </p:cNvPicPr>
          <p:nvPr/>
        </p:nvPicPr>
        <p:blipFill>
          <a:blip r:embed="rId2"/>
          <a:stretch>
            <a:fillRect/>
          </a:stretch>
        </p:blipFill>
        <p:spPr>
          <a:xfrm>
            <a:off x="5016826" y="2014559"/>
            <a:ext cx="7190914" cy="2265138"/>
          </a:xfrm>
          <a:prstGeom prst="rect">
            <a:avLst/>
          </a:prstGeom>
        </p:spPr>
      </p:pic>
      <p:pic>
        <p:nvPicPr>
          <p:cNvPr id="6" name="Picture 5">
            <a:extLst>
              <a:ext uri="{FF2B5EF4-FFF2-40B4-BE49-F238E27FC236}">
                <a16:creationId xmlns:a16="http://schemas.microsoft.com/office/drawing/2014/main" id="{5BCC8EED-CA1D-F1C6-D268-C62EE439069F}"/>
              </a:ext>
            </a:extLst>
          </p:cNvPr>
          <p:cNvPicPr>
            <a:picLocks noChangeAspect="1"/>
          </p:cNvPicPr>
          <p:nvPr/>
        </p:nvPicPr>
        <p:blipFill>
          <a:blip r:embed="rId3"/>
          <a:stretch>
            <a:fillRect/>
          </a:stretch>
        </p:blipFill>
        <p:spPr>
          <a:xfrm>
            <a:off x="5244490" y="5109883"/>
            <a:ext cx="6988205" cy="1572346"/>
          </a:xfrm>
          <a:prstGeom prst="rect">
            <a:avLst/>
          </a:prstGeom>
        </p:spPr>
      </p:pic>
      <p:sp>
        <p:nvSpPr>
          <p:cNvPr id="3" name="Content Placeholder 2">
            <a:extLst>
              <a:ext uri="{FF2B5EF4-FFF2-40B4-BE49-F238E27FC236}">
                <a16:creationId xmlns:a16="http://schemas.microsoft.com/office/drawing/2014/main" id="{B5CC52E0-44BB-ADF6-0EC8-F0EB00203B57}"/>
              </a:ext>
            </a:extLst>
          </p:cNvPr>
          <p:cNvSpPr>
            <a:spLocks noGrp="1"/>
          </p:cNvSpPr>
          <p:nvPr>
            <p:ph idx="1"/>
          </p:nvPr>
        </p:nvSpPr>
        <p:spPr>
          <a:xfrm>
            <a:off x="788894" y="2241176"/>
            <a:ext cx="4727423" cy="4214436"/>
          </a:xfrm>
        </p:spPr>
        <p:txBody>
          <a:bodyPr>
            <a:normAutofit lnSpcReduction="10000"/>
          </a:bodyPr>
          <a:lstStyle/>
          <a:p>
            <a:r>
              <a:rPr lang="en-US" sz="2000" b="1" dirty="0" err="1"/>
              <a:t>Groupby</a:t>
            </a:r>
            <a:r>
              <a:rPr lang="en-US" sz="2000" b="1" dirty="0"/>
              <a:t> Output (creates a long-format table, great for numerical analysis.)</a:t>
            </a:r>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sz="2000" b="1" dirty="0"/>
              <a:t>Pivot Output (creates a wider, spreadsheet-like table, useful for visualization &amp; reports.</a:t>
            </a:r>
          </a:p>
        </p:txBody>
      </p:sp>
    </p:spTree>
    <p:extLst>
      <p:ext uri="{BB962C8B-B14F-4D97-AF65-F5344CB8AC3E}">
        <p14:creationId xmlns:p14="http://schemas.microsoft.com/office/powerpoint/2010/main" val="1829878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3406F-7AF2-5128-5C27-543A8885430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Handling Missing Values in Pivot Tables</a:t>
            </a:r>
          </a:p>
        </p:txBody>
      </p:sp>
      <p:sp>
        <p:nvSpPr>
          <p:cNvPr id="3" name="Content Placeholder 2">
            <a:extLst>
              <a:ext uri="{FF2B5EF4-FFF2-40B4-BE49-F238E27FC236}">
                <a16:creationId xmlns:a16="http://schemas.microsoft.com/office/drawing/2014/main" id="{71A39A79-D853-EE98-0732-328A118FE69A}"/>
              </a:ext>
            </a:extLst>
          </p:cNvPr>
          <p:cNvSpPr>
            <a:spLocks noGrp="1"/>
          </p:cNvSpPr>
          <p:nvPr>
            <p:ph idx="1"/>
          </p:nvPr>
        </p:nvSpPr>
        <p:spPr>
          <a:xfrm>
            <a:off x="1371599" y="2318197"/>
            <a:ext cx="9724031" cy="3683358"/>
          </a:xfrm>
        </p:spPr>
        <p:txBody>
          <a:bodyPr anchor="ctr">
            <a:normAutofit/>
          </a:bodyPr>
          <a:lstStyle/>
          <a:p>
            <a:r>
              <a:rPr lang="en-US" sz="4000" dirty="0"/>
              <a:t>Pivot tables can handle missing data using </a:t>
            </a:r>
            <a:r>
              <a:rPr lang="en-US" sz="4000" dirty="0" err="1"/>
              <a:t>fill_value</a:t>
            </a:r>
            <a:r>
              <a:rPr lang="en-US" sz="4000" dirty="0"/>
              <a:t>.</a:t>
            </a:r>
          </a:p>
          <a:p>
            <a:r>
              <a:rPr lang="en-US" sz="4000" dirty="0"/>
              <a:t>Example: Replacing missing values with 0</a:t>
            </a:r>
          </a:p>
          <a:p>
            <a:pPr marL="0" indent="0">
              <a:buNone/>
            </a:pPr>
            <a:r>
              <a:rPr lang="en-US" sz="4000" dirty="0" err="1"/>
              <a:t>df.pivot_table</a:t>
            </a:r>
            <a:r>
              <a:rPr lang="en-US" sz="4000" dirty="0"/>
              <a:t>(index="Suburb", values="Price", </a:t>
            </a:r>
            <a:r>
              <a:rPr lang="en-US" sz="4000" dirty="0" err="1"/>
              <a:t>aggfunc</a:t>
            </a:r>
            <a:r>
              <a:rPr lang="en-US" sz="4000" dirty="0"/>
              <a:t>="mean", </a:t>
            </a:r>
            <a:r>
              <a:rPr lang="en-US" sz="4000" dirty="0" err="1"/>
              <a:t>fill_value</a:t>
            </a:r>
            <a:r>
              <a:rPr lang="en-US" sz="4000" dirty="0"/>
              <a:t>=0)</a:t>
            </a:r>
          </a:p>
        </p:txBody>
      </p:sp>
    </p:spTree>
    <p:extLst>
      <p:ext uri="{BB962C8B-B14F-4D97-AF65-F5344CB8AC3E}">
        <p14:creationId xmlns:p14="http://schemas.microsoft.com/office/powerpoint/2010/main" val="10824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06EAF-829F-D9BF-FD85-284D9B373F2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Introduction to Cross-Tabulation</a:t>
            </a:r>
          </a:p>
        </p:txBody>
      </p:sp>
      <p:sp>
        <p:nvSpPr>
          <p:cNvPr id="3" name="Content Placeholder 2">
            <a:extLst>
              <a:ext uri="{FF2B5EF4-FFF2-40B4-BE49-F238E27FC236}">
                <a16:creationId xmlns:a16="http://schemas.microsoft.com/office/drawing/2014/main" id="{EA8A4CD3-92CB-E122-D886-8A6858A59748}"/>
              </a:ext>
            </a:extLst>
          </p:cNvPr>
          <p:cNvSpPr>
            <a:spLocks noGrp="1"/>
          </p:cNvSpPr>
          <p:nvPr>
            <p:ph idx="1"/>
          </p:nvPr>
        </p:nvSpPr>
        <p:spPr>
          <a:xfrm>
            <a:off x="304801" y="2318196"/>
            <a:ext cx="10790830" cy="4245265"/>
          </a:xfrm>
        </p:spPr>
        <p:txBody>
          <a:bodyPr anchor="ctr">
            <a:noAutofit/>
          </a:bodyPr>
          <a:lstStyle/>
          <a:p>
            <a:r>
              <a:rPr lang="en-US" sz="3600" dirty="0" err="1"/>
              <a:t>pd.crosstab</a:t>
            </a:r>
            <a:r>
              <a:rPr lang="en-US" sz="3600" dirty="0"/>
              <a:t>() computes frequency tables across categories.</a:t>
            </a:r>
          </a:p>
          <a:p>
            <a:r>
              <a:rPr lang="en-US" sz="3600" dirty="0"/>
              <a:t>Helps analyze relationships between </a:t>
            </a:r>
            <a:r>
              <a:rPr lang="en-US" sz="3600" b="1" dirty="0">
                <a:highlight>
                  <a:srgbClr val="FFFF00"/>
                </a:highlight>
              </a:rPr>
              <a:t>categorical variables</a:t>
            </a:r>
            <a:r>
              <a:rPr lang="en-US" sz="3600" dirty="0"/>
              <a:t>.</a:t>
            </a:r>
          </a:p>
          <a:p>
            <a:r>
              <a:rPr lang="en-US" sz="3600" dirty="0"/>
              <a:t>Example: Count the number of properties per suburb &amp; type</a:t>
            </a:r>
          </a:p>
        </p:txBody>
      </p:sp>
    </p:spTree>
    <p:extLst>
      <p:ext uri="{BB962C8B-B14F-4D97-AF65-F5344CB8AC3E}">
        <p14:creationId xmlns:p14="http://schemas.microsoft.com/office/powerpoint/2010/main" val="232006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60C2887-81D8-CB07-62AD-E430EFF3AFDE}"/>
              </a:ext>
            </a:extLst>
          </p:cNvPr>
          <p:cNvSpPr>
            <a:spLocks noGrp="1"/>
          </p:cNvSpPr>
          <p:nvPr>
            <p:ph type="title"/>
          </p:nvPr>
        </p:nvSpPr>
        <p:spPr>
          <a:xfrm>
            <a:off x="630936" y="630936"/>
            <a:ext cx="5260992" cy="2096756"/>
          </a:xfrm>
          <a:noFill/>
        </p:spPr>
        <p:txBody>
          <a:bodyPr anchor="t">
            <a:normAutofit/>
          </a:bodyPr>
          <a:lstStyle/>
          <a:p>
            <a:r>
              <a:rPr lang="en-US" sz="3700">
                <a:solidFill>
                  <a:schemeClr val="bg1"/>
                </a:solidFill>
              </a:rPr>
              <a:t>Percentage-Based Cross-Tabulation of Suburb vs. Property Type</a:t>
            </a:r>
          </a:p>
        </p:txBody>
      </p:sp>
      <p:sp>
        <p:nvSpPr>
          <p:cNvPr id="3" name="Content Placeholder 2">
            <a:extLst>
              <a:ext uri="{FF2B5EF4-FFF2-40B4-BE49-F238E27FC236}">
                <a16:creationId xmlns:a16="http://schemas.microsoft.com/office/drawing/2014/main" id="{1F5B7AE2-8CB8-2B4D-40AE-FBF4D7700C72}"/>
              </a:ext>
            </a:extLst>
          </p:cNvPr>
          <p:cNvSpPr>
            <a:spLocks noGrp="1"/>
          </p:cNvSpPr>
          <p:nvPr>
            <p:ph idx="1"/>
          </p:nvPr>
        </p:nvSpPr>
        <p:spPr>
          <a:xfrm>
            <a:off x="6095996" y="630936"/>
            <a:ext cx="5064191" cy="2096769"/>
          </a:xfrm>
          <a:noFill/>
        </p:spPr>
        <p:txBody>
          <a:bodyPr anchor="t">
            <a:normAutofit/>
          </a:bodyPr>
          <a:lstStyle/>
          <a:p>
            <a:endParaRPr lang="en-US" sz="1800">
              <a:solidFill>
                <a:schemeClr val="bg1"/>
              </a:solidFill>
            </a:endParaRPr>
          </a:p>
        </p:txBody>
      </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DE7EA21A-9646-8798-3FAE-34354E504195}"/>
              </a:ext>
            </a:extLst>
          </p:cNvPr>
          <p:cNvPicPr>
            <a:picLocks noChangeAspect="1"/>
          </p:cNvPicPr>
          <p:nvPr/>
        </p:nvPicPr>
        <p:blipFill>
          <a:blip r:embed="rId3"/>
          <a:stretch>
            <a:fillRect/>
          </a:stretch>
        </p:blipFill>
        <p:spPr>
          <a:xfrm>
            <a:off x="-166737" y="3217365"/>
            <a:ext cx="13039411" cy="3129459"/>
          </a:xfrm>
          <a:prstGeom prst="rect">
            <a:avLst/>
          </a:prstGeom>
        </p:spPr>
      </p:pic>
      <p:grpSp>
        <p:nvGrpSpPr>
          <p:cNvPr id="38" name="Group 37">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39" name="Straight Connector 38">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6023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Interpretation and Uses</a:t>
            </a:r>
          </a:p>
        </p:txBody>
      </p:sp>
      <p:sp>
        <p:nvSpPr>
          <p:cNvPr id="3" name="Content Placeholder 2">
            <a:extLst>
              <a:ext uri="{FF2B5EF4-FFF2-40B4-BE49-F238E27FC236}">
                <a16:creationId xmlns:a16="http://schemas.microsoft.com/office/drawing/2014/main" id="{88832604-A533-B818-FCAA-231C5DAB3E1C}"/>
              </a:ext>
            </a:extLst>
          </p:cNvPr>
          <p:cNvSpPr>
            <a:spLocks noGrp="1"/>
          </p:cNvSpPr>
          <p:nvPr>
            <p:ph idx="1"/>
          </p:nvPr>
        </p:nvSpPr>
        <p:spPr>
          <a:xfrm>
            <a:off x="197224" y="1885280"/>
            <a:ext cx="11994771" cy="4678182"/>
          </a:xfrm>
        </p:spPr>
        <p:txBody>
          <a:bodyPr anchor="ctr">
            <a:normAutofit fontScale="92500" lnSpcReduction="10000"/>
          </a:bodyPr>
          <a:lstStyle/>
          <a:p>
            <a:r>
              <a:rPr lang="en-US" b="1" dirty="0">
                <a:highlight>
                  <a:srgbClr val="FFFF00"/>
                </a:highlight>
              </a:rPr>
              <a:t>Interpretation:</a:t>
            </a:r>
          </a:p>
          <a:p>
            <a:pPr>
              <a:buFont typeface="Arial" panose="020B0604020202020204" pitchFamily="34" charset="0"/>
              <a:buChar char="•"/>
            </a:pPr>
            <a:r>
              <a:rPr lang="en-US" b="1" dirty="0"/>
              <a:t>Carlton</a:t>
            </a:r>
            <a:r>
              <a:rPr lang="en-US" dirty="0"/>
              <a:t> has an </a:t>
            </a:r>
            <a:r>
              <a:rPr lang="en-US" b="1" dirty="0"/>
              <a:t>equal split (50% Apartments, 50% Houses)</a:t>
            </a:r>
            <a:r>
              <a:rPr lang="en-US" dirty="0"/>
              <a:t>.</a:t>
            </a:r>
          </a:p>
          <a:p>
            <a:pPr>
              <a:buFont typeface="Arial" panose="020B0604020202020204" pitchFamily="34" charset="0"/>
              <a:buChar char="•"/>
            </a:pPr>
            <a:r>
              <a:rPr lang="en-US" b="1" dirty="0"/>
              <a:t>Fitzroy &amp; Richmond</a:t>
            </a:r>
            <a:r>
              <a:rPr lang="en-US" dirty="0"/>
              <a:t> have </a:t>
            </a:r>
            <a:r>
              <a:rPr lang="en-US" b="1" dirty="0"/>
              <a:t>more Houses (66.7%) than Apartments (33.3%)</a:t>
            </a:r>
            <a:r>
              <a:rPr lang="en-US" dirty="0"/>
              <a:t>.</a:t>
            </a:r>
          </a:p>
          <a:p>
            <a:pPr>
              <a:buFont typeface="Arial" panose="020B0604020202020204" pitchFamily="34" charset="0"/>
              <a:buChar char="•"/>
            </a:pPr>
            <a:r>
              <a:rPr lang="en-US" b="1" dirty="0"/>
              <a:t>Useful for Market Analysis</a:t>
            </a:r>
            <a:r>
              <a:rPr lang="en-US" dirty="0"/>
              <a:t>: Identifies </a:t>
            </a:r>
            <a:r>
              <a:rPr lang="en-US" b="1" dirty="0"/>
              <a:t>which suburbs have more apartments vs. houses</a:t>
            </a:r>
            <a:r>
              <a:rPr lang="en-US" dirty="0"/>
              <a:t>.</a:t>
            </a:r>
          </a:p>
          <a:p>
            <a:r>
              <a:rPr lang="en-US" b="1" dirty="0">
                <a:highlight>
                  <a:srgbClr val="FFFF00"/>
                </a:highlight>
              </a:rPr>
              <a:t>Why is this useful?</a:t>
            </a:r>
            <a:endParaRPr lang="en-US" dirty="0">
              <a:highlight>
                <a:srgbClr val="FFFF00"/>
              </a:highlight>
            </a:endParaRPr>
          </a:p>
          <a:p>
            <a:pPr>
              <a:buFont typeface="Arial" panose="020B0604020202020204" pitchFamily="34" charset="0"/>
              <a:buChar char="•"/>
            </a:pPr>
            <a:r>
              <a:rPr lang="en-US" b="1" dirty="0"/>
              <a:t>Market Segmentation</a:t>
            </a:r>
            <a:r>
              <a:rPr lang="en-US" dirty="0"/>
              <a:t>: Helps in planning new property developments.</a:t>
            </a:r>
          </a:p>
          <a:p>
            <a:pPr>
              <a:buFont typeface="Arial" panose="020B0604020202020204" pitchFamily="34" charset="0"/>
              <a:buChar char="•"/>
            </a:pPr>
            <a:r>
              <a:rPr lang="en-US" b="1" dirty="0"/>
              <a:t>Business Insights</a:t>
            </a:r>
            <a:r>
              <a:rPr lang="en-US" dirty="0"/>
              <a:t>: Property agencies can </a:t>
            </a:r>
            <a:r>
              <a:rPr lang="en-US" b="1" dirty="0"/>
              <a:t>target areas based on property type demand</a:t>
            </a:r>
            <a:r>
              <a:rPr lang="en-US" dirty="0"/>
              <a:t>.</a:t>
            </a:r>
          </a:p>
          <a:p>
            <a:pPr>
              <a:buFont typeface="Arial" panose="020B0604020202020204" pitchFamily="34" charset="0"/>
              <a:buChar char="•"/>
            </a:pPr>
            <a:r>
              <a:rPr lang="en-US" b="1" dirty="0"/>
              <a:t>Investment Decisions</a:t>
            </a:r>
            <a:r>
              <a:rPr lang="en-US" dirty="0"/>
              <a:t>: Buyers can choose locations based on housing availability.</a:t>
            </a:r>
          </a:p>
        </p:txBody>
      </p:sp>
    </p:spTree>
    <p:extLst>
      <p:ext uri="{BB962C8B-B14F-4D97-AF65-F5344CB8AC3E}">
        <p14:creationId xmlns:p14="http://schemas.microsoft.com/office/powerpoint/2010/main" val="2167755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60C2887-81D8-CB07-62AD-E430EFF3AFDE}"/>
              </a:ext>
            </a:extLst>
          </p:cNvPr>
          <p:cNvSpPr>
            <a:spLocks noGrp="1"/>
          </p:cNvSpPr>
          <p:nvPr>
            <p:ph type="title"/>
          </p:nvPr>
        </p:nvSpPr>
        <p:spPr>
          <a:xfrm>
            <a:off x="1167783" y="948341"/>
            <a:ext cx="9063214" cy="4462697"/>
          </a:xfrm>
          <a:noFill/>
        </p:spPr>
        <p:txBody>
          <a:bodyPr anchor="t">
            <a:normAutofit/>
          </a:bodyPr>
          <a:lstStyle/>
          <a:p>
            <a:r>
              <a:rPr lang="en-US" sz="6000" dirty="0">
                <a:solidFill>
                  <a:schemeClr val="bg1"/>
                </a:solidFill>
              </a:rPr>
              <a:t>Some Advanced Python Concepts </a:t>
            </a:r>
          </a:p>
        </p:txBody>
      </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39" name="Straight Connector 38">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923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Pip Install</a:t>
            </a:r>
          </a:p>
        </p:txBody>
      </p:sp>
      <p:sp>
        <p:nvSpPr>
          <p:cNvPr id="3" name="Content Placeholder 2">
            <a:extLst>
              <a:ext uri="{FF2B5EF4-FFF2-40B4-BE49-F238E27FC236}">
                <a16:creationId xmlns:a16="http://schemas.microsoft.com/office/drawing/2014/main" id="{88832604-A533-B818-FCAA-231C5DAB3E1C}"/>
              </a:ext>
            </a:extLst>
          </p:cNvPr>
          <p:cNvSpPr>
            <a:spLocks noGrp="1"/>
          </p:cNvSpPr>
          <p:nvPr>
            <p:ph idx="1"/>
          </p:nvPr>
        </p:nvSpPr>
        <p:spPr>
          <a:xfrm>
            <a:off x="0" y="1328207"/>
            <a:ext cx="12389222" cy="5824331"/>
          </a:xfrm>
        </p:spPr>
        <p:txBody>
          <a:bodyPr anchor="ctr">
            <a:norm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2600" b="1" kern="100" dirty="0">
                <a:effectLst/>
                <a:latin typeface="Aptos" panose="020B0004020202020204" pitchFamily="34" charset="0"/>
                <a:ea typeface="Aptos" panose="020B0004020202020204" pitchFamily="34" charset="0"/>
                <a:cs typeface="Arial" panose="020B0604020202020204" pitchFamily="34" charset="0"/>
              </a:rPr>
              <a:t>pip install </a:t>
            </a:r>
            <a:r>
              <a:rPr lang="en-US" sz="2600" kern="100" dirty="0">
                <a:effectLst/>
                <a:latin typeface="Aptos" panose="020B0004020202020204" pitchFamily="34" charset="0"/>
                <a:ea typeface="Aptos" panose="020B0004020202020204" pitchFamily="34" charset="0"/>
                <a:cs typeface="Arial" panose="020B0604020202020204" pitchFamily="34" charset="0"/>
              </a:rPr>
              <a:t>is a command used to download and install Python packages from the Python Package Index (</a:t>
            </a:r>
            <a:r>
              <a:rPr lang="en-US" sz="2600" kern="100" dirty="0" err="1">
                <a:effectLst/>
                <a:latin typeface="Aptos" panose="020B0004020202020204" pitchFamily="34" charset="0"/>
                <a:ea typeface="Aptos" panose="020B0004020202020204" pitchFamily="34" charset="0"/>
                <a:cs typeface="Arial" panose="020B0604020202020204" pitchFamily="34" charset="0"/>
              </a:rPr>
              <a:t>PyPI</a:t>
            </a:r>
            <a:r>
              <a:rPr lang="en-US" sz="2600" kern="100" dirty="0">
                <a:effectLst/>
                <a:latin typeface="Aptos" panose="020B0004020202020204" pitchFamily="34" charset="0"/>
                <a:ea typeface="Aptos" panose="020B0004020202020204" pitchFamily="34" charset="0"/>
                <a:cs typeface="Arial" panose="020B0604020202020204" pitchFamily="34" charset="0"/>
              </a:rPr>
              <a:t>) or other repositories</a:t>
            </a:r>
            <a:r>
              <a:rPr lang="en-US" sz="2400" kern="100" dirty="0">
                <a:effectLst/>
                <a:latin typeface="Aptos" panose="020B0004020202020204" pitchFamily="34" charset="0"/>
                <a:ea typeface="Aptos" panose="020B0004020202020204" pitchFamily="34" charset="0"/>
                <a:cs typeface="Arial" panose="020B0604020202020204" pitchFamily="34"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100" dirty="0">
                <a:effectLst/>
                <a:latin typeface="Aptos" panose="020B0004020202020204" pitchFamily="34" charset="0"/>
                <a:ea typeface="Aptos" panose="020B0004020202020204" pitchFamily="34" charset="0"/>
                <a:cs typeface="Arial" panose="020B0604020202020204" pitchFamily="34" charset="0"/>
              </a:rPr>
              <a:t>When to use it:</a:t>
            </a:r>
            <a:r>
              <a:rPr lang="en-US" sz="2400" kern="100" dirty="0">
                <a:effectLst/>
                <a:latin typeface="Aptos" panose="020B0004020202020204" pitchFamily="34" charset="0"/>
                <a:ea typeface="Aptos" panose="020B0004020202020204" pitchFamily="34" charset="0"/>
                <a:cs typeface="Arial" panose="020B0604020202020204" pitchFamily="34" charset="0"/>
              </a:rPr>
              <a:t> You use pip install when you want to add a new library or package to your Python environment.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100" dirty="0">
                <a:effectLst/>
                <a:latin typeface="Aptos" panose="020B0004020202020204" pitchFamily="34" charset="0"/>
                <a:ea typeface="Aptos" panose="020B0004020202020204" pitchFamily="34" charset="0"/>
                <a:cs typeface="Arial" panose="020B0604020202020204" pitchFamily="34" charset="0"/>
              </a:rPr>
              <a:t>Where it runs:</a:t>
            </a:r>
            <a:r>
              <a:rPr lang="en-US" sz="2400" kern="100" dirty="0">
                <a:effectLst/>
                <a:latin typeface="Aptos" panose="020B0004020202020204" pitchFamily="34" charset="0"/>
                <a:ea typeface="Aptos" panose="020B0004020202020204" pitchFamily="34" charset="0"/>
                <a:cs typeface="Arial" panose="020B0604020202020204" pitchFamily="34" charset="0"/>
              </a:rPr>
              <a:t> It is executed in the </a:t>
            </a:r>
            <a:r>
              <a:rPr lang="en-US" sz="2400" b="1" kern="100" dirty="0">
                <a:effectLst/>
                <a:latin typeface="Aptos" panose="020B0004020202020204" pitchFamily="34" charset="0"/>
                <a:ea typeface="Aptos" panose="020B0004020202020204" pitchFamily="34" charset="0"/>
                <a:cs typeface="Arial" panose="020B0604020202020204" pitchFamily="34" charset="0"/>
              </a:rPr>
              <a:t>command line</a:t>
            </a:r>
            <a:r>
              <a:rPr lang="en-US" sz="2400" kern="100" dirty="0">
                <a:effectLst/>
                <a:latin typeface="Aptos" panose="020B0004020202020204" pitchFamily="34" charset="0"/>
                <a:ea typeface="Aptos" panose="020B0004020202020204" pitchFamily="34" charset="0"/>
                <a:cs typeface="Arial" panose="020B0604020202020204" pitchFamily="34" charset="0"/>
              </a:rPr>
              <a:t> (terminal or command prompt), not in a Python script.</a:t>
            </a:r>
          </a:p>
          <a:p>
            <a:pPr marL="0">
              <a:lnSpc>
                <a:spcPct val="115000"/>
              </a:lnSpc>
              <a:spcAft>
                <a:spcPts val="800"/>
              </a:spcAft>
            </a:pPr>
            <a:r>
              <a:rPr lang="en-US" kern="100" dirty="0">
                <a:effectLst/>
                <a:latin typeface="Aptos" panose="020B0004020202020204" pitchFamily="34" charset="0"/>
                <a:ea typeface="Aptos" panose="020B0004020202020204" pitchFamily="34" charset="0"/>
                <a:cs typeface="Arial" panose="020B0604020202020204" pitchFamily="34" charset="0"/>
              </a:rPr>
              <a:t>Example : pip install pandas (This command installs the pandas library so you can use it in your Python programs.)</a:t>
            </a:r>
          </a:p>
          <a:p>
            <a:pPr marL="0">
              <a:lnSpc>
                <a:spcPct val="115000"/>
              </a:lnSpc>
              <a:spcAft>
                <a:spcPts val="800"/>
              </a:spcAft>
            </a:pPr>
            <a:r>
              <a:rPr lang="en-US" sz="3200" kern="100" dirty="0">
                <a:effectLst/>
                <a:latin typeface="Aptos" panose="020B0004020202020204" pitchFamily="34" charset="0"/>
                <a:ea typeface="Aptos" panose="020B0004020202020204" pitchFamily="34" charset="0"/>
                <a:cs typeface="Arial" panose="020B0604020202020204" pitchFamily="34" charset="0"/>
              </a:rPr>
              <a:t>!pip install </a:t>
            </a:r>
            <a:r>
              <a:rPr lang="en-US" kern="100" dirty="0">
                <a:effectLst/>
                <a:latin typeface="Aptos" panose="020B0004020202020204" pitchFamily="34" charset="0"/>
                <a:ea typeface="Aptos" panose="020B0004020202020204" pitchFamily="34" charset="0"/>
                <a:cs typeface="Arial" panose="020B0604020202020204" pitchFamily="34" charset="0"/>
              </a:rPr>
              <a:t>pip install </a:t>
            </a:r>
            <a:r>
              <a:rPr lang="en-US" kern="100" dirty="0" err="1">
                <a:effectLst/>
                <a:latin typeface="Aptos" panose="020B0004020202020204" pitchFamily="34" charset="0"/>
                <a:ea typeface="Aptos" panose="020B0004020202020204" pitchFamily="34" charset="0"/>
                <a:cs typeface="Arial" panose="020B0604020202020204" pitchFamily="34" charset="0"/>
              </a:rPr>
              <a:t>numpy</a:t>
            </a:r>
            <a:r>
              <a:rPr lang="en-US" kern="100" dirty="0">
                <a:effectLst/>
                <a:latin typeface="Aptos" panose="020B0004020202020204" pitchFamily="34" charset="0"/>
                <a:ea typeface="Aptos" panose="020B0004020202020204" pitchFamily="34" charset="0"/>
                <a:cs typeface="Arial" panose="020B0604020202020204" pitchFamily="34" charset="0"/>
              </a:rPr>
              <a:t>==1.21.0 (</a:t>
            </a:r>
            <a:r>
              <a:rPr lang="en-US" dirty="0">
                <a:effectLst/>
                <a:latin typeface="Aptos" panose="020B0004020202020204" pitchFamily="34" charset="0"/>
                <a:ea typeface="Aptos" panose="020B0004020202020204" pitchFamily="34" charset="0"/>
                <a:cs typeface="Arial" panose="020B0604020202020204" pitchFamily="34" charset="0"/>
              </a:rPr>
              <a:t>Installs version 1.21.0 of the </a:t>
            </a:r>
            <a:r>
              <a:rPr lang="en-US" dirty="0" err="1">
                <a:effectLst/>
                <a:latin typeface="Aptos" panose="020B0004020202020204" pitchFamily="34" charset="0"/>
                <a:ea typeface="Aptos" panose="020B0004020202020204" pitchFamily="34" charset="0"/>
                <a:cs typeface="Arial" panose="020B0604020202020204" pitchFamily="34" charset="0"/>
              </a:rPr>
              <a:t>numpy</a:t>
            </a:r>
            <a:r>
              <a:rPr lang="en-US" dirty="0">
                <a:effectLst/>
                <a:latin typeface="Aptos" panose="020B0004020202020204" pitchFamily="34" charset="0"/>
                <a:ea typeface="Aptos" panose="020B0004020202020204" pitchFamily="34" charset="0"/>
                <a:cs typeface="Arial" panose="020B0604020202020204" pitchFamily="34" charset="0"/>
              </a:rPr>
              <a:t> library.)</a:t>
            </a:r>
            <a:endParaRPr lang="en-US" dirty="0"/>
          </a:p>
        </p:txBody>
      </p:sp>
      <p:sp>
        <p:nvSpPr>
          <p:cNvPr id="5" name="Rectangle 2">
            <a:extLst>
              <a:ext uri="{FF2B5EF4-FFF2-40B4-BE49-F238E27FC236}">
                <a16:creationId xmlns:a16="http://schemas.microsoft.com/office/drawing/2014/main" id="{A1A06CE5-F298-F9F9-6D5C-7CEDC8889E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04040"/>
                </a:solidFill>
                <a:effectLst/>
                <a:latin typeface="Inter"/>
              </a:rPr>
              <a:t>This installs version </a:t>
            </a:r>
            <a:r>
              <a:rPr kumimoji="0" lang="en-US" altLang="en-US" b="0" i="0" u="none" strike="noStrike" cap="none" normalizeH="0" baseline="0">
                <a:ln>
                  <a:noFill/>
                </a:ln>
                <a:solidFill>
                  <a:srgbClr val="404040"/>
                </a:solidFill>
                <a:effectLst/>
                <a:latin typeface="var(--ds-font-family-code)"/>
              </a:rPr>
              <a:t>1.21.0</a:t>
            </a:r>
            <a:r>
              <a:rPr kumimoji="0" lang="en-US" altLang="en-US" sz="1200" b="0" i="0" u="none" strike="noStrike" cap="none" normalizeH="0" baseline="0">
                <a:ln>
                  <a:noFill/>
                </a:ln>
                <a:solidFill>
                  <a:srgbClr val="404040"/>
                </a:solidFill>
                <a:effectLst/>
                <a:latin typeface="Inter"/>
              </a:rPr>
              <a:t> of the </a:t>
            </a:r>
            <a:r>
              <a:rPr kumimoji="0" lang="en-US" altLang="en-US" b="0" i="0" u="none" strike="noStrike" cap="none" normalizeH="0" baseline="0">
                <a:ln>
                  <a:noFill/>
                </a:ln>
                <a:solidFill>
                  <a:srgbClr val="404040"/>
                </a:solidFill>
                <a:effectLst/>
                <a:latin typeface="var(--ds-font-family-code)"/>
              </a:rPr>
              <a:t>numpy</a:t>
            </a:r>
            <a:r>
              <a:rPr kumimoji="0" lang="en-US" altLang="en-US" sz="1200" b="0" i="0" u="none" strike="noStrike" cap="none" normalizeH="0" baseline="0">
                <a:ln>
                  <a:noFill/>
                </a:ln>
                <a:solidFill>
                  <a:srgbClr val="404040"/>
                </a:solidFill>
                <a:effectLst/>
                <a:latin typeface="Inter"/>
              </a:rPr>
              <a:t> library.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6727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E1088-7B4A-078F-EFAB-7D9BE6F8824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Introduction to GroupBy</a:t>
            </a:r>
          </a:p>
        </p:txBody>
      </p:sp>
      <p:sp>
        <p:nvSpPr>
          <p:cNvPr id="3" name="Content Placeholder 2">
            <a:extLst>
              <a:ext uri="{FF2B5EF4-FFF2-40B4-BE49-F238E27FC236}">
                <a16:creationId xmlns:a16="http://schemas.microsoft.com/office/drawing/2014/main" id="{194A2E4A-512B-C94F-4575-7B6A05091E1B}"/>
              </a:ext>
            </a:extLst>
          </p:cNvPr>
          <p:cNvSpPr>
            <a:spLocks noGrp="1"/>
          </p:cNvSpPr>
          <p:nvPr>
            <p:ph idx="1"/>
          </p:nvPr>
        </p:nvSpPr>
        <p:spPr>
          <a:xfrm>
            <a:off x="304801" y="1622746"/>
            <a:ext cx="11732646" cy="4940716"/>
          </a:xfrm>
        </p:spPr>
        <p:txBody>
          <a:bodyPr anchor="ctr">
            <a:normAutofit/>
          </a:bodyPr>
          <a:lstStyle/>
          <a:p>
            <a:r>
              <a:rPr lang="en-US" dirty="0" err="1"/>
              <a:t>GroupBy</a:t>
            </a:r>
            <a:r>
              <a:rPr lang="en-US" dirty="0"/>
              <a:t> is a powerful feature in Pandas that allows you to split data into groups based on one or more columns, apply operations to each group independently, and then combine the results. It follows the "split-apply-combine" strategy.</a:t>
            </a:r>
          </a:p>
          <a:p>
            <a:r>
              <a:rPr lang="en-US" dirty="0"/>
              <a:t>Example: Grouping students by grade level and then calculating the average score for each grade.</a:t>
            </a:r>
          </a:p>
          <a:p>
            <a:r>
              <a:rPr lang="en-US" dirty="0"/>
              <a:t>Example: Finding average house price per suburb</a:t>
            </a:r>
          </a:p>
          <a:p>
            <a:r>
              <a:rPr lang="en-US" dirty="0"/>
              <a:t>Syntex : </a:t>
            </a:r>
            <a:r>
              <a:rPr lang="en-US" dirty="0" err="1"/>
              <a:t>df.groupby</a:t>
            </a:r>
            <a:r>
              <a:rPr lang="en-US" dirty="0"/>
              <a:t>("Suburb")["Price"].mean()</a:t>
            </a:r>
          </a:p>
        </p:txBody>
      </p:sp>
    </p:spTree>
    <p:extLst>
      <p:ext uri="{BB962C8B-B14F-4D97-AF65-F5344CB8AC3E}">
        <p14:creationId xmlns:p14="http://schemas.microsoft.com/office/powerpoint/2010/main" val="4060621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Some more pip installs</a:t>
            </a:r>
          </a:p>
        </p:txBody>
      </p:sp>
      <p:sp>
        <p:nvSpPr>
          <p:cNvPr id="3" name="Content Placeholder 2">
            <a:extLst>
              <a:ext uri="{FF2B5EF4-FFF2-40B4-BE49-F238E27FC236}">
                <a16:creationId xmlns:a16="http://schemas.microsoft.com/office/drawing/2014/main" id="{88832604-A533-B818-FCAA-231C5DAB3E1C}"/>
              </a:ext>
            </a:extLst>
          </p:cNvPr>
          <p:cNvSpPr>
            <a:spLocks noGrp="1"/>
          </p:cNvSpPr>
          <p:nvPr>
            <p:ph idx="1"/>
          </p:nvPr>
        </p:nvSpPr>
        <p:spPr>
          <a:xfrm>
            <a:off x="0" y="1328207"/>
            <a:ext cx="12389222" cy="5824331"/>
          </a:xfrm>
        </p:spPr>
        <p:txBody>
          <a:bodyPr anchor="ctr">
            <a:normAutofit/>
          </a:bodyPr>
          <a:lstStyle/>
          <a:p>
            <a:pPr marL="0" marR="0" lvl="0" indent="0">
              <a:lnSpc>
                <a:spcPct val="115000"/>
              </a:lnSpc>
              <a:spcAft>
                <a:spcPts val="800"/>
              </a:spcAft>
              <a:buSzPts val="1000"/>
              <a:buNone/>
              <a:tabLst>
                <a:tab pos="457200" algn="l"/>
              </a:tabLst>
            </a:pPr>
            <a:r>
              <a:rPr lang="en-US" sz="3600" b="1" dirty="0">
                <a:effectLst/>
                <a:latin typeface="Aptos" panose="020B0004020202020204" pitchFamily="34" charset="0"/>
                <a:ea typeface="Aptos" panose="020B0004020202020204" pitchFamily="34" charset="0"/>
                <a:cs typeface="Arial" panose="020B0604020202020204" pitchFamily="34" charset="0"/>
              </a:rPr>
              <a:t>Install the Latest Version of a Package</a:t>
            </a:r>
          </a:p>
          <a:p>
            <a:pPr marL="0" indent="0">
              <a:lnSpc>
                <a:spcPct val="115000"/>
              </a:lnSpc>
              <a:spcAft>
                <a:spcPts val="800"/>
              </a:spcAft>
              <a:buSzPts val="1000"/>
              <a:buNone/>
              <a:tabLst>
                <a:tab pos="457200" algn="l"/>
              </a:tabLst>
            </a:pPr>
            <a:r>
              <a:rPr lang="en-US" sz="3200" kern="100" dirty="0">
                <a:effectLst/>
                <a:latin typeface="Aptos" panose="020B0004020202020204" pitchFamily="34" charset="0"/>
                <a:ea typeface="Aptos" panose="020B0004020202020204" pitchFamily="34" charset="0"/>
                <a:cs typeface="Arial" panose="020B0604020202020204" pitchFamily="34" charset="0"/>
              </a:rPr>
              <a:t>pip install --upgrade pandas</a:t>
            </a:r>
          </a:p>
          <a:p>
            <a:pPr marL="0" indent="0">
              <a:lnSpc>
                <a:spcPct val="115000"/>
              </a:lnSpc>
              <a:spcAft>
                <a:spcPts val="800"/>
              </a:spcAft>
              <a:buSzPts val="1000"/>
              <a:buNone/>
              <a:tabLst>
                <a:tab pos="457200" algn="l"/>
              </a:tabLst>
            </a:pPr>
            <a:r>
              <a:rPr lang="en-US" sz="3600" b="1" dirty="0">
                <a:latin typeface="Aptos" panose="020B0004020202020204" pitchFamily="34" charset="0"/>
                <a:cs typeface="Arial" panose="020B0604020202020204" pitchFamily="34" charset="0"/>
              </a:rPr>
              <a:t>Installing Multiple Packages</a:t>
            </a:r>
          </a:p>
          <a:p>
            <a:pPr marL="0" indent="0">
              <a:lnSpc>
                <a:spcPct val="115000"/>
              </a:lnSpc>
              <a:spcAft>
                <a:spcPts val="800"/>
              </a:spcAft>
              <a:buSzPts val="1000"/>
              <a:buNone/>
              <a:tabLst>
                <a:tab pos="457200" algn="l"/>
              </a:tabLst>
            </a:pPr>
            <a:r>
              <a:rPr lang="en-US" sz="3200" kern="100" dirty="0">
                <a:effectLst/>
                <a:latin typeface="Aptos" panose="020B0004020202020204" pitchFamily="34" charset="0"/>
                <a:ea typeface="Aptos" panose="020B0004020202020204" pitchFamily="34" charset="0"/>
                <a:cs typeface="Arial" panose="020B0604020202020204" pitchFamily="34" charset="0"/>
              </a:rPr>
              <a:t>!pip install </a:t>
            </a:r>
            <a:r>
              <a:rPr lang="en-US" sz="3200" kern="100" dirty="0" err="1">
                <a:effectLst/>
                <a:latin typeface="Aptos" panose="020B0004020202020204" pitchFamily="34" charset="0"/>
                <a:ea typeface="Aptos" panose="020B0004020202020204" pitchFamily="34" charset="0"/>
                <a:cs typeface="Arial" panose="020B0604020202020204" pitchFamily="34" charset="0"/>
              </a:rPr>
              <a:t>numpy</a:t>
            </a:r>
            <a:r>
              <a:rPr lang="en-US" sz="3200" kern="100" dirty="0">
                <a:effectLst/>
                <a:latin typeface="Aptos" panose="020B0004020202020204" pitchFamily="34" charset="0"/>
                <a:ea typeface="Aptos" panose="020B0004020202020204" pitchFamily="34" charset="0"/>
                <a:cs typeface="Arial" panose="020B0604020202020204" pitchFamily="34" charset="0"/>
              </a:rPr>
              <a:t> pandas matplotlib seaborn</a:t>
            </a:r>
          </a:p>
          <a:p>
            <a:pPr marL="0" indent="0">
              <a:lnSpc>
                <a:spcPct val="115000"/>
              </a:lnSpc>
              <a:spcAft>
                <a:spcPts val="800"/>
              </a:spcAft>
              <a:buSzPts val="1000"/>
              <a:buNone/>
              <a:tabLst>
                <a:tab pos="457200" algn="l"/>
              </a:tabLst>
            </a:pP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indent="0">
              <a:lnSpc>
                <a:spcPct val="115000"/>
              </a:lnSpc>
              <a:spcAft>
                <a:spcPts val="800"/>
              </a:spcAft>
              <a:buSzPts val="1000"/>
              <a:buNone/>
              <a:tabLst>
                <a:tab pos="457200" algn="l"/>
              </a:tabLst>
            </a:pP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marR="0" lvl="0" indent="0">
              <a:lnSpc>
                <a:spcPct val="115000"/>
              </a:lnSpc>
              <a:spcAft>
                <a:spcPts val="800"/>
              </a:spcAft>
              <a:buSzPts val="1000"/>
              <a:buNone/>
              <a:tabLst>
                <a:tab pos="457200" algn="l"/>
              </a:tabLst>
            </a:pPr>
            <a:endParaRPr lang="en-US" sz="4800" dirty="0"/>
          </a:p>
        </p:txBody>
      </p:sp>
      <p:sp>
        <p:nvSpPr>
          <p:cNvPr id="5" name="Rectangle 2">
            <a:extLst>
              <a:ext uri="{FF2B5EF4-FFF2-40B4-BE49-F238E27FC236}">
                <a16:creationId xmlns:a16="http://schemas.microsoft.com/office/drawing/2014/main" id="{A1A06CE5-F298-F9F9-6D5C-7CEDC8889E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04040"/>
                </a:solidFill>
                <a:effectLst/>
                <a:latin typeface="Inter"/>
              </a:rPr>
              <a:t>This installs version </a:t>
            </a:r>
            <a:r>
              <a:rPr kumimoji="0" lang="en-US" altLang="en-US" b="0" i="0" u="none" strike="noStrike" cap="none" normalizeH="0" baseline="0">
                <a:ln>
                  <a:noFill/>
                </a:ln>
                <a:solidFill>
                  <a:srgbClr val="404040"/>
                </a:solidFill>
                <a:effectLst/>
                <a:latin typeface="var(--ds-font-family-code)"/>
              </a:rPr>
              <a:t>1.21.0</a:t>
            </a:r>
            <a:r>
              <a:rPr kumimoji="0" lang="en-US" altLang="en-US" sz="1200" b="0" i="0" u="none" strike="noStrike" cap="none" normalizeH="0" baseline="0">
                <a:ln>
                  <a:noFill/>
                </a:ln>
                <a:solidFill>
                  <a:srgbClr val="404040"/>
                </a:solidFill>
                <a:effectLst/>
                <a:latin typeface="Inter"/>
              </a:rPr>
              <a:t> of the </a:t>
            </a:r>
            <a:r>
              <a:rPr kumimoji="0" lang="en-US" altLang="en-US" b="0" i="0" u="none" strike="noStrike" cap="none" normalizeH="0" baseline="0">
                <a:ln>
                  <a:noFill/>
                </a:ln>
                <a:solidFill>
                  <a:srgbClr val="404040"/>
                </a:solidFill>
                <a:effectLst/>
                <a:latin typeface="var(--ds-font-family-code)"/>
              </a:rPr>
              <a:t>numpy</a:t>
            </a:r>
            <a:r>
              <a:rPr kumimoji="0" lang="en-US" altLang="en-US" sz="1200" b="0" i="0" u="none" strike="noStrike" cap="none" normalizeH="0" baseline="0">
                <a:ln>
                  <a:noFill/>
                </a:ln>
                <a:solidFill>
                  <a:srgbClr val="404040"/>
                </a:solidFill>
                <a:effectLst/>
                <a:latin typeface="Inter"/>
              </a:rPr>
              <a:t> library.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4798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Import in Python</a:t>
            </a:r>
          </a:p>
        </p:txBody>
      </p:sp>
      <p:sp>
        <p:nvSpPr>
          <p:cNvPr id="3" name="Content Placeholder 2">
            <a:extLst>
              <a:ext uri="{FF2B5EF4-FFF2-40B4-BE49-F238E27FC236}">
                <a16:creationId xmlns:a16="http://schemas.microsoft.com/office/drawing/2014/main" id="{88832604-A533-B818-FCAA-231C5DAB3E1C}"/>
              </a:ext>
            </a:extLst>
          </p:cNvPr>
          <p:cNvSpPr>
            <a:spLocks noGrp="1"/>
          </p:cNvSpPr>
          <p:nvPr>
            <p:ph idx="1"/>
          </p:nvPr>
        </p:nvSpPr>
        <p:spPr>
          <a:xfrm>
            <a:off x="0" y="1328207"/>
            <a:ext cx="12389222" cy="5824331"/>
          </a:xfrm>
        </p:spPr>
        <p:txBody>
          <a:bodyPr anchor="ctr">
            <a:normAutofit fontScale="92500" lnSpcReduction="20000"/>
          </a:bodyPr>
          <a:lstStyle/>
          <a:p>
            <a:pPr marL="0" marR="0" lvl="0" indent="0">
              <a:lnSpc>
                <a:spcPct val="115000"/>
              </a:lnSpc>
              <a:spcAft>
                <a:spcPts val="800"/>
              </a:spcAft>
              <a:buSzPts val="1000"/>
              <a:buNone/>
              <a:tabLst>
                <a:tab pos="457200" algn="l"/>
              </a:tabLst>
            </a:pPr>
            <a:r>
              <a:rPr lang="en-US" sz="3200" b="1" dirty="0">
                <a:effectLst/>
                <a:latin typeface="Aptos" panose="020B0004020202020204" pitchFamily="34" charset="0"/>
                <a:ea typeface="Aptos" panose="020B0004020202020204" pitchFamily="34" charset="0"/>
                <a:cs typeface="Arial" panose="020B0604020202020204" pitchFamily="34" charset="0"/>
              </a:rPr>
              <a:t>I</a:t>
            </a:r>
          </a:p>
          <a:p>
            <a:pPr marL="0" marR="0" lvl="0" indent="0">
              <a:lnSpc>
                <a:spcPct val="115000"/>
              </a:lnSpc>
              <a:spcAft>
                <a:spcPts val="800"/>
              </a:spcAft>
              <a:buSzPts val="1000"/>
              <a:buNone/>
              <a:tabLst>
                <a:tab pos="457200" algn="l"/>
              </a:tabLst>
            </a:pPr>
            <a:r>
              <a:rPr lang="en-US" sz="3900" b="1" dirty="0">
                <a:effectLst/>
                <a:latin typeface="Aptos" panose="020B0004020202020204" pitchFamily="34" charset="0"/>
                <a:ea typeface="Aptos" panose="020B0004020202020204" pitchFamily="34" charset="0"/>
                <a:cs typeface="Arial" panose="020B0604020202020204" pitchFamily="34" charset="0"/>
              </a:rPr>
              <a:t>Import</a:t>
            </a:r>
          </a:p>
          <a:p>
            <a:pPr marL="0" marR="0">
              <a:lnSpc>
                <a:spcPct val="115000"/>
              </a:lnSpc>
              <a:spcAft>
                <a:spcPts val="800"/>
              </a:spcAft>
            </a:pPr>
            <a:r>
              <a:rPr lang="en-US" sz="3500" kern="100" dirty="0">
                <a:effectLst/>
                <a:latin typeface="Aptos" panose="020B0004020202020204" pitchFamily="34" charset="0"/>
                <a:ea typeface="Aptos" panose="020B0004020202020204" pitchFamily="34" charset="0"/>
                <a:cs typeface="Arial" panose="020B0604020202020204" pitchFamily="34" charset="0"/>
              </a:rPr>
              <a:t>import is a Python keyword used to include and use a module or library in your Python script.</a:t>
            </a:r>
          </a:p>
          <a:p>
            <a:pPr marL="0" marR="0" indent="0">
              <a:lnSpc>
                <a:spcPct val="115000"/>
              </a:lnSpc>
              <a:spcAft>
                <a:spcPts val="800"/>
              </a:spcAft>
              <a:buNone/>
            </a:pPr>
            <a:r>
              <a:rPr lang="en-US" sz="3500" kern="100" dirty="0">
                <a:effectLst/>
                <a:latin typeface="Aptos" panose="020B0004020202020204" pitchFamily="34" charset="0"/>
                <a:ea typeface="Aptos" panose="020B0004020202020204" pitchFamily="34" charset="0"/>
                <a:cs typeface="Arial" panose="020B0604020202020204" pitchFamily="34" charset="0"/>
              </a:rPr>
              <a:t>•	When to use it: You use import in your Python code to access the functionality of a library or module that has already been installed.</a:t>
            </a:r>
          </a:p>
          <a:p>
            <a:pPr marL="0" marR="0" indent="0">
              <a:lnSpc>
                <a:spcPct val="115000"/>
              </a:lnSpc>
              <a:spcAft>
                <a:spcPts val="800"/>
              </a:spcAft>
              <a:buNone/>
            </a:pPr>
            <a:r>
              <a:rPr lang="en-US" sz="3500" kern="100" dirty="0">
                <a:effectLst/>
                <a:latin typeface="Aptos" panose="020B0004020202020204" pitchFamily="34" charset="0"/>
                <a:ea typeface="Aptos" panose="020B0004020202020204" pitchFamily="34" charset="0"/>
                <a:cs typeface="Arial" panose="020B0604020202020204" pitchFamily="34" charset="0"/>
              </a:rPr>
              <a:t>•	Where it runs: It is written inside a Python script or interactive Python session (e.g., </a:t>
            </a:r>
            <a:r>
              <a:rPr lang="en-US" sz="3500" kern="100" dirty="0" err="1">
                <a:effectLst/>
                <a:latin typeface="Aptos" panose="020B0004020202020204" pitchFamily="34" charset="0"/>
                <a:ea typeface="Aptos" panose="020B0004020202020204" pitchFamily="34" charset="0"/>
                <a:cs typeface="Arial" panose="020B0604020202020204" pitchFamily="34" charset="0"/>
              </a:rPr>
              <a:t>Jupyter</a:t>
            </a:r>
            <a:r>
              <a:rPr lang="en-US" sz="3500" kern="100" dirty="0">
                <a:effectLst/>
                <a:latin typeface="Aptos" panose="020B0004020202020204" pitchFamily="34" charset="0"/>
                <a:ea typeface="Aptos" panose="020B0004020202020204" pitchFamily="34" charset="0"/>
                <a:cs typeface="Arial" panose="020B0604020202020204" pitchFamily="34" charset="0"/>
              </a:rPr>
              <a:t> Notebook).</a:t>
            </a:r>
          </a:p>
          <a:p>
            <a:pPr marL="0" indent="0">
              <a:lnSpc>
                <a:spcPct val="115000"/>
              </a:lnSpc>
              <a:spcAft>
                <a:spcPts val="800"/>
              </a:spcAft>
              <a:buNone/>
            </a:pPr>
            <a:r>
              <a:rPr lang="en-US" sz="3900" kern="100" dirty="0">
                <a:effectLst/>
                <a:latin typeface="Aptos" panose="020B0004020202020204" pitchFamily="34" charset="0"/>
                <a:ea typeface="Aptos" panose="020B0004020202020204" pitchFamily="34" charset="0"/>
                <a:cs typeface="Arial" panose="020B0604020202020204" pitchFamily="34" charset="0"/>
              </a:rPr>
              <a:t>•	Example: import pandas as pd</a:t>
            </a:r>
          </a:p>
          <a:p>
            <a:pPr marL="0" marR="0" lvl="0" indent="0">
              <a:lnSpc>
                <a:spcPct val="115000"/>
              </a:lnSpc>
              <a:spcAft>
                <a:spcPts val="800"/>
              </a:spcAft>
              <a:buSzPts val="1000"/>
              <a:buNone/>
              <a:tabLst>
                <a:tab pos="457200" algn="l"/>
              </a:tabLst>
            </a:pPr>
            <a:endParaRPr lang="en-US" sz="4800" dirty="0"/>
          </a:p>
        </p:txBody>
      </p:sp>
      <p:sp>
        <p:nvSpPr>
          <p:cNvPr id="5" name="Rectangle 2">
            <a:extLst>
              <a:ext uri="{FF2B5EF4-FFF2-40B4-BE49-F238E27FC236}">
                <a16:creationId xmlns:a16="http://schemas.microsoft.com/office/drawing/2014/main" id="{A1A06CE5-F298-F9F9-6D5C-7CEDC8889E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04040"/>
                </a:solidFill>
                <a:effectLst/>
                <a:latin typeface="Inter"/>
              </a:rPr>
              <a:t>This installs version </a:t>
            </a:r>
            <a:r>
              <a:rPr kumimoji="0" lang="en-US" altLang="en-US" b="0" i="0" u="none" strike="noStrike" cap="none" normalizeH="0" baseline="0">
                <a:ln>
                  <a:noFill/>
                </a:ln>
                <a:solidFill>
                  <a:srgbClr val="404040"/>
                </a:solidFill>
                <a:effectLst/>
                <a:latin typeface="var(--ds-font-family-code)"/>
              </a:rPr>
              <a:t>1.21.0</a:t>
            </a:r>
            <a:r>
              <a:rPr kumimoji="0" lang="en-US" altLang="en-US" sz="1200" b="0" i="0" u="none" strike="noStrike" cap="none" normalizeH="0" baseline="0">
                <a:ln>
                  <a:noFill/>
                </a:ln>
                <a:solidFill>
                  <a:srgbClr val="404040"/>
                </a:solidFill>
                <a:effectLst/>
                <a:latin typeface="Inter"/>
              </a:rPr>
              <a:t> of the </a:t>
            </a:r>
            <a:r>
              <a:rPr kumimoji="0" lang="en-US" altLang="en-US" b="0" i="0" u="none" strike="noStrike" cap="none" normalizeH="0" baseline="0">
                <a:ln>
                  <a:noFill/>
                </a:ln>
                <a:solidFill>
                  <a:srgbClr val="404040"/>
                </a:solidFill>
                <a:effectLst/>
                <a:latin typeface="var(--ds-font-family-code)"/>
              </a:rPr>
              <a:t>numpy</a:t>
            </a:r>
            <a:r>
              <a:rPr kumimoji="0" lang="en-US" altLang="en-US" sz="1200" b="0" i="0" u="none" strike="noStrike" cap="none" normalizeH="0" baseline="0">
                <a:ln>
                  <a:noFill/>
                </a:ln>
                <a:solidFill>
                  <a:srgbClr val="404040"/>
                </a:solidFill>
                <a:effectLst/>
                <a:latin typeface="Inter"/>
              </a:rPr>
              <a:t> library.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8764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60C2887-81D8-CB07-62AD-E430EFF3AFDE}"/>
              </a:ext>
            </a:extLst>
          </p:cNvPr>
          <p:cNvSpPr>
            <a:spLocks noGrp="1"/>
          </p:cNvSpPr>
          <p:nvPr>
            <p:ph type="title"/>
          </p:nvPr>
        </p:nvSpPr>
        <p:spPr>
          <a:xfrm>
            <a:off x="285456" y="179300"/>
            <a:ext cx="11903495" cy="6672737"/>
          </a:xfrm>
          <a:noFill/>
        </p:spPr>
        <p:txBody>
          <a:bodyPr anchor="t">
            <a:noAutofit/>
          </a:bodyPr>
          <a:lstStyle/>
          <a:p>
            <a:pPr algn="ctr"/>
            <a:r>
              <a:rPr lang="en-US" sz="6600" dirty="0">
                <a:solidFill>
                  <a:schemeClr val="bg1"/>
                </a:solidFill>
              </a:rPr>
              <a:t>Google </a:t>
            </a:r>
            <a:r>
              <a:rPr lang="en-US" sz="6600" dirty="0" err="1">
                <a:solidFill>
                  <a:schemeClr val="bg1"/>
                </a:solidFill>
              </a:rPr>
              <a:t>Colab</a:t>
            </a:r>
            <a:r>
              <a:rPr lang="en-US" sz="6600" dirty="0">
                <a:solidFill>
                  <a:schemeClr val="bg1"/>
                </a:solidFill>
              </a:rPr>
              <a:t> comes with many popular Python libraries pre-installed (e.g., </a:t>
            </a:r>
            <a:r>
              <a:rPr lang="en-US" sz="6600" dirty="0" err="1">
                <a:solidFill>
                  <a:schemeClr val="bg1"/>
                </a:solidFill>
              </a:rPr>
              <a:t>numpy</a:t>
            </a:r>
            <a:r>
              <a:rPr lang="en-US" sz="6600" dirty="0">
                <a:solidFill>
                  <a:schemeClr val="bg1"/>
                </a:solidFill>
              </a:rPr>
              <a:t>, pandas, matplotlib, </a:t>
            </a:r>
            <a:r>
              <a:rPr lang="en-US" sz="6600" dirty="0" err="1">
                <a:solidFill>
                  <a:schemeClr val="bg1"/>
                </a:solidFill>
              </a:rPr>
              <a:t>tensorflow</a:t>
            </a:r>
            <a:r>
              <a:rPr lang="en-US" sz="6600" dirty="0">
                <a:solidFill>
                  <a:schemeClr val="bg1"/>
                </a:solidFill>
              </a:rPr>
              <a:t>, etc.), but if you need additional packages, you can install them using pip.</a:t>
            </a:r>
          </a:p>
        </p:txBody>
      </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39" name="Straight Connector 38">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5807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60C2887-81D8-CB07-62AD-E430EFF3AFDE}"/>
              </a:ext>
            </a:extLst>
          </p:cNvPr>
          <p:cNvSpPr>
            <a:spLocks noGrp="1"/>
          </p:cNvSpPr>
          <p:nvPr>
            <p:ph type="title"/>
          </p:nvPr>
        </p:nvSpPr>
        <p:spPr>
          <a:xfrm>
            <a:off x="285456" y="179300"/>
            <a:ext cx="11903495" cy="6672737"/>
          </a:xfrm>
          <a:noFill/>
        </p:spPr>
        <p:txBody>
          <a:bodyPr anchor="t">
            <a:noAutofit/>
          </a:bodyPr>
          <a:lstStyle/>
          <a:p>
            <a:pPr algn="ctr"/>
            <a:r>
              <a:rPr lang="en-US" sz="6600" dirty="0">
                <a:solidFill>
                  <a:schemeClr val="bg1"/>
                </a:solidFill>
              </a:rPr>
              <a:t>To check which libraries are installed in </a:t>
            </a:r>
            <a:r>
              <a:rPr lang="en-US" sz="6600" dirty="0" err="1">
                <a:solidFill>
                  <a:schemeClr val="bg1"/>
                </a:solidFill>
              </a:rPr>
              <a:t>Colab</a:t>
            </a:r>
            <a:r>
              <a:rPr lang="en-US" sz="6600" dirty="0">
                <a:solidFill>
                  <a:schemeClr val="bg1"/>
                </a:solidFill>
              </a:rPr>
              <a:t> </a:t>
            </a:r>
            <a:br>
              <a:rPr lang="en-US" sz="6600" dirty="0">
                <a:solidFill>
                  <a:schemeClr val="bg1"/>
                </a:solidFill>
              </a:rPr>
            </a:br>
            <a:r>
              <a:rPr lang="en-US" sz="6600" dirty="0">
                <a:solidFill>
                  <a:schemeClr val="bg1"/>
                </a:solidFill>
              </a:rPr>
              <a:t>!pip list</a:t>
            </a:r>
            <a:br>
              <a:rPr lang="en-US" sz="6600" dirty="0">
                <a:solidFill>
                  <a:schemeClr val="bg1"/>
                </a:solidFill>
              </a:rPr>
            </a:br>
            <a:endParaRPr lang="en-US" sz="6600" dirty="0">
              <a:solidFill>
                <a:schemeClr val="bg1"/>
              </a:solidFill>
            </a:endParaRPr>
          </a:p>
        </p:txBody>
      </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39" name="Straight Connector 38">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1977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Oval 15">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Oval 16">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Oval 17">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 name="Oval 18">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Oval 19">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39" name="Straight Connector 38">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5" name="Table 4">
            <a:extLst>
              <a:ext uri="{FF2B5EF4-FFF2-40B4-BE49-F238E27FC236}">
                <a16:creationId xmlns:a16="http://schemas.microsoft.com/office/drawing/2014/main" id="{118D2E8A-0B1E-C7D6-CB18-80468F785C67}"/>
              </a:ext>
            </a:extLst>
          </p:cNvPr>
          <p:cNvGraphicFramePr>
            <a:graphicFrameLocks noGrp="1"/>
          </p:cNvGraphicFramePr>
          <p:nvPr>
            <p:extLst>
              <p:ext uri="{D42A27DB-BD31-4B8C-83A1-F6EECF244321}">
                <p14:modId xmlns:p14="http://schemas.microsoft.com/office/powerpoint/2010/main" val="3311764344"/>
              </p:ext>
            </p:extLst>
          </p:nvPr>
        </p:nvGraphicFramePr>
        <p:xfrm>
          <a:off x="56837" y="-73241"/>
          <a:ext cx="12188952" cy="6644335"/>
        </p:xfrm>
        <a:graphic>
          <a:graphicData uri="http://schemas.openxmlformats.org/drawingml/2006/table">
            <a:tbl>
              <a:tblPr firstRow="1" firstCol="1" bandRow="1">
                <a:tableStyleId>{5C22544A-7EE6-4342-B048-85BDC9FD1C3A}</a:tableStyleId>
              </a:tblPr>
              <a:tblGrid>
                <a:gridCol w="1610598">
                  <a:extLst>
                    <a:ext uri="{9D8B030D-6E8A-4147-A177-3AD203B41FA5}">
                      <a16:colId xmlns:a16="http://schemas.microsoft.com/office/drawing/2014/main" val="2517957884"/>
                    </a:ext>
                  </a:extLst>
                </a:gridCol>
                <a:gridCol w="5683624">
                  <a:extLst>
                    <a:ext uri="{9D8B030D-6E8A-4147-A177-3AD203B41FA5}">
                      <a16:colId xmlns:a16="http://schemas.microsoft.com/office/drawing/2014/main" val="852029968"/>
                    </a:ext>
                  </a:extLst>
                </a:gridCol>
                <a:gridCol w="4894730">
                  <a:extLst>
                    <a:ext uri="{9D8B030D-6E8A-4147-A177-3AD203B41FA5}">
                      <a16:colId xmlns:a16="http://schemas.microsoft.com/office/drawing/2014/main" val="235501612"/>
                    </a:ext>
                  </a:extLst>
                </a:gridCol>
              </a:tblGrid>
              <a:tr h="554807">
                <a:tc>
                  <a:txBody>
                    <a:bodyPr/>
                    <a:lstStyle/>
                    <a:p>
                      <a:pPr marL="0" marR="0">
                        <a:lnSpc>
                          <a:spcPct val="115000"/>
                        </a:lnSpc>
                        <a:spcAft>
                          <a:spcPts val="800"/>
                        </a:spcAft>
                      </a:pPr>
                      <a:r>
                        <a:rPr lang="en-US" sz="2600" kern="100" dirty="0">
                          <a:effectLst/>
                        </a:rPr>
                        <a:t>Aspect</a:t>
                      </a:r>
                      <a:endParaRPr lang="en-US" sz="2600" kern="100" dirty="0">
                        <a:effectLst/>
                        <a:latin typeface="Aptos" panose="020B0004020202020204" pitchFamily="34" charset="0"/>
                        <a:ea typeface="Aptos" panose="020B0004020202020204" pitchFamily="34" charset="0"/>
                        <a:cs typeface="Arial" panose="020B0604020202020204" pitchFamily="34" charset="0"/>
                      </a:endParaRPr>
                    </a:p>
                  </a:txBody>
                  <a:tcPr marL="0" marR="9525" marT="9525" marB="9525" anchor="ctr"/>
                </a:tc>
                <a:tc>
                  <a:txBody>
                    <a:bodyPr/>
                    <a:lstStyle/>
                    <a:p>
                      <a:pPr marL="0" marR="0">
                        <a:lnSpc>
                          <a:spcPct val="115000"/>
                        </a:lnSpc>
                        <a:spcAft>
                          <a:spcPts val="800"/>
                        </a:spcAft>
                      </a:pPr>
                      <a:r>
                        <a:rPr lang="en-US" sz="2600" kern="100">
                          <a:effectLst/>
                        </a:rPr>
                        <a:t>pip install</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9525" anchor="ctr"/>
                </a:tc>
                <a:tc>
                  <a:txBody>
                    <a:bodyPr/>
                    <a:lstStyle/>
                    <a:p>
                      <a:pPr marL="0" marR="0">
                        <a:lnSpc>
                          <a:spcPct val="115000"/>
                        </a:lnSpc>
                        <a:spcAft>
                          <a:spcPts val="800"/>
                        </a:spcAft>
                      </a:pPr>
                      <a:r>
                        <a:rPr lang="en-US" sz="2600" kern="100">
                          <a:effectLst/>
                        </a:rPr>
                        <a:t>import</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382238678"/>
                  </a:ext>
                </a:extLst>
              </a:tr>
              <a:tr h="1087733">
                <a:tc>
                  <a:txBody>
                    <a:bodyPr/>
                    <a:lstStyle/>
                    <a:p>
                      <a:pPr marL="0" marR="0">
                        <a:lnSpc>
                          <a:spcPct val="115000"/>
                        </a:lnSpc>
                        <a:spcAft>
                          <a:spcPts val="800"/>
                        </a:spcAft>
                      </a:pPr>
                      <a:r>
                        <a:rPr lang="en-US" sz="2600" kern="100" dirty="0">
                          <a:effectLst/>
                        </a:rPr>
                        <a:t>Purpose</a:t>
                      </a:r>
                      <a:endParaRPr lang="en-US" sz="2600" kern="100" dirty="0">
                        <a:effectLst/>
                        <a:latin typeface="Aptos" panose="020B0004020202020204" pitchFamily="34" charset="0"/>
                        <a:ea typeface="Aptos" panose="020B0004020202020204" pitchFamily="34" charset="0"/>
                        <a:cs typeface="Arial" panose="020B0604020202020204" pitchFamily="34" charset="0"/>
                      </a:endParaRPr>
                    </a:p>
                  </a:txBody>
                  <a:tcPr marL="0" marR="9525" marT="9525" marB="9525" anchor="ctr"/>
                </a:tc>
                <a:tc>
                  <a:txBody>
                    <a:bodyPr/>
                    <a:lstStyle/>
                    <a:p>
                      <a:pPr marL="0" marR="0">
                        <a:lnSpc>
                          <a:spcPct val="115000"/>
                        </a:lnSpc>
                        <a:spcAft>
                          <a:spcPts val="800"/>
                        </a:spcAft>
                      </a:pPr>
                      <a:r>
                        <a:rPr lang="en-US" sz="2600" kern="100" dirty="0">
                          <a:effectLst/>
                        </a:rPr>
                        <a:t>Installs a package or library from </a:t>
                      </a:r>
                      <a:r>
                        <a:rPr lang="en-US" sz="2600" kern="100" dirty="0" err="1">
                          <a:effectLst/>
                        </a:rPr>
                        <a:t>PyPI</a:t>
                      </a:r>
                      <a:r>
                        <a:rPr lang="en-US" sz="2600" kern="100" dirty="0">
                          <a:effectLst/>
                        </a:rPr>
                        <a:t> or another source.</a:t>
                      </a:r>
                      <a:endParaRPr lang="en-US" sz="2600" kern="100" dirty="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9525" anchor="ctr"/>
                </a:tc>
                <a:tc>
                  <a:txBody>
                    <a:bodyPr/>
                    <a:lstStyle/>
                    <a:p>
                      <a:pPr marL="0" marR="0">
                        <a:lnSpc>
                          <a:spcPct val="115000"/>
                        </a:lnSpc>
                        <a:spcAft>
                          <a:spcPts val="800"/>
                        </a:spcAft>
                      </a:pPr>
                      <a:r>
                        <a:rPr lang="en-US" sz="2600" kern="100">
                          <a:effectLst/>
                        </a:rPr>
                        <a:t>Loads an installed package or module into your Python script.</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380685665"/>
                  </a:ext>
                </a:extLst>
              </a:tr>
              <a:tr h="554807">
                <a:tc>
                  <a:txBody>
                    <a:bodyPr/>
                    <a:lstStyle/>
                    <a:p>
                      <a:pPr marL="0" marR="0">
                        <a:lnSpc>
                          <a:spcPct val="115000"/>
                        </a:lnSpc>
                        <a:spcAft>
                          <a:spcPts val="800"/>
                        </a:spcAft>
                      </a:pPr>
                      <a:r>
                        <a:rPr lang="en-US" sz="2600" kern="100">
                          <a:effectLst/>
                        </a:rPr>
                        <a:t>Where it’s used</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0" marR="9525" marT="9525" marB="9525" anchor="ctr"/>
                </a:tc>
                <a:tc>
                  <a:txBody>
                    <a:bodyPr/>
                    <a:lstStyle/>
                    <a:p>
                      <a:pPr marL="0" marR="0">
                        <a:lnSpc>
                          <a:spcPct val="115000"/>
                        </a:lnSpc>
                        <a:spcAft>
                          <a:spcPts val="800"/>
                        </a:spcAft>
                      </a:pPr>
                      <a:r>
                        <a:rPr lang="en-US" sz="2600" kern="100" dirty="0">
                          <a:effectLst/>
                        </a:rPr>
                        <a:t>Command line (terminal or command prompt).</a:t>
                      </a:r>
                      <a:endParaRPr lang="en-US" sz="2600" kern="100" dirty="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9525" anchor="ctr"/>
                </a:tc>
                <a:tc>
                  <a:txBody>
                    <a:bodyPr/>
                    <a:lstStyle/>
                    <a:p>
                      <a:pPr marL="0" marR="0">
                        <a:lnSpc>
                          <a:spcPct val="115000"/>
                        </a:lnSpc>
                        <a:spcAft>
                          <a:spcPts val="800"/>
                        </a:spcAft>
                      </a:pPr>
                      <a:r>
                        <a:rPr lang="en-US" sz="2600" kern="100">
                          <a:effectLst/>
                        </a:rPr>
                        <a:t>Python script or interactive session.</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475705597"/>
                  </a:ext>
                </a:extLst>
              </a:tr>
              <a:tr h="1087733">
                <a:tc>
                  <a:txBody>
                    <a:bodyPr/>
                    <a:lstStyle/>
                    <a:p>
                      <a:pPr marL="0" marR="0">
                        <a:lnSpc>
                          <a:spcPct val="115000"/>
                        </a:lnSpc>
                        <a:spcAft>
                          <a:spcPts val="800"/>
                        </a:spcAft>
                      </a:pPr>
                      <a:r>
                        <a:rPr lang="en-US" sz="2600" kern="100">
                          <a:effectLst/>
                        </a:rPr>
                        <a:t>When to use it</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0" marR="9525" marT="9525" marB="9525" anchor="ctr"/>
                </a:tc>
                <a:tc>
                  <a:txBody>
                    <a:bodyPr/>
                    <a:lstStyle/>
                    <a:p>
                      <a:pPr marL="0" marR="0">
                        <a:lnSpc>
                          <a:spcPct val="115000"/>
                        </a:lnSpc>
                        <a:spcAft>
                          <a:spcPts val="800"/>
                        </a:spcAft>
                      </a:pPr>
                      <a:r>
                        <a:rPr lang="en-US" sz="2600" kern="100" dirty="0">
                          <a:effectLst/>
                        </a:rPr>
                        <a:t>When you need to install a new library or package.</a:t>
                      </a:r>
                      <a:endParaRPr lang="en-US" sz="2600" kern="100" dirty="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9525" anchor="ctr"/>
                </a:tc>
                <a:tc>
                  <a:txBody>
                    <a:bodyPr/>
                    <a:lstStyle/>
                    <a:p>
                      <a:pPr marL="0" marR="0">
                        <a:lnSpc>
                          <a:spcPct val="115000"/>
                        </a:lnSpc>
                        <a:spcAft>
                          <a:spcPts val="800"/>
                        </a:spcAft>
                      </a:pPr>
                      <a:r>
                        <a:rPr lang="en-US" sz="2600" kern="100" dirty="0">
                          <a:effectLst/>
                        </a:rPr>
                        <a:t>When you want to use an already installed library or module in your code.</a:t>
                      </a:r>
                      <a:endParaRPr lang="en-US" sz="2600" kern="100" dirty="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986061052"/>
                  </a:ext>
                </a:extLst>
              </a:tr>
              <a:tr h="554807">
                <a:tc>
                  <a:txBody>
                    <a:bodyPr/>
                    <a:lstStyle/>
                    <a:p>
                      <a:pPr marL="0" marR="0">
                        <a:lnSpc>
                          <a:spcPct val="115000"/>
                        </a:lnSpc>
                        <a:spcAft>
                          <a:spcPts val="800"/>
                        </a:spcAft>
                      </a:pPr>
                      <a:r>
                        <a:rPr lang="en-US" sz="2600" kern="100">
                          <a:effectLst/>
                        </a:rPr>
                        <a:t>Example</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0" marR="9525" marT="9525" marB="9525" anchor="ctr"/>
                </a:tc>
                <a:tc>
                  <a:txBody>
                    <a:bodyPr/>
                    <a:lstStyle/>
                    <a:p>
                      <a:pPr marL="0" marR="0">
                        <a:lnSpc>
                          <a:spcPct val="115000"/>
                        </a:lnSpc>
                        <a:spcAft>
                          <a:spcPts val="800"/>
                        </a:spcAft>
                      </a:pPr>
                      <a:r>
                        <a:rPr lang="en-US" sz="2600" kern="100" dirty="0">
                          <a:effectLst/>
                        </a:rPr>
                        <a:t>pip install </a:t>
                      </a:r>
                      <a:r>
                        <a:rPr lang="en-US" sz="2600" kern="100" dirty="0" err="1">
                          <a:effectLst/>
                        </a:rPr>
                        <a:t>numpy</a:t>
                      </a:r>
                      <a:endParaRPr lang="en-US" sz="2600" kern="100" dirty="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9525" anchor="ctr"/>
                </a:tc>
                <a:tc>
                  <a:txBody>
                    <a:bodyPr/>
                    <a:lstStyle/>
                    <a:p>
                      <a:pPr marL="0" marR="0">
                        <a:lnSpc>
                          <a:spcPct val="115000"/>
                        </a:lnSpc>
                        <a:spcAft>
                          <a:spcPts val="800"/>
                        </a:spcAft>
                      </a:pPr>
                      <a:r>
                        <a:rPr lang="en-US" sz="2600" kern="100" dirty="0">
                          <a:effectLst/>
                        </a:rPr>
                        <a:t>import </a:t>
                      </a:r>
                      <a:r>
                        <a:rPr lang="en-US" sz="2600" kern="100" dirty="0" err="1">
                          <a:effectLst/>
                        </a:rPr>
                        <a:t>numpy</a:t>
                      </a:r>
                      <a:r>
                        <a:rPr lang="en-US" sz="2600" kern="100" dirty="0">
                          <a:effectLst/>
                        </a:rPr>
                        <a:t> as np</a:t>
                      </a:r>
                      <a:endParaRPr lang="en-US" sz="2600" kern="100" dirty="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781926961"/>
                  </a:ext>
                </a:extLst>
              </a:tr>
              <a:tr h="1087733">
                <a:tc>
                  <a:txBody>
                    <a:bodyPr/>
                    <a:lstStyle/>
                    <a:p>
                      <a:pPr marL="0" marR="0">
                        <a:lnSpc>
                          <a:spcPct val="115000"/>
                        </a:lnSpc>
                        <a:spcAft>
                          <a:spcPts val="800"/>
                        </a:spcAft>
                      </a:pPr>
                      <a:r>
                        <a:rPr lang="en-US" sz="2600" kern="100">
                          <a:effectLst/>
                        </a:rPr>
                        <a:t>Dependencies</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0" marR="9525" marT="9525" marB="9525" anchor="ctr"/>
                </a:tc>
                <a:tc>
                  <a:txBody>
                    <a:bodyPr/>
                    <a:lstStyle/>
                    <a:p>
                      <a:pPr marL="0" marR="0">
                        <a:lnSpc>
                          <a:spcPct val="115000"/>
                        </a:lnSpc>
                        <a:spcAft>
                          <a:spcPts val="800"/>
                        </a:spcAft>
                      </a:pPr>
                      <a:r>
                        <a:rPr lang="en-US" sz="2600" kern="100">
                          <a:effectLst/>
                        </a:rPr>
                        <a:t>Downloads and installs the package and its dependencies.</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9525" anchor="ctr"/>
                </a:tc>
                <a:tc>
                  <a:txBody>
                    <a:bodyPr/>
                    <a:lstStyle/>
                    <a:p>
                      <a:pPr marL="0" marR="0">
                        <a:lnSpc>
                          <a:spcPct val="115000"/>
                        </a:lnSpc>
                        <a:spcAft>
                          <a:spcPts val="800"/>
                        </a:spcAft>
                      </a:pPr>
                      <a:r>
                        <a:rPr lang="en-US" sz="2600" kern="100" dirty="0">
                          <a:effectLst/>
                        </a:rPr>
                        <a:t>Assumes the package is already installed.</a:t>
                      </a:r>
                      <a:endParaRPr lang="en-US" sz="2600" kern="100" dirty="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622071659"/>
                  </a:ext>
                </a:extLst>
              </a:tr>
              <a:tr h="1087733">
                <a:tc>
                  <a:txBody>
                    <a:bodyPr/>
                    <a:lstStyle/>
                    <a:p>
                      <a:pPr marL="0" marR="0">
                        <a:lnSpc>
                          <a:spcPct val="115000"/>
                        </a:lnSpc>
                        <a:spcAft>
                          <a:spcPts val="800"/>
                        </a:spcAft>
                      </a:pPr>
                      <a:r>
                        <a:rPr lang="en-US" sz="2600" kern="100">
                          <a:effectLst/>
                        </a:rPr>
                        <a:t>Scope</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0" marR="9525" marT="9525" marB="9525" anchor="ctr"/>
                </a:tc>
                <a:tc>
                  <a:txBody>
                    <a:bodyPr/>
                    <a:lstStyle/>
                    <a:p>
                      <a:pPr marL="0" marR="0">
                        <a:lnSpc>
                          <a:spcPct val="115000"/>
                        </a:lnSpc>
                        <a:spcAft>
                          <a:spcPts val="800"/>
                        </a:spcAft>
                      </a:pPr>
                      <a:r>
                        <a:rPr lang="en-US" sz="2600" kern="100">
                          <a:effectLst/>
                        </a:rPr>
                        <a:t>Affects the entire Python environment (global or virtual environment).</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9525" anchor="ctr"/>
                </a:tc>
                <a:tc>
                  <a:txBody>
                    <a:bodyPr/>
                    <a:lstStyle/>
                    <a:p>
                      <a:pPr marL="0" marR="0">
                        <a:lnSpc>
                          <a:spcPct val="115000"/>
                        </a:lnSpc>
                        <a:spcAft>
                          <a:spcPts val="800"/>
                        </a:spcAft>
                      </a:pPr>
                      <a:r>
                        <a:rPr lang="en-US" sz="2600" kern="100" dirty="0">
                          <a:effectLst/>
                        </a:rPr>
                        <a:t>Affects only the current script or session where it is imported.</a:t>
                      </a:r>
                      <a:endParaRPr lang="en-US" sz="2600" kern="100" dirty="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564281426"/>
                  </a:ext>
                </a:extLst>
              </a:tr>
            </a:tbl>
          </a:graphicData>
        </a:graphic>
      </p:graphicFrame>
    </p:spTree>
    <p:extLst>
      <p:ext uri="{BB962C8B-B14F-4D97-AF65-F5344CB8AC3E}">
        <p14:creationId xmlns:p14="http://schemas.microsoft.com/office/powerpoint/2010/main" val="1259843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How Pip Install and Import Work Together</a:t>
            </a:r>
          </a:p>
        </p:txBody>
      </p:sp>
      <p:sp>
        <p:nvSpPr>
          <p:cNvPr id="3" name="Content Placeholder 2">
            <a:extLst>
              <a:ext uri="{FF2B5EF4-FFF2-40B4-BE49-F238E27FC236}">
                <a16:creationId xmlns:a16="http://schemas.microsoft.com/office/drawing/2014/main" id="{88832604-A533-B818-FCAA-231C5DAB3E1C}"/>
              </a:ext>
            </a:extLst>
          </p:cNvPr>
          <p:cNvSpPr>
            <a:spLocks noGrp="1"/>
          </p:cNvSpPr>
          <p:nvPr>
            <p:ph idx="1"/>
          </p:nvPr>
        </p:nvSpPr>
        <p:spPr>
          <a:xfrm>
            <a:off x="0" y="1328207"/>
            <a:ext cx="12389222" cy="5824331"/>
          </a:xfrm>
        </p:spPr>
        <p:txBody>
          <a:bodyPr anchor="ctr">
            <a:normAutofit/>
          </a:bodyPr>
          <a:lstStyle/>
          <a:p>
            <a:pPr marL="0" marR="0">
              <a:lnSpc>
                <a:spcPct val="115000"/>
              </a:lnSpc>
              <a:spcAft>
                <a:spcPts val="800"/>
              </a:spcAft>
            </a:pP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3200" b="1" kern="100" dirty="0">
                <a:effectLst/>
                <a:latin typeface="Aptos" panose="020B0004020202020204" pitchFamily="34" charset="0"/>
                <a:ea typeface="Aptos" panose="020B0004020202020204" pitchFamily="34" charset="0"/>
                <a:cs typeface="Arial" panose="020B0604020202020204" pitchFamily="34" charset="0"/>
              </a:rPr>
              <a:t>Step 1: Install the Package</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3200" kern="100" dirty="0">
                <a:effectLst/>
                <a:latin typeface="Aptos" panose="020B0004020202020204" pitchFamily="34" charset="0"/>
                <a:ea typeface="Aptos" panose="020B0004020202020204" pitchFamily="34" charset="0"/>
                <a:cs typeface="Times New Roman" panose="02020603050405020304" pitchFamily="18" charset="0"/>
              </a:rPr>
              <a:t>Use pip install to download and install the package.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3200" kern="100" dirty="0">
                <a:effectLst/>
                <a:latin typeface="Aptos" panose="020B0004020202020204" pitchFamily="34" charset="0"/>
                <a:ea typeface="Aptos" panose="020B0004020202020204" pitchFamily="34" charset="0"/>
                <a:cs typeface="Times New Roman" panose="02020603050405020304" pitchFamily="18" charset="0"/>
              </a:rPr>
              <a:t>Example: </a:t>
            </a:r>
            <a:r>
              <a:rPr lang="en-US" sz="3200" kern="100" dirty="0">
                <a:effectLst/>
                <a:latin typeface="Aptos" panose="020B0004020202020204" pitchFamily="34" charset="0"/>
                <a:ea typeface="Aptos" panose="020B0004020202020204" pitchFamily="34" charset="0"/>
                <a:cs typeface="Arial" panose="020B0604020202020204" pitchFamily="34" charset="0"/>
              </a:rPr>
              <a:t>pip install matplotlib</a:t>
            </a:r>
          </a:p>
          <a:p>
            <a:pPr marL="342900" marR="0" lvl="0" indent="-342900">
              <a:lnSpc>
                <a:spcPct val="115000"/>
              </a:lnSpc>
              <a:spcAft>
                <a:spcPts val="800"/>
              </a:spcAft>
              <a:buFont typeface="+mj-lt"/>
              <a:buAutoNum type="arabicPeriod"/>
              <a:tabLst>
                <a:tab pos="457200" algn="l"/>
              </a:tabLst>
            </a:pPr>
            <a:r>
              <a:rPr lang="en-US" sz="3200" b="1" kern="100" dirty="0">
                <a:effectLst/>
                <a:latin typeface="Aptos" panose="020B0004020202020204" pitchFamily="34" charset="0"/>
                <a:ea typeface="Aptos" panose="020B0004020202020204" pitchFamily="34" charset="0"/>
                <a:cs typeface="Arial" panose="020B0604020202020204" pitchFamily="34" charset="0"/>
              </a:rPr>
              <a:t>Step 2: Import the Package</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3200" kern="100" dirty="0">
                <a:effectLst/>
                <a:latin typeface="Aptos" panose="020B0004020202020204" pitchFamily="34" charset="0"/>
                <a:ea typeface="Aptos" panose="020B0004020202020204" pitchFamily="34" charset="0"/>
                <a:cs typeface="Times New Roman" panose="02020603050405020304" pitchFamily="18" charset="0"/>
              </a:rPr>
              <a:t>Use import to include the package in your Python script.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3200" kern="100" dirty="0">
                <a:effectLst/>
                <a:latin typeface="Aptos" panose="020B0004020202020204" pitchFamily="34" charset="0"/>
                <a:ea typeface="Aptos" panose="020B0004020202020204" pitchFamily="34" charset="0"/>
                <a:cs typeface="Times New Roman" panose="02020603050405020304" pitchFamily="18" charset="0"/>
              </a:rPr>
              <a:t>Example: </a:t>
            </a:r>
            <a:r>
              <a:rPr lang="en-US" sz="3200" kern="100" dirty="0">
                <a:effectLst/>
                <a:latin typeface="Aptos" panose="020B0004020202020204" pitchFamily="34" charset="0"/>
                <a:ea typeface="Aptos" panose="020B0004020202020204" pitchFamily="34" charset="0"/>
                <a:cs typeface="Arial" panose="020B0604020202020204" pitchFamily="34" charset="0"/>
              </a:rPr>
              <a:t>import </a:t>
            </a:r>
            <a:r>
              <a:rPr lang="en-US" sz="3200" kern="100" dirty="0" err="1">
                <a:effectLst/>
                <a:latin typeface="Aptos" panose="020B0004020202020204" pitchFamily="34" charset="0"/>
                <a:ea typeface="Aptos" panose="020B0004020202020204" pitchFamily="34" charset="0"/>
                <a:cs typeface="Arial" panose="020B0604020202020204" pitchFamily="34" charset="0"/>
              </a:rPr>
              <a:t>matplotlib.pyplot</a:t>
            </a:r>
            <a:r>
              <a:rPr lang="en-US" sz="3200" kern="100" dirty="0">
                <a:effectLst/>
                <a:latin typeface="Aptos" panose="020B0004020202020204" pitchFamily="34" charset="0"/>
                <a:ea typeface="Aptos" panose="020B0004020202020204" pitchFamily="34" charset="0"/>
                <a:cs typeface="Arial" panose="020B0604020202020204" pitchFamily="34" charset="0"/>
              </a:rPr>
              <a:t> as </a:t>
            </a:r>
            <a:r>
              <a:rPr lang="en-US" sz="3200" kern="100" dirty="0" err="1">
                <a:effectLst/>
                <a:latin typeface="Aptos" panose="020B0004020202020204" pitchFamily="34" charset="0"/>
                <a:ea typeface="Aptos" panose="020B0004020202020204" pitchFamily="34" charset="0"/>
                <a:cs typeface="Arial" panose="020B0604020202020204" pitchFamily="34" charset="0"/>
              </a:rPr>
              <a:t>plt</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marR="0" lvl="0" indent="0">
              <a:lnSpc>
                <a:spcPct val="115000"/>
              </a:lnSpc>
              <a:spcAft>
                <a:spcPts val="800"/>
              </a:spcAft>
              <a:buSzPts val="1000"/>
              <a:buNone/>
              <a:tabLst>
                <a:tab pos="457200" algn="l"/>
              </a:tabLst>
            </a:pPr>
            <a:endParaRPr lang="en-US" sz="4800" dirty="0"/>
          </a:p>
        </p:txBody>
      </p:sp>
      <p:sp>
        <p:nvSpPr>
          <p:cNvPr id="5" name="Rectangle 2">
            <a:extLst>
              <a:ext uri="{FF2B5EF4-FFF2-40B4-BE49-F238E27FC236}">
                <a16:creationId xmlns:a16="http://schemas.microsoft.com/office/drawing/2014/main" id="{A1A06CE5-F298-F9F9-6D5C-7CEDC8889E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04040"/>
                </a:solidFill>
                <a:effectLst/>
                <a:latin typeface="Inter"/>
              </a:rPr>
              <a:t>This installs version </a:t>
            </a:r>
            <a:r>
              <a:rPr kumimoji="0" lang="en-US" altLang="en-US" b="0" i="0" u="none" strike="noStrike" cap="none" normalizeH="0" baseline="0">
                <a:ln>
                  <a:noFill/>
                </a:ln>
                <a:solidFill>
                  <a:srgbClr val="404040"/>
                </a:solidFill>
                <a:effectLst/>
                <a:latin typeface="var(--ds-font-family-code)"/>
              </a:rPr>
              <a:t>1.21.0</a:t>
            </a:r>
            <a:r>
              <a:rPr kumimoji="0" lang="en-US" altLang="en-US" sz="1200" b="0" i="0" u="none" strike="noStrike" cap="none" normalizeH="0" baseline="0">
                <a:ln>
                  <a:noFill/>
                </a:ln>
                <a:solidFill>
                  <a:srgbClr val="404040"/>
                </a:solidFill>
                <a:effectLst/>
                <a:latin typeface="Inter"/>
              </a:rPr>
              <a:t> of the </a:t>
            </a:r>
            <a:r>
              <a:rPr kumimoji="0" lang="en-US" altLang="en-US" b="0" i="0" u="none" strike="noStrike" cap="none" normalizeH="0" baseline="0">
                <a:ln>
                  <a:noFill/>
                </a:ln>
                <a:solidFill>
                  <a:srgbClr val="404040"/>
                </a:solidFill>
                <a:effectLst/>
                <a:latin typeface="var(--ds-font-family-code)"/>
              </a:rPr>
              <a:t>numpy</a:t>
            </a:r>
            <a:r>
              <a:rPr kumimoji="0" lang="en-US" altLang="en-US" sz="1200" b="0" i="0" u="none" strike="noStrike" cap="none" normalizeH="0" baseline="0">
                <a:ln>
                  <a:noFill/>
                </a:ln>
                <a:solidFill>
                  <a:srgbClr val="404040"/>
                </a:solidFill>
                <a:effectLst/>
                <a:latin typeface="Inter"/>
              </a:rPr>
              <a:t> library.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5733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Common Errors and Fixes in pip</a:t>
            </a:r>
          </a:p>
        </p:txBody>
      </p:sp>
      <p:sp>
        <p:nvSpPr>
          <p:cNvPr id="3" name="Content Placeholder 2">
            <a:extLst>
              <a:ext uri="{FF2B5EF4-FFF2-40B4-BE49-F238E27FC236}">
                <a16:creationId xmlns:a16="http://schemas.microsoft.com/office/drawing/2014/main" id="{88832604-A533-B818-FCAA-231C5DAB3E1C}"/>
              </a:ext>
            </a:extLst>
          </p:cNvPr>
          <p:cNvSpPr>
            <a:spLocks noGrp="1"/>
          </p:cNvSpPr>
          <p:nvPr>
            <p:ph idx="1"/>
          </p:nvPr>
        </p:nvSpPr>
        <p:spPr>
          <a:xfrm>
            <a:off x="0" y="1328207"/>
            <a:ext cx="12389222" cy="5824331"/>
          </a:xfrm>
        </p:spPr>
        <p:txBody>
          <a:bodyPr anchor="ctr">
            <a:normAutofit/>
          </a:bodyPr>
          <a:lstStyle/>
          <a:p>
            <a:pPr marL="0" marR="0">
              <a:lnSpc>
                <a:spcPct val="115000"/>
              </a:lnSpc>
              <a:spcAft>
                <a:spcPts val="800"/>
              </a:spcAft>
            </a:pP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p>
            <a:pPr marL="0" marR="0" lvl="0" indent="0">
              <a:lnSpc>
                <a:spcPct val="115000"/>
              </a:lnSpc>
              <a:spcAft>
                <a:spcPts val="800"/>
              </a:spcAft>
              <a:buSzPts val="1000"/>
              <a:buNone/>
              <a:tabLst>
                <a:tab pos="457200" algn="l"/>
              </a:tabLst>
            </a:pPr>
            <a:endParaRPr lang="en-US" sz="4800" dirty="0"/>
          </a:p>
        </p:txBody>
      </p:sp>
      <p:sp>
        <p:nvSpPr>
          <p:cNvPr id="5" name="Rectangle 2">
            <a:extLst>
              <a:ext uri="{FF2B5EF4-FFF2-40B4-BE49-F238E27FC236}">
                <a16:creationId xmlns:a16="http://schemas.microsoft.com/office/drawing/2014/main" id="{A1A06CE5-F298-F9F9-6D5C-7CEDC8889E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04040"/>
                </a:solidFill>
                <a:effectLst/>
                <a:latin typeface="Inter"/>
              </a:rPr>
              <a:t>This installs version </a:t>
            </a:r>
            <a:r>
              <a:rPr kumimoji="0" lang="en-US" altLang="en-US" b="0" i="0" u="none" strike="noStrike" cap="none" normalizeH="0" baseline="0">
                <a:ln>
                  <a:noFill/>
                </a:ln>
                <a:solidFill>
                  <a:srgbClr val="404040"/>
                </a:solidFill>
                <a:effectLst/>
                <a:latin typeface="var(--ds-font-family-code)"/>
              </a:rPr>
              <a:t>1.21.0</a:t>
            </a:r>
            <a:r>
              <a:rPr kumimoji="0" lang="en-US" altLang="en-US" sz="1200" b="0" i="0" u="none" strike="noStrike" cap="none" normalizeH="0" baseline="0">
                <a:ln>
                  <a:noFill/>
                </a:ln>
                <a:solidFill>
                  <a:srgbClr val="404040"/>
                </a:solidFill>
                <a:effectLst/>
                <a:latin typeface="Inter"/>
              </a:rPr>
              <a:t> of the </a:t>
            </a:r>
            <a:r>
              <a:rPr kumimoji="0" lang="en-US" altLang="en-US" b="0" i="0" u="none" strike="noStrike" cap="none" normalizeH="0" baseline="0">
                <a:ln>
                  <a:noFill/>
                </a:ln>
                <a:solidFill>
                  <a:srgbClr val="404040"/>
                </a:solidFill>
                <a:effectLst/>
                <a:latin typeface="var(--ds-font-family-code)"/>
              </a:rPr>
              <a:t>numpy</a:t>
            </a:r>
            <a:r>
              <a:rPr kumimoji="0" lang="en-US" altLang="en-US" sz="1200" b="0" i="0" u="none" strike="noStrike" cap="none" normalizeH="0" baseline="0">
                <a:ln>
                  <a:noFill/>
                </a:ln>
                <a:solidFill>
                  <a:srgbClr val="404040"/>
                </a:solidFill>
                <a:effectLst/>
                <a:latin typeface="Inter"/>
              </a:rPr>
              <a:t> library.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3D527677-C165-EA9A-073A-5DA4C893DC79}"/>
              </a:ext>
            </a:extLst>
          </p:cNvPr>
          <p:cNvSpPr txBox="1"/>
          <p:nvPr/>
        </p:nvSpPr>
        <p:spPr>
          <a:xfrm>
            <a:off x="591671" y="2008094"/>
            <a:ext cx="10972800" cy="3675878"/>
          </a:xfrm>
          <a:prstGeom prst="rect">
            <a:avLst/>
          </a:prstGeom>
          <a:noFill/>
        </p:spPr>
        <p:txBody>
          <a:bodyPr wrap="square" rtlCol="0">
            <a:spAutoFit/>
          </a:bodyPr>
          <a:lstStyle/>
          <a:p>
            <a:r>
              <a:rPr lang="en-US" sz="2800" b="1" kern="100" dirty="0">
                <a:effectLst/>
                <a:latin typeface="Aptos" panose="020B0004020202020204" pitchFamily="34" charset="0"/>
                <a:ea typeface="Aptos" panose="020B0004020202020204" pitchFamily="34" charset="0"/>
                <a:cs typeface="Arial" panose="020B0604020202020204" pitchFamily="34" charset="0"/>
              </a:rPr>
              <a:t>Error: </a:t>
            </a:r>
            <a:r>
              <a:rPr lang="en-US" sz="2800" b="1" kern="100" dirty="0" err="1">
                <a:effectLst/>
                <a:latin typeface="Aptos" panose="020B0004020202020204" pitchFamily="34" charset="0"/>
                <a:ea typeface="Aptos" panose="020B0004020202020204" pitchFamily="34" charset="0"/>
                <a:cs typeface="Arial" panose="020B0604020202020204" pitchFamily="34" charset="0"/>
              </a:rPr>
              <a:t>ModuleNotFoundError</a:t>
            </a:r>
            <a:endParaRPr lang="en-US" sz="2800" b="1"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effectLst/>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Cause:</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The package is not installed in your environment.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Fix:</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Use pip install to install the missing package.</a:t>
            </a:r>
          </a:p>
          <a:p>
            <a:pPr marL="742950" lvl="1" indent="-285750">
              <a:lnSpc>
                <a:spcPct val="115000"/>
              </a:lnSpc>
              <a:spcAft>
                <a:spcPts val="800"/>
              </a:spcAft>
              <a:buSzPts val="1000"/>
              <a:buFont typeface="Courier New" panose="02070309020205020404" pitchFamily="49" charset="0"/>
              <a:buChar char="o"/>
              <a:tabLst>
                <a:tab pos="914400" algn="l"/>
              </a:tabLst>
            </a:pPr>
            <a:r>
              <a:rPr lang="en-US" sz="2800" kern="100" dirty="0">
                <a:effectLst/>
                <a:latin typeface="Aptos" panose="020B0004020202020204" pitchFamily="34" charset="0"/>
                <a:ea typeface="Aptos" panose="020B0004020202020204" pitchFamily="34" charset="0"/>
                <a:cs typeface="Arial" panose="020B0604020202020204" pitchFamily="34" charset="0"/>
              </a:rPr>
              <a:t>pip install &lt;</a:t>
            </a:r>
            <a:r>
              <a:rPr lang="en-US" sz="2800" kern="100" dirty="0" err="1">
                <a:effectLst/>
                <a:latin typeface="Aptos" panose="020B0004020202020204" pitchFamily="34" charset="0"/>
                <a:ea typeface="Aptos" panose="020B0004020202020204" pitchFamily="34" charset="0"/>
                <a:cs typeface="Arial" panose="020B0604020202020204" pitchFamily="34" charset="0"/>
              </a:rPr>
              <a:t>package_name</a:t>
            </a:r>
            <a:r>
              <a:rPr lang="en-US" sz="2800" kern="100" dirty="0">
                <a:effectLst/>
                <a:latin typeface="Aptos" panose="020B0004020202020204" pitchFamily="34" charset="0"/>
                <a:ea typeface="Aptos" panose="020B0004020202020204" pitchFamily="34" charset="0"/>
                <a:cs typeface="Arial" panose="020B0604020202020204" pitchFamily="34" charset="0"/>
              </a:rPr>
              <a:t>&gt;</a:t>
            </a:r>
          </a:p>
          <a:p>
            <a:pPr marL="742950" marR="0" lvl="1" indent="-285750">
              <a:lnSpc>
                <a:spcPct val="115000"/>
              </a:lnSpc>
              <a:spcAft>
                <a:spcPts val="800"/>
              </a:spcAft>
              <a:buSzPts val="1000"/>
              <a:buFont typeface="Courier New" panose="02070309020205020404" pitchFamily="49" charset="0"/>
              <a:buChar char="o"/>
              <a:tabLst>
                <a:tab pos="914400" algn="l"/>
              </a:tabLst>
            </a:pP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137323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Common Errors and Fixes in pip</a:t>
            </a:r>
          </a:p>
        </p:txBody>
      </p:sp>
      <p:sp>
        <p:nvSpPr>
          <p:cNvPr id="3" name="Content Placeholder 2">
            <a:extLst>
              <a:ext uri="{FF2B5EF4-FFF2-40B4-BE49-F238E27FC236}">
                <a16:creationId xmlns:a16="http://schemas.microsoft.com/office/drawing/2014/main" id="{88832604-A533-B818-FCAA-231C5DAB3E1C}"/>
              </a:ext>
            </a:extLst>
          </p:cNvPr>
          <p:cNvSpPr>
            <a:spLocks noGrp="1"/>
          </p:cNvSpPr>
          <p:nvPr>
            <p:ph idx="1"/>
          </p:nvPr>
        </p:nvSpPr>
        <p:spPr>
          <a:xfrm>
            <a:off x="0" y="1328207"/>
            <a:ext cx="12389222" cy="5824331"/>
          </a:xfrm>
        </p:spPr>
        <p:txBody>
          <a:bodyPr anchor="ctr">
            <a:normAutofit/>
          </a:bodyPr>
          <a:lstStyle/>
          <a:p>
            <a:pPr marL="0" marR="0">
              <a:lnSpc>
                <a:spcPct val="115000"/>
              </a:lnSpc>
              <a:spcAft>
                <a:spcPts val="800"/>
              </a:spcAft>
            </a:pP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p>
            <a:pPr marL="0" marR="0" lvl="0" indent="0">
              <a:lnSpc>
                <a:spcPct val="115000"/>
              </a:lnSpc>
              <a:spcAft>
                <a:spcPts val="800"/>
              </a:spcAft>
              <a:buSzPts val="1000"/>
              <a:buNone/>
              <a:tabLst>
                <a:tab pos="457200" algn="l"/>
              </a:tabLst>
            </a:pPr>
            <a:endParaRPr lang="en-US" sz="4800" dirty="0"/>
          </a:p>
        </p:txBody>
      </p:sp>
      <p:sp>
        <p:nvSpPr>
          <p:cNvPr id="5" name="Rectangle 2">
            <a:extLst>
              <a:ext uri="{FF2B5EF4-FFF2-40B4-BE49-F238E27FC236}">
                <a16:creationId xmlns:a16="http://schemas.microsoft.com/office/drawing/2014/main" id="{A1A06CE5-F298-F9F9-6D5C-7CEDC8889E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04040"/>
                </a:solidFill>
                <a:effectLst/>
                <a:latin typeface="Inter"/>
              </a:rPr>
              <a:t>This installs version </a:t>
            </a:r>
            <a:r>
              <a:rPr kumimoji="0" lang="en-US" altLang="en-US" b="0" i="0" u="none" strike="noStrike" cap="none" normalizeH="0" baseline="0">
                <a:ln>
                  <a:noFill/>
                </a:ln>
                <a:solidFill>
                  <a:srgbClr val="404040"/>
                </a:solidFill>
                <a:effectLst/>
                <a:latin typeface="var(--ds-font-family-code)"/>
              </a:rPr>
              <a:t>1.21.0</a:t>
            </a:r>
            <a:r>
              <a:rPr kumimoji="0" lang="en-US" altLang="en-US" sz="1200" b="0" i="0" u="none" strike="noStrike" cap="none" normalizeH="0" baseline="0">
                <a:ln>
                  <a:noFill/>
                </a:ln>
                <a:solidFill>
                  <a:srgbClr val="404040"/>
                </a:solidFill>
                <a:effectLst/>
                <a:latin typeface="Inter"/>
              </a:rPr>
              <a:t> of the </a:t>
            </a:r>
            <a:r>
              <a:rPr kumimoji="0" lang="en-US" altLang="en-US" b="0" i="0" u="none" strike="noStrike" cap="none" normalizeH="0" baseline="0">
                <a:ln>
                  <a:noFill/>
                </a:ln>
                <a:solidFill>
                  <a:srgbClr val="404040"/>
                </a:solidFill>
                <a:effectLst/>
                <a:latin typeface="var(--ds-font-family-code)"/>
              </a:rPr>
              <a:t>numpy</a:t>
            </a:r>
            <a:r>
              <a:rPr kumimoji="0" lang="en-US" altLang="en-US" sz="1200" b="0" i="0" u="none" strike="noStrike" cap="none" normalizeH="0" baseline="0">
                <a:ln>
                  <a:noFill/>
                </a:ln>
                <a:solidFill>
                  <a:srgbClr val="404040"/>
                </a:solidFill>
                <a:effectLst/>
                <a:latin typeface="Inter"/>
              </a:rPr>
              <a:t> library.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3D527677-C165-EA9A-073A-5DA4C893DC79}"/>
              </a:ext>
            </a:extLst>
          </p:cNvPr>
          <p:cNvSpPr txBox="1"/>
          <p:nvPr/>
        </p:nvSpPr>
        <p:spPr>
          <a:xfrm>
            <a:off x="591671" y="2008094"/>
            <a:ext cx="10972800" cy="4539704"/>
          </a:xfrm>
          <a:prstGeom prst="rect">
            <a:avLst/>
          </a:prstGeom>
          <a:noFill/>
        </p:spPr>
        <p:txBody>
          <a:bodyPr wrap="square" rtlCol="0">
            <a:spAutoFit/>
          </a:bodyPr>
          <a:lstStyle/>
          <a:p>
            <a:r>
              <a:rPr lang="en-US" sz="3600" b="1" dirty="0">
                <a:effectLst/>
                <a:latin typeface="Aptos" panose="020B0004020202020204" pitchFamily="34" charset="0"/>
                <a:ea typeface="Aptos" panose="020B0004020202020204" pitchFamily="34" charset="0"/>
                <a:cs typeface="Arial" panose="020B0604020202020204" pitchFamily="34" charset="0"/>
              </a:rPr>
              <a:t>Error: </a:t>
            </a:r>
            <a:r>
              <a:rPr lang="en-US" sz="3600" b="1" dirty="0" err="1">
                <a:effectLst/>
                <a:latin typeface="Aptos" panose="020B0004020202020204" pitchFamily="34" charset="0"/>
                <a:ea typeface="Aptos" panose="020B0004020202020204" pitchFamily="34" charset="0"/>
                <a:cs typeface="Arial" panose="020B0604020202020204" pitchFamily="34" charset="0"/>
              </a:rPr>
              <a:t>ImportError</a:t>
            </a:r>
            <a:endParaRPr lang="en-US" sz="3600" dirty="0">
              <a:effectLst/>
            </a:endParaRPr>
          </a:p>
          <a:p>
            <a:endParaRPr lang="en-US" sz="3600" dirty="0">
              <a:effectLst/>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Cause:</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The package is installed, but there’s an issue with the import statement (e.g., incorrect module name).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Fix:</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Double-check the import statement and ensure the package is installed correctly.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17627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60C2887-81D8-CB07-62AD-E430EFF3AFDE}"/>
              </a:ext>
            </a:extLst>
          </p:cNvPr>
          <p:cNvSpPr>
            <a:spLocks noGrp="1"/>
          </p:cNvSpPr>
          <p:nvPr>
            <p:ph type="title"/>
          </p:nvPr>
        </p:nvSpPr>
        <p:spPr>
          <a:xfrm>
            <a:off x="285456" y="179300"/>
            <a:ext cx="11903495" cy="6672737"/>
          </a:xfrm>
          <a:noFill/>
        </p:spPr>
        <p:txBody>
          <a:bodyPr anchor="t">
            <a:noAutofit/>
          </a:bodyPr>
          <a:lstStyle/>
          <a:p>
            <a:pPr algn="ctr"/>
            <a:br>
              <a:rPr lang="en-US" sz="6600" dirty="0">
                <a:solidFill>
                  <a:schemeClr val="bg1"/>
                </a:solidFill>
              </a:rPr>
            </a:br>
            <a:br>
              <a:rPr lang="en-US" sz="6600" dirty="0">
                <a:solidFill>
                  <a:schemeClr val="bg1"/>
                </a:solidFill>
              </a:rPr>
            </a:br>
            <a:r>
              <a:rPr lang="en-US" sz="6600" dirty="0">
                <a:solidFill>
                  <a:schemeClr val="bg1"/>
                </a:solidFill>
              </a:rPr>
              <a:t>Common Errors in Python Codes and Fixes</a:t>
            </a:r>
          </a:p>
        </p:txBody>
      </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39" name="Straight Connector 38">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5564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rPr>
              <a:t>Why Understanding Errors is Important</a:t>
            </a:r>
            <a:br>
              <a:rPr lang="en-US" sz="4000" dirty="0">
                <a:solidFill>
                  <a:srgbClr val="FFFFFF"/>
                </a:solidFill>
              </a:rPr>
            </a:br>
            <a:endParaRPr lang="en-US" sz="4000" dirty="0">
              <a:solidFill>
                <a:srgbClr val="FFFFFF"/>
              </a:solidFill>
            </a:endParaRPr>
          </a:p>
        </p:txBody>
      </p:sp>
      <p:sp>
        <p:nvSpPr>
          <p:cNvPr id="4" name="TextBox 3">
            <a:extLst>
              <a:ext uri="{FF2B5EF4-FFF2-40B4-BE49-F238E27FC236}">
                <a16:creationId xmlns:a16="http://schemas.microsoft.com/office/drawing/2014/main" id="{3D527677-C165-EA9A-073A-5DA4C893DC79}"/>
              </a:ext>
            </a:extLst>
          </p:cNvPr>
          <p:cNvSpPr txBox="1"/>
          <p:nvPr/>
        </p:nvSpPr>
        <p:spPr>
          <a:xfrm>
            <a:off x="591671" y="2008094"/>
            <a:ext cx="10972800" cy="5032147"/>
          </a:xfrm>
          <a:prstGeom prst="rect">
            <a:avLst/>
          </a:prstGeom>
          <a:noFill/>
        </p:spPr>
        <p:txBody>
          <a:bodyPr wrap="square" rtlCol="0">
            <a:spAutoFit/>
          </a:bodyPr>
          <a:lstStyle/>
          <a:p>
            <a:pPr algn="l">
              <a:buFont typeface="Arial" panose="020B0604020202020204" pitchFamily="34" charset="0"/>
              <a:buChar char="•"/>
            </a:pPr>
            <a:r>
              <a:rPr lang="en-US" sz="4800" b="0" i="0" dirty="0">
                <a:solidFill>
                  <a:srgbClr val="404040"/>
                </a:solidFill>
                <a:effectLst/>
                <a:latin typeface="Inter"/>
              </a:rPr>
              <a:t>Errors help identify issues in code.</a:t>
            </a:r>
          </a:p>
          <a:p>
            <a:pPr algn="l">
              <a:spcBef>
                <a:spcPts val="300"/>
              </a:spcBef>
              <a:buFont typeface="Arial" panose="020B0604020202020204" pitchFamily="34" charset="0"/>
              <a:buChar char="•"/>
            </a:pPr>
            <a:r>
              <a:rPr lang="en-US" sz="4800" b="0" i="0" dirty="0">
                <a:solidFill>
                  <a:srgbClr val="404040"/>
                </a:solidFill>
                <a:effectLst/>
                <a:latin typeface="Inter"/>
              </a:rPr>
              <a:t>Properly reading errors speeds up debugging.</a:t>
            </a:r>
          </a:p>
          <a:p>
            <a:pPr algn="l">
              <a:spcBef>
                <a:spcPts val="300"/>
              </a:spcBef>
              <a:buFont typeface="Arial" panose="020B0604020202020204" pitchFamily="34" charset="0"/>
              <a:buChar char="•"/>
            </a:pPr>
            <a:r>
              <a:rPr lang="en-US" sz="4800" b="0" i="0" dirty="0">
                <a:solidFill>
                  <a:srgbClr val="404040"/>
                </a:solidFill>
                <a:effectLst/>
                <a:latin typeface="Inter"/>
              </a:rPr>
              <a:t>Python provides clear error messages to guide fixes.</a:t>
            </a:r>
          </a:p>
          <a:p>
            <a:br>
              <a:rPr lang="en-US" sz="4800" dirty="0"/>
            </a:br>
            <a:endParaRPr lang="en-US" sz="2800" dirty="0"/>
          </a:p>
        </p:txBody>
      </p:sp>
    </p:spTree>
    <p:extLst>
      <p:ext uri="{BB962C8B-B14F-4D97-AF65-F5344CB8AC3E}">
        <p14:creationId xmlns:p14="http://schemas.microsoft.com/office/powerpoint/2010/main" val="223390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E1088-7B4A-078F-EFAB-7D9BE6F8824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Comparison of </a:t>
            </a:r>
            <a:r>
              <a:rPr lang="en-US" sz="4000" dirty="0" err="1">
                <a:solidFill>
                  <a:srgbClr val="FFFFFF"/>
                </a:solidFill>
              </a:rPr>
              <a:t>Groupby</a:t>
            </a:r>
            <a:r>
              <a:rPr lang="en-US" sz="4000" dirty="0">
                <a:solidFill>
                  <a:srgbClr val="FFFFFF"/>
                </a:solidFill>
              </a:rPr>
              <a:t> in Python and Excel</a:t>
            </a:r>
          </a:p>
        </p:txBody>
      </p:sp>
      <p:sp>
        <p:nvSpPr>
          <p:cNvPr id="3" name="Content Placeholder 2">
            <a:extLst>
              <a:ext uri="{FF2B5EF4-FFF2-40B4-BE49-F238E27FC236}">
                <a16:creationId xmlns:a16="http://schemas.microsoft.com/office/drawing/2014/main" id="{194A2E4A-512B-C94F-4575-7B6A05091E1B}"/>
              </a:ext>
            </a:extLst>
          </p:cNvPr>
          <p:cNvSpPr>
            <a:spLocks noGrp="1"/>
          </p:cNvSpPr>
          <p:nvPr>
            <p:ph idx="1"/>
          </p:nvPr>
        </p:nvSpPr>
        <p:spPr>
          <a:xfrm>
            <a:off x="304801" y="1622746"/>
            <a:ext cx="11732646" cy="4940716"/>
          </a:xfrm>
        </p:spPr>
        <p:txBody>
          <a:bodyPr anchor="ctr">
            <a:normAutofit/>
          </a:bodyPr>
          <a:lstStyle/>
          <a:p>
            <a:endParaRPr lang="en-US" sz="6000" dirty="0">
              <a:effectLst/>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3200" b="1" kern="100" dirty="0">
                <a:effectLst/>
                <a:latin typeface="Aptos" panose="020B0004020202020204" pitchFamily="34" charset="0"/>
                <a:ea typeface="Aptos" panose="020B0004020202020204" pitchFamily="34" charset="0"/>
                <a:cs typeface="Times New Roman" panose="02020603050405020304" pitchFamily="18" charset="0"/>
              </a:rPr>
              <a:t>Comparison with Excel:</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SzPts val="1000"/>
              <a:buFont typeface="Wingdings" panose="05000000000000000000" pitchFamily="2" charset="2"/>
              <a:buChar char=""/>
              <a:tabLst>
                <a:tab pos="1371600" algn="l"/>
              </a:tabLst>
            </a:pPr>
            <a:r>
              <a:rPr lang="en-US" sz="3200" kern="100" dirty="0" err="1">
                <a:effectLst/>
                <a:latin typeface="Aptos" panose="020B0004020202020204" pitchFamily="34" charset="0"/>
                <a:ea typeface="Aptos" panose="020B0004020202020204" pitchFamily="34" charset="0"/>
                <a:cs typeface="Arial" panose="020B0604020202020204" pitchFamily="34" charset="0"/>
              </a:rPr>
              <a:t>df.groupby</a:t>
            </a:r>
            <a:r>
              <a:rPr lang="en-US" sz="3200" kern="100" dirty="0">
                <a:effectLst/>
                <a:latin typeface="Aptos" panose="020B0004020202020204" pitchFamily="34" charset="0"/>
                <a:ea typeface="Aptos" panose="020B0004020202020204" pitchFamily="34" charset="0"/>
                <a:cs typeface="Arial" panose="020B0604020202020204" pitchFamily="34" charset="0"/>
              </a:rPr>
              <a:t>("Suburb")["Price"].mean() </a:t>
            </a:r>
            <a:r>
              <a:rPr lang="en-US" sz="3200" kern="100" dirty="0">
                <a:effectLst/>
                <a:latin typeface="Segoe UI Symbol" panose="020B0502040204020203" pitchFamily="34" charset="0"/>
                <a:ea typeface="Aptos" panose="020B0004020202020204" pitchFamily="34" charset="0"/>
                <a:cs typeface="Segoe UI Symbol" panose="020B0502040204020203" pitchFamily="34" charset="0"/>
              </a:rPr>
              <a:t>➝</a:t>
            </a:r>
            <a:r>
              <a:rPr lang="en-US" sz="3200" kern="100" dirty="0">
                <a:effectLst/>
                <a:latin typeface="Aptos" panose="020B0004020202020204" pitchFamily="34" charset="0"/>
                <a:ea typeface="Aptos" panose="020B0004020202020204" pitchFamily="34" charset="0"/>
                <a:cs typeface="Arial" panose="020B0604020202020204" pitchFamily="34" charset="0"/>
              </a:rPr>
              <a:t> Similar to </a:t>
            </a:r>
            <a:r>
              <a:rPr lang="en-US" sz="3200" b="1" kern="100" dirty="0">
                <a:effectLst/>
                <a:latin typeface="Aptos" panose="020B0004020202020204" pitchFamily="34" charset="0"/>
                <a:ea typeface="Aptos" panose="020B0004020202020204" pitchFamily="34" charset="0"/>
                <a:cs typeface="Arial" panose="020B0604020202020204" pitchFamily="34" charset="0"/>
              </a:rPr>
              <a:t>Excel Pivot Table's Average Function</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1143000" marR="0" lvl="2" indent="-228600">
              <a:lnSpc>
                <a:spcPct val="115000"/>
              </a:lnSpc>
              <a:spcAft>
                <a:spcPts val="800"/>
              </a:spcAft>
              <a:buSzPts val="1000"/>
              <a:buFont typeface="Wingdings" panose="05000000000000000000" pitchFamily="2" charset="2"/>
              <a:buChar char=""/>
              <a:tabLst>
                <a:tab pos="1371600" algn="l"/>
              </a:tabLst>
            </a:pPr>
            <a:r>
              <a:rPr lang="en-US" sz="3200" kern="100" dirty="0" err="1">
                <a:effectLst/>
                <a:latin typeface="Aptos" panose="020B0004020202020204" pitchFamily="34" charset="0"/>
                <a:ea typeface="Aptos" panose="020B0004020202020204" pitchFamily="34" charset="0"/>
                <a:cs typeface="Arial" panose="020B0604020202020204" pitchFamily="34" charset="0"/>
              </a:rPr>
              <a:t>df.groupby</a:t>
            </a:r>
            <a:r>
              <a:rPr lang="en-US" sz="3200" kern="100" dirty="0">
                <a:effectLst/>
                <a:latin typeface="Aptos" panose="020B0004020202020204" pitchFamily="34" charset="0"/>
                <a:ea typeface="Aptos" panose="020B0004020202020204" pitchFamily="34" charset="0"/>
                <a:cs typeface="Arial" panose="020B0604020202020204" pitchFamily="34" charset="0"/>
              </a:rPr>
              <a:t>(["Suburb", "Type"])["Price"].sum() </a:t>
            </a:r>
            <a:r>
              <a:rPr lang="en-US" sz="3200" kern="100" dirty="0">
                <a:effectLst/>
                <a:latin typeface="Segoe UI Symbol" panose="020B0502040204020203" pitchFamily="34" charset="0"/>
                <a:ea typeface="Aptos" panose="020B0004020202020204" pitchFamily="34" charset="0"/>
                <a:cs typeface="Segoe UI Symbol" panose="020B0502040204020203" pitchFamily="34" charset="0"/>
              </a:rPr>
              <a:t>➝</a:t>
            </a:r>
            <a:r>
              <a:rPr lang="en-US" sz="3200" kern="100" dirty="0">
                <a:effectLst/>
                <a:latin typeface="Aptos" panose="020B0004020202020204" pitchFamily="34" charset="0"/>
                <a:ea typeface="Aptos" panose="020B0004020202020204" pitchFamily="34" charset="0"/>
                <a:cs typeface="Arial" panose="020B0604020202020204" pitchFamily="34" charset="0"/>
              </a:rPr>
              <a:t> Similar to </a:t>
            </a:r>
            <a:r>
              <a:rPr lang="en-US" sz="3200" b="1" kern="100" dirty="0">
                <a:effectLst/>
                <a:latin typeface="Aptos" panose="020B0004020202020204" pitchFamily="34" charset="0"/>
                <a:ea typeface="Aptos" panose="020B0004020202020204" pitchFamily="34" charset="0"/>
                <a:cs typeface="Arial" panose="020B0604020202020204" pitchFamily="34" charset="0"/>
              </a:rPr>
              <a:t>SUMIFS in Excel</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endParaRPr lang="en-US" sz="6000" dirty="0"/>
          </a:p>
        </p:txBody>
      </p:sp>
    </p:spTree>
    <p:extLst>
      <p:ext uri="{BB962C8B-B14F-4D97-AF65-F5344CB8AC3E}">
        <p14:creationId xmlns:p14="http://schemas.microsoft.com/office/powerpoint/2010/main" val="2453441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 </a:t>
            </a:r>
            <a:r>
              <a:rPr lang="en-US" sz="4000" dirty="0" err="1">
                <a:solidFill>
                  <a:srgbClr val="FFFFFF"/>
                </a:solidFill>
              </a:rPr>
              <a:t>SyntaxError</a:t>
            </a:r>
            <a:endParaRPr lang="en-US" sz="4000" dirty="0">
              <a:solidFill>
                <a:srgbClr val="FFFFFF"/>
              </a:solidFill>
            </a:endParaRPr>
          </a:p>
        </p:txBody>
      </p:sp>
      <p:sp>
        <p:nvSpPr>
          <p:cNvPr id="4" name="TextBox 3">
            <a:extLst>
              <a:ext uri="{FF2B5EF4-FFF2-40B4-BE49-F238E27FC236}">
                <a16:creationId xmlns:a16="http://schemas.microsoft.com/office/drawing/2014/main" id="{3D527677-C165-EA9A-073A-5DA4C893DC79}"/>
              </a:ext>
            </a:extLst>
          </p:cNvPr>
          <p:cNvSpPr txBox="1"/>
          <p:nvPr/>
        </p:nvSpPr>
        <p:spPr>
          <a:xfrm>
            <a:off x="591671" y="2008094"/>
            <a:ext cx="10972800" cy="8802410"/>
          </a:xfrm>
          <a:prstGeom prst="rect">
            <a:avLst/>
          </a:prstGeom>
          <a:noFill/>
        </p:spPr>
        <p:txBody>
          <a:bodyPr wrap="square" rtlCol="0">
            <a:spAutoFit/>
          </a:bodyPr>
          <a:lstStyle/>
          <a:p>
            <a:pPr algn="l">
              <a:spcAft>
                <a:spcPts val="300"/>
              </a:spcAft>
            </a:pPr>
            <a:r>
              <a:rPr lang="en-US" sz="4800" b="1" i="0" dirty="0">
                <a:solidFill>
                  <a:srgbClr val="404040"/>
                </a:solidFill>
                <a:effectLst/>
                <a:latin typeface="Inter"/>
              </a:rPr>
              <a:t>Cause:</a:t>
            </a:r>
            <a:r>
              <a:rPr lang="en-US" sz="4800" b="0" i="0" dirty="0">
                <a:solidFill>
                  <a:srgbClr val="404040"/>
                </a:solidFill>
                <a:effectLst/>
                <a:latin typeface="Inter"/>
              </a:rPr>
              <a:t> Invalid Python syntax.</a:t>
            </a:r>
            <a:r>
              <a:rPr lang="en-US" sz="4800" b="1" i="0" dirty="0">
                <a:solidFill>
                  <a:srgbClr val="404040"/>
                </a:solidFill>
                <a:effectLst/>
                <a:latin typeface="Inter"/>
              </a:rPr>
              <a:t> </a:t>
            </a:r>
          </a:p>
          <a:p>
            <a:pPr algn="l">
              <a:spcAft>
                <a:spcPts val="300"/>
              </a:spcAft>
            </a:pPr>
            <a:r>
              <a:rPr lang="en-US" sz="4800" b="1" i="0" dirty="0">
                <a:solidFill>
                  <a:srgbClr val="404040"/>
                </a:solidFill>
                <a:effectLst/>
                <a:latin typeface="Inter"/>
              </a:rPr>
              <a:t>Example: </a:t>
            </a:r>
            <a:r>
              <a:rPr lang="en-US" sz="4800" i="0" dirty="0">
                <a:solidFill>
                  <a:srgbClr val="404040"/>
                </a:solidFill>
                <a:effectLst/>
                <a:latin typeface="Inter"/>
              </a:rPr>
              <a:t>print("Hello, World"</a:t>
            </a:r>
          </a:p>
          <a:p>
            <a:pPr algn="l">
              <a:spcAft>
                <a:spcPts val="300"/>
              </a:spcAft>
            </a:pPr>
            <a:r>
              <a:rPr lang="en-US" sz="4800" b="1" i="0" dirty="0">
                <a:solidFill>
                  <a:srgbClr val="404040"/>
                </a:solidFill>
                <a:effectLst/>
                <a:latin typeface="Inter"/>
              </a:rPr>
              <a:t>Error Message: </a:t>
            </a:r>
            <a:r>
              <a:rPr lang="en-US" sz="4800" i="0" dirty="0" err="1">
                <a:solidFill>
                  <a:srgbClr val="404040"/>
                </a:solidFill>
                <a:effectLst/>
                <a:latin typeface="Inter"/>
              </a:rPr>
              <a:t>SyntaxError</a:t>
            </a:r>
            <a:r>
              <a:rPr lang="en-US" sz="4800" i="0" dirty="0">
                <a:solidFill>
                  <a:srgbClr val="404040"/>
                </a:solidFill>
                <a:effectLst/>
                <a:latin typeface="Inter"/>
              </a:rPr>
              <a:t>: unexpected EOF while parsing</a:t>
            </a:r>
          </a:p>
          <a:p>
            <a:pPr algn="l">
              <a:spcAft>
                <a:spcPts val="300"/>
              </a:spcAft>
            </a:pPr>
            <a:endParaRPr lang="en-US" sz="4800" b="0" i="0" dirty="0">
              <a:solidFill>
                <a:srgbClr val="404040"/>
              </a:solidFill>
              <a:effectLst/>
              <a:latin typeface="Inter"/>
            </a:endParaRPr>
          </a:p>
          <a:p>
            <a:br>
              <a:rPr lang="en-US" sz="4800" b="0" i="0" dirty="0">
                <a:solidFill>
                  <a:srgbClr val="FFFFFF"/>
                </a:solidFill>
                <a:effectLst/>
                <a:latin typeface="Inter"/>
              </a:rPr>
            </a:br>
            <a:endParaRPr lang="en-US" sz="4800" b="0" i="0" dirty="0">
              <a:solidFill>
                <a:srgbClr val="404040"/>
              </a:solidFill>
              <a:effectLst/>
              <a:latin typeface="Inter"/>
            </a:endParaRPr>
          </a:p>
          <a:p>
            <a:br>
              <a:rPr lang="en-US" sz="4800" b="0" i="0" dirty="0">
                <a:solidFill>
                  <a:srgbClr val="FFFFFF"/>
                </a:solidFill>
                <a:effectLst/>
                <a:latin typeface="Inter"/>
              </a:rPr>
            </a:br>
            <a:endParaRPr lang="en-US" sz="4800" b="0" i="0" dirty="0">
              <a:solidFill>
                <a:srgbClr val="404040"/>
              </a:solidFill>
              <a:effectLst/>
              <a:latin typeface="Inter"/>
            </a:endParaRPr>
          </a:p>
          <a:p>
            <a:br>
              <a:rPr lang="en-US" sz="4800" dirty="0"/>
            </a:br>
            <a:br>
              <a:rPr lang="en-US" sz="4800" dirty="0"/>
            </a:br>
            <a:endParaRPr lang="en-US" sz="2800" dirty="0"/>
          </a:p>
        </p:txBody>
      </p:sp>
    </p:spTree>
    <p:extLst>
      <p:ext uri="{BB962C8B-B14F-4D97-AF65-F5344CB8AC3E}">
        <p14:creationId xmlns:p14="http://schemas.microsoft.com/office/powerpoint/2010/main" val="3251081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rmAutofit fontScale="90000"/>
          </a:bodyPr>
          <a:lstStyle/>
          <a:p>
            <a:r>
              <a:rPr lang="en-US" sz="4000" dirty="0" err="1">
                <a:solidFill>
                  <a:srgbClr val="FFFFFF"/>
                </a:solidFill>
              </a:rPr>
              <a:t>IndentationError</a:t>
            </a:r>
            <a:br>
              <a:rPr lang="en-US" sz="4000" dirty="0">
                <a:solidFill>
                  <a:srgbClr val="FFFFFF"/>
                </a:solidFill>
              </a:rPr>
            </a:br>
            <a:endParaRPr lang="en-US" sz="4000" dirty="0">
              <a:solidFill>
                <a:srgbClr val="FFFFFF"/>
              </a:solidFill>
            </a:endParaRPr>
          </a:p>
        </p:txBody>
      </p:sp>
      <p:sp>
        <p:nvSpPr>
          <p:cNvPr id="4" name="TextBox 3">
            <a:extLst>
              <a:ext uri="{FF2B5EF4-FFF2-40B4-BE49-F238E27FC236}">
                <a16:creationId xmlns:a16="http://schemas.microsoft.com/office/drawing/2014/main" id="{3D527677-C165-EA9A-073A-5DA4C893DC79}"/>
              </a:ext>
            </a:extLst>
          </p:cNvPr>
          <p:cNvSpPr txBox="1"/>
          <p:nvPr/>
        </p:nvSpPr>
        <p:spPr>
          <a:xfrm>
            <a:off x="197224" y="1590742"/>
            <a:ext cx="11367247" cy="5924699"/>
          </a:xfrm>
          <a:prstGeom prst="rect">
            <a:avLst/>
          </a:prstGeom>
          <a:noFill/>
        </p:spPr>
        <p:txBody>
          <a:bodyPr wrap="square" rtlCol="0">
            <a:spAutoFit/>
          </a:bodyPr>
          <a:lstStyle/>
          <a:p>
            <a:pPr algn="l">
              <a:spcAft>
                <a:spcPts val="300"/>
              </a:spcAft>
            </a:pPr>
            <a:r>
              <a:rPr lang="en-US" sz="4800" b="1" i="0" dirty="0">
                <a:solidFill>
                  <a:srgbClr val="404040"/>
                </a:solidFill>
                <a:effectLst/>
                <a:latin typeface="Inter"/>
              </a:rPr>
              <a:t>Cause:</a:t>
            </a:r>
            <a:r>
              <a:rPr lang="en-US" sz="4800" b="0" i="0" dirty="0">
                <a:solidFill>
                  <a:srgbClr val="404040"/>
                </a:solidFill>
                <a:effectLst/>
                <a:latin typeface="Inter"/>
              </a:rPr>
              <a:t> Incorrect indentation.</a:t>
            </a:r>
            <a:endParaRPr lang="en-US" sz="4800" b="1" i="0" dirty="0">
              <a:solidFill>
                <a:srgbClr val="404040"/>
              </a:solidFill>
              <a:effectLst/>
              <a:latin typeface="Inter"/>
            </a:endParaRPr>
          </a:p>
          <a:p>
            <a:pPr algn="l">
              <a:spcAft>
                <a:spcPts val="300"/>
              </a:spcAft>
            </a:pPr>
            <a:r>
              <a:rPr lang="en-US" sz="4800" b="1" i="0" dirty="0">
                <a:solidFill>
                  <a:srgbClr val="404040"/>
                </a:solidFill>
                <a:effectLst/>
                <a:latin typeface="Inter"/>
              </a:rPr>
              <a:t>Example: </a:t>
            </a:r>
          </a:p>
          <a:p>
            <a:pPr algn="l">
              <a:spcAft>
                <a:spcPts val="300"/>
              </a:spcAft>
            </a:pPr>
            <a:r>
              <a:rPr lang="en-US" sz="4800" i="0" dirty="0">
                <a:solidFill>
                  <a:srgbClr val="404040"/>
                </a:solidFill>
                <a:effectLst/>
                <a:latin typeface="Inter"/>
              </a:rPr>
              <a:t>def greet():</a:t>
            </a:r>
          </a:p>
          <a:p>
            <a:pPr algn="l">
              <a:spcAft>
                <a:spcPts val="300"/>
              </a:spcAft>
            </a:pPr>
            <a:r>
              <a:rPr lang="en-US" sz="4800" i="0" dirty="0">
                <a:solidFill>
                  <a:srgbClr val="404040"/>
                </a:solidFill>
                <a:effectLst/>
                <a:latin typeface="Inter"/>
              </a:rPr>
              <a:t>print("Hello, World")</a:t>
            </a:r>
          </a:p>
          <a:p>
            <a:pPr algn="l">
              <a:spcAft>
                <a:spcPts val="300"/>
              </a:spcAft>
            </a:pPr>
            <a:r>
              <a:rPr lang="en-US" sz="4800" b="1" i="0" dirty="0">
                <a:solidFill>
                  <a:srgbClr val="404040"/>
                </a:solidFill>
                <a:effectLst/>
                <a:latin typeface="Inter"/>
              </a:rPr>
              <a:t>Error Message</a:t>
            </a:r>
            <a:r>
              <a:rPr lang="en-US" sz="4800" dirty="0">
                <a:solidFill>
                  <a:srgbClr val="404040"/>
                </a:solidFill>
                <a:latin typeface="Inter"/>
              </a:rPr>
              <a:t>: </a:t>
            </a:r>
            <a:r>
              <a:rPr lang="en-US" sz="4800" dirty="0" err="1">
                <a:solidFill>
                  <a:srgbClr val="404040"/>
                </a:solidFill>
                <a:latin typeface="Inter"/>
              </a:rPr>
              <a:t>IndentationError</a:t>
            </a:r>
            <a:r>
              <a:rPr lang="en-US" sz="4800" dirty="0">
                <a:solidFill>
                  <a:srgbClr val="404040"/>
                </a:solidFill>
                <a:latin typeface="Inter"/>
              </a:rPr>
              <a:t>: expected an indented block</a:t>
            </a:r>
          </a:p>
          <a:p>
            <a:pPr algn="l">
              <a:spcAft>
                <a:spcPts val="300"/>
              </a:spcAft>
            </a:pPr>
            <a:r>
              <a:rPr lang="en-US" sz="4800" dirty="0">
                <a:solidFill>
                  <a:srgbClr val="404040"/>
                </a:solidFill>
                <a:latin typeface="Inter"/>
              </a:rPr>
              <a:t>Fix: </a:t>
            </a:r>
            <a:r>
              <a:rPr lang="en-US" sz="4800" b="0" i="0" dirty="0">
                <a:solidFill>
                  <a:srgbClr val="404040"/>
                </a:solidFill>
                <a:effectLst/>
                <a:latin typeface="Inter"/>
              </a:rPr>
              <a:t>Indent the code block properly.</a:t>
            </a:r>
            <a:endParaRPr lang="en-US" sz="4800" dirty="0">
              <a:solidFill>
                <a:srgbClr val="404040"/>
              </a:solidFill>
              <a:latin typeface="Inter"/>
            </a:endParaRPr>
          </a:p>
          <a:p>
            <a:endParaRPr lang="en-US" sz="2800" dirty="0"/>
          </a:p>
        </p:txBody>
      </p:sp>
    </p:spTree>
    <p:extLst>
      <p:ext uri="{BB962C8B-B14F-4D97-AF65-F5344CB8AC3E}">
        <p14:creationId xmlns:p14="http://schemas.microsoft.com/office/powerpoint/2010/main" val="638234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Autofit/>
          </a:bodyPr>
          <a:lstStyle/>
          <a:p>
            <a:r>
              <a:rPr lang="en-US" dirty="0" err="1">
                <a:solidFill>
                  <a:srgbClr val="FFFFFF"/>
                </a:solidFill>
              </a:rPr>
              <a:t>NameError</a:t>
            </a:r>
            <a:endParaRPr lang="en-US" dirty="0">
              <a:solidFill>
                <a:srgbClr val="FFFFFF"/>
              </a:solidFill>
            </a:endParaRPr>
          </a:p>
        </p:txBody>
      </p:sp>
      <p:sp>
        <p:nvSpPr>
          <p:cNvPr id="4" name="TextBox 3">
            <a:extLst>
              <a:ext uri="{FF2B5EF4-FFF2-40B4-BE49-F238E27FC236}">
                <a16:creationId xmlns:a16="http://schemas.microsoft.com/office/drawing/2014/main" id="{3D527677-C165-EA9A-073A-5DA4C893DC79}"/>
              </a:ext>
            </a:extLst>
          </p:cNvPr>
          <p:cNvSpPr txBox="1"/>
          <p:nvPr/>
        </p:nvSpPr>
        <p:spPr>
          <a:xfrm>
            <a:off x="197224" y="1590742"/>
            <a:ext cx="11367247" cy="5416868"/>
          </a:xfrm>
          <a:prstGeom prst="rect">
            <a:avLst/>
          </a:prstGeom>
          <a:noFill/>
        </p:spPr>
        <p:txBody>
          <a:bodyPr wrap="square" rtlCol="0">
            <a:spAutoFit/>
          </a:bodyPr>
          <a:lstStyle/>
          <a:p>
            <a:pPr algn="l">
              <a:spcAft>
                <a:spcPts val="300"/>
              </a:spcAft>
            </a:pPr>
            <a:r>
              <a:rPr lang="en-US" sz="4800" b="1" i="0" dirty="0">
                <a:solidFill>
                  <a:srgbClr val="404040"/>
                </a:solidFill>
                <a:effectLst/>
                <a:latin typeface="Inter"/>
              </a:rPr>
              <a:t>Cause:</a:t>
            </a:r>
            <a:r>
              <a:rPr lang="en-US" sz="4800" b="0" i="0" dirty="0">
                <a:solidFill>
                  <a:srgbClr val="404040"/>
                </a:solidFill>
                <a:effectLst/>
                <a:latin typeface="Inter"/>
              </a:rPr>
              <a:t> Using an undefined variable or function.</a:t>
            </a:r>
          </a:p>
          <a:p>
            <a:pPr algn="l">
              <a:spcAft>
                <a:spcPts val="300"/>
              </a:spcAft>
            </a:pPr>
            <a:r>
              <a:rPr lang="en-US" sz="4800" b="1" i="0" dirty="0">
                <a:solidFill>
                  <a:srgbClr val="404040"/>
                </a:solidFill>
                <a:effectLst/>
                <a:latin typeface="Inter"/>
              </a:rPr>
              <a:t>Example: </a:t>
            </a:r>
          </a:p>
          <a:p>
            <a:pPr algn="l">
              <a:spcAft>
                <a:spcPts val="300"/>
              </a:spcAft>
            </a:pPr>
            <a:r>
              <a:rPr lang="en-US" sz="4800" i="0" dirty="0">
                <a:solidFill>
                  <a:srgbClr val="404040"/>
                </a:solidFill>
                <a:effectLst/>
                <a:latin typeface="Inter"/>
              </a:rPr>
              <a:t>print(message)</a:t>
            </a:r>
          </a:p>
          <a:p>
            <a:pPr algn="l">
              <a:spcAft>
                <a:spcPts val="300"/>
              </a:spcAft>
            </a:pPr>
            <a:r>
              <a:rPr lang="en-US" sz="4800" b="1" i="0" dirty="0">
                <a:solidFill>
                  <a:srgbClr val="404040"/>
                </a:solidFill>
                <a:effectLst/>
                <a:latin typeface="Inter"/>
              </a:rPr>
              <a:t>Error Message</a:t>
            </a:r>
            <a:r>
              <a:rPr lang="en-US" sz="4800" dirty="0">
                <a:solidFill>
                  <a:srgbClr val="404040"/>
                </a:solidFill>
                <a:latin typeface="Inter"/>
              </a:rPr>
              <a:t>: </a:t>
            </a:r>
            <a:r>
              <a:rPr lang="en-US" sz="4800" dirty="0" err="1">
                <a:solidFill>
                  <a:srgbClr val="404040"/>
                </a:solidFill>
                <a:latin typeface="Inter"/>
              </a:rPr>
              <a:t>NameError</a:t>
            </a:r>
            <a:r>
              <a:rPr lang="en-US" sz="4800" dirty="0">
                <a:solidFill>
                  <a:srgbClr val="404040"/>
                </a:solidFill>
                <a:latin typeface="Inter"/>
              </a:rPr>
              <a:t>: name 'message' is not defined</a:t>
            </a:r>
          </a:p>
          <a:p>
            <a:pPr algn="l">
              <a:spcAft>
                <a:spcPts val="300"/>
              </a:spcAft>
            </a:pPr>
            <a:r>
              <a:rPr lang="en-US" sz="4800" dirty="0">
                <a:solidFill>
                  <a:srgbClr val="404040"/>
                </a:solidFill>
                <a:latin typeface="Inter"/>
              </a:rPr>
              <a:t>Fix: Define the variable before use.</a:t>
            </a:r>
            <a:endParaRPr lang="en-US" sz="2800" dirty="0"/>
          </a:p>
        </p:txBody>
      </p:sp>
    </p:spTree>
    <p:extLst>
      <p:ext uri="{BB962C8B-B14F-4D97-AF65-F5344CB8AC3E}">
        <p14:creationId xmlns:p14="http://schemas.microsoft.com/office/powerpoint/2010/main" val="3768452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Autofit/>
          </a:bodyPr>
          <a:lstStyle/>
          <a:p>
            <a:r>
              <a:rPr lang="en-US" sz="6000" dirty="0" err="1">
                <a:solidFill>
                  <a:srgbClr val="FFFFFF"/>
                </a:solidFill>
              </a:rPr>
              <a:t>TypeError</a:t>
            </a:r>
            <a:endParaRPr lang="en-US" sz="6000" dirty="0">
              <a:solidFill>
                <a:srgbClr val="FFFFFF"/>
              </a:solidFill>
            </a:endParaRPr>
          </a:p>
        </p:txBody>
      </p:sp>
      <p:sp>
        <p:nvSpPr>
          <p:cNvPr id="4" name="TextBox 3">
            <a:extLst>
              <a:ext uri="{FF2B5EF4-FFF2-40B4-BE49-F238E27FC236}">
                <a16:creationId xmlns:a16="http://schemas.microsoft.com/office/drawing/2014/main" id="{3D527677-C165-EA9A-073A-5DA4C893DC79}"/>
              </a:ext>
            </a:extLst>
          </p:cNvPr>
          <p:cNvSpPr txBox="1"/>
          <p:nvPr/>
        </p:nvSpPr>
        <p:spPr>
          <a:xfrm>
            <a:off x="197224" y="1590742"/>
            <a:ext cx="11367247" cy="4678204"/>
          </a:xfrm>
          <a:prstGeom prst="rect">
            <a:avLst/>
          </a:prstGeom>
          <a:noFill/>
        </p:spPr>
        <p:txBody>
          <a:bodyPr wrap="square" rtlCol="0">
            <a:spAutoFit/>
          </a:bodyPr>
          <a:lstStyle/>
          <a:p>
            <a:pPr algn="l">
              <a:spcAft>
                <a:spcPts val="300"/>
              </a:spcAft>
            </a:pPr>
            <a:r>
              <a:rPr lang="en-US" sz="4800" b="1" i="0" dirty="0">
                <a:solidFill>
                  <a:srgbClr val="404040"/>
                </a:solidFill>
                <a:effectLst/>
                <a:latin typeface="Inter"/>
              </a:rPr>
              <a:t>Cause:</a:t>
            </a:r>
            <a:r>
              <a:rPr lang="en-US" sz="4800" b="0" i="0" dirty="0">
                <a:solidFill>
                  <a:srgbClr val="404040"/>
                </a:solidFill>
                <a:effectLst/>
                <a:latin typeface="Inter"/>
              </a:rPr>
              <a:t> Operation on incompatible types.</a:t>
            </a:r>
          </a:p>
          <a:p>
            <a:pPr algn="l">
              <a:spcAft>
                <a:spcPts val="300"/>
              </a:spcAft>
            </a:pPr>
            <a:r>
              <a:rPr lang="en-US" sz="4800" b="1" i="0" dirty="0">
                <a:solidFill>
                  <a:srgbClr val="404040"/>
                </a:solidFill>
                <a:effectLst/>
                <a:latin typeface="Inter"/>
              </a:rPr>
              <a:t>Example: </a:t>
            </a:r>
          </a:p>
          <a:p>
            <a:pPr algn="l">
              <a:spcAft>
                <a:spcPts val="300"/>
              </a:spcAft>
            </a:pPr>
            <a:r>
              <a:rPr lang="en-US" sz="4800" i="0" dirty="0">
                <a:solidFill>
                  <a:srgbClr val="404040"/>
                </a:solidFill>
                <a:effectLst/>
                <a:latin typeface="Inter"/>
              </a:rPr>
              <a:t>result = "5" + 3</a:t>
            </a:r>
          </a:p>
          <a:p>
            <a:pPr algn="l">
              <a:spcAft>
                <a:spcPts val="300"/>
              </a:spcAft>
            </a:pPr>
            <a:r>
              <a:rPr lang="en-US" sz="4800" b="1" i="0" dirty="0">
                <a:solidFill>
                  <a:srgbClr val="404040"/>
                </a:solidFill>
                <a:effectLst/>
                <a:latin typeface="Inter"/>
              </a:rPr>
              <a:t>Error Message</a:t>
            </a:r>
            <a:r>
              <a:rPr lang="en-US" sz="4800" dirty="0">
                <a:solidFill>
                  <a:srgbClr val="404040"/>
                </a:solidFill>
                <a:latin typeface="Inter"/>
              </a:rPr>
              <a:t>: </a:t>
            </a:r>
            <a:r>
              <a:rPr lang="en-US" sz="4800" dirty="0" err="1">
                <a:solidFill>
                  <a:srgbClr val="404040"/>
                </a:solidFill>
                <a:latin typeface="Inter"/>
              </a:rPr>
              <a:t>TypeError</a:t>
            </a:r>
            <a:r>
              <a:rPr lang="en-US" sz="4800" dirty="0">
                <a:solidFill>
                  <a:srgbClr val="404040"/>
                </a:solidFill>
                <a:latin typeface="Inter"/>
              </a:rPr>
              <a:t>: can only concatenate str (not "int") to str</a:t>
            </a:r>
          </a:p>
          <a:p>
            <a:pPr algn="l">
              <a:spcAft>
                <a:spcPts val="300"/>
              </a:spcAft>
            </a:pPr>
            <a:r>
              <a:rPr lang="en-US" sz="4800" dirty="0">
                <a:solidFill>
                  <a:srgbClr val="404040"/>
                </a:solidFill>
                <a:latin typeface="Inter"/>
              </a:rPr>
              <a:t>Fix: Convert types appropriately.</a:t>
            </a:r>
            <a:endParaRPr lang="en-US" sz="2800" dirty="0"/>
          </a:p>
        </p:txBody>
      </p:sp>
    </p:spTree>
    <p:extLst>
      <p:ext uri="{BB962C8B-B14F-4D97-AF65-F5344CB8AC3E}">
        <p14:creationId xmlns:p14="http://schemas.microsoft.com/office/powerpoint/2010/main" val="3448797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Autofit/>
          </a:bodyPr>
          <a:lstStyle/>
          <a:p>
            <a:r>
              <a:rPr lang="en-US" sz="6000" dirty="0">
                <a:solidFill>
                  <a:srgbClr val="FFFFFF"/>
                </a:solidFill>
              </a:rPr>
              <a:t> </a:t>
            </a:r>
            <a:r>
              <a:rPr lang="en-US" sz="6000" dirty="0" err="1">
                <a:solidFill>
                  <a:srgbClr val="FFFFFF"/>
                </a:solidFill>
              </a:rPr>
              <a:t>IndexError</a:t>
            </a:r>
            <a:endParaRPr lang="en-US" sz="6000" dirty="0">
              <a:solidFill>
                <a:srgbClr val="FFFFFF"/>
              </a:solidFill>
            </a:endParaRPr>
          </a:p>
        </p:txBody>
      </p:sp>
      <p:sp>
        <p:nvSpPr>
          <p:cNvPr id="4" name="TextBox 3">
            <a:extLst>
              <a:ext uri="{FF2B5EF4-FFF2-40B4-BE49-F238E27FC236}">
                <a16:creationId xmlns:a16="http://schemas.microsoft.com/office/drawing/2014/main" id="{3D527677-C165-EA9A-073A-5DA4C893DC79}"/>
              </a:ext>
            </a:extLst>
          </p:cNvPr>
          <p:cNvSpPr txBox="1"/>
          <p:nvPr/>
        </p:nvSpPr>
        <p:spPr>
          <a:xfrm>
            <a:off x="197224" y="1590742"/>
            <a:ext cx="11367247" cy="5286062"/>
          </a:xfrm>
          <a:prstGeom prst="rect">
            <a:avLst/>
          </a:prstGeom>
          <a:noFill/>
        </p:spPr>
        <p:txBody>
          <a:bodyPr wrap="square" rtlCol="0">
            <a:spAutoFit/>
          </a:bodyPr>
          <a:lstStyle/>
          <a:p>
            <a:pPr algn="l">
              <a:spcAft>
                <a:spcPts val="300"/>
              </a:spcAft>
            </a:pPr>
            <a:r>
              <a:rPr lang="en-US" sz="4000" b="1" i="0" dirty="0">
                <a:solidFill>
                  <a:srgbClr val="404040"/>
                </a:solidFill>
                <a:effectLst/>
                <a:latin typeface="Inter"/>
              </a:rPr>
              <a:t>Cause: Accessing an invalid index in a sequence.</a:t>
            </a:r>
          </a:p>
          <a:p>
            <a:pPr algn="l">
              <a:spcAft>
                <a:spcPts val="300"/>
              </a:spcAft>
            </a:pPr>
            <a:r>
              <a:rPr lang="en-US" sz="4000" b="1" i="0" dirty="0">
                <a:solidFill>
                  <a:srgbClr val="404040"/>
                </a:solidFill>
                <a:effectLst/>
                <a:latin typeface="Inter"/>
              </a:rPr>
              <a:t>Example:</a:t>
            </a:r>
          </a:p>
          <a:p>
            <a:pPr algn="l">
              <a:spcAft>
                <a:spcPts val="300"/>
              </a:spcAft>
            </a:pPr>
            <a:r>
              <a:rPr lang="en-US" sz="4000" b="1" i="0" dirty="0" err="1">
                <a:solidFill>
                  <a:srgbClr val="404040"/>
                </a:solidFill>
                <a:effectLst/>
                <a:latin typeface="Inter"/>
              </a:rPr>
              <a:t>my_list</a:t>
            </a:r>
            <a:r>
              <a:rPr lang="en-US" sz="4000" b="1" i="0" dirty="0">
                <a:solidFill>
                  <a:srgbClr val="404040"/>
                </a:solidFill>
                <a:effectLst/>
                <a:latin typeface="Inter"/>
              </a:rPr>
              <a:t> = [1, 2, 3]</a:t>
            </a:r>
          </a:p>
          <a:p>
            <a:pPr algn="l">
              <a:spcAft>
                <a:spcPts val="300"/>
              </a:spcAft>
            </a:pPr>
            <a:r>
              <a:rPr lang="en-US" sz="4000" b="1" i="0" dirty="0">
                <a:solidFill>
                  <a:srgbClr val="404040"/>
                </a:solidFill>
                <a:effectLst/>
                <a:latin typeface="Inter"/>
              </a:rPr>
              <a:t>print(</a:t>
            </a:r>
            <a:r>
              <a:rPr lang="en-US" sz="4000" b="1" i="0" dirty="0" err="1">
                <a:solidFill>
                  <a:srgbClr val="404040"/>
                </a:solidFill>
                <a:effectLst/>
                <a:latin typeface="Inter"/>
              </a:rPr>
              <a:t>my_list</a:t>
            </a:r>
            <a:r>
              <a:rPr lang="en-US" sz="4000" b="1" i="0" dirty="0">
                <a:solidFill>
                  <a:srgbClr val="404040"/>
                </a:solidFill>
                <a:effectLst/>
                <a:latin typeface="Inter"/>
              </a:rPr>
              <a:t>[3])</a:t>
            </a:r>
          </a:p>
          <a:p>
            <a:pPr algn="l">
              <a:spcAft>
                <a:spcPts val="300"/>
              </a:spcAft>
            </a:pPr>
            <a:r>
              <a:rPr lang="en-US" sz="4000" b="1" i="0" dirty="0">
                <a:solidFill>
                  <a:srgbClr val="404040"/>
                </a:solidFill>
                <a:effectLst/>
                <a:latin typeface="Inter"/>
              </a:rPr>
              <a:t>Error Message:</a:t>
            </a:r>
          </a:p>
          <a:p>
            <a:pPr algn="l">
              <a:spcAft>
                <a:spcPts val="300"/>
              </a:spcAft>
            </a:pPr>
            <a:r>
              <a:rPr lang="en-US" sz="4000" b="1" i="0" dirty="0" err="1">
                <a:solidFill>
                  <a:srgbClr val="404040"/>
                </a:solidFill>
                <a:effectLst/>
                <a:latin typeface="Inter"/>
              </a:rPr>
              <a:t>IndexError</a:t>
            </a:r>
            <a:r>
              <a:rPr lang="en-US" sz="4000" b="1" i="0" dirty="0">
                <a:solidFill>
                  <a:srgbClr val="404040"/>
                </a:solidFill>
                <a:effectLst/>
                <a:latin typeface="Inter"/>
              </a:rPr>
              <a:t>: list index out of range</a:t>
            </a:r>
          </a:p>
          <a:p>
            <a:pPr algn="l">
              <a:spcAft>
                <a:spcPts val="300"/>
              </a:spcAft>
            </a:pPr>
            <a:r>
              <a:rPr lang="en-US" sz="4000" b="1" i="0" dirty="0">
                <a:solidFill>
                  <a:srgbClr val="404040"/>
                </a:solidFill>
                <a:effectLst/>
                <a:latin typeface="Inter"/>
              </a:rPr>
              <a:t>Fix: Ensure the index is within range.</a:t>
            </a:r>
          </a:p>
          <a:p>
            <a:pPr algn="l">
              <a:spcAft>
                <a:spcPts val="300"/>
              </a:spcAft>
            </a:pPr>
            <a:r>
              <a:rPr lang="en-US" sz="4000" b="1" i="0" dirty="0">
                <a:solidFill>
                  <a:srgbClr val="404040"/>
                </a:solidFill>
                <a:effectLst/>
                <a:latin typeface="Inter"/>
              </a:rPr>
              <a:t>print(</a:t>
            </a:r>
            <a:r>
              <a:rPr lang="en-US" sz="4000" b="1" i="0" dirty="0" err="1">
                <a:solidFill>
                  <a:srgbClr val="404040"/>
                </a:solidFill>
                <a:effectLst/>
                <a:latin typeface="Inter"/>
              </a:rPr>
              <a:t>my_list</a:t>
            </a:r>
            <a:r>
              <a:rPr lang="en-US" sz="4000" b="1" i="0" dirty="0">
                <a:solidFill>
                  <a:srgbClr val="404040"/>
                </a:solidFill>
                <a:effectLst/>
                <a:latin typeface="Inter"/>
              </a:rPr>
              <a:t>[-1])</a:t>
            </a:r>
          </a:p>
        </p:txBody>
      </p:sp>
    </p:spTree>
    <p:extLst>
      <p:ext uri="{BB962C8B-B14F-4D97-AF65-F5344CB8AC3E}">
        <p14:creationId xmlns:p14="http://schemas.microsoft.com/office/powerpoint/2010/main" val="517545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Autofit/>
          </a:bodyPr>
          <a:lstStyle/>
          <a:p>
            <a:r>
              <a:rPr lang="en-US" sz="6000" dirty="0" err="1">
                <a:solidFill>
                  <a:srgbClr val="FFFFFF"/>
                </a:solidFill>
              </a:rPr>
              <a:t>KeyError</a:t>
            </a:r>
            <a:endParaRPr lang="en-US" sz="6000" dirty="0">
              <a:solidFill>
                <a:srgbClr val="FFFFFF"/>
              </a:solidFill>
            </a:endParaRPr>
          </a:p>
        </p:txBody>
      </p:sp>
      <p:sp>
        <p:nvSpPr>
          <p:cNvPr id="4" name="TextBox 3">
            <a:extLst>
              <a:ext uri="{FF2B5EF4-FFF2-40B4-BE49-F238E27FC236}">
                <a16:creationId xmlns:a16="http://schemas.microsoft.com/office/drawing/2014/main" id="{3D527677-C165-EA9A-073A-5DA4C893DC79}"/>
              </a:ext>
            </a:extLst>
          </p:cNvPr>
          <p:cNvSpPr txBox="1"/>
          <p:nvPr/>
        </p:nvSpPr>
        <p:spPr>
          <a:xfrm>
            <a:off x="197224" y="1590742"/>
            <a:ext cx="11367247" cy="4347344"/>
          </a:xfrm>
          <a:prstGeom prst="rect">
            <a:avLst/>
          </a:prstGeom>
          <a:noFill/>
        </p:spPr>
        <p:txBody>
          <a:bodyPr wrap="square" rtlCol="0">
            <a:spAutoFit/>
          </a:bodyPr>
          <a:lstStyle/>
          <a:p>
            <a:pPr algn="l">
              <a:spcAft>
                <a:spcPts val="300"/>
              </a:spcAft>
            </a:pPr>
            <a:r>
              <a:rPr lang="en-US" sz="4400" b="1" i="0" dirty="0">
                <a:solidFill>
                  <a:srgbClr val="404040"/>
                </a:solidFill>
                <a:effectLst/>
                <a:latin typeface="Inter"/>
              </a:rPr>
              <a:t>Cause: Accessing a non-existent dictionary key.</a:t>
            </a:r>
          </a:p>
          <a:p>
            <a:pPr algn="l">
              <a:spcAft>
                <a:spcPts val="300"/>
              </a:spcAft>
            </a:pPr>
            <a:r>
              <a:rPr lang="en-US" sz="4400" b="1" i="0" dirty="0">
                <a:solidFill>
                  <a:srgbClr val="404040"/>
                </a:solidFill>
                <a:effectLst/>
                <a:latin typeface="Inter"/>
              </a:rPr>
              <a:t>Example:</a:t>
            </a:r>
          </a:p>
          <a:p>
            <a:pPr algn="l">
              <a:spcAft>
                <a:spcPts val="300"/>
              </a:spcAft>
            </a:pPr>
            <a:r>
              <a:rPr lang="en-US" sz="4400" b="1" i="0" dirty="0" err="1">
                <a:solidFill>
                  <a:srgbClr val="404040"/>
                </a:solidFill>
                <a:effectLst/>
                <a:latin typeface="Inter"/>
              </a:rPr>
              <a:t>my_dict</a:t>
            </a:r>
            <a:r>
              <a:rPr lang="en-US" sz="4400" b="1" i="0" dirty="0">
                <a:solidFill>
                  <a:srgbClr val="404040"/>
                </a:solidFill>
                <a:effectLst/>
                <a:latin typeface="Inter"/>
              </a:rPr>
              <a:t> = {"name": "Alice"}</a:t>
            </a:r>
          </a:p>
          <a:p>
            <a:pPr algn="l">
              <a:spcAft>
                <a:spcPts val="300"/>
              </a:spcAft>
            </a:pPr>
            <a:r>
              <a:rPr lang="en-US" sz="4400" b="1" i="0" dirty="0">
                <a:solidFill>
                  <a:srgbClr val="404040"/>
                </a:solidFill>
                <a:effectLst/>
                <a:latin typeface="Inter"/>
              </a:rPr>
              <a:t>print(</a:t>
            </a:r>
            <a:r>
              <a:rPr lang="en-US" sz="4400" b="1" i="0" dirty="0" err="1">
                <a:solidFill>
                  <a:srgbClr val="404040"/>
                </a:solidFill>
                <a:effectLst/>
                <a:latin typeface="Inter"/>
              </a:rPr>
              <a:t>my_dict</a:t>
            </a:r>
            <a:r>
              <a:rPr lang="en-US" sz="4400" b="1" i="0" dirty="0">
                <a:solidFill>
                  <a:srgbClr val="404040"/>
                </a:solidFill>
                <a:effectLst/>
                <a:latin typeface="Inter"/>
              </a:rPr>
              <a:t>["age"])</a:t>
            </a:r>
          </a:p>
          <a:p>
            <a:pPr algn="l">
              <a:spcAft>
                <a:spcPts val="300"/>
              </a:spcAft>
            </a:pPr>
            <a:r>
              <a:rPr lang="en-US" sz="4400" b="1" i="0" dirty="0">
                <a:solidFill>
                  <a:srgbClr val="404040"/>
                </a:solidFill>
                <a:effectLst/>
                <a:latin typeface="Inter"/>
              </a:rPr>
              <a:t>Error Message:</a:t>
            </a:r>
          </a:p>
          <a:p>
            <a:pPr algn="l">
              <a:spcAft>
                <a:spcPts val="300"/>
              </a:spcAft>
            </a:pPr>
            <a:r>
              <a:rPr lang="en-US" sz="4400" b="1" i="0" dirty="0" err="1">
                <a:solidFill>
                  <a:srgbClr val="404040"/>
                </a:solidFill>
                <a:effectLst/>
                <a:latin typeface="Inter"/>
              </a:rPr>
              <a:t>KeyError</a:t>
            </a:r>
            <a:r>
              <a:rPr lang="en-US" sz="4400" b="1" i="0" dirty="0">
                <a:solidFill>
                  <a:srgbClr val="404040"/>
                </a:solidFill>
                <a:effectLst/>
                <a:latin typeface="Inter"/>
              </a:rPr>
              <a:t>: 'age'</a:t>
            </a:r>
          </a:p>
        </p:txBody>
      </p:sp>
    </p:spTree>
    <p:extLst>
      <p:ext uri="{BB962C8B-B14F-4D97-AF65-F5344CB8AC3E}">
        <p14:creationId xmlns:p14="http://schemas.microsoft.com/office/powerpoint/2010/main" val="864025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Autofit/>
          </a:bodyPr>
          <a:lstStyle/>
          <a:p>
            <a:r>
              <a:rPr lang="en-US" sz="6000" dirty="0" err="1">
                <a:solidFill>
                  <a:srgbClr val="FFFFFF"/>
                </a:solidFill>
              </a:rPr>
              <a:t>AttributeError</a:t>
            </a:r>
            <a:endParaRPr lang="en-US" sz="6000" dirty="0">
              <a:solidFill>
                <a:srgbClr val="FFFFFF"/>
              </a:solidFill>
            </a:endParaRPr>
          </a:p>
        </p:txBody>
      </p:sp>
      <p:sp>
        <p:nvSpPr>
          <p:cNvPr id="4" name="TextBox 3">
            <a:extLst>
              <a:ext uri="{FF2B5EF4-FFF2-40B4-BE49-F238E27FC236}">
                <a16:creationId xmlns:a16="http://schemas.microsoft.com/office/drawing/2014/main" id="{3D527677-C165-EA9A-073A-5DA4C893DC79}"/>
              </a:ext>
            </a:extLst>
          </p:cNvPr>
          <p:cNvSpPr txBox="1"/>
          <p:nvPr/>
        </p:nvSpPr>
        <p:spPr>
          <a:xfrm>
            <a:off x="197224" y="1590742"/>
            <a:ext cx="11367247" cy="5313058"/>
          </a:xfrm>
          <a:prstGeom prst="rect">
            <a:avLst/>
          </a:prstGeom>
          <a:noFill/>
        </p:spPr>
        <p:txBody>
          <a:bodyPr wrap="square" rtlCol="0">
            <a:spAutoFit/>
          </a:bodyPr>
          <a:lstStyle/>
          <a:p>
            <a:pPr marL="0" marR="0">
              <a:lnSpc>
                <a:spcPct val="115000"/>
              </a:lnSpc>
              <a:spcAft>
                <a:spcPts val="800"/>
              </a:spcAft>
            </a:pPr>
            <a:r>
              <a:rPr lang="en-US" sz="3200" b="1" kern="100" dirty="0">
                <a:effectLst/>
                <a:latin typeface="Aptos" panose="020B0004020202020204" pitchFamily="34" charset="0"/>
                <a:ea typeface="Aptos" panose="020B0004020202020204" pitchFamily="34" charset="0"/>
                <a:cs typeface="Arial" panose="020B0604020202020204" pitchFamily="34" charset="0"/>
              </a:rPr>
              <a:t>Cause: Accessing a non-existent attribute or method.</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200" b="1" kern="100" dirty="0">
                <a:effectLst/>
                <a:latin typeface="Aptos" panose="020B0004020202020204" pitchFamily="34" charset="0"/>
                <a:ea typeface="Aptos" panose="020B0004020202020204" pitchFamily="34" charset="0"/>
                <a:cs typeface="Arial" panose="020B0604020202020204" pitchFamily="34" charset="0"/>
              </a:rPr>
              <a:t>Example:</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200" kern="100" dirty="0" err="1">
                <a:effectLst/>
                <a:latin typeface="Aptos" panose="020B0004020202020204" pitchFamily="34" charset="0"/>
                <a:ea typeface="Aptos" panose="020B0004020202020204" pitchFamily="34" charset="0"/>
                <a:cs typeface="Arial" panose="020B0604020202020204" pitchFamily="34" charset="0"/>
              </a:rPr>
              <a:t>my_list</a:t>
            </a:r>
            <a:r>
              <a:rPr lang="en-US" sz="3200" kern="100" dirty="0">
                <a:effectLst/>
                <a:latin typeface="Aptos" panose="020B0004020202020204" pitchFamily="34" charset="0"/>
                <a:ea typeface="Aptos" panose="020B0004020202020204" pitchFamily="34" charset="0"/>
                <a:cs typeface="Arial" panose="020B0604020202020204" pitchFamily="34" charset="0"/>
              </a:rPr>
              <a:t> = [1, 2, 3]</a:t>
            </a:r>
          </a:p>
          <a:p>
            <a:pPr marL="0" marR="0">
              <a:lnSpc>
                <a:spcPct val="115000"/>
              </a:lnSpc>
              <a:spcAft>
                <a:spcPts val="800"/>
              </a:spcAft>
            </a:pPr>
            <a:r>
              <a:rPr lang="en-US" sz="3200" kern="100" dirty="0" err="1">
                <a:effectLst/>
                <a:latin typeface="Aptos" panose="020B0004020202020204" pitchFamily="34" charset="0"/>
                <a:ea typeface="Aptos" panose="020B0004020202020204" pitchFamily="34" charset="0"/>
                <a:cs typeface="Arial" panose="020B0604020202020204" pitchFamily="34" charset="0"/>
              </a:rPr>
              <a:t>my_list.appendx</a:t>
            </a:r>
            <a:r>
              <a:rPr lang="en-US" sz="3200" kern="100" dirty="0">
                <a:effectLst/>
                <a:latin typeface="Aptos" panose="020B0004020202020204" pitchFamily="34" charset="0"/>
                <a:ea typeface="Aptos" panose="020B0004020202020204" pitchFamily="34" charset="0"/>
                <a:cs typeface="Arial" panose="020B0604020202020204" pitchFamily="34" charset="0"/>
              </a:rPr>
              <a:t>(4)</a:t>
            </a:r>
          </a:p>
          <a:p>
            <a:pPr marL="0" marR="0">
              <a:lnSpc>
                <a:spcPct val="115000"/>
              </a:lnSpc>
              <a:spcAft>
                <a:spcPts val="800"/>
              </a:spcAft>
            </a:pPr>
            <a:r>
              <a:rPr lang="en-US" sz="3200" b="1" kern="100" dirty="0">
                <a:effectLst/>
                <a:latin typeface="Aptos" panose="020B0004020202020204" pitchFamily="34" charset="0"/>
                <a:ea typeface="Aptos" panose="020B0004020202020204" pitchFamily="34" charset="0"/>
                <a:cs typeface="Arial" panose="020B0604020202020204" pitchFamily="34" charset="0"/>
              </a:rPr>
              <a:t>Error Message:</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200" kern="100" dirty="0" err="1">
                <a:effectLst/>
                <a:latin typeface="Aptos" panose="020B0004020202020204" pitchFamily="34" charset="0"/>
                <a:ea typeface="Aptos" panose="020B0004020202020204" pitchFamily="34" charset="0"/>
                <a:cs typeface="Arial" panose="020B0604020202020204" pitchFamily="34" charset="0"/>
              </a:rPr>
              <a:t>AttributeError</a:t>
            </a:r>
            <a:r>
              <a:rPr lang="en-US" sz="3200" kern="100" dirty="0">
                <a:effectLst/>
                <a:latin typeface="Aptos" panose="020B0004020202020204" pitchFamily="34" charset="0"/>
                <a:ea typeface="Aptos" panose="020B0004020202020204" pitchFamily="34" charset="0"/>
                <a:cs typeface="Arial" panose="020B0604020202020204" pitchFamily="34" charset="0"/>
              </a:rPr>
              <a:t>: 'list' object has no attribute '</a:t>
            </a:r>
            <a:r>
              <a:rPr lang="en-US" sz="3200" kern="100" dirty="0" err="1">
                <a:effectLst/>
                <a:latin typeface="Aptos" panose="020B0004020202020204" pitchFamily="34" charset="0"/>
                <a:ea typeface="Aptos" panose="020B0004020202020204" pitchFamily="34" charset="0"/>
                <a:cs typeface="Arial" panose="020B0604020202020204" pitchFamily="34" charset="0"/>
              </a:rPr>
              <a:t>appendx</a:t>
            </a:r>
            <a:r>
              <a:rPr lang="en-US" sz="3200" kern="100" dirty="0">
                <a:effectLst/>
                <a:latin typeface="Aptos" panose="020B0004020202020204" pitchFamily="34" charset="0"/>
                <a:ea typeface="Aptos" panose="020B0004020202020204" pitchFamily="34" charset="0"/>
                <a:cs typeface="Arial" panose="020B0604020202020204" pitchFamily="34" charset="0"/>
              </a:rPr>
              <a:t>'</a:t>
            </a:r>
          </a:p>
          <a:p>
            <a:pPr marL="0" marR="0">
              <a:lnSpc>
                <a:spcPct val="115000"/>
              </a:lnSpc>
              <a:spcAft>
                <a:spcPts val="800"/>
              </a:spcAft>
            </a:pPr>
            <a:r>
              <a:rPr lang="en-US" sz="3200" b="1" kern="100" dirty="0">
                <a:effectLst/>
                <a:latin typeface="Aptos" panose="020B0004020202020204" pitchFamily="34" charset="0"/>
                <a:ea typeface="Aptos" panose="020B0004020202020204" pitchFamily="34" charset="0"/>
                <a:cs typeface="Arial" panose="020B0604020202020204" pitchFamily="34" charset="0"/>
              </a:rPr>
              <a:t>Fix: Use the correct attribute or method.</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200" kern="100" dirty="0" err="1">
                <a:effectLst/>
                <a:latin typeface="Aptos" panose="020B0004020202020204" pitchFamily="34" charset="0"/>
                <a:ea typeface="Aptos" panose="020B0004020202020204" pitchFamily="34" charset="0"/>
                <a:cs typeface="Arial" panose="020B0604020202020204" pitchFamily="34" charset="0"/>
              </a:rPr>
              <a:t>my_list.append</a:t>
            </a:r>
            <a:r>
              <a:rPr lang="en-US" sz="3200" kern="100" dirty="0">
                <a:effectLst/>
                <a:latin typeface="Aptos" panose="020B0004020202020204" pitchFamily="34" charset="0"/>
                <a:ea typeface="Aptos" panose="020B0004020202020204" pitchFamily="34" charset="0"/>
                <a:cs typeface="Arial" panose="020B0604020202020204" pitchFamily="34" charset="0"/>
              </a:rPr>
              <a:t>(4)</a:t>
            </a:r>
          </a:p>
        </p:txBody>
      </p:sp>
    </p:spTree>
    <p:extLst>
      <p:ext uri="{BB962C8B-B14F-4D97-AF65-F5344CB8AC3E}">
        <p14:creationId xmlns:p14="http://schemas.microsoft.com/office/powerpoint/2010/main" val="3243674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Autofit/>
          </a:bodyPr>
          <a:lstStyle/>
          <a:p>
            <a:r>
              <a:rPr lang="en-US" sz="6000" dirty="0" err="1">
                <a:solidFill>
                  <a:srgbClr val="FFFFFF"/>
                </a:solidFill>
              </a:rPr>
              <a:t>ValueError</a:t>
            </a:r>
            <a:endParaRPr lang="en-US" sz="6000" dirty="0">
              <a:solidFill>
                <a:srgbClr val="FFFFFF"/>
              </a:solidFill>
            </a:endParaRPr>
          </a:p>
        </p:txBody>
      </p:sp>
      <p:sp>
        <p:nvSpPr>
          <p:cNvPr id="4" name="TextBox 3">
            <a:extLst>
              <a:ext uri="{FF2B5EF4-FFF2-40B4-BE49-F238E27FC236}">
                <a16:creationId xmlns:a16="http://schemas.microsoft.com/office/drawing/2014/main" id="{3D527677-C165-EA9A-073A-5DA4C893DC79}"/>
              </a:ext>
            </a:extLst>
          </p:cNvPr>
          <p:cNvSpPr txBox="1"/>
          <p:nvPr/>
        </p:nvSpPr>
        <p:spPr>
          <a:xfrm>
            <a:off x="197224" y="1590741"/>
            <a:ext cx="11732646" cy="5136150"/>
          </a:xfrm>
          <a:prstGeom prst="rect">
            <a:avLst/>
          </a:prstGeom>
          <a:noFill/>
        </p:spPr>
        <p:txBody>
          <a:bodyPr wrap="square" rtlCol="0">
            <a:spAutoFit/>
          </a:bodyPr>
          <a:lstStyle/>
          <a:p>
            <a:pPr marL="0" marR="0">
              <a:lnSpc>
                <a:spcPct val="115000"/>
              </a:lnSpc>
              <a:spcAft>
                <a:spcPts val="800"/>
              </a:spcAft>
            </a:pPr>
            <a:r>
              <a:rPr lang="en-US" sz="3600" b="1" kern="100" dirty="0">
                <a:effectLst/>
                <a:latin typeface="Aptos" panose="020B0004020202020204" pitchFamily="34" charset="0"/>
                <a:ea typeface="Aptos" panose="020B0004020202020204" pitchFamily="34" charset="0"/>
                <a:cs typeface="Arial" panose="020B0604020202020204" pitchFamily="34" charset="0"/>
              </a:rPr>
              <a:t>Cause: Invalid value for an operation.</a:t>
            </a:r>
            <a:endParaRPr lang="en-US" sz="36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600" b="1" kern="100" dirty="0">
                <a:effectLst/>
                <a:latin typeface="Aptos" panose="020B0004020202020204" pitchFamily="34" charset="0"/>
                <a:ea typeface="Aptos" panose="020B0004020202020204" pitchFamily="34" charset="0"/>
                <a:cs typeface="Arial" panose="020B0604020202020204" pitchFamily="34" charset="0"/>
              </a:rPr>
              <a:t>Example:</a:t>
            </a:r>
            <a:endParaRPr lang="en-US" sz="36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600" kern="100" dirty="0">
                <a:effectLst/>
                <a:latin typeface="Aptos" panose="020B0004020202020204" pitchFamily="34" charset="0"/>
                <a:ea typeface="Aptos" panose="020B0004020202020204" pitchFamily="34" charset="0"/>
                <a:cs typeface="Arial" panose="020B0604020202020204" pitchFamily="34" charset="0"/>
              </a:rPr>
              <a:t>int("abc")</a:t>
            </a:r>
          </a:p>
          <a:p>
            <a:pPr marL="0" marR="0">
              <a:lnSpc>
                <a:spcPct val="115000"/>
              </a:lnSpc>
              <a:spcAft>
                <a:spcPts val="800"/>
              </a:spcAft>
            </a:pPr>
            <a:r>
              <a:rPr lang="en-US" sz="3600" b="1" kern="100" dirty="0">
                <a:effectLst/>
                <a:latin typeface="Aptos" panose="020B0004020202020204" pitchFamily="34" charset="0"/>
                <a:ea typeface="Aptos" panose="020B0004020202020204" pitchFamily="34" charset="0"/>
                <a:cs typeface="Arial" panose="020B0604020202020204" pitchFamily="34" charset="0"/>
              </a:rPr>
              <a:t>Error Message:</a:t>
            </a:r>
            <a:endParaRPr lang="en-US" sz="36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600" kern="100" dirty="0" err="1">
                <a:effectLst/>
                <a:latin typeface="Aptos" panose="020B0004020202020204" pitchFamily="34" charset="0"/>
                <a:ea typeface="Aptos" panose="020B0004020202020204" pitchFamily="34" charset="0"/>
                <a:cs typeface="Arial" panose="020B0604020202020204" pitchFamily="34" charset="0"/>
              </a:rPr>
              <a:t>ValueError</a:t>
            </a:r>
            <a:r>
              <a:rPr lang="en-US" sz="3600" kern="100" dirty="0">
                <a:effectLst/>
                <a:latin typeface="Aptos" panose="020B0004020202020204" pitchFamily="34" charset="0"/>
                <a:ea typeface="Aptos" panose="020B0004020202020204" pitchFamily="34" charset="0"/>
                <a:cs typeface="Arial" panose="020B0604020202020204" pitchFamily="34" charset="0"/>
              </a:rPr>
              <a:t>: invalid literal for int() with base 10: 'abc'</a:t>
            </a:r>
          </a:p>
          <a:p>
            <a:pPr marL="0" marR="0">
              <a:lnSpc>
                <a:spcPct val="115000"/>
              </a:lnSpc>
              <a:spcAft>
                <a:spcPts val="800"/>
              </a:spcAft>
            </a:pPr>
            <a:r>
              <a:rPr lang="en-US" sz="3600" b="1" kern="100" dirty="0">
                <a:effectLst/>
                <a:latin typeface="Aptos" panose="020B0004020202020204" pitchFamily="34" charset="0"/>
                <a:ea typeface="Aptos" panose="020B0004020202020204" pitchFamily="34" charset="0"/>
                <a:cs typeface="Arial" panose="020B0604020202020204" pitchFamily="34" charset="0"/>
              </a:rPr>
              <a:t>Fix: Ensure the value is valid for conversion.</a:t>
            </a:r>
            <a:endParaRPr lang="en-US" sz="36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600" kern="100" dirty="0">
                <a:effectLst/>
                <a:latin typeface="Aptos" panose="020B0004020202020204" pitchFamily="34" charset="0"/>
                <a:ea typeface="Aptos" panose="020B0004020202020204" pitchFamily="34" charset="0"/>
                <a:cs typeface="Arial" panose="020B0604020202020204" pitchFamily="34" charset="0"/>
              </a:rPr>
              <a:t>int("123")</a:t>
            </a:r>
          </a:p>
        </p:txBody>
      </p:sp>
    </p:spTree>
    <p:extLst>
      <p:ext uri="{BB962C8B-B14F-4D97-AF65-F5344CB8AC3E}">
        <p14:creationId xmlns:p14="http://schemas.microsoft.com/office/powerpoint/2010/main" val="3688532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Autofit/>
          </a:bodyPr>
          <a:lstStyle/>
          <a:p>
            <a:r>
              <a:rPr lang="en-US" sz="6000" dirty="0" err="1">
                <a:solidFill>
                  <a:srgbClr val="FFFFFF"/>
                </a:solidFill>
              </a:rPr>
              <a:t>ImportError</a:t>
            </a:r>
            <a:endParaRPr lang="en-US" sz="6000" dirty="0">
              <a:solidFill>
                <a:srgbClr val="FFFFFF"/>
              </a:solidFill>
            </a:endParaRPr>
          </a:p>
        </p:txBody>
      </p:sp>
      <p:sp>
        <p:nvSpPr>
          <p:cNvPr id="4" name="TextBox 3">
            <a:extLst>
              <a:ext uri="{FF2B5EF4-FFF2-40B4-BE49-F238E27FC236}">
                <a16:creationId xmlns:a16="http://schemas.microsoft.com/office/drawing/2014/main" id="{3D527677-C165-EA9A-073A-5DA4C893DC79}"/>
              </a:ext>
            </a:extLst>
          </p:cNvPr>
          <p:cNvSpPr txBox="1"/>
          <p:nvPr/>
        </p:nvSpPr>
        <p:spPr>
          <a:xfrm>
            <a:off x="197224" y="1590741"/>
            <a:ext cx="11732646" cy="5084469"/>
          </a:xfrm>
          <a:prstGeom prst="rect">
            <a:avLst/>
          </a:prstGeom>
          <a:noFill/>
        </p:spPr>
        <p:txBody>
          <a:bodyPr wrap="square" rtlCol="0">
            <a:spAutoFit/>
          </a:bodyPr>
          <a:lstStyle/>
          <a:p>
            <a:pPr marL="0" marR="0">
              <a:lnSpc>
                <a:spcPct val="115000"/>
              </a:lnSpc>
              <a:spcAft>
                <a:spcPts val="800"/>
              </a:spcAft>
            </a:pPr>
            <a:r>
              <a:rPr lang="en-US" sz="3600" b="1" kern="100" dirty="0">
                <a:latin typeface="Aptos" panose="020B0004020202020204" pitchFamily="34" charset="0"/>
                <a:cs typeface="Arial" panose="020B0604020202020204" pitchFamily="34" charset="0"/>
              </a:rPr>
              <a:t>Cause: Unable to </a:t>
            </a:r>
            <a:r>
              <a:rPr lang="en-US" sz="3600" b="1" kern="100" dirty="0">
                <a:effectLst/>
                <a:latin typeface="Aptos" panose="020B0004020202020204" pitchFamily="34" charset="0"/>
                <a:ea typeface="Aptos" panose="020B0004020202020204" pitchFamily="34" charset="0"/>
                <a:cs typeface="Arial" panose="020B0604020202020204" pitchFamily="34" charset="0"/>
              </a:rPr>
              <a:t>import a module.</a:t>
            </a:r>
            <a:endParaRPr lang="en-US" sz="36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600" b="1" kern="100" dirty="0">
                <a:effectLst/>
                <a:latin typeface="Aptos" panose="020B0004020202020204" pitchFamily="34" charset="0"/>
                <a:ea typeface="Aptos" panose="020B0004020202020204" pitchFamily="34" charset="0"/>
                <a:cs typeface="Arial" panose="020B0604020202020204" pitchFamily="34" charset="0"/>
              </a:rPr>
              <a:t>Example:</a:t>
            </a:r>
            <a:endParaRPr lang="en-US" sz="36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600" kern="100" dirty="0">
                <a:effectLst/>
                <a:latin typeface="Aptos" panose="020B0004020202020204" pitchFamily="34" charset="0"/>
                <a:ea typeface="Aptos" panose="020B0004020202020204" pitchFamily="34" charset="0"/>
                <a:cs typeface="Arial" panose="020B0604020202020204" pitchFamily="34" charset="0"/>
              </a:rPr>
              <a:t>import </a:t>
            </a:r>
            <a:r>
              <a:rPr lang="en-US" sz="3600" kern="100" dirty="0" err="1">
                <a:effectLst/>
                <a:latin typeface="Aptos" panose="020B0004020202020204" pitchFamily="34" charset="0"/>
                <a:ea typeface="Aptos" panose="020B0004020202020204" pitchFamily="34" charset="0"/>
                <a:cs typeface="Arial" panose="020B0604020202020204" pitchFamily="34" charset="0"/>
              </a:rPr>
              <a:t>non_existent_module</a:t>
            </a:r>
            <a:endParaRPr lang="en-US" sz="36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600" b="1" kern="100" dirty="0">
                <a:effectLst/>
                <a:latin typeface="Aptos" panose="020B0004020202020204" pitchFamily="34" charset="0"/>
                <a:ea typeface="Aptos" panose="020B0004020202020204" pitchFamily="34" charset="0"/>
                <a:cs typeface="Arial" panose="020B0604020202020204" pitchFamily="34" charset="0"/>
              </a:rPr>
              <a:t>Error Message:</a:t>
            </a:r>
            <a:endParaRPr lang="en-US" sz="36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600" kern="100" dirty="0" err="1">
                <a:effectLst/>
                <a:latin typeface="Aptos" panose="020B0004020202020204" pitchFamily="34" charset="0"/>
                <a:ea typeface="Aptos" panose="020B0004020202020204" pitchFamily="34" charset="0"/>
                <a:cs typeface="Arial" panose="020B0604020202020204" pitchFamily="34" charset="0"/>
              </a:rPr>
              <a:t>ImportError</a:t>
            </a:r>
            <a:r>
              <a:rPr lang="en-US" sz="3600" kern="100" dirty="0">
                <a:effectLst/>
                <a:latin typeface="Aptos" panose="020B0004020202020204" pitchFamily="34" charset="0"/>
                <a:ea typeface="Aptos" panose="020B0004020202020204" pitchFamily="34" charset="0"/>
                <a:cs typeface="Arial" panose="020B0604020202020204" pitchFamily="34" charset="0"/>
              </a:rPr>
              <a:t>: No module named '</a:t>
            </a:r>
            <a:r>
              <a:rPr lang="en-US" sz="3600" kern="100" dirty="0" err="1">
                <a:effectLst/>
                <a:latin typeface="Aptos" panose="020B0004020202020204" pitchFamily="34" charset="0"/>
                <a:ea typeface="Aptos" panose="020B0004020202020204" pitchFamily="34" charset="0"/>
                <a:cs typeface="Arial" panose="020B0604020202020204" pitchFamily="34" charset="0"/>
              </a:rPr>
              <a:t>non_existent_module</a:t>
            </a:r>
            <a:r>
              <a:rPr lang="en-US" sz="3600" kern="100" dirty="0">
                <a:effectLst/>
                <a:latin typeface="Aptos" panose="020B0004020202020204" pitchFamily="34" charset="0"/>
                <a:ea typeface="Aptos" panose="020B0004020202020204" pitchFamily="34" charset="0"/>
                <a:cs typeface="Arial" panose="020B0604020202020204" pitchFamily="34" charset="0"/>
              </a:rPr>
              <a:t>'</a:t>
            </a:r>
          </a:p>
          <a:p>
            <a:pPr marL="0" marR="0">
              <a:lnSpc>
                <a:spcPct val="115000"/>
              </a:lnSpc>
              <a:spcAft>
                <a:spcPts val="800"/>
              </a:spcAft>
            </a:pPr>
            <a:r>
              <a:rPr lang="en-US" sz="3600" b="1" kern="100" dirty="0">
                <a:effectLst/>
                <a:latin typeface="Aptos" panose="020B0004020202020204" pitchFamily="34" charset="0"/>
                <a:ea typeface="Aptos" panose="020B0004020202020204" pitchFamily="34" charset="0"/>
                <a:cs typeface="Arial" panose="020B0604020202020204" pitchFamily="34" charset="0"/>
              </a:rPr>
              <a:t>Fix: Install or check the module name.</a:t>
            </a:r>
            <a:endParaRPr lang="en-US" sz="3600" kern="100" dirty="0">
              <a:effectLst/>
              <a:latin typeface="Aptos" panose="020B0004020202020204" pitchFamily="34" charset="0"/>
              <a:ea typeface="Aptos" panose="020B0004020202020204" pitchFamily="34" charset="0"/>
              <a:cs typeface="Arial" panose="020B0604020202020204" pitchFamily="34" charset="0"/>
            </a:endParaRPr>
          </a:p>
          <a:p>
            <a:r>
              <a:rPr lang="en-US" sz="3600" dirty="0">
                <a:effectLst/>
                <a:latin typeface="Aptos" panose="020B0004020202020204" pitchFamily="34" charset="0"/>
                <a:ea typeface="Aptos" panose="020B0004020202020204" pitchFamily="34" charset="0"/>
                <a:cs typeface="Arial" panose="020B0604020202020204" pitchFamily="34" charset="0"/>
              </a:rPr>
              <a:t>pip install </a:t>
            </a:r>
            <a:r>
              <a:rPr lang="en-US" sz="3600" dirty="0" err="1">
                <a:effectLst/>
                <a:latin typeface="Aptos" panose="020B0004020202020204" pitchFamily="34" charset="0"/>
                <a:ea typeface="Aptos" panose="020B0004020202020204" pitchFamily="34" charset="0"/>
                <a:cs typeface="Arial" panose="020B0604020202020204" pitchFamily="34" charset="0"/>
              </a:rPr>
              <a:t>module_name</a:t>
            </a:r>
            <a:endParaRPr lang="en-US" sz="60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866300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Autofit/>
          </a:bodyPr>
          <a:lstStyle/>
          <a:p>
            <a:r>
              <a:rPr lang="en-US" sz="6000" dirty="0" err="1">
                <a:solidFill>
                  <a:srgbClr val="FFFFFF"/>
                </a:solidFill>
              </a:rPr>
              <a:t>ZeroDivisionError</a:t>
            </a:r>
            <a:endParaRPr lang="en-US" sz="6000" dirty="0">
              <a:solidFill>
                <a:srgbClr val="FFFFFF"/>
              </a:solidFill>
            </a:endParaRPr>
          </a:p>
        </p:txBody>
      </p:sp>
      <p:sp>
        <p:nvSpPr>
          <p:cNvPr id="4" name="TextBox 3">
            <a:extLst>
              <a:ext uri="{FF2B5EF4-FFF2-40B4-BE49-F238E27FC236}">
                <a16:creationId xmlns:a16="http://schemas.microsoft.com/office/drawing/2014/main" id="{3D527677-C165-EA9A-073A-5DA4C893DC79}"/>
              </a:ext>
            </a:extLst>
          </p:cNvPr>
          <p:cNvSpPr txBox="1"/>
          <p:nvPr/>
        </p:nvSpPr>
        <p:spPr>
          <a:xfrm>
            <a:off x="197224" y="1590741"/>
            <a:ext cx="11732646" cy="5313058"/>
          </a:xfrm>
          <a:prstGeom prst="rect">
            <a:avLst/>
          </a:prstGeom>
          <a:noFill/>
        </p:spPr>
        <p:txBody>
          <a:bodyPr wrap="square" rtlCol="0">
            <a:spAutoFit/>
          </a:bodyPr>
          <a:lstStyle/>
          <a:p>
            <a:pPr marL="0" marR="0">
              <a:lnSpc>
                <a:spcPct val="115000"/>
              </a:lnSpc>
              <a:spcAft>
                <a:spcPts val="800"/>
              </a:spcAft>
            </a:pPr>
            <a:r>
              <a:rPr lang="en-US" sz="3200" b="1" kern="100" dirty="0">
                <a:effectLst/>
                <a:latin typeface="Aptos" panose="020B0004020202020204" pitchFamily="34" charset="0"/>
                <a:ea typeface="Aptos" panose="020B0004020202020204" pitchFamily="34" charset="0"/>
                <a:cs typeface="Arial" panose="020B0604020202020204" pitchFamily="34" charset="0"/>
              </a:rPr>
              <a:t>Cause: Division by zero.</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200" b="1" kern="100" dirty="0">
                <a:effectLst/>
                <a:latin typeface="Aptos" panose="020B0004020202020204" pitchFamily="34" charset="0"/>
                <a:ea typeface="Aptos" panose="020B0004020202020204" pitchFamily="34" charset="0"/>
                <a:cs typeface="Arial" panose="020B0604020202020204" pitchFamily="34" charset="0"/>
              </a:rPr>
              <a:t>Example:</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200" kern="100" dirty="0">
                <a:effectLst/>
                <a:latin typeface="Aptos" panose="020B0004020202020204" pitchFamily="34" charset="0"/>
                <a:ea typeface="Aptos" panose="020B0004020202020204" pitchFamily="34" charset="0"/>
                <a:cs typeface="Arial" panose="020B0604020202020204" pitchFamily="34" charset="0"/>
              </a:rPr>
              <a:t>result = 10 / 0</a:t>
            </a:r>
          </a:p>
          <a:p>
            <a:pPr marL="0" marR="0">
              <a:lnSpc>
                <a:spcPct val="115000"/>
              </a:lnSpc>
              <a:spcAft>
                <a:spcPts val="800"/>
              </a:spcAft>
            </a:pPr>
            <a:r>
              <a:rPr lang="en-US" sz="3200" b="1" kern="100" dirty="0">
                <a:effectLst/>
                <a:latin typeface="Aptos" panose="020B0004020202020204" pitchFamily="34" charset="0"/>
                <a:ea typeface="Aptos" panose="020B0004020202020204" pitchFamily="34" charset="0"/>
                <a:cs typeface="Arial" panose="020B0604020202020204" pitchFamily="34" charset="0"/>
              </a:rPr>
              <a:t>Error Message:</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200" kern="100" dirty="0" err="1">
                <a:effectLst/>
                <a:latin typeface="Aptos" panose="020B0004020202020204" pitchFamily="34" charset="0"/>
                <a:ea typeface="Aptos" panose="020B0004020202020204" pitchFamily="34" charset="0"/>
                <a:cs typeface="Arial" panose="020B0604020202020204" pitchFamily="34" charset="0"/>
              </a:rPr>
              <a:t>ZeroDivisionError</a:t>
            </a:r>
            <a:r>
              <a:rPr lang="en-US" sz="3200" kern="100" dirty="0">
                <a:effectLst/>
                <a:latin typeface="Aptos" panose="020B0004020202020204" pitchFamily="34" charset="0"/>
                <a:ea typeface="Aptos" panose="020B0004020202020204" pitchFamily="34" charset="0"/>
                <a:cs typeface="Arial" panose="020B0604020202020204" pitchFamily="34" charset="0"/>
              </a:rPr>
              <a:t>: division by zero</a:t>
            </a:r>
          </a:p>
          <a:p>
            <a:pPr marL="0" marR="0">
              <a:lnSpc>
                <a:spcPct val="115000"/>
              </a:lnSpc>
              <a:spcAft>
                <a:spcPts val="800"/>
              </a:spcAft>
            </a:pPr>
            <a:r>
              <a:rPr lang="en-US" sz="3200" b="1" kern="100" dirty="0">
                <a:effectLst/>
                <a:latin typeface="Aptos" panose="020B0004020202020204" pitchFamily="34" charset="0"/>
                <a:ea typeface="Aptos" panose="020B0004020202020204" pitchFamily="34" charset="0"/>
                <a:cs typeface="Arial" panose="020B0604020202020204" pitchFamily="34" charset="0"/>
              </a:rPr>
              <a:t>Fix: Check for zero before dividing.</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3200" kern="100" dirty="0">
                <a:effectLst/>
                <a:latin typeface="Aptos" panose="020B0004020202020204" pitchFamily="34" charset="0"/>
                <a:ea typeface="Aptos" panose="020B0004020202020204" pitchFamily="34" charset="0"/>
                <a:cs typeface="Arial" panose="020B0604020202020204" pitchFamily="34" charset="0"/>
              </a:rPr>
              <a:t>if denominator != 0:</a:t>
            </a:r>
          </a:p>
          <a:p>
            <a:pPr marL="0" marR="0">
              <a:lnSpc>
                <a:spcPct val="115000"/>
              </a:lnSpc>
              <a:spcAft>
                <a:spcPts val="800"/>
              </a:spcAft>
            </a:pPr>
            <a:r>
              <a:rPr lang="en-US" sz="3200" kern="100" dirty="0">
                <a:effectLst/>
                <a:latin typeface="Aptos" panose="020B0004020202020204" pitchFamily="34" charset="0"/>
                <a:ea typeface="Aptos" panose="020B0004020202020204" pitchFamily="34" charset="0"/>
                <a:cs typeface="Arial" panose="020B0604020202020204" pitchFamily="34" charset="0"/>
              </a:rPr>
              <a:t>    result = 10 / denominator</a:t>
            </a:r>
          </a:p>
        </p:txBody>
      </p:sp>
    </p:spTree>
    <p:extLst>
      <p:ext uri="{BB962C8B-B14F-4D97-AF65-F5344CB8AC3E}">
        <p14:creationId xmlns:p14="http://schemas.microsoft.com/office/powerpoint/2010/main" val="67857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D2F27D-47C1-C664-B5DB-63157FA8F4C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Before Groupby</a:t>
            </a:r>
          </a:p>
        </p:txBody>
      </p:sp>
      <p:pic>
        <p:nvPicPr>
          <p:cNvPr id="5" name="Picture 4">
            <a:extLst>
              <a:ext uri="{FF2B5EF4-FFF2-40B4-BE49-F238E27FC236}">
                <a16:creationId xmlns:a16="http://schemas.microsoft.com/office/drawing/2014/main" id="{530BCCAA-0B18-6F0A-8C7C-533390556914}"/>
              </a:ext>
            </a:extLst>
          </p:cNvPr>
          <p:cNvPicPr>
            <a:picLocks noChangeAspect="1"/>
          </p:cNvPicPr>
          <p:nvPr/>
        </p:nvPicPr>
        <p:blipFill>
          <a:blip r:embed="rId2"/>
          <a:srcRect t="51" r="2" b="2"/>
          <a:stretch/>
        </p:blipFill>
        <p:spPr>
          <a:xfrm>
            <a:off x="2474511" y="1966293"/>
            <a:ext cx="7242977" cy="4452160"/>
          </a:xfrm>
          <a:prstGeom prst="rect">
            <a:avLst/>
          </a:prstGeom>
        </p:spPr>
      </p:pic>
    </p:spTree>
    <p:extLst>
      <p:ext uri="{BB962C8B-B14F-4D97-AF65-F5344CB8AC3E}">
        <p14:creationId xmlns:p14="http://schemas.microsoft.com/office/powerpoint/2010/main" val="730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7DD-E1D4-1094-422D-61E7168466AB}"/>
              </a:ext>
            </a:extLst>
          </p:cNvPr>
          <p:cNvSpPr>
            <a:spLocks noGrp="1"/>
          </p:cNvSpPr>
          <p:nvPr>
            <p:ph type="title"/>
          </p:nvPr>
        </p:nvSpPr>
        <p:spPr>
          <a:xfrm>
            <a:off x="1371599" y="294538"/>
            <a:ext cx="9895951" cy="1033669"/>
          </a:xfrm>
        </p:spPr>
        <p:txBody>
          <a:bodyPr>
            <a:noAutofit/>
          </a:bodyPr>
          <a:lstStyle/>
          <a:p>
            <a:r>
              <a:rPr lang="en-US" sz="6000" dirty="0">
                <a:solidFill>
                  <a:srgbClr val="FFFFFF"/>
                </a:solidFill>
              </a:rPr>
              <a:t>Key Take aways:</a:t>
            </a:r>
          </a:p>
        </p:txBody>
      </p:sp>
      <p:sp>
        <p:nvSpPr>
          <p:cNvPr id="4" name="TextBox 3">
            <a:extLst>
              <a:ext uri="{FF2B5EF4-FFF2-40B4-BE49-F238E27FC236}">
                <a16:creationId xmlns:a16="http://schemas.microsoft.com/office/drawing/2014/main" id="{3D527677-C165-EA9A-073A-5DA4C893DC79}"/>
              </a:ext>
            </a:extLst>
          </p:cNvPr>
          <p:cNvSpPr txBox="1"/>
          <p:nvPr/>
        </p:nvSpPr>
        <p:spPr>
          <a:xfrm>
            <a:off x="197224" y="1590742"/>
            <a:ext cx="11367247" cy="4152483"/>
          </a:xfrm>
          <a:prstGeom prst="rect">
            <a:avLst/>
          </a:prstGeom>
          <a:noFill/>
        </p:spPr>
        <p:txBody>
          <a:bodyPr wrap="square" rtlCol="0">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4400" kern="100" dirty="0">
                <a:effectLst/>
                <a:latin typeface="Aptos" panose="020B0004020202020204" pitchFamily="34" charset="0"/>
                <a:ea typeface="Aptos" panose="020B0004020202020204" pitchFamily="34" charset="0"/>
                <a:cs typeface="Arial" panose="020B0604020202020204" pitchFamily="34" charset="0"/>
              </a:rPr>
              <a:t>Errors help in debugging and improving code.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4400" kern="100" dirty="0">
                <a:effectLst/>
                <a:latin typeface="Aptos" panose="020B0004020202020204" pitchFamily="34" charset="0"/>
                <a:ea typeface="Aptos" panose="020B0004020202020204" pitchFamily="34" charset="0"/>
                <a:cs typeface="Arial" panose="020B0604020202020204" pitchFamily="34" charset="0"/>
              </a:rPr>
              <a:t>Understanding error messages is crucial for efficient troubleshooting.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4400" kern="100" dirty="0">
                <a:effectLst/>
                <a:latin typeface="Aptos" panose="020B0004020202020204" pitchFamily="34" charset="0"/>
                <a:ea typeface="Aptos" panose="020B0004020202020204" pitchFamily="34" charset="0"/>
                <a:cs typeface="Arial" panose="020B0604020202020204" pitchFamily="34" charset="0"/>
              </a:rPr>
              <a:t>Regular practice makes debugging easier and faster.</a:t>
            </a:r>
          </a:p>
        </p:txBody>
      </p:sp>
    </p:spTree>
    <p:extLst>
      <p:ext uri="{BB962C8B-B14F-4D97-AF65-F5344CB8AC3E}">
        <p14:creationId xmlns:p14="http://schemas.microsoft.com/office/powerpoint/2010/main" val="26922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FA07C8-FBCA-3C95-1AD7-68F550089A4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After Groupby “Type”</a:t>
            </a:r>
          </a:p>
        </p:txBody>
      </p:sp>
      <p:pic>
        <p:nvPicPr>
          <p:cNvPr id="5" name="Content Placeholder 4">
            <a:extLst>
              <a:ext uri="{FF2B5EF4-FFF2-40B4-BE49-F238E27FC236}">
                <a16:creationId xmlns:a16="http://schemas.microsoft.com/office/drawing/2014/main" id="{858BD4E6-CD7F-55C7-5EB6-EE75A27141B3}"/>
              </a:ext>
            </a:extLst>
          </p:cNvPr>
          <p:cNvPicPr>
            <a:picLocks noGrp="1" noChangeAspect="1"/>
          </p:cNvPicPr>
          <p:nvPr>
            <p:ph idx="1"/>
          </p:nvPr>
        </p:nvPicPr>
        <p:blipFill>
          <a:blip r:embed="rId3"/>
          <a:stretch>
            <a:fillRect/>
          </a:stretch>
        </p:blipFill>
        <p:spPr>
          <a:xfrm>
            <a:off x="795808" y="1966293"/>
            <a:ext cx="10600383" cy="4452160"/>
          </a:xfrm>
          <a:prstGeom prst="rect">
            <a:avLst/>
          </a:prstGeom>
        </p:spPr>
      </p:pic>
    </p:spTree>
    <p:extLst>
      <p:ext uri="{BB962C8B-B14F-4D97-AF65-F5344CB8AC3E}">
        <p14:creationId xmlns:p14="http://schemas.microsoft.com/office/powerpoint/2010/main" val="304386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F7E203-090F-7D7E-24D8-FD584A4B6938}"/>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Explanation:</a:t>
            </a:r>
            <a:endParaRPr lang="en-US" sz="4000">
              <a:solidFill>
                <a:srgbClr val="FFFFFF"/>
              </a:solidFill>
            </a:endParaRPr>
          </a:p>
        </p:txBody>
      </p:sp>
      <p:sp>
        <p:nvSpPr>
          <p:cNvPr id="3" name="Content Placeholder 2">
            <a:extLst>
              <a:ext uri="{FF2B5EF4-FFF2-40B4-BE49-F238E27FC236}">
                <a16:creationId xmlns:a16="http://schemas.microsoft.com/office/drawing/2014/main" id="{EC7DF7D1-44E6-3E69-DD79-903E1E437605}"/>
              </a:ext>
            </a:extLst>
          </p:cNvPr>
          <p:cNvSpPr>
            <a:spLocks noGrp="1"/>
          </p:cNvSpPr>
          <p:nvPr>
            <p:ph idx="1"/>
          </p:nvPr>
        </p:nvSpPr>
        <p:spPr>
          <a:xfrm>
            <a:off x="779929" y="2880104"/>
            <a:ext cx="9724031" cy="3683358"/>
          </a:xfrm>
        </p:spPr>
        <p:txBody>
          <a:bodyPr anchor="ctr">
            <a:normAutofit fontScale="92500" lnSpcReduction="20000"/>
          </a:bodyPr>
          <a:lstStyle/>
          <a:p>
            <a:pPr>
              <a:buFont typeface="+mj-lt"/>
              <a:buAutoNum type="arabicPeriod"/>
            </a:pPr>
            <a:r>
              <a:rPr lang="en-US" sz="3600" b="1" dirty="0"/>
              <a:t>Split:</a:t>
            </a:r>
            <a:r>
              <a:rPr lang="en-US" sz="3600" dirty="0"/>
              <a:t> The data is split into three groups based on the unique values in the "Type" column: 'h', 't', and 'u'.</a:t>
            </a:r>
          </a:p>
          <a:p>
            <a:pPr>
              <a:buFont typeface="+mj-lt"/>
              <a:buAutoNum type="arabicPeriod"/>
            </a:pPr>
            <a:r>
              <a:rPr lang="en-US" sz="3600" b="1" dirty="0"/>
              <a:t>Apply:</a:t>
            </a:r>
            <a:r>
              <a:rPr lang="en-US" sz="3600" dirty="0"/>
              <a:t> The mean() function (average) is applied to the "Price" column within each group.</a:t>
            </a:r>
          </a:p>
          <a:p>
            <a:pPr>
              <a:buFont typeface="+mj-lt"/>
              <a:buAutoNum type="arabicPeriod"/>
            </a:pPr>
            <a:r>
              <a:rPr lang="en-US" sz="3600" b="1" dirty="0"/>
              <a:t>Combine:</a:t>
            </a:r>
            <a:r>
              <a:rPr lang="en-US" sz="3600" dirty="0"/>
              <a:t> The results (the average prices) are combined into a new table, where the "Type" becomes the index (or group label), and the "Average Price" is the calculated value.</a:t>
            </a:r>
          </a:p>
          <a:p>
            <a:endParaRPr lang="en-US" sz="3600" dirty="0"/>
          </a:p>
          <a:p>
            <a:endParaRPr lang="en-US" sz="3600" dirty="0"/>
          </a:p>
        </p:txBody>
      </p:sp>
    </p:spTree>
    <p:extLst>
      <p:ext uri="{BB962C8B-B14F-4D97-AF65-F5344CB8AC3E}">
        <p14:creationId xmlns:p14="http://schemas.microsoft.com/office/powerpoint/2010/main" val="84433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FA9B9-2607-A7FA-76D1-CFFF61F43E3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Aggregation Functions</a:t>
            </a:r>
          </a:p>
        </p:txBody>
      </p:sp>
      <p:sp>
        <p:nvSpPr>
          <p:cNvPr id="4" name="Rectangle 1">
            <a:extLst>
              <a:ext uri="{FF2B5EF4-FFF2-40B4-BE49-F238E27FC236}">
                <a16:creationId xmlns:a16="http://schemas.microsoft.com/office/drawing/2014/main" id="{D7A2F864-2DE0-463A-4050-1E685C9505F4}"/>
              </a:ext>
            </a:extLst>
          </p:cNvPr>
          <p:cNvSpPr>
            <a:spLocks noGrp="1" noChangeArrowheads="1"/>
          </p:cNvSpPr>
          <p:nvPr>
            <p:ph idx="1"/>
          </p:nvPr>
        </p:nvSpPr>
        <p:spPr bwMode="auto">
          <a:xfrm>
            <a:off x="-3" y="1622744"/>
            <a:ext cx="12191999" cy="523525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3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3200" b="1" i="0" u="none" strike="noStrike" cap="none" normalizeH="0" baseline="0" dirty="0">
                <a:ln>
                  <a:noFill/>
                </a:ln>
                <a:effectLst/>
                <a:latin typeface="Arial" panose="020B0604020202020204" pitchFamily="34" charset="0"/>
              </a:rPr>
              <a:t>Aggregation functions summarize numerical data into single values.</a:t>
            </a:r>
          </a:p>
          <a:p>
            <a:pPr marL="0" marR="0" lvl="0" indent="0" defTabSz="914400" rtl="0" eaLnBrk="0" fontAlgn="base" latinLnBrk="0" hangingPunct="0">
              <a:spcBef>
                <a:spcPct val="0"/>
              </a:spcBef>
              <a:spcAft>
                <a:spcPts val="600"/>
              </a:spcAft>
              <a:buClrTx/>
              <a:buSzTx/>
              <a:buNone/>
              <a:tabLst/>
            </a:pPr>
            <a:r>
              <a:rPr kumimoji="0" lang="en-US" altLang="en-US" sz="3200" b="1" i="0" u="none" strike="noStrike" cap="none" normalizeH="0" baseline="0" dirty="0">
                <a:ln>
                  <a:noFill/>
                </a:ln>
                <a:effectLst/>
                <a:latin typeface="Arial" panose="020B0604020202020204" pitchFamily="34" charset="0"/>
              </a:rPr>
              <a:t>Common functions:</a:t>
            </a:r>
          </a:p>
          <a:p>
            <a:pPr marL="0" marR="0" lvl="0" indent="0" defTabSz="914400" rtl="0" eaLnBrk="0" fontAlgn="base" latinLnBrk="0" hangingPunct="0">
              <a:spcBef>
                <a:spcPct val="0"/>
              </a:spcBef>
              <a:spcAft>
                <a:spcPts val="600"/>
              </a:spcAft>
              <a:buClrTx/>
              <a:buSzTx/>
              <a:buFontTx/>
              <a:buChar char="•"/>
              <a:tabLst/>
            </a:pPr>
            <a:r>
              <a:rPr kumimoji="0" lang="en-US" altLang="en-US" sz="3200" b="0" i="0" u="none" strike="noStrike" cap="none" normalizeH="0" baseline="0" dirty="0">
                <a:ln>
                  <a:noFill/>
                </a:ln>
                <a:effectLst/>
                <a:latin typeface="Arial Unicode MS"/>
              </a:rPr>
              <a:t>sum()</a:t>
            </a:r>
            <a:r>
              <a:rPr kumimoji="0" lang="en-US" altLang="en-US" sz="3200" b="0" i="0" u="none" strike="noStrike" cap="none" normalizeH="0" baseline="0" dirty="0">
                <a:ln>
                  <a:noFill/>
                </a:ln>
                <a:effectLst/>
              </a:rPr>
              <a:t> – Total sum of values</a:t>
            </a:r>
            <a:endParaRPr kumimoji="0" lang="en-US" altLang="en-US" sz="3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3200" b="0" i="0" u="none" strike="noStrike" cap="none" normalizeH="0" baseline="0" dirty="0">
                <a:ln>
                  <a:noFill/>
                </a:ln>
                <a:effectLst/>
                <a:latin typeface="Arial Unicode MS"/>
              </a:rPr>
              <a:t>mean()</a:t>
            </a:r>
            <a:r>
              <a:rPr kumimoji="0" lang="en-US" altLang="en-US" sz="3200" b="0" i="0" u="none" strike="noStrike" cap="none" normalizeH="0" baseline="0" dirty="0">
                <a:ln>
                  <a:noFill/>
                </a:ln>
                <a:effectLst/>
              </a:rPr>
              <a:t> – Average value</a:t>
            </a:r>
            <a:endParaRPr kumimoji="0" lang="en-US" altLang="en-US" sz="3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3200" b="0" i="0" u="none" strike="noStrike" cap="none" normalizeH="0" baseline="0" dirty="0">
                <a:ln>
                  <a:noFill/>
                </a:ln>
                <a:effectLst/>
                <a:latin typeface="Arial Unicode MS"/>
              </a:rPr>
              <a:t>count()</a:t>
            </a:r>
            <a:r>
              <a:rPr kumimoji="0" lang="en-US" altLang="en-US" sz="3200" b="0" i="0" u="none" strike="noStrike" cap="none" normalizeH="0" baseline="0" dirty="0">
                <a:ln>
                  <a:noFill/>
                </a:ln>
                <a:effectLst/>
              </a:rPr>
              <a:t> – Number of non-null values</a:t>
            </a:r>
            <a:endParaRPr kumimoji="0" lang="en-US" altLang="en-US" sz="3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3200" b="0" i="0" u="none" strike="noStrike" cap="none" normalizeH="0" baseline="0" dirty="0">
                <a:ln>
                  <a:noFill/>
                </a:ln>
                <a:effectLst/>
                <a:latin typeface="Arial Unicode MS"/>
              </a:rPr>
              <a:t>min()</a:t>
            </a:r>
            <a:r>
              <a:rPr kumimoji="0" lang="en-US" altLang="en-US" sz="3200" b="0" i="0" u="none" strike="noStrike" cap="none" normalizeH="0" baseline="0" dirty="0">
                <a:ln>
                  <a:noFill/>
                </a:ln>
                <a:effectLst/>
              </a:rPr>
              <a:t> / </a:t>
            </a:r>
            <a:r>
              <a:rPr kumimoji="0" lang="en-US" altLang="en-US" sz="3200" b="0" i="0" u="none" strike="noStrike" cap="none" normalizeH="0" baseline="0" dirty="0">
                <a:ln>
                  <a:noFill/>
                </a:ln>
                <a:effectLst/>
                <a:latin typeface="Arial Unicode MS"/>
              </a:rPr>
              <a:t>max()</a:t>
            </a:r>
            <a:r>
              <a:rPr kumimoji="0" lang="en-US" altLang="en-US" sz="3200" b="0" i="0" u="none" strike="noStrike" cap="none" normalizeH="0" baseline="0" dirty="0">
                <a:ln>
                  <a:noFill/>
                </a:ln>
                <a:effectLst/>
              </a:rPr>
              <a:t> – Minimum &amp; Maximum values</a:t>
            </a:r>
            <a:endParaRPr kumimoji="0" lang="en-US" altLang="en-US" sz="3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3200" b="0" i="0" u="none" strike="noStrike" cap="none" normalizeH="0" baseline="0" dirty="0">
                <a:ln>
                  <a:noFill/>
                </a:ln>
                <a:effectLst/>
                <a:latin typeface="Arial Unicode MS"/>
              </a:rPr>
              <a:t>median()</a:t>
            </a:r>
            <a:r>
              <a:rPr kumimoji="0" lang="en-US" altLang="en-US" sz="3200" b="0" i="0" u="none" strike="noStrike" cap="none" normalizeH="0" baseline="0" dirty="0">
                <a:ln>
                  <a:noFill/>
                </a:ln>
                <a:effectLst/>
              </a:rPr>
              <a:t> – Middle value</a:t>
            </a:r>
            <a:endParaRPr kumimoji="0" lang="en-US" altLang="en-US" sz="3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3200" b="0" i="0" u="none" strike="noStrike" cap="none" normalizeH="0" baseline="0" dirty="0">
                <a:ln>
                  <a:noFill/>
                </a:ln>
                <a:effectLst/>
                <a:latin typeface="Arial Unicode MS"/>
              </a:rPr>
              <a:t>std()</a:t>
            </a:r>
            <a:r>
              <a:rPr kumimoji="0" lang="en-US" altLang="en-US" sz="3200" b="0" i="0" u="none" strike="noStrike" cap="none" normalizeH="0" baseline="0" dirty="0">
                <a:ln>
                  <a:noFill/>
                </a:ln>
                <a:effectLst/>
              </a:rPr>
              <a:t> – Standard deviation</a:t>
            </a:r>
            <a:endParaRPr kumimoji="0" lang="en-US" altLang="en-US" sz="3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5211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11BDFDE-BBD2-04A8-F4E6-FE83FC87ACAC}"/>
              </a:ext>
            </a:extLst>
          </p:cNvPr>
          <p:cNvSpPr>
            <a:spLocks noGrp="1"/>
          </p:cNvSpPr>
          <p:nvPr>
            <p:ph type="title"/>
          </p:nvPr>
        </p:nvSpPr>
        <p:spPr>
          <a:xfrm>
            <a:off x="630936" y="630936"/>
            <a:ext cx="5260992" cy="2096756"/>
          </a:xfrm>
          <a:noFill/>
        </p:spPr>
        <p:txBody>
          <a:bodyPr anchor="t">
            <a:normAutofit/>
          </a:bodyPr>
          <a:lstStyle/>
          <a:p>
            <a:r>
              <a:rPr lang="en-US" sz="4800">
                <a:solidFill>
                  <a:schemeClr val="bg1"/>
                </a:solidFill>
              </a:rPr>
              <a:t>Using Aggregation Function with other common functions</a:t>
            </a:r>
          </a:p>
        </p:txBody>
      </p:sp>
      <p:sp>
        <p:nvSpPr>
          <p:cNvPr id="5" name="Content Placeholder 4">
            <a:extLst>
              <a:ext uri="{FF2B5EF4-FFF2-40B4-BE49-F238E27FC236}">
                <a16:creationId xmlns:a16="http://schemas.microsoft.com/office/drawing/2014/main" id="{B1373845-0212-CC04-0745-C155F7878C81}"/>
              </a:ext>
            </a:extLst>
          </p:cNvPr>
          <p:cNvSpPr>
            <a:spLocks noGrp="1"/>
          </p:cNvSpPr>
          <p:nvPr>
            <p:ph idx="1"/>
          </p:nvPr>
        </p:nvSpPr>
        <p:spPr>
          <a:xfrm>
            <a:off x="6095996" y="630936"/>
            <a:ext cx="5064191" cy="2096769"/>
          </a:xfrm>
          <a:noFill/>
          <a:ln w="41275">
            <a:solidFill>
              <a:srgbClr val="FF0000"/>
            </a:solidFill>
          </a:ln>
        </p:spPr>
        <p:txBody>
          <a:bodyPr anchor="t">
            <a:normAutofit/>
          </a:bodyPr>
          <a:lstStyle/>
          <a:p>
            <a:pPr marL="0" indent="0">
              <a:buNone/>
            </a:pPr>
            <a:r>
              <a:rPr lang="en-US" sz="4000" dirty="0" err="1">
                <a:solidFill>
                  <a:schemeClr val="bg1"/>
                </a:solidFill>
              </a:rPr>
              <a:t>df.groupby</a:t>
            </a:r>
            <a:r>
              <a:rPr lang="en-US" sz="4000" dirty="0">
                <a:solidFill>
                  <a:schemeClr val="bg1"/>
                </a:solidFill>
              </a:rPr>
              <a:t>("Suburb")["Price"].</a:t>
            </a:r>
            <a:r>
              <a:rPr lang="en-US" sz="4000" dirty="0" err="1">
                <a:solidFill>
                  <a:schemeClr val="bg1"/>
                </a:solidFill>
              </a:rPr>
              <a:t>agg</a:t>
            </a:r>
            <a:r>
              <a:rPr lang="en-US" sz="4000" dirty="0">
                <a:solidFill>
                  <a:schemeClr val="bg1"/>
                </a:solidFill>
              </a:rPr>
              <a:t>(["mean", "min", "max", "count"])</a:t>
            </a:r>
          </a:p>
          <a:p>
            <a:pPr marL="0" indent="0">
              <a:buNone/>
            </a:pPr>
            <a:endParaRPr lang="en-US" sz="1800" dirty="0">
              <a:solidFill>
                <a:schemeClr val="bg1"/>
              </a:solidFill>
            </a:endParaRP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E2A4A212-DC6F-6C4E-3BBE-3135CEBA360F}"/>
              </a:ext>
            </a:extLst>
          </p:cNvPr>
          <p:cNvPicPr>
            <a:picLocks noChangeAspect="1"/>
          </p:cNvPicPr>
          <p:nvPr/>
        </p:nvPicPr>
        <p:blipFill>
          <a:blip r:embed="rId3"/>
          <a:stretch>
            <a:fillRect/>
          </a:stretch>
        </p:blipFill>
        <p:spPr>
          <a:xfrm>
            <a:off x="631359" y="3217366"/>
            <a:ext cx="10843065" cy="2602336"/>
          </a:xfrm>
          <a:prstGeom prst="rect">
            <a:avLst/>
          </a:prstGeom>
        </p:spPr>
      </p:pic>
      <p:grpSp>
        <p:nvGrpSpPr>
          <p:cNvPr id="40" name="Group 39">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1" name="Straight Connector 40">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616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78FCD-700D-87D3-D5CD-451EDC2D30B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Using Multiple </a:t>
            </a:r>
            <a:r>
              <a:rPr lang="en-US" sz="4000" dirty="0" err="1">
                <a:solidFill>
                  <a:srgbClr val="FFFFFF"/>
                </a:solidFill>
              </a:rPr>
              <a:t>GroupBy</a:t>
            </a:r>
            <a:r>
              <a:rPr lang="en-US" sz="4000" dirty="0">
                <a:solidFill>
                  <a:srgbClr val="FFFFFF"/>
                </a:solidFill>
              </a:rPr>
              <a:t> Keys</a:t>
            </a:r>
          </a:p>
        </p:txBody>
      </p:sp>
      <p:sp>
        <p:nvSpPr>
          <p:cNvPr id="3" name="Content Placeholder 2">
            <a:extLst>
              <a:ext uri="{FF2B5EF4-FFF2-40B4-BE49-F238E27FC236}">
                <a16:creationId xmlns:a16="http://schemas.microsoft.com/office/drawing/2014/main" id="{0522F85E-0198-530E-5683-1845AB5C5018}"/>
              </a:ext>
            </a:extLst>
          </p:cNvPr>
          <p:cNvSpPr>
            <a:spLocks noGrp="1"/>
          </p:cNvSpPr>
          <p:nvPr>
            <p:ph idx="1"/>
          </p:nvPr>
        </p:nvSpPr>
        <p:spPr>
          <a:xfrm>
            <a:off x="0" y="1885278"/>
            <a:ext cx="12191999" cy="4972722"/>
          </a:xfrm>
        </p:spPr>
        <p:txBody>
          <a:bodyPr anchor="ctr">
            <a:normAutofit lnSpcReduction="10000"/>
          </a:bodyPr>
          <a:lstStyle/>
          <a:p>
            <a:r>
              <a:rPr lang="en-US" sz="3600" dirty="0"/>
              <a:t>We can group by multiple columns for deeper insights.</a:t>
            </a:r>
          </a:p>
          <a:p>
            <a:r>
              <a:rPr lang="en-US" sz="3600" dirty="0"/>
              <a:t>Example: Grouping by Suburb &amp; Rooms</a:t>
            </a:r>
          </a:p>
          <a:p>
            <a:r>
              <a:rPr lang="en-US" sz="3600" dirty="0"/>
              <a:t>Helps in multi-level analysis of grouped data.</a:t>
            </a:r>
          </a:p>
          <a:p>
            <a:pPr lvl="1"/>
            <a:r>
              <a:rPr lang="en-US" sz="3600" dirty="0"/>
              <a:t>Suburb (e.g., Richmond, Carlton)</a:t>
            </a:r>
          </a:p>
          <a:p>
            <a:pPr lvl="1"/>
            <a:r>
              <a:rPr lang="en-US" sz="3600" dirty="0"/>
              <a:t>Property Type (e.g., House, Apartment)</a:t>
            </a:r>
          </a:p>
          <a:p>
            <a:pPr lvl="1"/>
            <a:r>
              <a:rPr lang="en-US" sz="3600" dirty="0"/>
              <a:t>Rooms (e.g., 2, 3, 4)</a:t>
            </a:r>
          </a:p>
          <a:p>
            <a:pPr lvl="1"/>
            <a:r>
              <a:rPr lang="en-US" sz="3600" dirty="0"/>
              <a:t>Price (Property price)</a:t>
            </a:r>
          </a:p>
          <a:p>
            <a:endParaRPr lang="en-US" sz="3600" dirty="0"/>
          </a:p>
          <a:p>
            <a:r>
              <a:rPr lang="en-US" sz="3600" dirty="0" err="1"/>
              <a:t>df.groupby</a:t>
            </a:r>
            <a:r>
              <a:rPr lang="en-US" sz="3600" dirty="0"/>
              <a:t>(["Suburb", "Rooms"])["Price"].mean()</a:t>
            </a:r>
          </a:p>
        </p:txBody>
      </p:sp>
    </p:spTree>
    <p:extLst>
      <p:ext uri="{BB962C8B-B14F-4D97-AF65-F5344CB8AC3E}">
        <p14:creationId xmlns:p14="http://schemas.microsoft.com/office/powerpoint/2010/main" val="3403179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937</TotalTime>
  <Words>2019</Words>
  <Application>Microsoft Office PowerPoint</Application>
  <PresentationFormat>Widescreen</PresentationFormat>
  <Paragraphs>269</Paragraphs>
  <Slides>40</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Aptos</vt:lpstr>
      <vt:lpstr>Aptos Display</vt:lpstr>
      <vt:lpstr>Arial</vt:lpstr>
      <vt:lpstr>Arial Unicode MS</vt:lpstr>
      <vt:lpstr>Courier New</vt:lpstr>
      <vt:lpstr>Inter</vt:lpstr>
      <vt:lpstr>Segoe UI Symbol</vt:lpstr>
      <vt:lpstr>Symbol</vt:lpstr>
      <vt:lpstr>var(--ds-font-family-code)</vt:lpstr>
      <vt:lpstr>Wingdings</vt:lpstr>
      <vt:lpstr>Office Theme</vt:lpstr>
      <vt:lpstr>Week 4</vt:lpstr>
      <vt:lpstr>Introduction to GroupBy</vt:lpstr>
      <vt:lpstr>Comparison of Groupby in Python and Excel</vt:lpstr>
      <vt:lpstr>Before Groupby</vt:lpstr>
      <vt:lpstr>After Groupby “Type”</vt:lpstr>
      <vt:lpstr>Explanation:</vt:lpstr>
      <vt:lpstr>Aggregation Functions</vt:lpstr>
      <vt:lpstr>Using Aggregation Function with other common functions</vt:lpstr>
      <vt:lpstr>Using Multiple GroupBy Keys</vt:lpstr>
      <vt:lpstr>Multi-Level GroupBy Table (Mean Price by Suburb &amp; Property Type)</vt:lpstr>
      <vt:lpstr>Introduction to Pivot Tables</vt:lpstr>
      <vt:lpstr>GroupBy vs. Pivot Tables in Pandas</vt:lpstr>
      <vt:lpstr>PowerPoint Presentation</vt:lpstr>
      <vt:lpstr>Handling Missing Values in Pivot Tables</vt:lpstr>
      <vt:lpstr>Introduction to Cross-Tabulation</vt:lpstr>
      <vt:lpstr>Percentage-Based Cross-Tabulation of Suburb vs. Property Type</vt:lpstr>
      <vt:lpstr>Interpretation and Uses</vt:lpstr>
      <vt:lpstr>Some Advanced Python Concepts </vt:lpstr>
      <vt:lpstr>Pip Install</vt:lpstr>
      <vt:lpstr>Some more pip installs</vt:lpstr>
      <vt:lpstr>Import in Python</vt:lpstr>
      <vt:lpstr>Google Colab comes with many popular Python libraries pre-installed (e.g., numpy, pandas, matplotlib, tensorflow, etc.), but if you need additional packages, you can install them using pip.</vt:lpstr>
      <vt:lpstr>To check which libraries are installed in Colab  !pip list </vt:lpstr>
      <vt:lpstr>PowerPoint Presentation</vt:lpstr>
      <vt:lpstr>How Pip Install and Import Work Together</vt:lpstr>
      <vt:lpstr>Common Errors and Fixes in pip</vt:lpstr>
      <vt:lpstr>Common Errors and Fixes in pip</vt:lpstr>
      <vt:lpstr>  Common Errors in Python Codes and Fixes</vt:lpstr>
      <vt:lpstr>Why Understanding Errors is Important </vt:lpstr>
      <vt:lpstr> SyntaxError</vt:lpstr>
      <vt:lpstr>IndentationError </vt:lpstr>
      <vt:lpstr>NameError</vt:lpstr>
      <vt:lpstr>TypeError</vt:lpstr>
      <vt:lpstr> IndexError</vt:lpstr>
      <vt:lpstr>KeyError</vt:lpstr>
      <vt:lpstr>AttributeError</vt:lpstr>
      <vt:lpstr>ValueError</vt:lpstr>
      <vt:lpstr>ImportError</vt:lpstr>
      <vt:lpstr>ZeroDivisionError</vt:lpstr>
      <vt:lpstr>Key Take 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Muhammad Usman</dc:creator>
  <cp:lastModifiedBy>Noor Official</cp:lastModifiedBy>
  <cp:revision>54</cp:revision>
  <dcterms:created xsi:type="dcterms:W3CDTF">2025-02-21T09:35:20Z</dcterms:created>
  <dcterms:modified xsi:type="dcterms:W3CDTF">2025-04-13T03:46:56Z</dcterms:modified>
</cp:coreProperties>
</file>