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91" r:id="rId4"/>
    <p:sldId id="292" r:id="rId5"/>
    <p:sldId id="293" r:id="rId6"/>
    <p:sldId id="294" r:id="rId7"/>
    <p:sldId id="295" r:id="rId8"/>
    <p:sldId id="259" r:id="rId9"/>
    <p:sldId id="261" r:id="rId10"/>
    <p:sldId id="260" r:id="rId11"/>
    <p:sldId id="274" r:id="rId12"/>
    <p:sldId id="275" r:id="rId13"/>
    <p:sldId id="276" r:id="rId14"/>
    <p:sldId id="277" r:id="rId15"/>
    <p:sldId id="296" r:id="rId16"/>
    <p:sldId id="297" r:id="rId17"/>
    <p:sldId id="298" r:id="rId18"/>
    <p:sldId id="299" r:id="rId19"/>
    <p:sldId id="300" r:id="rId20"/>
    <p:sldId id="262" r:id="rId21"/>
    <p:sldId id="263" r:id="rId22"/>
    <p:sldId id="278" r:id="rId23"/>
    <p:sldId id="279" r:id="rId24"/>
    <p:sldId id="280" r:id="rId25"/>
    <p:sldId id="281" r:id="rId26"/>
    <p:sldId id="282" r:id="rId27"/>
    <p:sldId id="301" r:id="rId28"/>
    <p:sldId id="302" r:id="rId29"/>
    <p:sldId id="303" r:id="rId30"/>
    <p:sldId id="304" r:id="rId31"/>
    <p:sldId id="305" r:id="rId32"/>
    <p:sldId id="264" r:id="rId33"/>
    <p:sldId id="265" r:id="rId34"/>
    <p:sldId id="283" r:id="rId35"/>
    <p:sldId id="284" r:id="rId36"/>
    <p:sldId id="286" r:id="rId37"/>
    <p:sldId id="285" r:id="rId38"/>
    <p:sldId id="287" r:id="rId39"/>
    <p:sldId id="306" r:id="rId40"/>
    <p:sldId id="307" r:id="rId41"/>
    <p:sldId id="308" r:id="rId42"/>
    <p:sldId id="309" r:id="rId43"/>
    <p:sldId id="266" r:id="rId44"/>
    <p:sldId id="267" r:id="rId45"/>
    <p:sldId id="310" r:id="rId46"/>
    <p:sldId id="311" r:id="rId47"/>
    <p:sldId id="312" r:id="rId48"/>
    <p:sldId id="268" r:id="rId49"/>
    <p:sldId id="269" r:id="rId50"/>
    <p:sldId id="289" r:id="rId51"/>
    <p:sldId id="290" r:id="rId52"/>
    <p:sldId id="270" r:id="rId53"/>
    <p:sldId id="271" r:id="rId54"/>
    <p:sldId id="27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5D417-9DAB-441C-8C5F-544DB038DEE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B4860-5866-487E-AE29-1D334A52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1B4860-5866-487E-AE29-1D334A5223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5698-7DD9-B921-485F-B97FA5D1C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CDC78-D081-9FC7-4C55-F49088571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D1DD-C919-32FD-68ED-BB4C11E7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24F92-DBCE-0684-2557-E3759042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0710-7FCC-0C98-6F64-ADFCF417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80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9735-4754-A764-F712-4E35A4E4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22236-8622-6E54-0872-D79EFCB25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E118B-59C1-0E0B-2852-8930BEE8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0D3D-393B-0FC7-678E-D39FA73DA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6F755-60A4-555A-C250-C1AEF939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4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A5025-AB2B-2270-4BC4-D926ACCC9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64DB9-822E-CB8D-8E7E-E96681B8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8E78-8158-38D5-76E3-E902D2CBC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D8AD1-FC08-82DE-CA95-AAEF31A4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8DF6-08ED-69DB-7BA3-3606045C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4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3072-CD75-D697-1D12-B0A1A1D1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08B9-49AD-279E-73F4-E8F78FA8C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DD4F-1A03-687E-4BBC-2682D2BB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CBE57-3934-B813-F58F-F2345AAC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9D79-0CA1-9EEF-8DFA-5ED352DCB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16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912D-0C7D-D335-B7B1-D7384D28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9683-CB8D-B331-3A03-EA0E2A859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C0701-E627-1231-C65D-7AEBD070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ED354-8EFB-FBF6-BADC-FEC28398A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BED0-D67F-AAA0-765D-B76AA8D8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56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6812-5755-38BC-043B-1D856AD9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75ADA-8AE2-EF00-0A56-9AC3CD73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879AA-ED4D-E082-2A5D-45102A6B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DB668-1FFC-1DA0-B6EB-DD9E932C4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D3E58-AECB-BBD8-6ABF-5B94EC97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0A2B2-DB00-789F-9975-392898CB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13925-466C-DFA6-BAAD-FE07DE5C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8D06-76AE-148C-0153-0094E8081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DE684-D2C8-0149-3D70-32AC0D44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615C0-8AAE-8956-E024-92C2A0C3A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9BFD-AC27-C297-D73F-57D4C31B5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0199E-971A-3DB7-C2C8-259C2C0C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4CC1E-B3E0-599B-A834-50243180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8C12B1-522A-FA15-9A3C-DD66AB0CE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112D-885D-27BE-AD2F-D24A570A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E11FE1-A206-5714-E363-305178E23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CEFA98-69E1-223B-F74B-DAE4EE5B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52A9-9A9A-8662-9026-9AC7D1DE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8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94315-84B6-EBF9-14E4-A0AEAACC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2EA76-5371-390E-095A-E7ABFC6D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16F5B-4D15-916D-B785-23DD64C4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46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707-38DA-7024-F18F-099A558DF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AC830-1F11-3196-782C-F070B0E1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1BCD-870F-A8BB-DB4E-F6EC489E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8C7A4-C74A-E130-6322-A538FA36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FC1F7-EAA2-D8A1-9951-9A6F9C93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B4713-F1CA-93CB-966E-CC556B5B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0853-D949-DFB3-9062-19C3CC5F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96A7E-E53C-7367-C84E-B72A3B097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3AFF-609D-5E74-0D13-E17301D79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52AE6-024F-B396-FB2B-68001AED5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24EDB-788C-FD33-0967-8E32F062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BC4DA-087B-B775-DCB0-3EC43E1E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BBBF-5ECF-0CCC-A73F-6C06998E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302FA-6186-BADE-F929-561B94EC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740E-5214-AEB1-52B2-67B220AE3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118C7-2FCF-4000-8DF0-EC7F4D4B34F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B38-288E-358C-804B-AFE014EEA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0A50C-1CD7-03B0-EFAA-42B1A3B8E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CFE47-5ACB-42AB-9C32-09C40F0603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6908A-CBDD-BE66-8BB4-3F4AE7BC5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910" y="1598246"/>
            <a:ext cx="4626709" cy="5122985"/>
          </a:xfrm>
        </p:spPr>
        <p:txBody>
          <a:bodyPr anchor="t">
            <a:normAutofit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</a:rPr>
              <a:t>Week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B476D-D23C-318E-3891-6A13AEB5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672176" cy="5095221"/>
          </a:xfrm>
        </p:spPr>
        <p:txBody>
          <a:bodyPr>
            <a:normAutofit/>
          </a:bodyPr>
          <a:lstStyle/>
          <a:p>
            <a:pPr algn="l"/>
            <a:r>
              <a:rPr lang="en-US" sz="4400">
                <a:solidFill>
                  <a:srgbClr val="FFFFFF"/>
                </a:solidFill>
              </a:rPr>
              <a:t>BDA with Python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7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2B299E-25DA-B2B5-8E2F-308BD0DE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89A78-7C9D-5AE0-1A42-5717899D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Plots in Matplotlib – line plot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9654-4ABD-F2B7-E218-505773D19D47}"/>
              </a:ext>
            </a:extLst>
          </p:cNvPr>
          <p:cNvSpPr txBox="1"/>
          <p:nvPr/>
        </p:nvSpPr>
        <p:spPr>
          <a:xfrm>
            <a:off x="6297233" y="518400"/>
            <a:ext cx="4771607" cy="5837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Key Functions Used: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plt.plot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()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→ Creates the line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plot.plt.xlabel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() &amp; </a:t>
            </a: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plt.ylabel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()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→ Labels the axes.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plt.title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()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→ Adds a title.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tx1">
                    <a:alpha val="80000"/>
                  </a:schemeClr>
                </a:solidFill>
              </a:rPr>
              <a:t>plt.legend</a:t>
            </a:r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() 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→ Shows the legend.</a:t>
            </a:r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6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D729-705B-0B37-BC17-759335C0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53080-EB82-1E8A-29CF-C7A4EF1CE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plt.plot</a:t>
            </a:r>
            <a:r>
              <a:rPr lang="en-US" dirty="0"/>
              <a:t>(x, y, marker="o", </a:t>
            </a:r>
            <a:r>
              <a:rPr lang="en-US" dirty="0" err="1"/>
              <a:t>markersize</a:t>
            </a:r>
            <a:r>
              <a:rPr lang="en-US" dirty="0"/>
              <a:t>=8, </a:t>
            </a:r>
            <a:r>
              <a:rPr lang="en-US" dirty="0" err="1"/>
              <a:t>markerfacecolor</a:t>
            </a:r>
            <a:r>
              <a:rPr lang="en-US" dirty="0"/>
              <a:t>="red", </a:t>
            </a:r>
            <a:r>
              <a:rPr lang="en-US" dirty="0" err="1"/>
              <a:t>markeredgecolor</a:t>
            </a:r>
            <a:r>
              <a:rPr lang="en-US" dirty="0"/>
              <a:t>="black", </a:t>
            </a:r>
            <a:r>
              <a:rPr lang="en-US" dirty="0" err="1"/>
              <a:t>markeredgewidth</a:t>
            </a:r>
            <a:r>
              <a:rPr lang="en-US" dirty="0"/>
              <a:t>=2)</a:t>
            </a:r>
          </a:p>
          <a:p>
            <a:r>
              <a:rPr lang="en-US" dirty="0" err="1"/>
              <a:t>markersize</a:t>
            </a:r>
            <a:r>
              <a:rPr lang="en-US" dirty="0"/>
              <a:t>=8: Increases the size of the markers.</a:t>
            </a:r>
          </a:p>
          <a:p>
            <a:r>
              <a:rPr lang="en-US" dirty="0" err="1"/>
              <a:t>markerfacecolor</a:t>
            </a:r>
            <a:r>
              <a:rPr lang="en-US" dirty="0"/>
              <a:t>="red": Fills markers with red color.</a:t>
            </a:r>
          </a:p>
          <a:p>
            <a:r>
              <a:rPr lang="en-US" dirty="0" err="1"/>
              <a:t>markeredgecolor</a:t>
            </a:r>
            <a:r>
              <a:rPr lang="en-US" dirty="0"/>
              <a:t>="black": Sets marker border color to black.</a:t>
            </a:r>
          </a:p>
          <a:p>
            <a:r>
              <a:rPr lang="en-US" dirty="0" err="1"/>
              <a:t>markeredgewidth</a:t>
            </a:r>
            <a:r>
              <a:rPr lang="en-US" dirty="0"/>
              <a:t>=2: Adjusts the thickness of the marker border.</a:t>
            </a:r>
          </a:p>
          <a:p>
            <a:r>
              <a:rPr lang="en-US" dirty="0" err="1"/>
              <a:t>plt.plot</a:t>
            </a:r>
            <a:r>
              <a:rPr lang="en-US" dirty="0"/>
              <a:t>(x, y, marker="s")  # Square markers</a:t>
            </a:r>
          </a:p>
          <a:p>
            <a:r>
              <a:rPr lang="en-US" dirty="0" err="1"/>
              <a:t>plt.plot</a:t>
            </a:r>
            <a:r>
              <a:rPr lang="en-US" dirty="0"/>
              <a:t>(x, y, marker="d")  # Diamond markers</a:t>
            </a:r>
          </a:p>
          <a:p>
            <a:r>
              <a:rPr lang="en-US" dirty="0" err="1"/>
              <a:t>plt.plot</a:t>
            </a:r>
            <a:r>
              <a:rPr lang="en-US" dirty="0"/>
              <a:t>(x, y, marker="x")  # X-shaped markers</a:t>
            </a:r>
          </a:p>
          <a:p>
            <a:r>
              <a:rPr lang="en-US" dirty="0" err="1"/>
              <a:t>plt.plot</a:t>
            </a:r>
            <a:r>
              <a:rPr lang="en-US" dirty="0"/>
              <a:t>(x, y, marker="*")  # Star markers</a:t>
            </a:r>
          </a:p>
        </p:txBody>
      </p:sp>
    </p:spTree>
    <p:extLst>
      <p:ext uri="{BB962C8B-B14F-4D97-AF65-F5344CB8AC3E}">
        <p14:creationId xmlns:p14="http://schemas.microsoft.com/office/powerpoint/2010/main" val="900433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9718E-881E-A6DE-76B8-2485843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plt.xlabel</a:t>
            </a:r>
            <a:r>
              <a:rPr lang="en-US" dirty="0"/>
              <a:t>() &amp; </a:t>
            </a:r>
            <a:r>
              <a:rPr lang="en-US" dirty="0" err="1"/>
              <a:t>plt.ylabel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B7F31-5F16-9F2F-BEE8-A0B5FC83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plt.xlabel</a:t>
            </a:r>
            <a:r>
              <a:rPr lang="en-US" dirty="0"/>
              <a:t>("X Axis", </a:t>
            </a:r>
            <a:r>
              <a:rPr lang="en-US" dirty="0" err="1"/>
              <a:t>fontsize</a:t>
            </a:r>
            <a:r>
              <a:rPr lang="en-US" dirty="0"/>
              <a:t>=14, color="blue", </a:t>
            </a:r>
            <a:r>
              <a:rPr lang="en-US" dirty="0" err="1"/>
              <a:t>labelpad</a:t>
            </a:r>
            <a:r>
              <a:rPr lang="en-US" dirty="0"/>
              <a:t>=10)</a:t>
            </a:r>
          </a:p>
          <a:p>
            <a:r>
              <a:rPr lang="en-US" dirty="0" err="1"/>
              <a:t>plt.ylabel</a:t>
            </a:r>
            <a:r>
              <a:rPr lang="en-US" dirty="0"/>
              <a:t>("Y Axis", </a:t>
            </a:r>
            <a:r>
              <a:rPr lang="en-US" dirty="0" err="1"/>
              <a:t>fontsize</a:t>
            </a:r>
            <a:r>
              <a:rPr lang="en-US" dirty="0"/>
              <a:t>=14, color="red", </a:t>
            </a:r>
            <a:r>
              <a:rPr lang="en-US" dirty="0" err="1"/>
              <a:t>labelpad</a:t>
            </a:r>
            <a:r>
              <a:rPr lang="en-US" dirty="0"/>
              <a:t>=15)</a:t>
            </a:r>
          </a:p>
          <a:p>
            <a:pPr lvl="1"/>
            <a:r>
              <a:rPr lang="en-US" dirty="0" err="1"/>
              <a:t>fontsize</a:t>
            </a:r>
            <a:r>
              <a:rPr lang="en-US" dirty="0"/>
              <a:t>=14: Adjusts the font size.</a:t>
            </a:r>
          </a:p>
          <a:p>
            <a:pPr lvl="1"/>
            <a:r>
              <a:rPr lang="en-US" dirty="0"/>
              <a:t>color="blue": Changes label color.</a:t>
            </a:r>
          </a:p>
          <a:p>
            <a:pPr lvl="1"/>
            <a:r>
              <a:rPr lang="en-US" dirty="0" err="1"/>
              <a:t>labelpad</a:t>
            </a:r>
            <a:r>
              <a:rPr lang="en-US" dirty="0"/>
              <a:t>=10: Adds space between the label and the axis.</a:t>
            </a:r>
          </a:p>
        </p:txBody>
      </p:sp>
    </p:spTree>
    <p:extLst>
      <p:ext uri="{BB962C8B-B14F-4D97-AF65-F5344CB8AC3E}">
        <p14:creationId xmlns:p14="http://schemas.microsoft.com/office/powerpoint/2010/main" val="136872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3BB0-A502-E0F5-C02F-842C1391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 err="1">
                <a:solidFill>
                  <a:schemeClr val="tx1">
                    <a:alpha val="80000"/>
                  </a:schemeClr>
                </a:solidFill>
              </a:rPr>
              <a:t>plt.title</a:t>
            </a:r>
            <a:r>
              <a:rPr lang="en-US" sz="4400" b="1" dirty="0">
                <a:solidFill>
                  <a:schemeClr val="tx1">
                    <a:alpha val="80000"/>
                  </a:schemeClr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BCB42-6CD1-92AA-D971-D05730F2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plt.title</a:t>
            </a:r>
            <a:r>
              <a:rPr lang="en-US" dirty="0"/>
              <a:t>("Sine Wave Plot", </a:t>
            </a:r>
            <a:r>
              <a:rPr lang="en-US" dirty="0" err="1"/>
              <a:t>fontsize</a:t>
            </a:r>
            <a:r>
              <a:rPr lang="en-US" dirty="0"/>
              <a:t>=16, color="blue", pad=20, loc="left")</a:t>
            </a:r>
          </a:p>
          <a:p>
            <a:pPr lvl="1"/>
            <a:r>
              <a:rPr lang="en-US" dirty="0" err="1"/>
              <a:t>fontsize</a:t>
            </a:r>
            <a:r>
              <a:rPr lang="en-US" dirty="0"/>
              <a:t>=16: Increases font size.</a:t>
            </a:r>
          </a:p>
          <a:p>
            <a:pPr lvl="1"/>
            <a:r>
              <a:rPr lang="en-US" dirty="0"/>
              <a:t>color="blue": Sets title color.</a:t>
            </a:r>
          </a:p>
          <a:p>
            <a:pPr lvl="1"/>
            <a:r>
              <a:rPr lang="en-US" dirty="0"/>
              <a:t>pad=20: Adds space between the title and the plot.</a:t>
            </a:r>
          </a:p>
          <a:p>
            <a:pPr lvl="1"/>
            <a:r>
              <a:rPr lang="en-US" dirty="0"/>
              <a:t>loc="left": Positions title on the left ("center" by default, "right" is also an option).</a:t>
            </a:r>
          </a:p>
        </p:txBody>
      </p:sp>
    </p:spTree>
    <p:extLst>
      <p:ext uri="{BB962C8B-B14F-4D97-AF65-F5344CB8AC3E}">
        <p14:creationId xmlns:p14="http://schemas.microsoft.com/office/powerpoint/2010/main" val="246716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9730-EFEF-CBC4-E555-5DAA2EF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plt.legend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86CD2-16DA-65DF-6AF3-9493851AB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plt.legend</a:t>
            </a:r>
            <a:r>
              <a:rPr lang="en-US" dirty="0"/>
              <a:t>(loc="upper right", </a:t>
            </a:r>
            <a:r>
              <a:rPr lang="en-US" dirty="0" err="1"/>
              <a:t>fontsize</a:t>
            </a:r>
            <a:r>
              <a:rPr lang="en-US" dirty="0"/>
              <a:t>=12, title="Functions", </a:t>
            </a:r>
            <a:r>
              <a:rPr lang="en-US" dirty="0" err="1"/>
              <a:t>frameon</a:t>
            </a:r>
            <a:r>
              <a:rPr lang="en-US" dirty="0"/>
              <a:t>=True)</a:t>
            </a:r>
          </a:p>
          <a:p>
            <a:pPr lvl="1"/>
            <a:r>
              <a:rPr lang="en-US" dirty="0"/>
              <a:t>loc="upper right": Places the legend in the upper-right corner (other options: "upper left", "lower right", etc.).</a:t>
            </a:r>
          </a:p>
          <a:p>
            <a:pPr lvl="1"/>
            <a:r>
              <a:rPr lang="en-US" dirty="0" err="1"/>
              <a:t>fontsize</a:t>
            </a:r>
            <a:r>
              <a:rPr lang="en-US" dirty="0"/>
              <a:t>=12: Adjusts the font size.</a:t>
            </a:r>
          </a:p>
          <a:p>
            <a:pPr lvl="1"/>
            <a:r>
              <a:rPr lang="en-US" dirty="0"/>
              <a:t>title="Functions": Adds a title inside the legend.</a:t>
            </a:r>
          </a:p>
          <a:p>
            <a:pPr lvl="1"/>
            <a:r>
              <a:rPr lang="en-US" dirty="0" err="1"/>
              <a:t>frameon</a:t>
            </a:r>
            <a:r>
              <a:rPr lang="en-US" dirty="0"/>
              <a:t>=True: Displays a border around the legend (use False to remove it).</a:t>
            </a:r>
          </a:p>
        </p:txBody>
      </p:sp>
    </p:spTree>
    <p:extLst>
      <p:ext uri="{BB962C8B-B14F-4D97-AF65-F5344CB8AC3E}">
        <p14:creationId xmlns:p14="http://schemas.microsoft.com/office/powerpoint/2010/main" val="131181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8B5E-5C10-5E5E-13E9-A99F50DD9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FC9C-44B4-E1BB-6BE5-EBDAA02C9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168" y="1825625"/>
            <a:ext cx="5621663" cy="4351338"/>
          </a:xfrm>
        </p:spPr>
      </p:pic>
    </p:spTree>
    <p:extLst>
      <p:ext uri="{BB962C8B-B14F-4D97-AF65-F5344CB8AC3E}">
        <p14:creationId xmlns:p14="http://schemas.microsoft.com/office/powerpoint/2010/main" val="2353420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AEBF-F6A5-6210-D416-AA5A7F35D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satisfaction vs customer retention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4FC458-41AD-E7AD-2988-C42E3303A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08" y="1825625"/>
            <a:ext cx="5389184" cy="4351338"/>
          </a:xfrm>
        </p:spPr>
      </p:pic>
    </p:spTree>
    <p:extLst>
      <p:ext uri="{BB962C8B-B14F-4D97-AF65-F5344CB8AC3E}">
        <p14:creationId xmlns:p14="http://schemas.microsoft.com/office/powerpoint/2010/main" val="3363355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86307-5418-42F0-C799-BE2AB04F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experience vs productivity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54FE0B-A5A2-D695-BA95-B4E8833AF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08" y="1825625"/>
            <a:ext cx="5389184" cy="4351338"/>
          </a:xfrm>
        </p:spPr>
      </p:pic>
    </p:spTree>
    <p:extLst>
      <p:ext uri="{BB962C8B-B14F-4D97-AF65-F5344CB8AC3E}">
        <p14:creationId xmlns:p14="http://schemas.microsoft.com/office/powerpoint/2010/main" val="302130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3F5C-BCDE-BC09-3ACB-5B57FBF0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traffic vs conversion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4DF36-5031-A387-78CB-5D8D52C57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7604" y="1825625"/>
            <a:ext cx="5436792" cy="4351338"/>
          </a:xfrm>
        </p:spPr>
      </p:pic>
    </p:spTree>
    <p:extLst>
      <p:ext uri="{BB962C8B-B14F-4D97-AF65-F5344CB8AC3E}">
        <p14:creationId xmlns:p14="http://schemas.microsoft.com/office/powerpoint/2010/main" val="184256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3AD3B-6728-E7A3-F006-E666075C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Inventory vs stockouts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77EA3C-9BA9-EEDE-3DAB-A4597B1D4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08" y="1825625"/>
            <a:ext cx="5389184" cy="4351338"/>
          </a:xfrm>
        </p:spPr>
      </p:pic>
    </p:spTree>
    <p:extLst>
      <p:ext uri="{BB962C8B-B14F-4D97-AF65-F5344CB8AC3E}">
        <p14:creationId xmlns:p14="http://schemas.microsoft.com/office/powerpoint/2010/main" val="119506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36C99-57F3-6F2F-BD80-67DDCFF05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Introduction to Matplotlib - basic plots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8962-FB23-1D38-F5B1-CC14EB399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Matplotlib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is a popular Python library for creating static, animated, and interactive visualizations. It provides an interface similar to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MATLAB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and works well with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NumPy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and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pandas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Installing &amp; Importing MatplotlibBefore using Matplotlib, install it (if not already installed):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install matplotlib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Then, import the necessary modules: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import matplotlib.pyplot as plt</a:t>
            </a:r>
          </a:p>
          <a:p>
            <a:pPr lvl="1"/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import numpy as np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88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F452-4E37-753B-914E-9D0A7D1C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Scatter Plot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visualizing relationships between two numerical variables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A55C7B-6DA7-CFB8-DBAE-7B19ABE8B378}"/>
              </a:ext>
            </a:extLst>
          </p:cNvPr>
          <p:cNvSpPr txBox="1"/>
          <p:nvPr/>
        </p:nvSpPr>
        <p:spPr>
          <a:xfrm>
            <a:off x="1023257" y="1690687"/>
            <a:ext cx="1004751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Generate random data</a:t>
            </a:r>
          </a:p>
          <a:p>
            <a:r>
              <a:rPr lang="en-US" dirty="0"/>
              <a:t>x = </a:t>
            </a:r>
            <a:r>
              <a:rPr lang="en-US" dirty="0" err="1"/>
              <a:t>np.random.rand</a:t>
            </a:r>
            <a:r>
              <a:rPr lang="en-US" dirty="0"/>
              <a:t>(50)  # 50 random values</a:t>
            </a:r>
          </a:p>
          <a:p>
            <a:r>
              <a:rPr lang="en-US" dirty="0"/>
              <a:t>y = </a:t>
            </a:r>
            <a:r>
              <a:rPr lang="en-US" dirty="0" err="1"/>
              <a:t>np.random.rand</a:t>
            </a:r>
            <a:r>
              <a:rPr lang="en-US" dirty="0"/>
              <a:t>(50)</a:t>
            </a:r>
          </a:p>
          <a:p>
            <a:endParaRPr lang="en-US" dirty="0"/>
          </a:p>
          <a:p>
            <a:r>
              <a:rPr lang="en-US" dirty="0"/>
              <a:t># Create scatter plot</a:t>
            </a:r>
          </a:p>
          <a:p>
            <a:r>
              <a:rPr lang="en-US" dirty="0" err="1"/>
              <a:t>plt.scatter</a:t>
            </a:r>
            <a:r>
              <a:rPr lang="en-US" dirty="0"/>
              <a:t>(x, y, color="red", marker="o", alpha=0.7)</a:t>
            </a:r>
          </a:p>
          <a:p>
            <a:endParaRPr lang="en-US" dirty="0"/>
          </a:p>
          <a:p>
            <a:r>
              <a:rPr lang="en-US" dirty="0"/>
              <a:t># Labels and title</a:t>
            </a:r>
          </a:p>
          <a:p>
            <a:r>
              <a:rPr lang="en-US" dirty="0" err="1"/>
              <a:t>plt.xlabel</a:t>
            </a:r>
            <a:r>
              <a:rPr lang="en-US" dirty="0"/>
              <a:t>("X values")</a:t>
            </a:r>
          </a:p>
          <a:p>
            <a:r>
              <a:rPr lang="en-US" dirty="0" err="1"/>
              <a:t>plt.ylabel</a:t>
            </a:r>
            <a:r>
              <a:rPr lang="en-US" dirty="0"/>
              <a:t>("Y values")</a:t>
            </a:r>
          </a:p>
          <a:p>
            <a:r>
              <a:rPr lang="en-US" dirty="0" err="1"/>
              <a:t>plt.title</a:t>
            </a:r>
            <a:r>
              <a:rPr lang="en-US" dirty="0"/>
              <a:t>("Basic Scatter Plot")</a:t>
            </a:r>
          </a:p>
          <a:p>
            <a:endParaRPr lang="en-US" dirty="0"/>
          </a:p>
          <a:p>
            <a:r>
              <a:rPr lang="en-US" dirty="0"/>
              <a:t># Show the plot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1162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EE3A4F-B7FF-9586-ADCE-CECB214A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B327A-2FF4-9D2F-CE29-67A3B23BA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kumimoji="0" lang="en-US" altLang="en-US" sz="38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Scatter Plot - </a:t>
            </a:r>
            <a:r>
              <a:rPr kumimoji="0" lang="en-US" altLang="en-US" sz="38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visualizing relationships between two numerical variables</a:t>
            </a:r>
            <a:endParaRPr lang="en-US" sz="3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0D1271-39F2-680B-22C1-3689766D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1685390"/>
            <a:ext cx="5664133" cy="4545466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3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A3A7-2EA0-57CF-1E30-3D6318D1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4BBB-6D52-5D3A-4821-C3F2C284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plt.scatter</a:t>
            </a:r>
            <a:r>
              <a:rPr lang="en-US" dirty="0"/>
              <a:t>(x, y, s=100, c="red", alpha=0.5, marker="o", </a:t>
            </a:r>
            <a:r>
              <a:rPr lang="en-US" dirty="0" err="1"/>
              <a:t>edgecolors</a:t>
            </a:r>
            <a:r>
              <a:rPr lang="en-US" dirty="0"/>
              <a:t>="black", linewidth=1.5)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s=100: Adjusts the marker size.</a:t>
            </a:r>
          </a:p>
          <a:p>
            <a:pPr lvl="1"/>
            <a:r>
              <a:rPr lang="en-US" dirty="0"/>
              <a:t>c="red": Sets the color to red.</a:t>
            </a:r>
          </a:p>
          <a:p>
            <a:pPr lvl="1"/>
            <a:r>
              <a:rPr lang="en-US" dirty="0"/>
              <a:t>alpha=0.5: Adds transparency (0 = fully transparent, 1 = fully opaque).</a:t>
            </a:r>
          </a:p>
          <a:p>
            <a:pPr lvl="1"/>
            <a:r>
              <a:rPr lang="en-US" dirty="0"/>
              <a:t>marker="o": Uses circle markers (you can change to "s" for squares, "^" for triangles, etc.).</a:t>
            </a:r>
          </a:p>
          <a:p>
            <a:pPr lvl="1"/>
            <a:r>
              <a:rPr lang="en-US" dirty="0" err="1"/>
              <a:t>edgecolors</a:t>
            </a:r>
            <a:r>
              <a:rPr lang="en-US" dirty="0"/>
              <a:t>="black": Adds black borders to markers.</a:t>
            </a:r>
          </a:p>
          <a:p>
            <a:pPr lvl="1"/>
            <a:r>
              <a:rPr lang="en-US" dirty="0"/>
              <a:t>linewidth=1.5: Adjusts the border thickness.</a:t>
            </a:r>
          </a:p>
        </p:txBody>
      </p:sp>
    </p:spTree>
    <p:extLst>
      <p:ext uri="{BB962C8B-B14F-4D97-AF65-F5344CB8AC3E}">
        <p14:creationId xmlns:p14="http://schemas.microsoft.com/office/powerpoint/2010/main" val="289851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0C9368-54D2-A134-1BB5-313A8C905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ABBB5-DF4C-4562-6B51-6022CC19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200" dirty="0">
                <a:solidFill>
                  <a:srgbClr val="FFFFFF"/>
                </a:solidFill>
              </a:rPr>
              <a:t>Customizing scatter plot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7EAC-28F1-C86E-325E-E66838B0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colors =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np.random.rand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(50)  # Random color values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plt.scatter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(x, y, c=colors,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cmap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viridis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", s=100)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plt.title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("Scatter Plot with Colormap")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plt.show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()</a:t>
            </a:r>
          </a:p>
          <a:p>
            <a:pPr lvl="1"/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c=colors: Assigns different colors to each point.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cmap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="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viridis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": Uses the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Viridis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colormap (other options: "plasma", "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coolwarm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", "rainbow").</a:t>
            </a:r>
          </a:p>
          <a:p>
            <a:pPr lvl="1"/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plt.colorbar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(): Adds a color scale legend.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5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6E74-8109-6A53-1015-FF9EF6DB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85085" cy="6362246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EAA93-0DEB-0AFD-5798-F0B68F14F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285" y="798816"/>
            <a:ext cx="6793601" cy="5694059"/>
          </a:xfrm>
        </p:spPr>
      </p:pic>
    </p:spTree>
    <p:extLst>
      <p:ext uri="{BB962C8B-B14F-4D97-AF65-F5344CB8AC3E}">
        <p14:creationId xmlns:p14="http://schemas.microsoft.com/office/powerpoint/2010/main" val="4005810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31D7E-9FB9-A464-3ED2-0184C90E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Labels to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EEA2-8128-40BE-F7A5-284D4C853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r>
              <a:rPr lang="en-US" dirty="0"/>
              <a:t>    </a:t>
            </a:r>
            <a:r>
              <a:rPr lang="en-US" dirty="0" err="1"/>
              <a:t>plt.text</a:t>
            </a:r>
            <a:r>
              <a:rPr lang="en-US" dirty="0"/>
              <a:t>(x[i], y[i], f"({x[i]:.1f}, {y[i]:.1f})", </a:t>
            </a:r>
            <a:r>
              <a:rPr lang="en-US" dirty="0" err="1"/>
              <a:t>fontsize</a:t>
            </a:r>
            <a:r>
              <a:rPr lang="en-US" dirty="0"/>
              <a:t>=8)</a:t>
            </a:r>
          </a:p>
          <a:p>
            <a:endParaRPr lang="en-US" dirty="0"/>
          </a:p>
          <a:p>
            <a:r>
              <a:rPr lang="en-US" dirty="0" err="1"/>
              <a:t>plt.scatter</a:t>
            </a:r>
            <a:r>
              <a:rPr lang="en-US" dirty="0"/>
              <a:t>(x, y, s=100, c="blue")</a:t>
            </a:r>
          </a:p>
          <a:p>
            <a:r>
              <a:rPr lang="en-US" dirty="0" err="1"/>
              <a:t>plt.title</a:t>
            </a:r>
            <a:r>
              <a:rPr lang="en-US" dirty="0"/>
              <a:t>("Scatter Plot with Labels")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plt.text</a:t>
            </a:r>
            <a:r>
              <a:rPr lang="en-US" dirty="0"/>
              <a:t>(x[i], y[i], "label"): Places text near each point.</a:t>
            </a:r>
          </a:p>
        </p:txBody>
      </p:sp>
    </p:spTree>
    <p:extLst>
      <p:ext uri="{BB962C8B-B14F-4D97-AF65-F5344CB8AC3E}">
        <p14:creationId xmlns:p14="http://schemas.microsoft.com/office/powerpoint/2010/main" val="1455419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A0149-612D-2E3C-1FFB-B79CDD69C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057400" cy="6307818"/>
          </a:xfrm>
        </p:spPr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7E735-DB8E-DD3A-AC6E-4FA74EB81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636" y="304430"/>
            <a:ext cx="8137450" cy="6188445"/>
          </a:xfrm>
        </p:spPr>
      </p:pic>
    </p:spTree>
    <p:extLst>
      <p:ext uri="{BB962C8B-B14F-4D97-AF65-F5344CB8AC3E}">
        <p14:creationId xmlns:p14="http://schemas.microsoft.com/office/powerpoint/2010/main" val="1973546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D1787-4FF6-EFE1-D9BB-4FF4A55E0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charts – sales performance by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D75A1-51F6-A564-4075-15D9C6C0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67" y="1825625"/>
            <a:ext cx="5646265" cy="4351338"/>
          </a:xfrm>
        </p:spPr>
      </p:pic>
    </p:spTree>
    <p:extLst>
      <p:ext uri="{BB962C8B-B14F-4D97-AF65-F5344CB8AC3E}">
        <p14:creationId xmlns:p14="http://schemas.microsoft.com/office/powerpoint/2010/main" val="780718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C4BA-C879-7302-F29F-CC9D3133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phone market share by company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8E1196-DABF-0D68-B439-FE4A3EF2C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08" y="1825625"/>
            <a:ext cx="5389184" cy="4351338"/>
          </a:xfrm>
        </p:spPr>
      </p:pic>
    </p:spTree>
    <p:extLst>
      <p:ext uri="{BB962C8B-B14F-4D97-AF65-F5344CB8AC3E}">
        <p14:creationId xmlns:p14="http://schemas.microsoft.com/office/powerpoint/2010/main" val="2707082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A4FF-9FC3-C197-558A-8081F96A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</a:t>
            </a:r>
            <a:r>
              <a:rPr lang="en-US" dirty="0" err="1"/>
              <a:t>servey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4D83F7-A94F-6526-2BDE-2C8CBD8B6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9874" y="1825625"/>
            <a:ext cx="4912252" cy="4351338"/>
          </a:xfrm>
        </p:spPr>
      </p:pic>
    </p:spTree>
    <p:extLst>
      <p:ext uri="{BB962C8B-B14F-4D97-AF65-F5344CB8AC3E}">
        <p14:creationId xmlns:p14="http://schemas.microsoft.com/office/powerpoint/2010/main" val="320545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C04EC-ED8B-8D76-BA13-961F7C296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6883" y="115496"/>
            <a:ext cx="8077200" cy="6224757"/>
          </a:xfrm>
        </p:spPr>
      </p:pic>
    </p:spTree>
    <p:extLst>
      <p:ext uri="{BB962C8B-B14F-4D97-AF65-F5344CB8AC3E}">
        <p14:creationId xmlns:p14="http://schemas.microsoft.com/office/powerpoint/2010/main" val="981982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B88A-3F0A-1999-3344-AD8E754D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performance comparison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5435F6-20EF-5E93-A32D-B41C7159F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67" y="1825625"/>
            <a:ext cx="5646265" cy="4351338"/>
          </a:xfrm>
        </p:spPr>
      </p:pic>
    </p:spTree>
    <p:extLst>
      <p:ext uri="{BB962C8B-B14F-4D97-AF65-F5344CB8AC3E}">
        <p14:creationId xmlns:p14="http://schemas.microsoft.com/office/powerpoint/2010/main" val="52019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6B42-8766-366C-A765-4A2BFE3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– product comparison by year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ED9639-3B19-8B53-A9A3-AF8C9D5F83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867" y="1825625"/>
            <a:ext cx="5646265" cy="4351338"/>
          </a:xfrm>
        </p:spPr>
      </p:pic>
    </p:spTree>
    <p:extLst>
      <p:ext uri="{BB962C8B-B14F-4D97-AF65-F5344CB8AC3E}">
        <p14:creationId xmlns:p14="http://schemas.microsoft.com/office/powerpoint/2010/main" val="324185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190F4E9-A276-0401-68ED-8EF10B26D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83420"/>
            <a:ext cx="7797327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 -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compare categorical data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9A0ECB-3444-DC10-9442-17281A2B5A66}"/>
              </a:ext>
            </a:extLst>
          </p:cNvPr>
          <p:cNvSpPr txBox="1"/>
          <p:nvPr/>
        </p:nvSpPr>
        <p:spPr>
          <a:xfrm>
            <a:off x="3048886" y="2134680"/>
            <a:ext cx="60977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Data</a:t>
            </a:r>
          </a:p>
          <a:p>
            <a:r>
              <a:rPr lang="en-US" dirty="0"/>
              <a:t>categories = ["A", "B", "C", "D"]</a:t>
            </a:r>
          </a:p>
          <a:p>
            <a:r>
              <a:rPr lang="en-US" dirty="0"/>
              <a:t>values = [3, 7, 1, 8]</a:t>
            </a:r>
          </a:p>
          <a:p>
            <a:endParaRPr lang="en-US" dirty="0"/>
          </a:p>
          <a:p>
            <a:r>
              <a:rPr lang="en-US" dirty="0"/>
              <a:t># Create bar chart</a:t>
            </a:r>
          </a:p>
          <a:p>
            <a:r>
              <a:rPr lang="en-US" dirty="0" err="1"/>
              <a:t>plt.bar</a:t>
            </a:r>
            <a:r>
              <a:rPr lang="en-US" dirty="0"/>
              <a:t>(categories, values, color=["blue", "orange", "green", "red"])</a:t>
            </a:r>
          </a:p>
          <a:p>
            <a:endParaRPr lang="en-US" dirty="0"/>
          </a:p>
          <a:p>
            <a:r>
              <a:rPr lang="en-US" dirty="0"/>
              <a:t># Labels and title</a:t>
            </a:r>
          </a:p>
          <a:p>
            <a:r>
              <a:rPr lang="en-US" dirty="0" err="1"/>
              <a:t>plt.xlabel</a:t>
            </a:r>
            <a:r>
              <a:rPr lang="en-US" dirty="0"/>
              <a:t>("Categories")</a:t>
            </a:r>
          </a:p>
          <a:p>
            <a:r>
              <a:rPr lang="en-US" dirty="0" err="1"/>
              <a:t>plt.ylabel</a:t>
            </a:r>
            <a:r>
              <a:rPr lang="en-US" dirty="0"/>
              <a:t>("Values")</a:t>
            </a:r>
          </a:p>
          <a:p>
            <a:r>
              <a:rPr lang="en-US" dirty="0" err="1"/>
              <a:t>plt.title</a:t>
            </a:r>
            <a:r>
              <a:rPr lang="en-US" dirty="0"/>
              <a:t>("Basic Bar Chart")</a:t>
            </a:r>
          </a:p>
          <a:p>
            <a:endParaRPr lang="en-US" dirty="0"/>
          </a:p>
          <a:p>
            <a:r>
              <a:rPr lang="en-US" dirty="0"/>
              <a:t># Show the plot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8003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E3D99-6C1A-DA2F-17EF-B31BE7BA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FBC4BA3-518C-415B-8483-244A0160C2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483420"/>
            <a:ext cx="275588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C57330-7BE8-8617-AD0C-D2B6E55B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2034948"/>
            <a:ext cx="52768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B405-DA1B-53D5-06C8-B6D354BD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591DD-EF29-E010-C065-E08F497A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Edge Color &amp; Line Width</a:t>
            </a:r>
          </a:p>
          <a:p>
            <a:pPr lvl="1"/>
            <a:r>
              <a:rPr lang="en-US" dirty="0" err="1"/>
              <a:t>plt.bar</a:t>
            </a:r>
            <a:r>
              <a:rPr lang="en-US" dirty="0"/>
              <a:t>(categories, values, color="</a:t>
            </a:r>
            <a:r>
              <a:rPr lang="en-US" dirty="0" err="1"/>
              <a:t>skyblue</a:t>
            </a:r>
            <a:r>
              <a:rPr lang="en-US" dirty="0"/>
              <a:t>", </a:t>
            </a:r>
            <a:r>
              <a:rPr lang="en-US" dirty="0" err="1"/>
              <a:t>edgecolor</a:t>
            </a:r>
            <a:r>
              <a:rPr lang="en-US" dirty="0"/>
              <a:t>="black", linewidth=2)</a:t>
            </a:r>
          </a:p>
          <a:p>
            <a:pPr lvl="2"/>
            <a:endParaRPr lang="en-US" dirty="0"/>
          </a:p>
          <a:p>
            <a:pPr lvl="2"/>
            <a:r>
              <a:rPr lang="en-US" dirty="0" err="1"/>
              <a:t>edgecolor</a:t>
            </a:r>
            <a:r>
              <a:rPr lang="en-US" dirty="0"/>
              <a:t>="black": Adds a black border around bars.</a:t>
            </a:r>
          </a:p>
          <a:p>
            <a:pPr lvl="2"/>
            <a:r>
              <a:rPr lang="en-US" dirty="0"/>
              <a:t>linewidth=2: Increases border thickness.</a:t>
            </a:r>
          </a:p>
        </p:txBody>
      </p:sp>
    </p:spTree>
    <p:extLst>
      <p:ext uri="{BB962C8B-B14F-4D97-AF65-F5344CB8AC3E}">
        <p14:creationId xmlns:p14="http://schemas.microsoft.com/office/powerpoint/2010/main" val="3165309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41E4-9278-1A7E-15EE-323177F5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Values on 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0604-FFB5-EBE5-92C2-3A389F526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bars = </a:t>
            </a:r>
            <a:r>
              <a:rPr lang="en-US" dirty="0" err="1"/>
              <a:t>plt.bar</a:t>
            </a:r>
            <a:r>
              <a:rPr lang="en-US" dirty="0"/>
              <a:t>(categories, values, color="</a:t>
            </a:r>
            <a:r>
              <a:rPr lang="en-US" dirty="0" err="1"/>
              <a:t>lightblue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# Add text on bars</a:t>
            </a:r>
          </a:p>
          <a:p>
            <a:r>
              <a:rPr lang="en-US" dirty="0"/>
              <a:t>for bar in bars:</a:t>
            </a:r>
          </a:p>
          <a:p>
            <a:r>
              <a:rPr lang="en-US" dirty="0"/>
              <a:t>    </a:t>
            </a:r>
            <a:r>
              <a:rPr lang="en-US" dirty="0" err="1"/>
              <a:t>plt.text</a:t>
            </a:r>
            <a:r>
              <a:rPr lang="en-US" dirty="0"/>
              <a:t>(</a:t>
            </a:r>
            <a:r>
              <a:rPr lang="en-US" dirty="0" err="1"/>
              <a:t>bar.get_x</a:t>
            </a:r>
            <a:r>
              <a:rPr lang="en-US" dirty="0"/>
              <a:t>() + </a:t>
            </a:r>
            <a:r>
              <a:rPr lang="en-US" dirty="0" err="1"/>
              <a:t>bar.get_width</a:t>
            </a:r>
            <a:r>
              <a:rPr lang="en-US" dirty="0"/>
              <a:t>()/2, </a:t>
            </a:r>
            <a:r>
              <a:rPr lang="en-US" dirty="0" err="1"/>
              <a:t>bar.get_height</a:t>
            </a:r>
            <a:r>
              <a:rPr lang="en-US" dirty="0"/>
              <a:t>(), f"{</a:t>
            </a:r>
            <a:r>
              <a:rPr lang="en-US" dirty="0" err="1"/>
              <a:t>bar.get_height</a:t>
            </a:r>
            <a:r>
              <a:rPr lang="en-US" dirty="0"/>
              <a:t>()}", </a:t>
            </a:r>
          </a:p>
          <a:p>
            <a:r>
              <a:rPr lang="en-US" dirty="0"/>
              <a:t>             ha="center", </a:t>
            </a:r>
            <a:r>
              <a:rPr lang="en-US" dirty="0" err="1"/>
              <a:t>va</a:t>
            </a:r>
            <a:r>
              <a:rPr lang="en-US" dirty="0"/>
              <a:t>="bottom", </a:t>
            </a:r>
            <a:r>
              <a:rPr lang="en-US" dirty="0" err="1"/>
              <a:t>fontsize</a:t>
            </a:r>
            <a:r>
              <a:rPr lang="en-US" dirty="0"/>
              <a:t>=12, </a:t>
            </a:r>
            <a:r>
              <a:rPr lang="en-US" dirty="0" err="1"/>
              <a:t>fontweight</a:t>
            </a:r>
            <a:r>
              <a:rPr lang="en-US" dirty="0"/>
              <a:t>="bold")</a:t>
            </a:r>
          </a:p>
          <a:p>
            <a:pPr lvl="2"/>
            <a:r>
              <a:rPr lang="en-US" dirty="0" err="1"/>
              <a:t>bar.get_x</a:t>
            </a:r>
            <a:r>
              <a:rPr lang="en-US" dirty="0"/>
              <a:t>() + </a:t>
            </a:r>
            <a:r>
              <a:rPr lang="en-US" dirty="0" err="1"/>
              <a:t>bar.get_width</a:t>
            </a:r>
            <a:r>
              <a:rPr lang="en-US" dirty="0"/>
              <a:t>()/2: Positions text at the center of each bar.</a:t>
            </a:r>
          </a:p>
          <a:p>
            <a:pPr lvl="2"/>
            <a:r>
              <a:rPr lang="en-US" dirty="0" err="1"/>
              <a:t>bar.get_height</a:t>
            </a:r>
            <a:r>
              <a:rPr lang="en-US" dirty="0"/>
              <a:t>(): Places text just above the bar.</a:t>
            </a:r>
          </a:p>
        </p:txBody>
      </p:sp>
    </p:spTree>
    <p:extLst>
      <p:ext uri="{BB962C8B-B14F-4D97-AF65-F5344CB8AC3E}">
        <p14:creationId xmlns:p14="http://schemas.microsoft.com/office/powerpoint/2010/main" val="2435653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701227-BEF0-68CB-6832-0E768A8A7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2389"/>
            <a:ext cx="8657280" cy="66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7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622D-C284-9452-B1C0-E4429778A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Bar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2385-264C-8982-36F9-1EC947B8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plt.barh</a:t>
            </a:r>
            <a:r>
              <a:rPr lang="en-US" dirty="0"/>
              <a:t>(categories, values, color="</a:t>
            </a:r>
            <a:r>
              <a:rPr lang="en-US" dirty="0" err="1"/>
              <a:t>lightcoral</a:t>
            </a:r>
            <a:r>
              <a:rPr lang="en-US" dirty="0"/>
              <a:t>")</a:t>
            </a:r>
          </a:p>
          <a:p>
            <a:r>
              <a:rPr lang="en-US" dirty="0" err="1"/>
              <a:t>plt.xlabel</a:t>
            </a:r>
            <a:r>
              <a:rPr lang="en-US" dirty="0"/>
              <a:t>("Values")</a:t>
            </a:r>
          </a:p>
          <a:p>
            <a:r>
              <a:rPr lang="en-US" dirty="0" err="1"/>
              <a:t>plt.ylabel</a:t>
            </a:r>
            <a:r>
              <a:rPr lang="en-US" dirty="0"/>
              <a:t>("Categories")</a:t>
            </a:r>
          </a:p>
          <a:p>
            <a:r>
              <a:rPr lang="en-US" dirty="0" err="1"/>
              <a:t>plt.title</a:t>
            </a:r>
            <a:r>
              <a:rPr lang="en-US" dirty="0"/>
              <a:t>("Horizontal Bar Chart")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14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6C407E-B8E3-1D96-DA0C-836D3C036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9060" y="272144"/>
            <a:ext cx="7898854" cy="6463990"/>
          </a:xfrm>
        </p:spPr>
      </p:pic>
    </p:spTree>
    <p:extLst>
      <p:ext uri="{BB962C8B-B14F-4D97-AF65-F5344CB8AC3E}">
        <p14:creationId xmlns:p14="http://schemas.microsoft.com/office/powerpoint/2010/main" val="1881933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6F81-5980-2153-F9BA-92726B09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examples – Customer age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62623-187B-A172-D704-C6A91A1FE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561" y="1825625"/>
            <a:ext cx="5474878" cy="4351338"/>
          </a:xfrm>
        </p:spPr>
      </p:pic>
    </p:spTree>
    <p:extLst>
      <p:ext uri="{BB962C8B-B14F-4D97-AF65-F5344CB8AC3E}">
        <p14:creationId xmlns:p14="http://schemas.microsoft.com/office/powerpoint/2010/main" val="265216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CF9C0-2EF2-DAC3-CA93-9F89E458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914" y="75509"/>
            <a:ext cx="8501743" cy="66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99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D904F-3F7B-6D44-4100-A82316E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revenue distribution – high end vs low end products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69807-5217-9FDD-8275-4CB1CF954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0489" y="1825625"/>
            <a:ext cx="5451022" cy="4351338"/>
          </a:xfrm>
        </p:spPr>
      </p:pic>
    </p:spTree>
    <p:extLst>
      <p:ext uri="{BB962C8B-B14F-4D97-AF65-F5344CB8AC3E}">
        <p14:creationId xmlns:p14="http://schemas.microsoft.com/office/powerpoint/2010/main" val="3364580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B394-D4A7-7EA1-9454-7795150E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visit duration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48BE94-E290-A54F-C9C2-1B7BF7041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08" y="1825625"/>
            <a:ext cx="5389184" cy="4351338"/>
          </a:xfrm>
        </p:spPr>
      </p:pic>
    </p:spTree>
    <p:extLst>
      <p:ext uri="{BB962C8B-B14F-4D97-AF65-F5344CB8AC3E}">
        <p14:creationId xmlns:p14="http://schemas.microsoft.com/office/powerpoint/2010/main" val="3783235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4B1D-DEF5-ACCA-F242-3E05833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ratings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422B92-EB09-7854-5457-3514E873E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8561" y="1825625"/>
            <a:ext cx="5474878" cy="4351338"/>
          </a:xfrm>
        </p:spPr>
      </p:pic>
    </p:spTree>
    <p:extLst>
      <p:ext uri="{BB962C8B-B14F-4D97-AF65-F5344CB8AC3E}">
        <p14:creationId xmlns:p14="http://schemas.microsoft.com/office/powerpoint/2010/main" val="9047446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AD2D-BAE3-DC7A-EF57-CDBB0F5D5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Histogram - </a:t>
            </a:r>
            <a:r>
              <a:rPr lang="en-US" dirty="0"/>
              <a:t>distribution of 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E1DC-3073-8AD6-69F7-D543985D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Generate random data</a:t>
            </a:r>
          </a:p>
          <a:p>
            <a:pPr marL="0" indent="0">
              <a:buNone/>
            </a:pPr>
            <a:r>
              <a:rPr lang="en-US" dirty="0"/>
              <a:t>data = </a:t>
            </a:r>
            <a:r>
              <a:rPr lang="en-US" dirty="0" err="1"/>
              <a:t>np.random.randn</a:t>
            </a:r>
            <a:r>
              <a:rPr lang="en-US" dirty="0"/>
              <a:t>(1000)  # 1000 random numbers from normal distribution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histogram</a:t>
            </a:r>
          </a:p>
          <a:p>
            <a:pPr marL="0" indent="0">
              <a:buNone/>
            </a:pPr>
            <a:r>
              <a:rPr lang="en-US" dirty="0" err="1"/>
              <a:t>plt.hist</a:t>
            </a:r>
            <a:r>
              <a:rPr lang="en-US" dirty="0"/>
              <a:t>(data, bins=30, color="purple", </a:t>
            </a:r>
            <a:r>
              <a:rPr lang="en-US" dirty="0" err="1"/>
              <a:t>edgecolor</a:t>
            </a:r>
            <a:r>
              <a:rPr lang="en-US" dirty="0"/>
              <a:t>="black", alpha=0.7)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Labels and title</a:t>
            </a:r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("Value")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("Frequency")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("Basic Histogram")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Show the plot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721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2898-98CF-1A1D-A315-BB1543A3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F685-3D30-78CE-3EEC-F0565A0D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Histogram - </a:t>
            </a:r>
            <a:r>
              <a:rPr lang="en-US" dirty="0"/>
              <a:t>distribution of a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C28282-A27E-BEE1-3F0B-CFC10628C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9475" y="1834356"/>
            <a:ext cx="5353050" cy="4333875"/>
          </a:xfrm>
        </p:spPr>
      </p:pic>
    </p:spTree>
    <p:extLst>
      <p:ext uri="{BB962C8B-B14F-4D97-AF65-F5344CB8AC3E}">
        <p14:creationId xmlns:p14="http://schemas.microsoft.com/office/powerpoint/2010/main" val="2777036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C749-06E3-06AD-09A6-9AC5474C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BFFAAF-322D-266F-CBBC-EC5CAB3A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4325" y="2048669"/>
            <a:ext cx="3943350" cy="3905250"/>
          </a:xfrm>
        </p:spPr>
      </p:pic>
    </p:spTree>
    <p:extLst>
      <p:ext uri="{BB962C8B-B14F-4D97-AF65-F5344CB8AC3E}">
        <p14:creationId xmlns:p14="http://schemas.microsoft.com/office/powerpoint/2010/main" val="2795247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34E3-200C-CF54-3BA6-683E8E53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by product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943EEC-78B1-2EC5-7C92-4AE2B936F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2048669"/>
            <a:ext cx="4267200" cy="3905250"/>
          </a:xfrm>
        </p:spPr>
      </p:pic>
    </p:spTree>
    <p:extLst>
      <p:ext uri="{BB962C8B-B14F-4D97-AF65-F5344CB8AC3E}">
        <p14:creationId xmlns:p14="http://schemas.microsoft.com/office/powerpoint/2010/main" val="25966818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7E0F-7E41-10B1-F9D0-7FCBA615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distribution 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F5F03-477C-9D5D-5A79-1A6547291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F89FD-37C0-7522-597A-751EF1EF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725" y="1998890"/>
            <a:ext cx="44005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59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637D-7443-B96D-51F8-EFD99115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Pie Chart - </a:t>
            </a:r>
            <a:r>
              <a:rPr lang="en-US" dirty="0"/>
              <a:t>shows proportions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D7D7-EDAB-BE79-5DD4-F391F0A31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 Data</a:t>
            </a:r>
          </a:p>
          <a:p>
            <a:pPr marL="0" indent="0">
              <a:buNone/>
            </a:pPr>
            <a:r>
              <a:rPr lang="en-US" dirty="0"/>
              <a:t>labels = ["Apples", "Bananas", "Cherries", "Dates"]</a:t>
            </a:r>
          </a:p>
          <a:p>
            <a:pPr marL="0" indent="0">
              <a:buNone/>
            </a:pPr>
            <a:r>
              <a:rPr lang="en-US" dirty="0"/>
              <a:t>sizes = [30, 25, 35, 10]  # Percentage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Create pie chart</a:t>
            </a:r>
          </a:p>
          <a:p>
            <a:pPr marL="0" indent="0">
              <a:buNone/>
            </a:pPr>
            <a:r>
              <a:rPr lang="en-US" dirty="0" err="1"/>
              <a:t>plt.pie</a:t>
            </a:r>
            <a:r>
              <a:rPr lang="en-US" dirty="0"/>
              <a:t>(sizes, labels=labels, </a:t>
            </a:r>
            <a:r>
              <a:rPr lang="en-US" dirty="0" err="1"/>
              <a:t>autopct</a:t>
            </a:r>
            <a:r>
              <a:rPr lang="en-US" dirty="0"/>
              <a:t>="%1.1f%%", colors=["red", "yellow", "purple", "brown"])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Title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("Basic Pie Chart")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Show the plot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94206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0270-4CAA-3D98-B203-2CE643FE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342223-E4E2-BC17-523F-BE7179EC7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5750" y="2043906"/>
            <a:ext cx="4000500" cy="3914775"/>
          </a:xfrm>
        </p:spPr>
      </p:pic>
    </p:spTree>
    <p:extLst>
      <p:ext uri="{BB962C8B-B14F-4D97-AF65-F5344CB8AC3E}">
        <p14:creationId xmlns:p14="http://schemas.microsoft.com/office/powerpoint/2010/main" val="57759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E41AB-DF9F-D1E3-FE3E-90AEA560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85" y="261257"/>
            <a:ext cx="8077772" cy="62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06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83CD-7B59-49A1-3AA1-29BCB143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Exploding a slice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D1BE4-7214-306B-A26D-E58507B5F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explode = (0, 0.1, 0, 0)  # Only "Bananas" slice is pulled out</a:t>
            </a:r>
          </a:p>
          <a:p>
            <a:r>
              <a:rPr lang="en-US" dirty="0" err="1"/>
              <a:t>plt.pie</a:t>
            </a:r>
            <a:r>
              <a:rPr lang="en-US" dirty="0"/>
              <a:t>(sizes, labels=labels, explode=explode, </a:t>
            </a:r>
            <a:r>
              <a:rPr lang="en-US" dirty="0" err="1"/>
              <a:t>autopct</a:t>
            </a:r>
            <a:r>
              <a:rPr lang="en-US" dirty="0"/>
              <a:t>="%1.1f%%")</a:t>
            </a:r>
          </a:p>
        </p:txBody>
      </p:sp>
    </p:spTree>
    <p:extLst>
      <p:ext uri="{BB962C8B-B14F-4D97-AF65-F5344CB8AC3E}">
        <p14:creationId xmlns:p14="http://schemas.microsoft.com/office/powerpoint/2010/main" val="122132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DA6F63-397B-DE7C-EEE8-094A83560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6575" y="-21778"/>
            <a:ext cx="7628425" cy="6853251"/>
          </a:xfrm>
        </p:spPr>
      </p:pic>
    </p:spTree>
    <p:extLst>
      <p:ext uri="{BB962C8B-B14F-4D97-AF65-F5344CB8AC3E}">
        <p14:creationId xmlns:p14="http://schemas.microsoft.com/office/powerpoint/2010/main" val="1233769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EA0502A-CA91-330A-EACE-C6D2D613E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6550" y="1885760"/>
            <a:ext cx="48360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Multiple </a:t>
            </a:r>
            <a:b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4150F-EE88-E11C-89D6-70E940414D95}"/>
              </a:ext>
            </a:extLst>
          </p:cNvPr>
          <p:cNvSpPr txBox="1"/>
          <p:nvPr/>
        </p:nvSpPr>
        <p:spPr>
          <a:xfrm>
            <a:off x="5781200" y="645503"/>
            <a:ext cx="609777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Create a figure with 2 subplots</a:t>
            </a:r>
          </a:p>
          <a:p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5))</a:t>
            </a:r>
          </a:p>
          <a:p>
            <a:endParaRPr lang="en-US" dirty="0"/>
          </a:p>
          <a:p>
            <a:r>
              <a:rPr lang="en-US" dirty="0"/>
              <a:t># First subplot (Line Plot)</a:t>
            </a:r>
          </a:p>
          <a:p>
            <a:r>
              <a:rPr lang="en-US" dirty="0" err="1"/>
              <a:t>plt.subplot</a:t>
            </a:r>
            <a:r>
              <a:rPr lang="en-US" dirty="0"/>
              <a:t>(1, 2, 1)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(0, 10, 100)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np.sin</a:t>
            </a:r>
            <a:r>
              <a:rPr lang="en-US" dirty="0"/>
              <a:t>(x), label="Sine", color="blue")</a:t>
            </a:r>
          </a:p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np.cos</a:t>
            </a:r>
            <a:r>
              <a:rPr lang="en-US" dirty="0"/>
              <a:t>(x), label="Cosine", color="red")</a:t>
            </a:r>
          </a:p>
          <a:p>
            <a:r>
              <a:rPr lang="en-US" dirty="0" err="1"/>
              <a:t>plt.legend</a:t>
            </a:r>
            <a:r>
              <a:rPr lang="en-US" dirty="0"/>
              <a:t>()</a:t>
            </a:r>
          </a:p>
          <a:p>
            <a:r>
              <a:rPr lang="en-US" dirty="0" err="1"/>
              <a:t>plt.title</a:t>
            </a:r>
            <a:r>
              <a:rPr lang="en-US" dirty="0"/>
              <a:t>("Line Plot")</a:t>
            </a:r>
          </a:p>
          <a:p>
            <a:endParaRPr lang="en-US" dirty="0"/>
          </a:p>
          <a:p>
            <a:r>
              <a:rPr lang="en-US" dirty="0"/>
              <a:t># Second subplot (Scatter Plot)</a:t>
            </a:r>
          </a:p>
          <a:p>
            <a:r>
              <a:rPr lang="en-US" dirty="0" err="1"/>
              <a:t>plt.subplot</a:t>
            </a:r>
            <a:r>
              <a:rPr lang="en-US" dirty="0"/>
              <a:t>(1, 2, 2)</a:t>
            </a:r>
          </a:p>
          <a:p>
            <a:r>
              <a:rPr lang="en-US" dirty="0" err="1"/>
              <a:t>plt.scatter</a:t>
            </a:r>
            <a:r>
              <a:rPr lang="en-US" dirty="0"/>
              <a:t>(</a:t>
            </a:r>
            <a:r>
              <a:rPr lang="en-US" dirty="0" err="1"/>
              <a:t>np.random.rand</a:t>
            </a:r>
            <a:r>
              <a:rPr lang="en-US" dirty="0"/>
              <a:t>(50), </a:t>
            </a:r>
            <a:r>
              <a:rPr lang="en-US" dirty="0" err="1"/>
              <a:t>np.random.rand</a:t>
            </a:r>
            <a:r>
              <a:rPr lang="en-US" dirty="0"/>
              <a:t>(50), color="green")</a:t>
            </a:r>
          </a:p>
          <a:p>
            <a:r>
              <a:rPr lang="en-US" dirty="0" err="1"/>
              <a:t>plt.title</a:t>
            </a:r>
            <a:r>
              <a:rPr lang="en-US" dirty="0"/>
              <a:t>("Scatter Plot")</a:t>
            </a:r>
          </a:p>
          <a:p>
            <a:endParaRPr lang="en-US" dirty="0"/>
          </a:p>
          <a:p>
            <a:r>
              <a:rPr lang="en-US" dirty="0"/>
              <a:t># Show the figure</a:t>
            </a:r>
          </a:p>
          <a:p>
            <a:r>
              <a:rPr lang="en-US" dirty="0" err="1"/>
              <a:t>plt.tight_layout</a:t>
            </a:r>
            <a:r>
              <a:rPr lang="en-US" dirty="0"/>
              <a:t>()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59292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EB34-481B-F710-0189-96B8EC55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B63A6-E124-4B54-D1E9-6EB0338C9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141" y="1825625"/>
            <a:ext cx="8773718" cy="4351338"/>
          </a:xfrm>
        </p:spPr>
      </p:pic>
    </p:spTree>
    <p:extLst>
      <p:ext uri="{BB962C8B-B14F-4D97-AF65-F5344CB8AC3E}">
        <p14:creationId xmlns:p14="http://schemas.microsoft.com/office/powerpoint/2010/main" val="17931631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3F82-477B-FFA1-8E36-2D795034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A248F-3648-EF9B-2917-DCDAE825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plt.plot</a:t>
            </a:r>
            <a:r>
              <a:rPr lang="en-US" dirty="0"/>
              <a:t>(x, </a:t>
            </a:r>
            <a:r>
              <a:rPr lang="en-US" dirty="0" err="1"/>
              <a:t>np.sin</a:t>
            </a:r>
            <a:r>
              <a:rPr lang="en-US" dirty="0"/>
              <a:t>(x))</a:t>
            </a:r>
          </a:p>
          <a:p>
            <a:r>
              <a:rPr lang="en-US" dirty="0" err="1"/>
              <a:t>plt.title</a:t>
            </a:r>
            <a:r>
              <a:rPr lang="en-US" dirty="0"/>
              <a:t>("Saved Plot")</a:t>
            </a:r>
          </a:p>
          <a:p>
            <a:r>
              <a:rPr lang="en-US" dirty="0" err="1"/>
              <a:t>plt.savefig</a:t>
            </a:r>
            <a:r>
              <a:rPr lang="en-US" dirty="0"/>
              <a:t>("plot.png", dpi=300)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13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77247B-4C89-77D4-87CC-4AF6711B4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535" y="315687"/>
            <a:ext cx="797115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0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7F4925-94B5-371F-A9D3-AF499CB3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7" y="348343"/>
            <a:ext cx="7739003" cy="62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4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3C2E-FD3A-C879-8C50-9AEE77F8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Plots in Matplotlib – line plot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69FAA-DE0A-3302-C301-D4B4581CA4B5}"/>
              </a:ext>
            </a:extLst>
          </p:cNvPr>
          <p:cNvSpPr txBox="1"/>
          <p:nvPr/>
        </p:nvSpPr>
        <p:spPr>
          <a:xfrm>
            <a:off x="2676747" y="1691561"/>
            <a:ext cx="60977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 Sample data</a:t>
            </a:r>
          </a:p>
          <a:p>
            <a:r>
              <a:rPr lang="en-US" dirty="0"/>
              <a:t>x = </a:t>
            </a:r>
            <a:r>
              <a:rPr lang="en-US" dirty="0" err="1"/>
              <a:t>np.linspace</a:t>
            </a:r>
            <a:r>
              <a:rPr lang="en-US" dirty="0"/>
              <a:t>(0, 10, 100)  # Generates 100 values between 0 and 10</a:t>
            </a:r>
          </a:p>
          <a:p>
            <a:r>
              <a:rPr lang="en-US" dirty="0"/>
              <a:t>y = </a:t>
            </a:r>
            <a:r>
              <a:rPr lang="en-US" dirty="0" err="1"/>
              <a:t>np.sin</a:t>
            </a:r>
            <a:r>
              <a:rPr lang="en-US" dirty="0"/>
              <a:t>(x)  # Compute sine of x</a:t>
            </a:r>
          </a:p>
          <a:p>
            <a:endParaRPr lang="en-US" dirty="0"/>
          </a:p>
          <a:p>
            <a:r>
              <a:rPr lang="en-US" dirty="0"/>
              <a:t># Create plot</a:t>
            </a:r>
          </a:p>
          <a:p>
            <a:r>
              <a:rPr lang="en-US" dirty="0" err="1"/>
              <a:t>plt.plot</a:t>
            </a:r>
            <a:r>
              <a:rPr lang="en-US" dirty="0"/>
              <a:t>(x, y, label="Sine Wave", color="blue", </a:t>
            </a:r>
            <a:r>
              <a:rPr lang="en-US" dirty="0" err="1"/>
              <a:t>linestyle</a:t>
            </a:r>
            <a:r>
              <a:rPr lang="en-US" dirty="0"/>
              <a:t>="--", linewidth=2)</a:t>
            </a:r>
          </a:p>
          <a:p>
            <a:endParaRPr lang="en-US" dirty="0"/>
          </a:p>
          <a:p>
            <a:r>
              <a:rPr lang="en-US" dirty="0"/>
              <a:t># Add labels and title</a:t>
            </a:r>
          </a:p>
          <a:p>
            <a:r>
              <a:rPr lang="en-US" dirty="0" err="1"/>
              <a:t>plt.xlabel</a:t>
            </a:r>
            <a:r>
              <a:rPr lang="en-US" dirty="0"/>
              <a:t>("X values")</a:t>
            </a:r>
          </a:p>
          <a:p>
            <a:r>
              <a:rPr lang="en-US" dirty="0" err="1"/>
              <a:t>plt.ylabel</a:t>
            </a:r>
            <a:r>
              <a:rPr lang="en-US" dirty="0"/>
              <a:t>("Y values")</a:t>
            </a:r>
          </a:p>
          <a:p>
            <a:r>
              <a:rPr lang="en-US" dirty="0" err="1"/>
              <a:t>plt.title</a:t>
            </a:r>
            <a:r>
              <a:rPr lang="en-US" dirty="0"/>
              <a:t>("Basic Line Plot")</a:t>
            </a:r>
          </a:p>
          <a:p>
            <a:r>
              <a:rPr lang="en-US" dirty="0" err="1"/>
              <a:t>plt.legend</a:t>
            </a:r>
            <a:r>
              <a:rPr lang="en-US" dirty="0"/>
              <a:t>()  # Display legend</a:t>
            </a:r>
          </a:p>
          <a:p>
            <a:endParaRPr lang="en-US" dirty="0"/>
          </a:p>
          <a:p>
            <a:r>
              <a:rPr lang="en-US" dirty="0"/>
              <a:t># Show the plot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757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333B0B-CCE9-09E2-87B2-A05EA89E8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575A102-D95D-4D6E-8F1B-49EED0AE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1A2AD-6F44-F6BD-D486-33D1D2E6E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6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Plots in Matplotlib – line plot</a:t>
            </a:r>
            <a:endParaRPr lang="en-US" sz="6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DEF3B-306C-682E-CF29-862AA7784B3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57027" y="926519"/>
            <a:ext cx="6194967" cy="48010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F0FFF1F-79B6-4A13-A464-070CD6F89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4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5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2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1817</Words>
  <Application>Microsoft Office PowerPoint</Application>
  <PresentationFormat>Widescreen</PresentationFormat>
  <Paragraphs>217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Aptos</vt:lpstr>
      <vt:lpstr>Aptos Display</vt:lpstr>
      <vt:lpstr>Arial</vt:lpstr>
      <vt:lpstr>Arial Unicode MS</vt:lpstr>
      <vt:lpstr>Office Theme</vt:lpstr>
      <vt:lpstr>Week 5</vt:lpstr>
      <vt:lpstr>Introduction to Matplotlib - basic plots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Plots in Matplotlib – line plot</vt:lpstr>
      <vt:lpstr>Basic Plots in Matplotlib – line plot</vt:lpstr>
      <vt:lpstr>Basic Plots in Matplotlib – line plot</vt:lpstr>
      <vt:lpstr>plt.plot()</vt:lpstr>
      <vt:lpstr>plt.xlabel() &amp; plt.ylabel()</vt:lpstr>
      <vt:lpstr>plt.title()</vt:lpstr>
      <vt:lpstr>plt.legend()</vt:lpstr>
      <vt:lpstr>Scatter plot</vt:lpstr>
      <vt:lpstr>Customer satisfaction vs customer retention</vt:lpstr>
      <vt:lpstr>Employee experience vs productivity</vt:lpstr>
      <vt:lpstr>Website traffic vs conversion rate</vt:lpstr>
      <vt:lpstr>Inventory vs stockouts</vt:lpstr>
      <vt:lpstr>Scatter Plot - visualizing relationships between two numerical variables</vt:lpstr>
      <vt:lpstr>Scatter Plot - visualizing relationships between two numerical variables</vt:lpstr>
      <vt:lpstr>Customizing scatter plot</vt:lpstr>
      <vt:lpstr>Customizing scatter plot</vt:lpstr>
      <vt:lpstr>Output</vt:lpstr>
      <vt:lpstr>Adding Labels to Points</vt:lpstr>
      <vt:lpstr>Output</vt:lpstr>
      <vt:lpstr>Bar charts – sales performance by product</vt:lpstr>
      <vt:lpstr>Smart phone market share by company</vt:lpstr>
      <vt:lpstr>Customer servey</vt:lpstr>
      <vt:lpstr>Employee performance comparison</vt:lpstr>
      <vt:lpstr>Advanced – product comparison by year</vt:lpstr>
      <vt:lpstr>Bar Chart - to compare categorical data </vt:lpstr>
      <vt:lpstr>Bar Chart </vt:lpstr>
      <vt:lpstr>Customizing Bar charts</vt:lpstr>
      <vt:lpstr>Displaying Values on Bars</vt:lpstr>
      <vt:lpstr>PowerPoint Presentation</vt:lpstr>
      <vt:lpstr>Horizontal Bar Chart</vt:lpstr>
      <vt:lpstr>PowerPoint Presentation</vt:lpstr>
      <vt:lpstr>Histogram examples – Customer age distribution</vt:lpstr>
      <vt:lpstr>Sales revenue distribution – high end vs low end products</vt:lpstr>
      <vt:lpstr>Website visit duration</vt:lpstr>
      <vt:lpstr>Product ratings</vt:lpstr>
      <vt:lpstr>Histogram - distribution of a dataset</vt:lpstr>
      <vt:lpstr>Histogram - distribution of a dataset</vt:lpstr>
      <vt:lpstr>Pie Charts</vt:lpstr>
      <vt:lpstr>Revenue by product</vt:lpstr>
      <vt:lpstr>Customer distribution  by region</vt:lpstr>
      <vt:lpstr>Pie Chart - shows proportions</vt:lpstr>
      <vt:lpstr>Pie Chart</vt:lpstr>
      <vt:lpstr>Exploding a slice</vt:lpstr>
      <vt:lpstr>PowerPoint Presentation</vt:lpstr>
      <vt:lpstr>Combining Multiple  Plots</vt:lpstr>
      <vt:lpstr>Combining Plots</vt:lpstr>
      <vt:lpstr>Saving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Usman</dc:creator>
  <cp:lastModifiedBy>Noor Official</cp:lastModifiedBy>
  <cp:revision>3</cp:revision>
  <dcterms:created xsi:type="dcterms:W3CDTF">2025-03-05T05:00:13Z</dcterms:created>
  <dcterms:modified xsi:type="dcterms:W3CDTF">2025-04-13T03:54:41Z</dcterms:modified>
</cp:coreProperties>
</file>