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51" autoAdjust="0"/>
  </p:normalViewPr>
  <p:slideViewPr>
    <p:cSldViewPr snapToGrid="0">
      <p:cViewPr varScale="1">
        <p:scale>
          <a:sx n="67" d="100"/>
          <a:sy n="67" d="100"/>
        </p:scale>
        <p:origin x="12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7FDBF-59BD-499C-85E4-AFC03C485E02}"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A2CCA-9B48-4E4C-AA87-2DF3FFA39D2E}" type="slidenum">
              <a:rPr lang="en-US" smtClean="0"/>
              <a:t>‹#›</a:t>
            </a:fld>
            <a:endParaRPr lang="en-US"/>
          </a:p>
        </p:txBody>
      </p:sp>
    </p:spTree>
    <p:extLst>
      <p:ext uri="{BB962C8B-B14F-4D97-AF65-F5344CB8AC3E}">
        <p14:creationId xmlns:p14="http://schemas.microsoft.com/office/powerpoint/2010/main" val="2926879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plot shows the relationship between five variables in the tips dataset using a single call to the seaborn function </a:t>
            </a:r>
            <a:r>
              <a:rPr lang="en-US" dirty="0" err="1"/>
              <a:t>relplot</a:t>
            </a:r>
            <a:r>
              <a:rPr lang="en-US" dirty="0"/>
              <a:t>().</a:t>
            </a:r>
          </a:p>
          <a:p>
            <a:r>
              <a:rPr lang="en-US" dirty="0"/>
              <a:t>Notice how we provided only the names of the variables and their roles in the plot. Unlike when using matplotlib directly, it wasn’t necessary to specify attributes of the plot elements in terms of the color values or marker codes. Behind the scenes, seaborn handled the translation from values in the </a:t>
            </a:r>
            <a:r>
              <a:rPr lang="en-US" dirty="0" err="1"/>
              <a:t>dataframe</a:t>
            </a:r>
            <a:r>
              <a:rPr lang="en-US" dirty="0"/>
              <a:t> to arguments that matplotlib understands. This declarative approach lets you stay focused on the questions that you want to answer, rather than on the details of how to control matplotlib.</a:t>
            </a:r>
          </a:p>
          <a:p>
            <a:endParaRPr lang="en-US" dirty="0"/>
          </a:p>
        </p:txBody>
      </p:sp>
      <p:sp>
        <p:nvSpPr>
          <p:cNvPr id="4" name="Slide Number Placeholder 3"/>
          <p:cNvSpPr>
            <a:spLocks noGrp="1"/>
          </p:cNvSpPr>
          <p:nvPr>
            <p:ph type="sldNum" sz="quarter" idx="5"/>
          </p:nvPr>
        </p:nvSpPr>
        <p:spPr/>
        <p:txBody>
          <a:bodyPr/>
          <a:lstStyle/>
          <a:p>
            <a:fld id="{91AA2CCA-9B48-4E4C-AA87-2DF3FFA39D2E}" type="slidenum">
              <a:rPr lang="en-US" smtClean="0"/>
              <a:t>6</a:t>
            </a:fld>
            <a:endParaRPr lang="en-US"/>
          </a:p>
        </p:txBody>
      </p:sp>
    </p:spTree>
    <p:extLst>
      <p:ext uri="{BB962C8B-B14F-4D97-AF65-F5344CB8AC3E}">
        <p14:creationId xmlns:p14="http://schemas.microsoft.com/office/powerpoint/2010/main" val="95935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2CCA-9B48-4E4C-AA87-2DF3FFA39D2E}" type="slidenum">
              <a:rPr lang="en-US" smtClean="0"/>
              <a:t>9</a:t>
            </a:fld>
            <a:endParaRPr lang="en-US"/>
          </a:p>
        </p:txBody>
      </p:sp>
    </p:spTree>
    <p:extLst>
      <p:ext uri="{BB962C8B-B14F-4D97-AF65-F5344CB8AC3E}">
        <p14:creationId xmlns:p14="http://schemas.microsoft.com/office/powerpoint/2010/main" val="19318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2CCA-9B48-4E4C-AA87-2DF3FFA39D2E}" type="slidenum">
              <a:rPr lang="en-US" smtClean="0"/>
              <a:t>11</a:t>
            </a:fld>
            <a:endParaRPr lang="en-US"/>
          </a:p>
        </p:txBody>
      </p:sp>
    </p:spTree>
    <p:extLst>
      <p:ext uri="{BB962C8B-B14F-4D97-AF65-F5344CB8AC3E}">
        <p14:creationId xmlns:p14="http://schemas.microsoft.com/office/powerpoint/2010/main" val="185748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A2CCA-9B48-4E4C-AA87-2DF3FFA39D2E}" type="slidenum">
              <a:rPr lang="en-US" smtClean="0"/>
              <a:t>26</a:t>
            </a:fld>
            <a:endParaRPr lang="en-US"/>
          </a:p>
        </p:txBody>
      </p:sp>
    </p:spTree>
    <p:extLst>
      <p:ext uri="{BB962C8B-B14F-4D97-AF65-F5344CB8AC3E}">
        <p14:creationId xmlns:p14="http://schemas.microsoft.com/office/powerpoint/2010/main" val="2533527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E1AC-280A-FB74-3592-FD4CD562E8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31A3AB-7927-4A00-01CB-C20D9E7DE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D1729-6A72-9C55-F0ED-D1695C4A356B}"/>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B6A44513-6F9F-A677-C7A7-352751DD1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6546B-3852-A0C5-63CD-D429F2297003}"/>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283826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5C9B-D695-967C-B887-D787103B60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83ABCE-9817-E41D-CA75-BAF04E390E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A9338-8437-54E8-D460-D68F2D651C76}"/>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3F042555-4B50-C730-F69F-BA6D74F74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E60AD-11DC-D160-B404-B26EBCD3C694}"/>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416202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43E4B-207D-ABE2-9A55-D0C7918ED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A519E-DBAF-493A-F7A0-73FD7A4FA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681D6-2132-303D-5175-46EA3A6CFB2C}"/>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92500B63-17FE-7744-5E3A-B30CADD7C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6B474-C7DA-C71C-2303-8EA86886098C}"/>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90624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5B14-B43E-1344-C2AD-901E14051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7F86B-FE13-4003-AFCE-1D3332BCD6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37F16-B4E2-7C89-5FF9-F6356BE3842F}"/>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8FDAD3D6-FEBE-47EA-1E38-E77657399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16D5B-1122-514D-3B13-805F04A9E4C4}"/>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10542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EF2-39DF-D00E-AABB-964C4587D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ABC0F0-F7A8-FD76-6FB8-3E401070C4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EA425-79BA-0CF3-FD68-495935EC3B23}"/>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121BDB05-0282-E3DE-DF77-CAE3C6F2D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88326-A242-DF0F-BA9B-F2C83A4200D1}"/>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5359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B239-8435-1AF4-9303-505EA0D28E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8D8E4-179D-E20F-254C-C1D078A4F5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62CBB5-559C-C130-7340-DE52E2B94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F6825E-4352-FB2A-66A3-0B2175F92883}"/>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6" name="Footer Placeholder 5">
            <a:extLst>
              <a:ext uri="{FF2B5EF4-FFF2-40B4-BE49-F238E27FC236}">
                <a16:creationId xmlns:a16="http://schemas.microsoft.com/office/drawing/2014/main" id="{BA437B00-5032-A417-A413-EA1C1D008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5AD81-B404-596D-41E9-27DB5A49F956}"/>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253282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4AC3-E3E8-4E42-0BD9-744542381A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7FDD9D-3C4A-F482-0F04-2FE85DE7F6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926BD-E1D7-AB38-D64E-3DB4E9591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5FAFB-BED8-1EDB-2486-F16B9C3FC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8D77DF-A002-CBEC-480F-8CCB43CCD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E1C040-1128-A0DD-EB19-8A23BBBE12F2}"/>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8" name="Footer Placeholder 7">
            <a:extLst>
              <a:ext uri="{FF2B5EF4-FFF2-40B4-BE49-F238E27FC236}">
                <a16:creationId xmlns:a16="http://schemas.microsoft.com/office/drawing/2014/main" id="{37C2811B-A362-6F37-027E-A8B69B3DF1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5B6CA-0CFF-98D4-EE8A-483D55EDFA31}"/>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45898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24ED-8248-1BA1-752C-85D06D9044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60F692-6763-4EF0-427E-14F7040FFE27}"/>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4" name="Footer Placeholder 3">
            <a:extLst>
              <a:ext uri="{FF2B5EF4-FFF2-40B4-BE49-F238E27FC236}">
                <a16:creationId xmlns:a16="http://schemas.microsoft.com/office/drawing/2014/main" id="{AA5A5D4E-9973-9AD6-609E-A32318342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9989E-55A8-F321-AF23-6376F5DFEABD}"/>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4115526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4FD5CE-E5E8-2C49-AE13-25824057A1E4}"/>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3" name="Footer Placeholder 2">
            <a:extLst>
              <a:ext uri="{FF2B5EF4-FFF2-40B4-BE49-F238E27FC236}">
                <a16:creationId xmlns:a16="http://schemas.microsoft.com/office/drawing/2014/main" id="{F2A8164C-ACE5-9B90-9D41-C0C4569A8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5F533-3623-D758-54DF-375CC53BDF2E}"/>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170201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7937-0C23-FBE9-1512-75765BBE3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051B1A-AC27-2A85-22E5-BD7D89561B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B9537-87F9-5F0F-E070-49A4E2D1E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D6AC78-FE9D-B2E4-F101-D1D61FCB3CE5}"/>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6" name="Footer Placeholder 5">
            <a:extLst>
              <a:ext uri="{FF2B5EF4-FFF2-40B4-BE49-F238E27FC236}">
                <a16:creationId xmlns:a16="http://schemas.microsoft.com/office/drawing/2014/main" id="{2C744884-CEF9-63FE-1FC6-CCB425A53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FC9EE-DFBF-D62B-E8BB-B6AEE6DF2A39}"/>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379605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13CA-FED7-C080-F58A-D6888A47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66ED10-5576-562B-BC9A-0E9C7D964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4ABF7A-2008-5769-637C-74C21C6E3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2BD1A-50CE-C592-5ADB-C4FF4FB41E3F}"/>
              </a:ext>
            </a:extLst>
          </p:cNvPr>
          <p:cNvSpPr>
            <a:spLocks noGrp="1"/>
          </p:cNvSpPr>
          <p:nvPr>
            <p:ph type="dt" sz="half" idx="10"/>
          </p:nvPr>
        </p:nvSpPr>
        <p:spPr/>
        <p:txBody>
          <a:bodyPr/>
          <a:lstStyle/>
          <a:p>
            <a:fld id="{3327ED04-99AE-47E5-9192-0A23B8ECF467}" type="datetimeFigureOut">
              <a:rPr lang="en-US" smtClean="0"/>
              <a:t>4/13/2025</a:t>
            </a:fld>
            <a:endParaRPr lang="en-US"/>
          </a:p>
        </p:txBody>
      </p:sp>
      <p:sp>
        <p:nvSpPr>
          <p:cNvPr id="6" name="Footer Placeholder 5">
            <a:extLst>
              <a:ext uri="{FF2B5EF4-FFF2-40B4-BE49-F238E27FC236}">
                <a16:creationId xmlns:a16="http://schemas.microsoft.com/office/drawing/2014/main" id="{D72FCE2C-19EA-39D0-B3DB-A365D6506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27BD0-CB14-F7C4-6E6A-8E537A4535A2}"/>
              </a:ext>
            </a:extLst>
          </p:cNvPr>
          <p:cNvSpPr>
            <a:spLocks noGrp="1"/>
          </p:cNvSpPr>
          <p:nvPr>
            <p:ph type="sldNum" sz="quarter" idx="12"/>
          </p:nvPr>
        </p:nvSpPr>
        <p:spPr/>
        <p:txBody>
          <a:bodyPr/>
          <a:lstStyle/>
          <a:p>
            <a:fld id="{B1143C9A-5A01-40CB-B105-61C91BF79A19}" type="slidenum">
              <a:rPr lang="en-US" smtClean="0"/>
              <a:t>‹#›</a:t>
            </a:fld>
            <a:endParaRPr lang="en-US"/>
          </a:p>
        </p:txBody>
      </p:sp>
    </p:spTree>
    <p:extLst>
      <p:ext uri="{BB962C8B-B14F-4D97-AF65-F5344CB8AC3E}">
        <p14:creationId xmlns:p14="http://schemas.microsoft.com/office/powerpoint/2010/main" val="340873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083E9-762C-3211-9D5B-E016BBB2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FA4D28-8E6F-9930-1DBC-1BE4149CB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AA3E1-30D2-7B9D-A862-33F61CE7A3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27ED04-99AE-47E5-9192-0A23B8ECF467}" type="datetimeFigureOut">
              <a:rPr lang="en-US" smtClean="0"/>
              <a:t>4/13/2025</a:t>
            </a:fld>
            <a:endParaRPr lang="en-US"/>
          </a:p>
        </p:txBody>
      </p:sp>
      <p:sp>
        <p:nvSpPr>
          <p:cNvPr id="5" name="Footer Placeholder 4">
            <a:extLst>
              <a:ext uri="{FF2B5EF4-FFF2-40B4-BE49-F238E27FC236}">
                <a16:creationId xmlns:a16="http://schemas.microsoft.com/office/drawing/2014/main" id="{AD7A5C81-4BEA-332C-7C47-3B53639DD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D20563-63CB-C2B7-CD39-7D003F61AD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143C9A-5A01-40CB-B105-61C91BF79A19}" type="slidenum">
              <a:rPr lang="en-US" smtClean="0"/>
              <a:t>‹#›</a:t>
            </a:fld>
            <a:endParaRPr lang="en-US"/>
          </a:p>
        </p:txBody>
      </p:sp>
    </p:spTree>
    <p:extLst>
      <p:ext uri="{BB962C8B-B14F-4D97-AF65-F5344CB8AC3E}">
        <p14:creationId xmlns:p14="http://schemas.microsoft.com/office/powerpoint/2010/main" val="75865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3912-249F-2CE8-D2F6-C4AA50DEDF14}"/>
              </a:ext>
            </a:extLst>
          </p:cNvPr>
          <p:cNvSpPr>
            <a:spLocks noGrp="1"/>
          </p:cNvSpPr>
          <p:nvPr>
            <p:ph type="ctrTitle"/>
          </p:nvPr>
        </p:nvSpPr>
        <p:spPr/>
        <p:txBody>
          <a:bodyPr/>
          <a:lstStyle/>
          <a:p>
            <a:r>
              <a:rPr lang="en-US" dirty="0"/>
              <a:t>Week 6</a:t>
            </a:r>
          </a:p>
        </p:txBody>
      </p:sp>
      <p:sp>
        <p:nvSpPr>
          <p:cNvPr id="3" name="Subtitle 2">
            <a:extLst>
              <a:ext uri="{FF2B5EF4-FFF2-40B4-BE49-F238E27FC236}">
                <a16:creationId xmlns:a16="http://schemas.microsoft.com/office/drawing/2014/main" id="{F280644B-82FE-59D3-1291-676E43E04C14}"/>
              </a:ext>
            </a:extLst>
          </p:cNvPr>
          <p:cNvSpPr>
            <a:spLocks noGrp="1"/>
          </p:cNvSpPr>
          <p:nvPr>
            <p:ph type="subTitle" idx="1"/>
          </p:nvPr>
        </p:nvSpPr>
        <p:spPr/>
        <p:txBody>
          <a:bodyPr>
            <a:normAutofit lnSpcReduction="10000"/>
          </a:bodyPr>
          <a:lstStyle/>
          <a:p>
            <a:endParaRPr lang="en-US" b="0" i="0" dirty="0">
              <a:effectLst/>
              <a:latin typeface="-apple-system"/>
            </a:endParaRPr>
          </a:p>
          <a:p>
            <a:r>
              <a:rPr lang="en-US" b="0" i="0" dirty="0">
                <a:effectLst/>
                <a:latin typeface="-apple-system"/>
              </a:rPr>
              <a:t>Visualization with seaborn</a:t>
            </a:r>
          </a:p>
          <a:p>
            <a:br>
              <a:rPr lang="en-US" b="0" i="0" dirty="0">
                <a:solidFill>
                  <a:srgbClr val="323232"/>
                </a:solidFill>
                <a:effectLst/>
                <a:latin typeface="-apple-system"/>
              </a:rPr>
            </a:br>
            <a:endParaRPr lang="en-US" dirty="0"/>
          </a:p>
        </p:txBody>
      </p:sp>
    </p:spTree>
    <p:extLst>
      <p:ext uri="{BB962C8B-B14F-4D97-AF65-F5344CB8AC3E}">
        <p14:creationId xmlns:p14="http://schemas.microsoft.com/office/powerpoint/2010/main" val="98384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4BFF-E707-7D33-E852-F434440E5C28}"/>
              </a:ext>
            </a:extLst>
          </p:cNvPr>
          <p:cNvSpPr>
            <a:spLocks noGrp="1"/>
          </p:cNvSpPr>
          <p:nvPr>
            <p:ph type="title"/>
          </p:nvPr>
        </p:nvSpPr>
        <p:spPr/>
        <p:txBody>
          <a:bodyPr/>
          <a:lstStyle/>
          <a:p>
            <a:r>
              <a:rPr lang="en-US" b="1" dirty="0" err="1"/>
              <a:t>Sns.histplot</a:t>
            </a:r>
            <a:r>
              <a:rPr lang="en-US" b="1" dirty="0"/>
              <a:t>()</a:t>
            </a:r>
          </a:p>
        </p:txBody>
      </p:sp>
      <p:sp>
        <p:nvSpPr>
          <p:cNvPr id="3" name="Content Placeholder 2">
            <a:extLst>
              <a:ext uri="{FF2B5EF4-FFF2-40B4-BE49-F238E27FC236}">
                <a16:creationId xmlns:a16="http://schemas.microsoft.com/office/drawing/2014/main" id="{EC57AFE7-799C-E8D6-9617-F20CC694046F}"/>
              </a:ext>
            </a:extLst>
          </p:cNvPr>
          <p:cNvSpPr>
            <a:spLocks noGrp="1"/>
          </p:cNvSpPr>
          <p:nvPr>
            <p:ph idx="1"/>
          </p:nvPr>
        </p:nvSpPr>
        <p:spPr/>
        <p:txBody>
          <a:bodyPr/>
          <a:lstStyle/>
          <a:p>
            <a:r>
              <a:rPr lang="en-US" dirty="0"/>
              <a:t>penguins = </a:t>
            </a:r>
            <a:r>
              <a:rPr lang="en-US" dirty="0" err="1"/>
              <a:t>sns.load_dataset</a:t>
            </a:r>
            <a:r>
              <a:rPr lang="en-US" dirty="0"/>
              <a:t>("penguins")</a:t>
            </a:r>
          </a:p>
          <a:p>
            <a:r>
              <a:rPr lang="en-US" dirty="0" err="1"/>
              <a:t>sns.histplot</a:t>
            </a:r>
            <a:r>
              <a:rPr lang="en-US" dirty="0"/>
              <a:t>(data=penguins, x="</a:t>
            </a:r>
            <a:r>
              <a:rPr lang="en-US" dirty="0" err="1"/>
              <a:t>flipper_length_mm</a:t>
            </a:r>
            <a:r>
              <a:rPr lang="en-US" dirty="0"/>
              <a:t>", hue="species", multiple="stack")</a:t>
            </a:r>
          </a:p>
          <a:p>
            <a:endParaRPr lang="en-US" dirty="0"/>
          </a:p>
        </p:txBody>
      </p:sp>
      <p:pic>
        <p:nvPicPr>
          <p:cNvPr id="4" name="Picture 3">
            <a:extLst>
              <a:ext uri="{FF2B5EF4-FFF2-40B4-BE49-F238E27FC236}">
                <a16:creationId xmlns:a16="http://schemas.microsoft.com/office/drawing/2014/main" id="{9A063CD5-A4A9-95F4-D629-AEFF13099F98}"/>
              </a:ext>
            </a:extLst>
          </p:cNvPr>
          <p:cNvPicPr>
            <a:picLocks noChangeAspect="1"/>
          </p:cNvPicPr>
          <p:nvPr/>
        </p:nvPicPr>
        <p:blipFill>
          <a:blip r:embed="rId2"/>
          <a:stretch>
            <a:fillRect/>
          </a:stretch>
        </p:blipFill>
        <p:spPr>
          <a:xfrm>
            <a:off x="3338512" y="3094037"/>
            <a:ext cx="4752975" cy="3667125"/>
          </a:xfrm>
          <a:prstGeom prst="rect">
            <a:avLst/>
          </a:prstGeom>
        </p:spPr>
      </p:pic>
    </p:spTree>
    <p:extLst>
      <p:ext uri="{BB962C8B-B14F-4D97-AF65-F5344CB8AC3E}">
        <p14:creationId xmlns:p14="http://schemas.microsoft.com/office/powerpoint/2010/main" val="144753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9250-C9AF-90DB-6CB5-14BCFFD80C60}"/>
              </a:ext>
            </a:extLst>
          </p:cNvPr>
          <p:cNvSpPr>
            <a:spLocks noGrp="1"/>
          </p:cNvSpPr>
          <p:nvPr>
            <p:ph type="title"/>
          </p:nvPr>
        </p:nvSpPr>
        <p:spPr/>
        <p:txBody>
          <a:bodyPr/>
          <a:lstStyle/>
          <a:p>
            <a:r>
              <a:rPr lang="en-US" dirty="0"/>
              <a:t>Kernel density plot</a:t>
            </a:r>
          </a:p>
        </p:txBody>
      </p:sp>
      <p:sp>
        <p:nvSpPr>
          <p:cNvPr id="3" name="Content Placeholder 2">
            <a:extLst>
              <a:ext uri="{FF2B5EF4-FFF2-40B4-BE49-F238E27FC236}">
                <a16:creationId xmlns:a16="http://schemas.microsoft.com/office/drawing/2014/main" id="{0F4F0289-8DC9-5471-04B4-3523F42251F6}"/>
              </a:ext>
            </a:extLst>
          </p:cNvPr>
          <p:cNvSpPr>
            <a:spLocks noGrp="1"/>
          </p:cNvSpPr>
          <p:nvPr>
            <p:ph idx="1"/>
          </p:nvPr>
        </p:nvSpPr>
        <p:spPr/>
        <p:txBody>
          <a:bodyPr/>
          <a:lstStyle/>
          <a:p>
            <a:r>
              <a:rPr lang="en-US" dirty="0" err="1"/>
              <a:t>sns.kdeplot</a:t>
            </a:r>
            <a:r>
              <a:rPr lang="en-US" dirty="0"/>
              <a:t>(data=penguins, x="</a:t>
            </a:r>
            <a:r>
              <a:rPr lang="en-US" dirty="0" err="1"/>
              <a:t>flipper_length_mm</a:t>
            </a:r>
            <a:r>
              <a:rPr lang="en-US" dirty="0"/>
              <a:t>", hue="species", multiple="stack")</a:t>
            </a:r>
          </a:p>
          <a:p>
            <a:endParaRPr lang="en-US" dirty="0"/>
          </a:p>
        </p:txBody>
      </p:sp>
      <p:pic>
        <p:nvPicPr>
          <p:cNvPr id="5" name="Picture 4">
            <a:extLst>
              <a:ext uri="{FF2B5EF4-FFF2-40B4-BE49-F238E27FC236}">
                <a16:creationId xmlns:a16="http://schemas.microsoft.com/office/drawing/2014/main" id="{DE46C4AA-EF35-9635-546A-DD6BC5855217}"/>
              </a:ext>
            </a:extLst>
          </p:cNvPr>
          <p:cNvPicPr>
            <a:picLocks noChangeAspect="1"/>
          </p:cNvPicPr>
          <p:nvPr/>
        </p:nvPicPr>
        <p:blipFill>
          <a:blip r:embed="rId3"/>
          <a:stretch>
            <a:fillRect/>
          </a:stretch>
        </p:blipFill>
        <p:spPr>
          <a:xfrm>
            <a:off x="3629025" y="2979737"/>
            <a:ext cx="4933950" cy="3667125"/>
          </a:xfrm>
          <a:prstGeom prst="rect">
            <a:avLst/>
          </a:prstGeom>
        </p:spPr>
      </p:pic>
    </p:spTree>
    <p:extLst>
      <p:ext uri="{BB962C8B-B14F-4D97-AF65-F5344CB8AC3E}">
        <p14:creationId xmlns:p14="http://schemas.microsoft.com/office/powerpoint/2010/main" val="416777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6625-A1D9-F611-0620-88C93662BF99}"/>
              </a:ext>
            </a:extLst>
          </p:cNvPr>
          <p:cNvSpPr>
            <a:spLocks noGrp="1"/>
          </p:cNvSpPr>
          <p:nvPr>
            <p:ph type="title"/>
          </p:nvPr>
        </p:nvSpPr>
        <p:spPr/>
        <p:txBody>
          <a:bodyPr/>
          <a:lstStyle/>
          <a:p>
            <a:r>
              <a:rPr lang="en-US" dirty="0"/>
              <a:t>Figure-level vs. axes-level functions</a:t>
            </a:r>
          </a:p>
        </p:txBody>
      </p:sp>
      <p:sp>
        <p:nvSpPr>
          <p:cNvPr id="3" name="Content Placeholder 2">
            <a:extLst>
              <a:ext uri="{FF2B5EF4-FFF2-40B4-BE49-F238E27FC236}">
                <a16:creationId xmlns:a16="http://schemas.microsoft.com/office/drawing/2014/main" id="{46DE4570-55EE-F585-CCD6-6567FDA857F9}"/>
              </a:ext>
            </a:extLst>
          </p:cNvPr>
          <p:cNvSpPr>
            <a:spLocks noGrp="1"/>
          </p:cNvSpPr>
          <p:nvPr>
            <p:ph idx="1"/>
          </p:nvPr>
        </p:nvSpPr>
        <p:spPr/>
        <p:txBody>
          <a:bodyPr>
            <a:normAutofit fontScale="92500" lnSpcReduction="20000"/>
          </a:bodyPr>
          <a:lstStyle/>
          <a:p>
            <a:r>
              <a:rPr lang="en-US" dirty="0"/>
              <a:t>Axes-Level Functions</a:t>
            </a:r>
          </a:p>
          <a:p>
            <a:r>
              <a:rPr lang="en-US" dirty="0"/>
              <a:t>These functions work at the Matplotlib Axes level. They return a single Axes object, allowing direct Matplotlib customization.</a:t>
            </a:r>
          </a:p>
          <a:p>
            <a:pPr lvl="2"/>
            <a:r>
              <a:rPr lang="en-US" dirty="0" err="1"/>
              <a:t>sns.scatterplot</a:t>
            </a:r>
            <a:r>
              <a:rPr lang="en-US" dirty="0"/>
              <a:t>()</a:t>
            </a:r>
          </a:p>
          <a:p>
            <a:pPr lvl="2"/>
            <a:r>
              <a:rPr lang="en-US" dirty="0" err="1"/>
              <a:t>sns.lineplot</a:t>
            </a:r>
            <a:r>
              <a:rPr lang="en-US" dirty="0"/>
              <a:t>()</a:t>
            </a:r>
          </a:p>
          <a:p>
            <a:pPr lvl="2"/>
            <a:r>
              <a:rPr lang="en-US" dirty="0" err="1"/>
              <a:t>sns.histplot</a:t>
            </a:r>
            <a:r>
              <a:rPr lang="en-US" dirty="0"/>
              <a:t>()</a:t>
            </a:r>
          </a:p>
          <a:p>
            <a:pPr lvl="2"/>
            <a:r>
              <a:rPr lang="en-US" dirty="0" err="1"/>
              <a:t>sns.boxplot</a:t>
            </a:r>
            <a:r>
              <a:rPr lang="en-US" dirty="0"/>
              <a:t>()</a:t>
            </a:r>
          </a:p>
          <a:p>
            <a:r>
              <a:rPr lang="en-US" dirty="0"/>
              <a:t>Figure-Level Functions</a:t>
            </a:r>
          </a:p>
          <a:p>
            <a:r>
              <a:rPr lang="en-US" dirty="0"/>
              <a:t>These functions create an entire figure (not just one Axes). They use </a:t>
            </a:r>
            <a:r>
              <a:rPr lang="en-US" dirty="0" err="1"/>
              <a:t>Seaborn’s</a:t>
            </a:r>
            <a:r>
              <a:rPr lang="en-US" dirty="0"/>
              <a:t> built-in </a:t>
            </a:r>
            <a:r>
              <a:rPr lang="en-US" dirty="0" err="1"/>
              <a:t>FacetGrid</a:t>
            </a:r>
            <a:r>
              <a:rPr lang="en-US" dirty="0"/>
              <a:t>, which allows multi-plot visualization. </a:t>
            </a:r>
          </a:p>
          <a:p>
            <a:pPr lvl="2"/>
            <a:r>
              <a:rPr lang="en-US" dirty="0" err="1"/>
              <a:t>sns.relplot</a:t>
            </a:r>
            <a:r>
              <a:rPr lang="en-US" dirty="0"/>
              <a:t>()</a:t>
            </a:r>
          </a:p>
          <a:p>
            <a:pPr lvl="2"/>
            <a:r>
              <a:rPr lang="en-US" dirty="0" err="1"/>
              <a:t>sns.catplot</a:t>
            </a:r>
            <a:r>
              <a:rPr lang="en-US" dirty="0"/>
              <a:t>()</a:t>
            </a:r>
          </a:p>
          <a:p>
            <a:pPr lvl="2"/>
            <a:r>
              <a:rPr lang="en-US" dirty="0" err="1"/>
              <a:t>sns.displot</a:t>
            </a:r>
            <a:r>
              <a:rPr lang="en-US" dirty="0"/>
              <a:t>()</a:t>
            </a:r>
          </a:p>
          <a:p>
            <a:pPr lvl="2"/>
            <a:r>
              <a:rPr lang="en-US" dirty="0" err="1"/>
              <a:t>sns.pairplot</a:t>
            </a:r>
            <a:r>
              <a:rPr lang="en-US" dirty="0"/>
              <a:t>()</a:t>
            </a:r>
          </a:p>
        </p:txBody>
      </p:sp>
    </p:spTree>
    <p:extLst>
      <p:ext uri="{BB962C8B-B14F-4D97-AF65-F5344CB8AC3E}">
        <p14:creationId xmlns:p14="http://schemas.microsoft.com/office/powerpoint/2010/main" val="292620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5328-E457-CA57-6D81-EAF915A17BAE}"/>
              </a:ext>
            </a:extLst>
          </p:cNvPr>
          <p:cNvSpPr>
            <a:spLocks noGrp="1"/>
          </p:cNvSpPr>
          <p:nvPr>
            <p:ph type="title"/>
          </p:nvPr>
        </p:nvSpPr>
        <p:spPr/>
        <p:txBody>
          <a:bodyPr/>
          <a:lstStyle/>
          <a:p>
            <a:r>
              <a:rPr lang="en-US" b="1" dirty="0"/>
              <a:t>Seaborn: Accepted Data Structures</a:t>
            </a:r>
            <a:endParaRPr lang="en-US" dirty="0"/>
          </a:p>
        </p:txBody>
      </p:sp>
      <p:sp>
        <p:nvSpPr>
          <p:cNvPr id="3" name="Content Placeholder 2">
            <a:extLst>
              <a:ext uri="{FF2B5EF4-FFF2-40B4-BE49-F238E27FC236}">
                <a16:creationId xmlns:a16="http://schemas.microsoft.com/office/drawing/2014/main" id="{2F078A7E-88DF-2152-F895-DD65C77ADA9F}"/>
              </a:ext>
            </a:extLst>
          </p:cNvPr>
          <p:cNvSpPr>
            <a:spLocks noGrp="1"/>
          </p:cNvSpPr>
          <p:nvPr>
            <p:ph idx="1"/>
          </p:nvPr>
        </p:nvSpPr>
        <p:spPr/>
        <p:txBody>
          <a:bodyPr/>
          <a:lstStyle/>
          <a:p>
            <a:r>
              <a:rPr lang="en-US" dirty="0"/>
              <a:t>Seaborn supports multiple dataset formats, mainly from </a:t>
            </a:r>
            <a:r>
              <a:rPr lang="en-US" b="1" dirty="0"/>
              <a:t>pandas</a:t>
            </a:r>
            <a:r>
              <a:rPr lang="en-US" dirty="0"/>
              <a:t>, </a:t>
            </a:r>
            <a:r>
              <a:rPr lang="en-US" b="1" dirty="0" err="1"/>
              <a:t>numpy</a:t>
            </a:r>
            <a:r>
              <a:rPr lang="en-US" dirty="0"/>
              <a:t>, and </a:t>
            </a:r>
            <a:r>
              <a:rPr lang="en-US" b="1" dirty="0"/>
              <a:t>Python built-ins</a:t>
            </a:r>
            <a:r>
              <a:rPr lang="en-US" dirty="0"/>
              <a:t> (lists, </a:t>
            </a:r>
            <a:r>
              <a:rPr lang="en-US" dirty="0" err="1"/>
              <a:t>dicts</a:t>
            </a:r>
            <a:r>
              <a:rPr lang="en-US" dirty="0"/>
              <a:t>). Different structures impact how plots are created.</a:t>
            </a:r>
          </a:p>
          <a:p>
            <a:endParaRPr lang="en-US" dirty="0"/>
          </a:p>
          <a:p>
            <a:endParaRPr lang="en-US" dirty="0"/>
          </a:p>
        </p:txBody>
      </p:sp>
      <p:graphicFrame>
        <p:nvGraphicFramePr>
          <p:cNvPr id="6" name="Table 5">
            <a:extLst>
              <a:ext uri="{FF2B5EF4-FFF2-40B4-BE49-F238E27FC236}">
                <a16:creationId xmlns:a16="http://schemas.microsoft.com/office/drawing/2014/main" id="{7353E55C-49E7-B0F0-C15D-0E690520B379}"/>
              </a:ext>
            </a:extLst>
          </p:cNvPr>
          <p:cNvGraphicFramePr>
            <a:graphicFrameLocks noGrp="1"/>
          </p:cNvGraphicFramePr>
          <p:nvPr>
            <p:extLst>
              <p:ext uri="{D42A27DB-BD31-4B8C-83A1-F6EECF244321}">
                <p14:modId xmlns:p14="http://schemas.microsoft.com/office/powerpoint/2010/main" val="502617158"/>
              </p:ext>
            </p:extLst>
          </p:nvPr>
        </p:nvGraphicFramePr>
        <p:xfrm>
          <a:off x="838200" y="3452654"/>
          <a:ext cx="10515600" cy="2926080"/>
        </p:xfrm>
        <a:graphic>
          <a:graphicData uri="http://schemas.openxmlformats.org/drawingml/2006/table">
            <a:tbl>
              <a:tblPr/>
              <a:tblGrid>
                <a:gridCol w="3505200">
                  <a:extLst>
                    <a:ext uri="{9D8B030D-6E8A-4147-A177-3AD203B41FA5}">
                      <a16:colId xmlns:a16="http://schemas.microsoft.com/office/drawing/2014/main" val="628148351"/>
                    </a:ext>
                  </a:extLst>
                </a:gridCol>
                <a:gridCol w="3505200">
                  <a:extLst>
                    <a:ext uri="{9D8B030D-6E8A-4147-A177-3AD203B41FA5}">
                      <a16:colId xmlns:a16="http://schemas.microsoft.com/office/drawing/2014/main" val="1701248882"/>
                    </a:ext>
                  </a:extLst>
                </a:gridCol>
                <a:gridCol w="3505200">
                  <a:extLst>
                    <a:ext uri="{9D8B030D-6E8A-4147-A177-3AD203B41FA5}">
                      <a16:colId xmlns:a16="http://schemas.microsoft.com/office/drawing/2014/main" val="781589636"/>
                    </a:ext>
                  </a:extLst>
                </a:gridCol>
              </a:tblGrid>
              <a:tr h="0">
                <a:tc>
                  <a:txBody>
                    <a:bodyPr/>
                    <a:lstStyle/>
                    <a:p>
                      <a:r>
                        <a:rPr lang="en-US"/>
                        <a:t>Format</a:t>
                      </a:r>
                    </a:p>
                  </a:txBody>
                  <a:tcPr anchor="ctr">
                    <a:lnL>
                      <a:noFill/>
                    </a:lnL>
                    <a:lnR>
                      <a:noFill/>
                    </a:lnR>
                    <a:lnT>
                      <a:noFill/>
                    </a:lnT>
                    <a:lnB>
                      <a:noFill/>
                    </a:lnB>
                    <a:noFill/>
                  </a:tcPr>
                </a:tc>
                <a:tc>
                  <a:txBody>
                    <a:bodyPr/>
                    <a:lstStyle/>
                    <a:p>
                      <a:r>
                        <a:rPr lang="en-US" b="1"/>
                        <a:t>Long-Form (Tidy Data)</a:t>
                      </a:r>
                      <a:endParaRPr lang="en-US"/>
                    </a:p>
                  </a:txBody>
                  <a:tcPr anchor="ctr">
                    <a:lnL>
                      <a:noFill/>
                    </a:lnL>
                    <a:lnR>
                      <a:noFill/>
                    </a:lnR>
                    <a:lnT>
                      <a:noFill/>
                    </a:lnT>
                    <a:lnB>
                      <a:noFill/>
                    </a:lnB>
                    <a:noFill/>
                  </a:tcPr>
                </a:tc>
                <a:tc>
                  <a:txBody>
                    <a:bodyPr/>
                    <a:lstStyle/>
                    <a:p>
                      <a:r>
                        <a:rPr lang="en-US" b="1"/>
                        <a:t>Wide-Form</a:t>
                      </a:r>
                      <a:endParaRPr lang="en-US"/>
                    </a:p>
                  </a:txBody>
                  <a:tcPr anchor="ctr">
                    <a:lnL>
                      <a:noFill/>
                    </a:lnL>
                    <a:lnR>
                      <a:noFill/>
                    </a:lnR>
                    <a:lnT>
                      <a:noFill/>
                    </a:lnT>
                    <a:lnB>
                      <a:noFill/>
                    </a:lnB>
                    <a:noFill/>
                  </a:tcPr>
                </a:tc>
                <a:extLst>
                  <a:ext uri="{0D108BD9-81ED-4DB2-BD59-A6C34878D82A}">
                    <a16:rowId xmlns:a16="http://schemas.microsoft.com/office/drawing/2014/main" val="1181687864"/>
                  </a:ext>
                </a:extLst>
              </a:tr>
              <a:tr h="0">
                <a:tc>
                  <a:txBody>
                    <a:bodyPr/>
                    <a:lstStyle/>
                    <a:p>
                      <a:r>
                        <a:rPr lang="en-US" b="1"/>
                        <a:t>Structure</a:t>
                      </a:r>
                      <a:endParaRPr lang="en-US"/>
                    </a:p>
                  </a:txBody>
                  <a:tcPr anchor="ctr">
                    <a:lnL>
                      <a:noFill/>
                    </a:lnL>
                    <a:lnR>
                      <a:noFill/>
                    </a:lnR>
                    <a:lnT>
                      <a:noFill/>
                    </a:lnT>
                    <a:lnB>
                      <a:noFill/>
                    </a:lnB>
                    <a:noFill/>
                  </a:tcPr>
                </a:tc>
                <a:tc>
                  <a:txBody>
                    <a:bodyPr/>
                    <a:lstStyle/>
                    <a:p>
                      <a:r>
                        <a:rPr lang="en-US"/>
                        <a:t>Each variable has its own column</a:t>
                      </a:r>
                    </a:p>
                  </a:txBody>
                  <a:tcPr anchor="ctr">
                    <a:lnL>
                      <a:noFill/>
                    </a:lnL>
                    <a:lnR>
                      <a:noFill/>
                    </a:lnR>
                    <a:lnT>
                      <a:noFill/>
                    </a:lnT>
                    <a:lnB>
                      <a:noFill/>
                    </a:lnB>
                    <a:noFill/>
                  </a:tcPr>
                </a:tc>
                <a:tc>
                  <a:txBody>
                    <a:bodyPr/>
                    <a:lstStyle/>
                    <a:p>
                      <a:r>
                        <a:rPr lang="en-US"/>
                        <a:t>Variables spread across multiple columns</a:t>
                      </a:r>
                    </a:p>
                  </a:txBody>
                  <a:tcPr anchor="ctr">
                    <a:lnL>
                      <a:noFill/>
                    </a:lnL>
                    <a:lnR>
                      <a:noFill/>
                    </a:lnR>
                    <a:lnT>
                      <a:noFill/>
                    </a:lnT>
                    <a:lnB>
                      <a:noFill/>
                    </a:lnB>
                    <a:noFill/>
                  </a:tcPr>
                </a:tc>
                <a:extLst>
                  <a:ext uri="{0D108BD9-81ED-4DB2-BD59-A6C34878D82A}">
                    <a16:rowId xmlns:a16="http://schemas.microsoft.com/office/drawing/2014/main" val="3492346934"/>
                  </a:ext>
                </a:extLst>
              </a:tr>
              <a:tr h="0">
                <a:tc>
                  <a:txBody>
                    <a:bodyPr/>
                    <a:lstStyle/>
                    <a:p>
                      <a:r>
                        <a:rPr lang="en-US" b="1"/>
                        <a:t>Example</a:t>
                      </a:r>
                      <a:endParaRPr lang="en-US"/>
                    </a:p>
                  </a:txBody>
                  <a:tcPr anchor="ctr">
                    <a:lnL>
                      <a:noFill/>
                    </a:lnL>
                    <a:lnR>
                      <a:noFill/>
                    </a:lnR>
                    <a:lnT>
                      <a:noFill/>
                    </a:lnT>
                    <a:lnB>
                      <a:noFill/>
                    </a:lnB>
                    <a:noFill/>
                  </a:tcPr>
                </a:tc>
                <a:tc>
                  <a:txBody>
                    <a:bodyPr/>
                    <a:lstStyle/>
                    <a:p>
                      <a:r>
                        <a:rPr lang="en-US" dirty="0"/>
                        <a:t>flights dataset (year, month, passengers)</a:t>
                      </a:r>
                    </a:p>
                  </a:txBody>
                  <a:tcPr anchor="ctr">
                    <a:lnL>
                      <a:noFill/>
                    </a:lnL>
                    <a:lnR>
                      <a:noFill/>
                    </a:lnR>
                    <a:lnT>
                      <a:noFill/>
                    </a:lnT>
                    <a:lnB>
                      <a:noFill/>
                    </a:lnB>
                    <a:noFill/>
                  </a:tcPr>
                </a:tc>
                <a:tc>
                  <a:txBody>
                    <a:bodyPr/>
                    <a:lstStyle/>
                    <a:p>
                      <a:r>
                        <a:rPr lang="en-US"/>
                        <a:t>Pivoted flights_wide (each month as a column)</a:t>
                      </a:r>
                    </a:p>
                  </a:txBody>
                  <a:tcPr anchor="ctr">
                    <a:lnL>
                      <a:noFill/>
                    </a:lnL>
                    <a:lnR>
                      <a:noFill/>
                    </a:lnR>
                    <a:lnT>
                      <a:noFill/>
                    </a:lnT>
                    <a:lnB>
                      <a:noFill/>
                    </a:lnB>
                    <a:noFill/>
                  </a:tcPr>
                </a:tc>
                <a:extLst>
                  <a:ext uri="{0D108BD9-81ED-4DB2-BD59-A6C34878D82A}">
                    <a16:rowId xmlns:a16="http://schemas.microsoft.com/office/drawing/2014/main" val="1939137522"/>
                  </a:ext>
                </a:extLst>
              </a:tr>
              <a:tr h="0">
                <a:tc>
                  <a:txBody>
                    <a:bodyPr/>
                    <a:lstStyle/>
                    <a:p>
                      <a:r>
                        <a:rPr lang="en-US" b="1"/>
                        <a:t>Usage</a:t>
                      </a:r>
                      <a:endParaRPr lang="en-US"/>
                    </a:p>
                  </a:txBody>
                  <a:tcPr anchor="ctr">
                    <a:lnL>
                      <a:noFill/>
                    </a:lnL>
                    <a:lnR>
                      <a:noFill/>
                    </a:lnR>
                    <a:lnT>
                      <a:noFill/>
                    </a:lnT>
                    <a:lnB>
                      <a:noFill/>
                    </a:lnB>
                    <a:noFill/>
                  </a:tcPr>
                </a:tc>
                <a:tc>
                  <a:txBody>
                    <a:bodyPr/>
                    <a:lstStyle/>
                    <a:p>
                      <a:r>
                        <a:rPr lang="en-US"/>
                        <a:t>More flexible, explicit variable assignment</a:t>
                      </a:r>
                    </a:p>
                  </a:txBody>
                  <a:tcPr anchor="ctr">
                    <a:lnL>
                      <a:noFill/>
                    </a:lnL>
                    <a:lnR>
                      <a:noFill/>
                    </a:lnR>
                    <a:lnT>
                      <a:noFill/>
                    </a:lnT>
                    <a:lnB>
                      <a:noFill/>
                    </a:lnB>
                    <a:noFill/>
                  </a:tcPr>
                </a:tc>
                <a:tc>
                  <a:txBody>
                    <a:bodyPr/>
                    <a:lstStyle/>
                    <a:p>
                      <a:r>
                        <a:rPr lang="en-US"/>
                        <a:t>Easier for simple plots</a:t>
                      </a:r>
                    </a:p>
                  </a:txBody>
                  <a:tcPr anchor="ctr">
                    <a:lnL>
                      <a:noFill/>
                    </a:lnL>
                    <a:lnR>
                      <a:noFill/>
                    </a:lnR>
                    <a:lnT>
                      <a:noFill/>
                    </a:lnT>
                    <a:lnB>
                      <a:noFill/>
                    </a:lnB>
                    <a:noFill/>
                  </a:tcPr>
                </a:tc>
                <a:extLst>
                  <a:ext uri="{0D108BD9-81ED-4DB2-BD59-A6C34878D82A}">
                    <a16:rowId xmlns:a16="http://schemas.microsoft.com/office/drawing/2014/main" val="1300909317"/>
                  </a:ext>
                </a:extLst>
              </a:tr>
              <a:tr h="0">
                <a:tc>
                  <a:txBody>
                    <a:bodyPr/>
                    <a:lstStyle/>
                    <a:p>
                      <a:r>
                        <a:rPr lang="en-US" b="1"/>
                        <a:t>Customization</a:t>
                      </a:r>
                      <a:endParaRPr lang="en-US"/>
                    </a:p>
                  </a:txBody>
                  <a:tcPr anchor="ctr">
                    <a:lnL>
                      <a:noFill/>
                    </a:lnL>
                    <a:lnR>
                      <a:noFill/>
                    </a:lnR>
                    <a:lnT>
                      <a:noFill/>
                    </a:lnT>
                    <a:lnB>
                      <a:noFill/>
                    </a:lnB>
                    <a:noFill/>
                  </a:tcPr>
                </a:tc>
                <a:tc>
                  <a:txBody>
                    <a:bodyPr/>
                    <a:lstStyle/>
                    <a:p>
                      <a:r>
                        <a:rPr lang="en-US"/>
                        <a:t>More intuitive for complex plots</a:t>
                      </a:r>
                    </a:p>
                  </a:txBody>
                  <a:tcPr anchor="ctr">
                    <a:lnL>
                      <a:noFill/>
                    </a:lnL>
                    <a:lnR>
                      <a:noFill/>
                    </a:lnR>
                    <a:lnT>
                      <a:noFill/>
                    </a:lnT>
                    <a:lnB>
                      <a:noFill/>
                    </a:lnB>
                    <a:noFill/>
                  </a:tcPr>
                </a:tc>
                <a:tc>
                  <a:txBody>
                    <a:bodyPr/>
                    <a:lstStyle/>
                    <a:p>
                      <a:r>
                        <a:rPr lang="en-US" dirty="0"/>
                        <a:t>Requires transformations for some visualizations</a:t>
                      </a:r>
                    </a:p>
                  </a:txBody>
                  <a:tcPr anchor="ctr">
                    <a:lnL>
                      <a:noFill/>
                    </a:lnL>
                    <a:lnR>
                      <a:noFill/>
                    </a:lnR>
                    <a:lnT>
                      <a:noFill/>
                    </a:lnT>
                    <a:lnB>
                      <a:noFill/>
                    </a:lnB>
                    <a:noFill/>
                  </a:tcPr>
                </a:tc>
                <a:extLst>
                  <a:ext uri="{0D108BD9-81ED-4DB2-BD59-A6C34878D82A}">
                    <a16:rowId xmlns:a16="http://schemas.microsoft.com/office/drawing/2014/main" val="1064398827"/>
                  </a:ext>
                </a:extLst>
              </a:tr>
            </a:tbl>
          </a:graphicData>
        </a:graphic>
      </p:graphicFrame>
    </p:spTree>
    <p:extLst>
      <p:ext uri="{BB962C8B-B14F-4D97-AF65-F5344CB8AC3E}">
        <p14:creationId xmlns:p14="http://schemas.microsoft.com/office/powerpoint/2010/main" val="2644443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8ACF-3AF6-7CFE-ED0A-6AD9593846EA}"/>
              </a:ext>
            </a:extLst>
          </p:cNvPr>
          <p:cNvSpPr>
            <a:spLocks noGrp="1"/>
          </p:cNvSpPr>
          <p:nvPr>
            <p:ph type="title"/>
          </p:nvPr>
        </p:nvSpPr>
        <p:spPr/>
        <p:txBody>
          <a:bodyPr/>
          <a:lstStyle/>
          <a:p>
            <a:r>
              <a:rPr lang="en-US" dirty="0"/>
              <a:t>Object-Oriented API in seaborn</a:t>
            </a:r>
          </a:p>
        </p:txBody>
      </p:sp>
      <p:sp>
        <p:nvSpPr>
          <p:cNvPr id="3" name="Content Placeholder 2">
            <a:extLst>
              <a:ext uri="{FF2B5EF4-FFF2-40B4-BE49-F238E27FC236}">
                <a16:creationId xmlns:a16="http://schemas.microsoft.com/office/drawing/2014/main" id="{93A8D6AF-CDEA-D100-CD7F-665D7A9A417F}"/>
              </a:ext>
            </a:extLst>
          </p:cNvPr>
          <p:cNvSpPr>
            <a:spLocks noGrp="1"/>
          </p:cNvSpPr>
          <p:nvPr>
            <p:ph idx="1"/>
          </p:nvPr>
        </p:nvSpPr>
        <p:spPr/>
        <p:txBody>
          <a:bodyPr>
            <a:normAutofit/>
          </a:bodyPr>
          <a:lstStyle/>
          <a:p>
            <a:r>
              <a:rPr lang="en-US" dirty="0"/>
              <a:t>The </a:t>
            </a:r>
            <a:r>
              <a:rPr lang="en-US" dirty="0" err="1"/>
              <a:t>seaborn.objects</a:t>
            </a:r>
            <a:r>
              <a:rPr lang="en-US" dirty="0"/>
              <a:t> module introduces an Object-Oriented API (OO API) for building visualizations. Instead of using function-based methods like </a:t>
            </a:r>
            <a:r>
              <a:rPr lang="en-US" dirty="0" err="1"/>
              <a:t>sns.scatterplot</a:t>
            </a:r>
            <a:r>
              <a:rPr lang="en-US" dirty="0"/>
              <a:t>(), you create a Plot object and build the visualization step-by-step using method chaining.</a:t>
            </a:r>
          </a:p>
          <a:p>
            <a:r>
              <a:rPr lang="en-US" dirty="0"/>
              <a:t>import </a:t>
            </a:r>
            <a:r>
              <a:rPr lang="en-US" dirty="0" err="1"/>
              <a:t>seaborn.objects</a:t>
            </a:r>
            <a:r>
              <a:rPr lang="en-US" dirty="0"/>
              <a:t> as so</a:t>
            </a:r>
          </a:p>
          <a:p>
            <a:r>
              <a:rPr lang="en-US" dirty="0"/>
              <a:t>import seaborn as </a:t>
            </a:r>
            <a:r>
              <a:rPr lang="en-US" dirty="0" err="1"/>
              <a:t>sns</a:t>
            </a:r>
            <a:endParaRPr lang="en-US" dirty="0"/>
          </a:p>
          <a:p>
            <a:r>
              <a:rPr lang="en-US" dirty="0"/>
              <a:t>penguins = </a:t>
            </a:r>
            <a:r>
              <a:rPr lang="en-US" dirty="0" err="1"/>
              <a:t>sns.load_dataset</a:t>
            </a:r>
            <a:r>
              <a:rPr lang="en-US" dirty="0"/>
              <a:t>("penguins")</a:t>
            </a:r>
          </a:p>
          <a:p>
            <a:r>
              <a:rPr lang="en-US" dirty="0" err="1"/>
              <a:t>so.Plot</a:t>
            </a:r>
            <a:r>
              <a:rPr lang="en-US" dirty="0"/>
              <a:t>(</a:t>
            </a:r>
            <a:r>
              <a:rPr lang="en-US" dirty="0" err="1"/>
              <a:t>penguins,x</a:t>
            </a:r>
            <a:r>
              <a:rPr lang="en-US" dirty="0"/>
              <a:t>="</a:t>
            </a:r>
            <a:r>
              <a:rPr lang="en-US" dirty="0" err="1"/>
              <a:t>bill_length_mm",y</a:t>
            </a:r>
            <a:r>
              <a:rPr lang="en-US" dirty="0"/>
              <a:t>="</a:t>
            </a:r>
            <a:r>
              <a:rPr lang="en-US" dirty="0" err="1"/>
              <a:t>bill_depth_mm</a:t>
            </a:r>
            <a:r>
              <a:rPr lang="en-US" dirty="0"/>
              <a:t>").add(</a:t>
            </a:r>
            <a:r>
              <a:rPr lang="en-US" dirty="0" err="1"/>
              <a:t>so.Dot</a:t>
            </a:r>
            <a:r>
              <a:rPr lang="en-US" dirty="0"/>
              <a:t>())</a:t>
            </a:r>
          </a:p>
          <a:p>
            <a:endParaRPr lang="en-US" dirty="0"/>
          </a:p>
        </p:txBody>
      </p:sp>
    </p:spTree>
    <p:extLst>
      <p:ext uri="{BB962C8B-B14F-4D97-AF65-F5344CB8AC3E}">
        <p14:creationId xmlns:p14="http://schemas.microsoft.com/office/powerpoint/2010/main" val="120059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73DB97-CCBC-4843-0782-A4AD3BA2E630}"/>
              </a:ext>
            </a:extLst>
          </p:cNvPr>
          <p:cNvPicPr>
            <a:picLocks noChangeAspect="1"/>
          </p:cNvPicPr>
          <p:nvPr/>
        </p:nvPicPr>
        <p:blipFill>
          <a:blip r:embed="rId2"/>
          <a:stretch>
            <a:fillRect/>
          </a:stretch>
        </p:blipFill>
        <p:spPr>
          <a:xfrm>
            <a:off x="1480335" y="0"/>
            <a:ext cx="9231330" cy="6858000"/>
          </a:xfrm>
          <a:prstGeom prst="rect">
            <a:avLst/>
          </a:prstGeom>
        </p:spPr>
      </p:pic>
    </p:spTree>
    <p:extLst>
      <p:ext uri="{BB962C8B-B14F-4D97-AF65-F5344CB8AC3E}">
        <p14:creationId xmlns:p14="http://schemas.microsoft.com/office/powerpoint/2010/main" val="273769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6BF13-79D8-E93A-F397-B3E2327A9332}"/>
              </a:ext>
            </a:extLst>
          </p:cNvPr>
          <p:cNvPicPr>
            <a:picLocks noChangeAspect="1"/>
          </p:cNvPicPr>
          <p:nvPr/>
        </p:nvPicPr>
        <p:blipFill>
          <a:blip r:embed="rId2"/>
          <a:stretch>
            <a:fillRect/>
          </a:stretch>
        </p:blipFill>
        <p:spPr>
          <a:xfrm>
            <a:off x="1480335" y="0"/>
            <a:ext cx="9231330" cy="6858000"/>
          </a:xfrm>
          <a:prstGeom prst="rect">
            <a:avLst/>
          </a:prstGeom>
        </p:spPr>
      </p:pic>
    </p:spTree>
    <p:extLst>
      <p:ext uri="{BB962C8B-B14F-4D97-AF65-F5344CB8AC3E}">
        <p14:creationId xmlns:p14="http://schemas.microsoft.com/office/powerpoint/2010/main" val="390069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27EE-A5CC-DF90-6BA2-13563B3CC7BE}"/>
              </a:ext>
            </a:extLst>
          </p:cNvPr>
          <p:cNvSpPr>
            <a:spLocks noGrp="1"/>
          </p:cNvSpPr>
          <p:nvPr>
            <p:ph type="title"/>
          </p:nvPr>
        </p:nvSpPr>
        <p:spPr/>
        <p:txBody>
          <a:bodyPr/>
          <a:lstStyle/>
          <a:p>
            <a:r>
              <a:rPr lang="en-US" dirty="0"/>
              <a:t>Customizing Colors &amp; Aesthetics</a:t>
            </a:r>
          </a:p>
        </p:txBody>
      </p:sp>
      <p:sp>
        <p:nvSpPr>
          <p:cNvPr id="3" name="Content Placeholder 2">
            <a:extLst>
              <a:ext uri="{FF2B5EF4-FFF2-40B4-BE49-F238E27FC236}">
                <a16:creationId xmlns:a16="http://schemas.microsoft.com/office/drawing/2014/main" id="{A000B268-B788-E194-FE9A-210C212CC6C0}"/>
              </a:ext>
            </a:extLst>
          </p:cNvPr>
          <p:cNvSpPr>
            <a:spLocks noGrp="1"/>
          </p:cNvSpPr>
          <p:nvPr>
            <p:ph idx="1"/>
          </p:nvPr>
        </p:nvSpPr>
        <p:spPr/>
        <p:txBody>
          <a:bodyPr/>
          <a:lstStyle/>
          <a:p>
            <a:r>
              <a:rPr lang="en-US" dirty="0"/>
              <a:t>Instead of hue= in function-based Seaborn, you map aesthetics explicitly.</a:t>
            </a:r>
          </a:p>
          <a:p>
            <a:r>
              <a:rPr lang="en-US" dirty="0" err="1"/>
              <a:t>so.Plot</a:t>
            </a:r>
            <a:r>
              <a:rPr lang="en-US" dirty="0"/>
              <a:t>(penguins, x="</a:t>
            </a:r>
            <a:r>
              <a:rPr lang="en-US" dirty="0" err="1"/>
              <a:t>bill_length_mm</a:t>
            </a:r>
            <a:r>
              <a:rPr lang="en-US" dirty="0"/>
              <a:t>", y="</a:t>
            </a:r>
            <a:r>
              <a:rPr lang="en-US" dirty="0" err="1"/>
              <a:t>bill_depth_mm</a:t>
            </a:r>
            <a:r>
              <a:rPr lang="en-US" dirty="0"/>
              <a:t>", color="species").add(</a:t>
            </a:r>
            <a:r>
              <a:rPr lang="en-US" dirty="0" err="1"/>
              <a:t>so.Dot</a:t>
            </a:r>
            <a:r>
              <a:rPr lang="en-US" dirty="0"/>
              <a:t>()).scale(color={"Adelie": "red", "Chinstrap": "blue", "Gentoo": "green"})</a:t>
            </a:r>
          </a:p>
          <a:p>
            <a:endParaRPr lang="en-US" dirty="0"/>
          </a:p>
        </p:txBody>
      </p:sp>
    </p:spTree>
    <p:extLst>
      <p:ext uri="{BB962C8B-B14F-4D97-AF65-F5344CB8AC3E}">
        <p14:creationId xmlns:p14="http://schemas.microsoft.com/office/powerpoint/2010/main" val="413189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4E38-1388-51E3-48A5-4E2C31FF8F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BC15FC-F4D8-EB6B-C291-27FF6C21159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675B13-A1A9-B9DA-D135-F8B39F7B370D}"/>
              </a:ext>
            </a:extLst>
          </p:cNvPr>
          <p:cNvPicPr>
            <a:picLocks noChangeAspect="1"/>
          </p:cNvPicPr>
          <p:nvPr/>
        </p:nvPicPr>
        <p:blipFill>
          <a:blip r:embed="rId2"/>
          <a:stretch>
            <a:fillRect/>
          </a:stretch>
        </p:blipFill>
        <p:spPr>
          <a:xfrm>
            <a:off x="494015" y="0"/>
            <a:ext cx="11203969" cy="6858000"/>
          </a:xfrm>
          <a:prstGeom prst="rect">
            <a:avLst/>
          </a:prstGeom>
        </p:spPr>
      </p:pic>
    </p:spTree>
    <p:extLst>
      <p:ext uri="{BB962C8B-B14F-4D97-AF65-F5344CB8AC3E}">
        <p14:creationId xmlns:p14="http://schemas.microsoft.com/office/powerpoint/2010/main" val="314028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10E0-02D1-B290-0042-D8FDD331B141}"/>
              </a:ext>
            </a:extLst>
          </p:cNvPr>
          <p:cNvSpPr>
            <a:spLocks noGrp="1"/>
          </p:cNvSpPr>
          <p:nvPr>
            <p:ph type="title"/>
          </p:nvPr>
        </p:nvSpPr>
        <p:spPr/>
        <p:txBody>
          <a:bodyPr/>
          <a:lstStyle/>
          <a:p>
            <a:r>
              <a:rPr lang="en-US" dirty="0"/>
              <a:t>Faceting: Splitting into Multiple Plots</a:t>
            </a:r>
          </a:p>
        </p:txBody>
      </p:sp>
      <p:sp>
        <p:nvSpPr>
          <p:cNvPr id="3" name="Content Placeholder 2">
            <a:extLst>
              <a:ext uri="{FF2B5EF4-FFF2-40B4-BE49-F238E27FC236}">
                <a16:creationId xmlns:a16="http://schemas.microsoft.com/office/drawing/2014/main" id="{6801A875-BB61-C719-A79B-10F5A2212215}"/>
              </a:ext>
            </a:extLst>
          </p:cNvPr>
          <p:cNvSpPr>
            <a:spLocks noGrp="1"/>
          </p:cNvSpPr>
          <p:nvPr>
            <p:ph idx="1"/>
          </p:nvPr>
        </p:nvSpPr>
        <p:spPr/>
        <p:txBody>
          <a:bodyPr/>
          <a:lstStyle/>
          <a:p>
            <a:r>
              <a:rPr lang="en-US" dirty="0"/>
              <a:t>Instead of </a:t>
            </a:r>
            <a:r>
              <a:rPr lang="en-US" dirty="0" err="1"/>
              <a:t>sns.FacetGrid</a:t>
            </a:r>
            <a:r>
              <a:rPr lang="en-US" dirty="0"/>
              <a:t>(), you use .facet()</a:t>
            </a:r>
          </a:p>
          <a:p>
            <a:r>
              <a:rPr lang="en-US" dirty="0" err="1"/>
              <a:t>so.Plot</a:t>
            </a:r>
            <a:r>
              <a:rPr lang="en-US" dirty="0"/>
              <a:t>(penguins, x="</a:t>
            </a:r>
            <a:r>
              <a:rPr lang="en-US" dirty="0" err="1"/>
              <a:t>bill_length_mm</a:t>
            </a:r>
            <a:r>
              <a:rPr lang="en-US" dirty="0"/>
              <a:t>", y="</a:t>
            </a:r>
            <a:r>
              <a:rPr lang="en-US" dirty="0" err="1"/>
              <a:t>bill_depth_mm</a:t>
            </a:r>
            <a:r>
              <a:rPr lang="en-US" dirty="0"/>
              <a:t>", color="species").facet(col="sex").add(</a:t>
            </a:r>
            <a:r>
              <a:rPr lang="en-US" dirty="0" err="1"/>
              <a:t>so.Dot</a:t>
            </a:r>
            <a:r>
              <a:rPr lang="en-US" dirty="0"/>
              <a:t>())</a:t>
            </a:r>
          </a:p>
          <a:p>
            <a:endParaRPr lang="en-US" dirty="0"/>
          </a:p>
        </p:txBody>
      </p:sp>
    </p:spTree>
    <p:extLst>
      <p:ext uri="{BB962C8B-B14F-4D97-AF65-F5344CB8AC3E}">
        <p14:creationId xmlns:p14="http://schemas.microsoft.com/office/powerpoint/2010/main" val="47082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3D6D-E48E-DC30-7B45-85A04C4E69A6}"/>
              </a:ext>
            </a:extLst>
          </p:cNvPr>
          <p:cNvSpPr>
            <a:spLocks noGrp="1"/>
          </p:cNvSpPr>
          <p:nvPr>
            <p:ph type="title"/>
          </p:nvPr>
        </p:nvSpPr>
        <p:spPr/>
        <p:txBody>
          <a:bodyPr/>
          <a:lstStyle/>
          <a:p>
            <a:r>
              <a:rPr lang="en-US" b="0" i="0" dirty="0">
                <a:effectLst/>
                <a:latin typeface="-apple-system"/>
              </a:rPr>
              <a:t>An introduction to seaborn</a:t>
            </a:r>
            <a:endParaRPr lang="en-US" dirty="0"/>
          </a:p>
        </p:txBody>
      </p:sp>
      <p:sp>
        <p:nvSpPr>
          <p:cNvPr id="3" name="Content Placeholder 2">
            <a:extLst>
              <a:ext uri="{FF2B5EF4-FFF2-40B4-BE49-F238E27FC236}">
                <a16:creationId xmlns:a16="http://schemas.microsoft.com/office/drawing/2014/main" id="{B2457A6F-FF03-942F-5707-6110DB87FB04}"/>
              </a:ext>
            </a:extLst>
          </p:cNvPr>
          <p:cNvSpPr>
            <a:spLocks noGrp="1"/>
          </p:cNvSpPr>
          <p:nvPr>
            <p:ph idx="1"/>
          </p:nvPr>
        </p:nvSpPr>
        <p:spPr/>
        <p:txBody>
          <a:bodyPr>
            <a:normAutofit lnSpcReduction="10000"/>
          </a:bodyPr>
          <a:lstStyle/>
          <a:p>
            <a:pPr algn="l"/>
            <a:r>
              <a:rPr lang="en-US" b="0" i="0" dirty="0">
                <a:solidFill>
                  <a:srgbClr val="323232"/>
                </a:solidFill>
                <a:effectLst/>
                <a:latin typeface="-apple-system"/>
              </a:rPr>
              <a:t>Seaborn is a library for making statistical graphics in Python. It builds on top of </a:t>
            </a:r>
            <a:r>
              <a:rPr lang="en-US" b="0" i="0" strike="noStrike" dirty="0">
                <a:solidFill>
                  <a:srgbClr val="323232"/>
                </a:solidFill>
                <a:effectLst/>
                <a:latin typeface="-apple-system"/>
              </a:rPr>
              <a:t>matplotlib</a:t>
            </a:r>
            <a:r>
              <a:rPr lang="en-US" b="0" i="0" dirty="0">
                <a:solidFill>
                  <a:srgbClr val="323232"/>
                </a:solidFill>
                <a:effectLst/>
                <a:latin typeface="-apple-system"/>
              </a:rPr>
              <a:t> and integrates closely with </a:t>
            </a:r>
            <a:r>
              <a:rPr lang="en-US" b="0" i="0" strike="noStrike" dirty="0">
                <a:solidFill>
                  <a:srgbClr val="323232"/>
                </a:solidFill>
                <a:effectLst/>
                <a:latin typeface="-apple-system"/>
              </a:rPr>
              <a:t>pandas</a:t>
            </a:r>
            <a:r>
              <a:rPr lang="en-US" b="0" i="0" dirty="0">
                <a:solidFill>
                  <a:srgbClr val="323232"/>
                </a:solidFill>
                <a:effectLst/>
                <a:latin typeface="-apple-system"/>
              </a:rPr>
              <a:t> data structures.</a:t>
            </a:r>
          </a:p>
          <a:p>
            <a:pPr algn="l"/>
            <a:r>
              <a:rPr lang="en-US" b="0" i="0" dirty="0">
                <a:solidFill>
                  <a:srgbClr val="323232"/>
                </a:solidFill>
                <a:effectLst/>
                <a:latin typeface="-apple-system"/>
              </a:rPr>
              <a:t>Seaborn helps you explore and understand your data. Its plotting functions operate on </a:t>
            </a:r>
            <a:r>
              <a:rPr lang="en-US" b="0" i="0" dirty="0" err="1">
                <a:solidFill>
                  <a:srgbClr val="323232"/>
                </a:solidFill>
                <a:effectLst/>
                <a:latin typeface="-apple-system"/>
              </a:rPr>
              <a:t>dataframes</a:t>
            </a:r>
            <a:r>
              <a:rPr lang="en-US" b="0" i="0" dirty="0">
                <a:solidFill>
                  <a:srgbClr val="323232"/>
                </a:solidFill>
                <a:effectLst/>
                <a:latin typeface="-apple-system"/>
              </a:rPr>
              <a:t> and arrays containing whole datasets and internally perform the necessary semantic mapping and statistical aggregation to produce informative plots. Its dataset-oriented, declarative API lets you focus on what the different elements of your plots mean, rather than on the details of how to draw them.</a:t>
            </a:r>
          </a:p>
          <a:p>
            <a:pPr algn="l"/>
            <a:r>
              <a:rPr lang="en-US" b="0" i="0" dirty="0">
                <a:solidFill>
                  <a:srgbClr val="323232"/>
                </a:solidFill>
                <a:effectLst/>
                <a:latin typeface="-apple-system"/>
              </a:rPr>
              <a:t>Here’s an example of what seaborn can do:</a:t>
            </a:r>
          </a:p>
          <a:p>
            <a:endParaRPr lang="en-US" dirty="0"/>
          </a:p>
        </p:txBody>
      </p:sp>
    </p:spTree>
    <p:extLst>
      <p:ext uri="{BB962C8B-B14F-4D97-AF65-F5344CB8AC3E}">
        <p14:creationId xmlns:p14="http://schemas.microsoft.com/office/powerpoint/2010/main" val="27436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F97D-AE79-DAB4-B9F0-DB524C5DB8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4584BF-36DB-2751-03CA-CF211E65A59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AFD47FA-41F3-31C7-7E51-6726ADF0AB90}"/>
              </a:ext>
            </a:extLst>
          </p:cNvPr>
          <p:cNvPicPr>
            <a:picLocks noChangeAspect="1"/>
          </p:cNvPicPr>
          <p:nvPr/>
        </p:nvPicPr>
        <p:blipFill>
          <a:blip r:embed="rId2"/>
          <a:stretch>
            <a:fillRect/>
          </a:stretch>
        </p:blipFill>
        <p:spPr>
          <a:xfrm>
            <a:off x="494015" y="0"/>
            <a:ext cx="11203969" cy="6858000"/>
          </a:xfrm>
          <a:prstGeom prst="rect">
            <a:avLst/>
          </a:prstGeom>
        </p:spPr>
      </p:pic>
    </p:spTree>
    <p:extLst>
      <p:ext uri="{BB962C8B-B14F-4D97-AF65-F5344CB8AC3E}">
        <p14:creationId xmlns:p14="http://schemas.microsoft.com/office/powerpoint/2010/main" val="42095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1312-AB54-352D-8550-EB113773440A}"/>
              </a:ext>
            </a:extLst>
          </p:cNvPr>
          <p:cNvSpPr>
            <a:spLocks noGrp="1"/>
          </p:cNvSpPr>
          <p:nvPr>
            <p:ph type="title"/>
          </p:nvPr>
        </p:nvSpPr>
        <p:spPr/>
        <p:txBody>
          <a:bodyPr/>
          <a:lstStyle/>
          <a:p>
            <a:r>
              <a:rPr lang="en-US" dirty="0"/>
              <a:t>Available markers</a:t>
            </a:r>
          </a:p>
        </p:txBody>
      </p:sp>
      <p:graphicFrame>
        <p:nvGraphicFramePr>
          <p:cNvPr id="4" name="Content Placeholder 3">
            <a:extLst>
              <a:ext uri="{FF2B5EF4-FFF2-40B4-BE49-F238E27FC236}">
                <a16:creationId xmlns:a16="http://schemas.microsoft.com/office/drawing/2014/main" id="{E1980BBB-77EF-C953-B3C6-A7DC7B1BF4DA}"/>
              </a:ext>
            </a:extLst>
          </p:cNvPr>
          <p:cNvGraphicFramePr>
            <a:graphicFrameLocks noGrp="1"/>
          </p:cNvGraphicFramePr>
          <p:nvPr>
            <p:ph idx="1"/>
            <p:extLst>
              <p:ext uri="{D42A27DB-BD31-4B8C-83A1-F6EECF244321}">
                <p14:modId xmlns:p14="http://schemas.microsoft.com/office/powerpoint/2010/main" val="2482595312"/>
              </p:ext>
            </p:extLst>
          </p:nvPr>
        </p:nvGraphicFramePr>
        <p:xfrm>
          <a:off x="838200" y="2281714"/>
          <a:ext cx="10515600" cy="2194560"/>
        </p:xfrm>
        <a:graphic>
          <a:graphicData uri="http://schemas.openxmlformats.org/drawingml/2006/table">
            <a:tbl>
              <a:tblPr/>
              <a:tblGrid>
                <a:gridCol w="5257800">
                  <a:extLst>
                    <a:ext uri="{9D8B030D-6E8A-4147-A177-3AD203B41FA5}">
                      <a16:colId xmlns:a16="http://schemas.microsoft.com/office/drawing/2014/main" val="1145017426"/>
                    </a:ext>
                  </a:extLst>
                </a:gridCol>
                <a:gridCol w="5257800">
                  <a:extLst>
                    <a:ext uri="{9D8B030D-6E8A-4147-A177-3AD203B41FA5}">
                      <a16:colId xmlns:a16="http://schemas.microsoft.com/office/drawing/2014/main" val="1661106581"/>
                    </a:ext>
                  </a:extLst>
                </a:gridCol>
              </a:tblGrid>
              <a:tr h="0">
                <a:tc>
                  <a:txBody>
                    <a:bodyPr/>
                    <a:lstStyle/>
                    <a:p>
                      <a:r>
                        <a:rPr lang="en-US" b="1" dirty="0"/>
                        <a:t>Function-based Seaborn</a:t>
                      </a:r>
                    </a:p>
                  </a:txBody>
                  <a:tcPr anchor="ctr">
                    <a:lnL>
                      <a:noFill/>
                    </a:lnL>
                    <a:lnR>
                      <a:noFill/>
                    </a:lnR>
                    <a:lnT>
                      <a:noFill/>
                    </a:lnT>
                    <a:lnB>
                      <a:noFill/>
                    </a:lnB>
                    <a:noFill/>
                  </a:tcPr>
                </a:tc>
                <a:tc>
                  <a:txBody>
                    <a:bodyPr/>
                    <a:lstStyle/>
                    <a:p>
                      <a:r>
                        <a:rPr lang="en-US" b="1" dirty="0"/>
                        <a:t>Object-Oriented Equivalent</a:t>
                      </a:r>
                    </a:p>
                  </a:txBody>
                  <a:tcPr anchor="ctr">
                    <a:lnL>
                      <a:noFill/>
                    </a:lnL>
                    <a:lnR>
                      <a:noFill/>
                    </a:lnR>
                    <a:lnT>
                      <a:noFill/>
                    </a:lnT>
                    <a:lnB>
                      <a:noFill/>
                    </a:lnB>
                    <a:noFill/>
                  </a:tcPr>
                </a:tc>
                <a:extLst>
                  <a:ext uri="{0D108BD9-81ED-4DB2-BD59-A6C34878D82A}">
                    <a16:rowId xmlns:a16="http://schemas.microsoft.com/office/drawing/2014/main" val="1643332769"/>
                  </a:ext>
                </a:extLst>
              </a:tr>
              <a:tr h="0">
                <a:tc>
                  <a:txBody>
                    <a:bodyPr/>
                    <a:lstStyle/>
                    <a:p>
                      <a:r>
                        <a:rPr lang="en-US"/>
                        <a:t>sns.scatterplot()</a:t>
                      </a:r>
                    </a:p>
                  </a:txBody>
                  <a:tcPr anchor="ctr">
                    <a:lnL>
                      <a:noFill/>
                    </a:lnL>
                    <a:lnR>
                      <a:noFill/>
                    </a:lnR>
                    <a:lnT>
                      <a:noFill/>
                    </a:lnT>
                    <a:lnB>
                      <a:noFill/>
                    </a:lnB>
                    <a:noFill/>
                  </a:tcPr>
                </a:tc>
                <a:tc>
                  <a:txBody>
                    <a:bodyPr/>
                    <a:lstStyle/>
                    <a:p>
                      <a:r>
                        <a:rPr lang="en-US"/>
                        <a:t>.add(so.Dot())</a:t>
                      </a:r>
                    </a:p>
                  </a:txBody>
                  <a:tcPr anchor="ctr">
                    <a:lnL>
                      <a:noFill/>
                    </a:lnL>
                    <a:lnR>
                      <a:noFill/>
                    </a:lnR>
                    <a:lnT>
                      <a:noFill/>
                    </a:lnT>
                    <a:lnB>
                      <a:noFill/>
                    </a:lnB>
                    <a:noFill/>
                  </a:tcPr>
                </a:tc>
                <a:extLst>
                  <a:ext uri="{0D108BD9-81ED-4DB2-BD59-A6C34878D82A}">
                    <a16:rowId xmlns:a16="http://schemas.microsoft.com/office/drawing/2014/main" val="1252285437"/>
                  </a:ext>
                </a:extLst>
              </a:tr>
              <a:tr h="0">
                <a:tc>
                  <a:txBody>
                    <a:bodyPr/>
                    <a:lstStyle/>
                    <a:p>
                      <a:r>
                        <a:rPr lang="en-US"/>
                        <a:t>sns.histplot()</a:t>
                      </a:r>
                    </a:p>
                  </a:txBody>
                  <a:tcPr anchor="ctr">
                    <a:lnL>
                      <a:noFill/>
                    </a:lnL>
                    <a:lnR>
                      <a:noFill/>
                    </a:lnR>
                    <a:lnT>
                      <a:noFill/>
                    </a:lnT>
                    <a:lnB>
                      <a:noFill/>
                    </a:lnB>
                    <a:noFill/>
                  </a:tcPr>
                </a:tc>
                <a:tc>
                  <a:txBody>
                    <a:bodyPr/>
                    <a:lstStyle/>
                    <a:p>
                      <a:r>
                        <a:rPr lang="en-US"/>
                        <a:t>.add(so.Bars())</a:t>
                      </a:r>
                    </a:p>
                  </a:txBody>
                  <a:tcPr anchor="ctr">
                    <a:lnL>
                      <a:noFill/>
                    </a:lnL>
                    <a:lnR>
                      <a:noFill/>
                    </a:lnR>
                    <a:lnT>
                      <a:noFill/>
                    </a:lnT>
                    <a:lnB>
                      <a:noFill/>
                    </a:lnB>
                    <a:noFill/>
                  </a:tcPr>
                </a:tc>
                <a:extLst>
                  <a:ext uri="{0D108BD9-81ED-4DB2-BD59-A6C34878D82A}">
                    <a16:rowId xmlns:a16="http://schemas.microsoft.com/office/drawing/2014/main" val="267665418"/>
                  </a:ext>
                </a:extLst>
              </a:tr>
              <a:tr h="0">
                <a:tc>
                  <a:txBody>
                    <a:bodyPr/>
                    <a:lstStyle/>
                    <a:p>
                      <a:r>
                        <a:rPr lang="en-US"/>
                        <a:t>sns.lineplot()</a:t>
                      </a:r>
                    </a:p>
                  </a:txBody>
                  <a:tcPr anchor="ctr">
                    <a:lnL>
                      <a:noFill/>
                    </a:lnL>
                    <a:lnR>
                      <a:noFill/>
                    </a:lnR>
                    <a:lnT>
                      <a:noFill/>
                    </a:lnT>
                    <a:lnB>
                      <a:noFill/>
                    </a:lnB>
                    <a:noFill/>
                  </a:tcPr>
                </a:tc>
                <a:tc>
                  <a:txBody>
                    <a:bodyPr/>
                    <a:lstStyle/>
                    <a:p>
                      <a:r>
                        <a:rPr lang="en-US"/>
                        <a:t>.add(so.Line())</a:t>
                      </a:r>
                    </a:p>
                  </a:txBody>
                  <a:tcPr anchor="ctr">
                    <a:lnL>
                      <a:noFill/>
                    </a:lnL>
                    <a:lnR>
                      <a:noFill/>
                    </a:lnR>
                    <a:lnT>
                      <a:noFill/>
                    </a:lnT>
                    <a:lnB>
                      <a:noFill/>
                    </a:lnB>
                    <a:noFill/>
                  </a:tcPr>
                </a:tc>
                <a:extLst>
                  <a:ext uri="{0D108BD9-81ED-4DB2-BD59-A6C34878D82A}">
                    <a16:rowId xmlns:a16="http://schemas.microsoft.com/office/drawing/2014/main" val="3657949361"/>
                  </a:ext>
                </a:extLst>
              </a:tr>
              <a:tr h="0">
                <a:tc>
                  <a:txBody>
                    <a:bodyPr/>
                    <a:lstStyle/>
                    <a:p>
                      <a:r>
                        <a:rPr lang="en-US"/>
                        <a:t>sns.boxplot()</a:t>
                      </a:r>
                    </a:p>
                  </a:txBody>
                  <a:tcPr anchor="ctr">
                    <a:lnL>
                      <a:noFill/>
                    </a:lnL>
                    <a:lnR>
                      <a:noFill/>
                    </a:lnR>
                    <a:lnT>
                      <a:noFill/>
                    </a:lnT>
                    <a:lnB>
                      <a:noFill/>
                    </a:lnB>
                    <a:noFill/>
                  </a:tcPr>
                </a:tc>
                <a:tc>
                  <a:txBody>
                    <a:bodyPr/>
                    <a:lstStyle/>
                    <a:p>
                      <a:r>
                        <a:rPr lang="en-US"/>
                        <a:t>.add(so.Box())</a:t>
                      </a:r>
                    </a:p>
                  </a:txBody>
                  <a:tcPr anchor="ctr">
                    <a:lnL>
                      <a:noFill/>
                    </a:lnL>
                    <a:lnR>
                      <a:noFill/>
                    </a:lnR>
                    <a:lnT>
                      <a:noFill/>
                    </a:lnT>
                    <a:lnB>
                      <a:noFill/>
                    </a:lnB>
                    <a:noFill/>
                  </a:tcPr>
                </a:tc>
                <a:extLst>
                  <a:ext uri="{0D108BD9-81ED-4DB2-BD59-A6C34878D82A}">
                    <a16:rowId xmlns:a16="http://schemas.microsoft.com/office/drawing/2014/main" val="683640941"/>
                  </a:ext>
                </a:extLst>
              </a:tr>
              <a:tr h="0">
                <a:tc>
                  <a:txBody>
                    <a:bodyPr/>
                    <a:lstStyle/>
                    <a:p>
                      <a:r>
                        <a:rPr lang="en-US"/>
                        <a:t>sns.violinplot()</a:t>
                      </a:r>
                    </a:p>
                  </a:txBody>
                  <a:tcPr anchor="ctr">
                    <a:lnL>
                      <a:noFill/>
                    </a:lnL>
                    <a:lnR>
                      <a:noFill/>
                    </a:lnR>
                    <a:lnT>
                      <a:noFill/>
                    </a:lnT>
                    <a:lnB>
                      <a:noFill/>
                    </a:lnB>
                    <a:noFill/>
                  </a:tcPr>
                </a:tc>
                <a:tc>
                  <a:txBody>
                    <a:bodyPr/>
                    <a:lstStyle/>
                    <a:p>
                      <a:r>
                        <a:rPr lang="en-US" dirty="0"/>
                        <a:t>.add(</a:t>
                      </a:r>
                      <a:r>
                        <a:rPr lang="en-US" dirty="0" err="1"/>
                        <a:t>so.Violin</a:t>
                      </a:r>
                      <a:r>
                        <a:rPr lang="en-US" dirty="0"/>
                        <a:t>())</a:t>
                      </a:r>
                    </a:p>
                  </a:txBody>
                  <a:tcPr anchor="ctr">
                    <a:lnL>
                      <a:noFill/>
                    </a:lnL>
                    <a:lnR>
                      <a:noFill/>
                    </a:lnR>
                    <a:lnT>
                      <a:noFill/>
                    </a:lnT>
                    <a:lnB>
                      <a:noFill/>
                    </a:lnB>
                    <a:noFill/>
                  </a:tcPr>
                </a:tc>
                <a:extLst>
                  <a:ext uri="{0D108BD9-81ED-4DB2-BD59-A6C34878D82A}">
                    <a16:rowId xmlns:a16="http://schemas.microsoft.com/office/drawing/2014/main" val="1865385489"/>
                  </a:ext>
                </a:extLst>
              </a:tr>
            </a:tbl>
          </a:graphicData>
        </a:graphic>
      </p:graphicFrame>
      <p:sp>
        <p:nvSpPr>
          <p:cNvPr id="5" name="Rectangle 1">
            <a:extLst>
              <a:ext uri="{FF2B5EF4-FFF2-40B4-BE49-F238E27FC236}">
                <a16:creationId xmlns:a16="http://schemas.microsoft.com/office/drawing/2014/main" id="{F160710D-DD09-B6BE-A0BE-9CBBAFE6F49E}"/>
              </a:ext>
            </a:extLst>
          </p:cNvPr>
          <p:cNvSpPr>
            <a:spLocks noChangeArrowheads="1"/>
          </p:cNvSpPr>
          <p:nvPr/>
        </p:nvSpPr>
        <p:spPr bwMode="auto">
          <a:xfrm>
            <a:off x="838200" y="2903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1554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E24AC-4957-5A6D-1D33-6208546F5D84}"/>
              </a:ext>
            </a:extLst>
          </p:cNvPr>
          <p:cNvSpPr>
            <a:spLocks noGrp="1"/>
          </p:cNvSpPr>
          <p:nvPr>
            <p:ph idx="1"/>
          </p:nvPr>
        </p:nvSpPr>
        <p:spPr/>
        <p:txBody>
          <a:bodyPr>
            <a:normAutofit fontScale="92500" lnSpcReduction="20000"/>
          </a:bodyPr>
          <a:lstStyle/>
          <a:p>
            <a:r>
              <a:rPr lang="en-US" sz="2400" dirty="0"/>
              <a:t>Seaborn provides powerful tools to visualize statistical relationships between variables using scatter plots and line plots. The key function for this is </a:t>
            </a:r>
            <a:r>
              <a:rPr lang="en-US" sz="2400" dirty="0" err="1"/>
              <a:t>sns.relplot</a:t>
            </a:r>
            <a:r>
              <a:rPr lang="en-US" sz="2400" dirty="0"/>
              <a:t>(), which acts as a figure-level function that wraps: </a:t>
            </a:r>
          </a:p>
          <a:p>
            <a:r>
              <a:rPr lang="en-US" sz="2400" dirty="0" err="1"/>
              <a:t>sns.scatterplot</a:t>
            </a:r>
            <a:r>
              <a:rPr lang="en-US" sz="2400" dirty="0"/>
              <a:t>() (when kind="scatter", default)</a:t>
            </a:r>
          </a:p>
          <a:p>
            <a:r>
              <a:rPr lang="en-US" sz="2400" dirty="0" err="1"/>
              <a:t>sns.lineplot</a:t>
            </a:r>
            <a:r>
              <a:rPr lang="en-US" sz="2400" dirty="0"/>
              <a:t>() (when kind="line")</a:t>
            </a:r>
          </a:p>
          <a:p>
            <a:pPr lvl="1"/>
            <a:r>
              <a:rPr lang="en-US" sz="2000" dirty="0"/>
              <a:t>import seaborn as </a:t>
            </a:r>
            <a:r>
              <a:rPr lang="en-US" sz="2000" dirty="0" err="1"/>
              <a:t>sns</a:t>
            </a:r>
            <a:endParaRPr lang="en-US" sz="2000" dirty="0"/>
          </a:p>
          <a:p>
            <a:pPr lvl="1"/>
            <a:r>
              <a:rPr lang="en-US" sz="2000" dirty="0"/>
              <a:t>import </a:t>
            </a:r>
            <a:r>
              <a:rPr lang="en-US" sz="2000" dirty="0" err="1"/>
              <a:t>matplotlib.pyplot</a:t>
            </a:r>
            <a:r>
              <a:rPr lang="en-US" sz="2000" dirty="0"/>
              <a:t> as </a:t>
            </a:r>
            <a:r>
              <a:rPr lang="en-US" sz="2000" dirty="0" err="1"/>
              <a:t>plt</a:t>
            </a:r>
            <a:endParaRPr lang="en-US" sz="2000" dirty="0"/>
          </a:p>
          <a:p>
            <a:pPr lvl="1"/>
            <a:endParaRPr lang="en-US" sz="2000" dirty="0"/>
          </a:p>
          <a:p>
            <a:pPr lvl="1"/>
            <a:r>
              <a:rPr lang="en-US" sz="2000" dirty="0"/>
              <a:t># Load dataset</a:t>
            </a:r>
          </a:p>
          <a:p>
            <a:pPr lvl="1"/>
            <a:r>
              <a:rPr lang="en-US" sz="2000" dirty="0"/>
              <a:t>tips = </a:t>
            </a:r>
            <a:r>
              <a:rPr lang="en-US" sz="2000" dirty="0" err="1"/>
              <a:t>sns.load_dataset</a:t>
            </a:r>
            <a:r>
              <a:rPr lang="en-US" sz="2000" dirty="0"/>
              <a:t>("tips")</a:t>
            </a:r>
          </a:p>
          <a:p>
            <a:pPr lvl="1"/>
            <a:endParaRPr lang="en-US" sz="2000" dirty="0"/>
          </a:p>
          <a:p>
            <a:pPr lvl="1"/>
            <a:r>
              <a:rPr lang="en-US" sz="2000" dirty="0"/>
              <a:t># Basic scatter plot</a:t>
            </a:r>
          </a:p>
          <a:p>
            <a:pPr lvl="1"/>
            <a:r>
              <a:rPr lang="en-US" sz="2000" dirty="0" err="1"/>
              <a:t>sns.relplot</a:t>
            </a:r>
            <a:r>
              <a:rPr lang="en-US" sz="2000" dirty="0"/>
              <a:t>(data=tips, x="</a:t>
            </a:r>
            <a:r>
              <a:rPr lang="en-US" sz="2000" dirty="0" err="1"/>
              <a:t>total_bill</a:t>
            </a:r>
            <a:r>
              <a:rPr lang="en-US" sz="2000" dirty="0"/>
              <a:t>", y="tip")</a:t>
            </a:r>
          </a:p>
          <a:p>
            <a:pPr lvl="1"/>
            <a:endParaRPr lang="en-US" sz="2000" dirty="0"/>
          </a:p>
          <a:p>
            <a:pPr lvl="1"/>
            <a:r>
              <a:rPr lang="en-US" sz="2000" dirty="0" err="1"/>
              <a:t>plt.show</a:t>
            </a:r>
            <a:r>
              <a:rPr lang="en-US" sz="2000" dirty="0"/>
              <a:t>()</a:t>
            </a:r>
          </a:p>
        </p:txBody>
      </p:sp>
      <p:sp>
        <p:nvSpPr>
          <p:cNvPr id="4" name="Rectangle 1">
            <a:extLst>
              <a:ext uri="{FF2B5EF4-FFF2-40B4-BE49-F238E27FC236}">
                <a16:creationId xmlns:a16="http://schemas.microsoft.com/office/drawing/2014/main" id="{37A7193E-A572-7836-0D7A-43B4A50B6361}"/>
              </a:ext>
            </a:extLst>
          </p:cNvPr>
          <p:cNvSpPr>
            <a:spLocks noGrp="1" noChangeArrowheads="1"/>
          </p:cNvSpPr>
          <p:nvPr>
            <p:ph type="title"/>
          </p:nvPr>
        </p:nvSpPr>
        <p:spPr bwMode="auto">
          <a:xfrm>
            <a:off x="838200" y="673964"/>
            <a:ext cx="97664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000" dirty="0"/>
              <a:t>Visualizing Statistical Relationships in Seaborn</a:t>
            </a:r>
            <a:endParaRPr kumimoji="0" lang="en-US" altLang="en-US" sz="4000" b="1" i="0" u="none" strike="noStrike" cap="none" normalizeH="0" baseline="0" dirty="0">
              <a:ln>
                <a:noFill/>
              </a:ln>
              <a:solidFill>
                <a:schemeClr val="tx1"/>
              </a:solidFill>
              <a:effectLst/>
            </a:endParaRPr>
          </a:p>
        </p:txBody>
      </p:sp>
      <p:sp>
        <p:nvSpPr>
          <p:cNvPr id="6" name="Rectangle 2">
            <a:extLst>
              <a:ext uri="{FF2B5EF4-FFF2-40B4-BE49-F238E27FC236}">
                <a16:creationId xmlns:a16="http://schemas.microsoft.com/office/drawing/2014/main" id="{7E311227-5C1A-380F-A226-59FF2C153C29}"/>
              </a:ext>
            </a:extLst>
          </p:cNvPr>
          <p:cNvSpPr>
            <a:spLocks noChangeArrowheads="1"/>
          </p:cNvSpPr>
          <p:nvPr/>
        </p:nvSpPr>
        <p:spPr bwMode="auto">
          <a:xfrm>
            <a:off x="838200" y="3132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0518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2CD9D6-98F1-B1CB-8FC4-2C5F8AA81EB5}"/>
              </a:ext>
            </a:extLst>
          </p:cNvPr>
          <p:cNvPicPr>
            <a:picLocks noChangeAspect="1"/>
          </p:cNvPicPr>
          <p:nvPr/>
        </p:nvPicPr>
        <p:blipFill>
          <a:blip r:embed="rId2"/>
          <a:stretch>
            <a:fillRect/>
          </a:stretch>
        </p:blipFill>
        <p:spPr>
          <a:xfrm>
            <a:off x="3767137" y="1095375"/>
            <a:ext cx="4657725" cy="4667250"/>
          </a:xfrm>
          <a:prstGeom prst="rect">
            <a:avLst/>
          </a:prstGeom>
        </p:spPr>
      </p:pic>
    </p:spTree>
    <p:extLst>
      <p:ext uri="{BB962C8B-B14F-4D97-AF65-F5344CB8AC3E}">
        <p14:creationId xmlns:p14="http://schemas.microsoft.com/office/powerpoint/2010/main" val="118248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D7F-52D7-5854-5FA9-CB1F7E36710A}"/>
              </a:ext>
            </a:extLst>
          </p:cNvPr>
          <p:cNvSpPr>
            <a:spLocks noGrp="1"/>
          </p:cNvSpPr>
          <p:nvPr>
            <p:ph type="title"/>
          </p:nvPr>
        </p:nvSpPr>
        <p:spPr/>
        <p:txBody>
          <a:bodyPr>
            <a:normAutofit/>
          </a:bodyPr>
          <a:lstStyle/>
          <a:p>
            <a:r>
              <a:rPr lang="en-US" dirty="0" err="1"/>
              <a:t>sns.relplot</a:t>
            </a:r>
            <a:r>
              <a:rPr lang="en-US" dirty="0"/>
              <a:t>(data=tips, x="</a:t>
            </a:r>
            <a:r>
              <a:rPr lang="en-US" dirty="0" err="1"/>
              <a:t>total_bill</a:t>
            </a:r>
            <a:r>
              <a:rPr lang="en-US" dirty="0"/>
              <a:t>", y="tip", hue="smoker")</a:t>
            </a:r>
          </a:p>
        </p:txBody>
      </p:sp>
      <p:pic>
        <p:nvPicPr>
          <p:cNvPr id="5" name="Content Placeholder 4">
            <a:extLst>
              <a:ext uri="{FF2B5EF4-FFF2-40B4-BE49-F238E27FC236}">
                <a16:creationId xmlns:a16="http://schemas.microsoft.com/office/drawing/2014/main" id="{36EB8D35-3CF1-B49E-4AFB-131261C9ED79}"/>
              </a:ext>
            </a:extLst>
          </p:cNvPr>
          <p:cNvPicPr>
            <a:picLocks noGrp="1" noChangeAspect="1"/>
          </p:cNvPicPr>
          <p:nvPr>
            <p:ph idx="1"/>
          </p:nvPr>
        </p:nvPicPr>
        <p:blipFill>
          <a:blip r:embed="rId2"/>
          <a:stretch>
            <a:fillRect/>
          </a:stretch>
        </p:blipFill>
        <p:spPr>
          <a:xfrm>
            <a:off x="3605081" y="1939925"/>
            <a:ext cx="4981837" cy="4351338"/>
          </a:xfrm>
        </p:spPr>
      </p:pic>
    </p:spTree>
    <p:extLst>
      <p:ext uri="{BB962C8B-B14F-4D97-AF65-F5344CB8AC3E}">
        <p14:creationId xmlns:p14="http://schemas.microsoft.com/office/powerpoint/2010/main" val="400984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4636-7B60-9A4D-BAD4-5CB1F2E945C2}"/>
              </a:ext>
            </a:extLst>
          </p:cNvPr>
          <p:cNvSpPr>
            <a:spLocks noGrp="1"/>
          </p:cNvSpPr>
          <p:nvPr>
            <p:ph type="title"/>
          </p:nvPr>
        </p:nvSpPr>
        <p:spPr/>
        <p:txBody>
          <a:bodyPr/>
          <a:lstStyle/>
          <a:p>
            <a:r>
              <a:rPr lang="en-US" dirty="0" err="1"/>
              <a:t>sns.relplot</a:t>
            </a:r>
            <a:r>
              <a:rPr lang="en-US" dirty="0"/>
              <a:t>(data=tips, x="</a:t>
            </a:r>
            <a:r>
              <a:rPr lang="en-US" dirty="0" err="1"/>
              <a:t>total_bill</a:t>
            </a:r>
            <a:r>
              <a:rPr lang="en-US" dirty="0"/>
              <a:t>", y="tip", hue="smoker", style="smoker")</a:t>
            </a:r>
          </a:p>
        </p:txBody>
      </p:sp>
      <p:pic>
        <p:nvPicPr>
          <p:cNvPr id="5" name="Content Placeholder 4">
            <a:extLst>
              <a:ext uri="{FF2B5EF4-FFF2-40B4-BE49-F238E27FC236}">
                <a16:creationId xmlns:a16="http://schemas.microsoft.com/office/drawing/2014/main" id="{9FE62167-568B-C821-2C39-513C7080C97B}"/>
              </a:ext>
            </a:extLst>
          </p:cNvPr>
          <p:cNvPicPr>
            <a:picLocks noGrp="1" noChangeAspect="1"/>
          </p:cNvPicPr>
          <p:nvPr>
            <p:ph idx="1"/>
          </p:nvPr>
        </p:nvPicPr>
        <p:blipFill>
          <a:blip r:embed="rId2"/>
          <a:stretch>
            <a:fillRect/>
          </a:stretch>
        </p:blipFill>
        <p:spPr>
          <a:xfrm>
            <a:off x="3605081" y="1825625"/>
            <a:ext cx="4981837" cy="4351338"/>
          </a:xfrm>
        </p:spPr>
      </p:pic>
    </p:spTree>
    <p:extLst>
      <p:ext uri="{BB962C8B-B14F-4D97-AF65-F5344CB8AC3E}">
        <p14:creationId xmlns:p14="http://schemas.microsoft.com/office/powerpoint/2010/main" val="111419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5CB0-6B4D-B640-800D-FB0DFE6288C4}"/>
              </a:ext>
            </a:extLst>
          </p:cNvPr>
          <p:cNvSpPr>
            <a:spLocks noGrp="1"/>
          </p:cNvSpPr>
          <p:nvPr>
            <p:ph type="title"/>
          </p:nvPr>
        </p:nvSpPr>
        <p:spPr/>
        <p:txBody>
          <a:bodyPr>
            <a:normAutofit/>
          </a:bodyPr>
          <a:lstStyle/>
          <a:p>
            <a:r>
              <a:rPr lang="en-US" dirty="0" err="1"/>
              <a:t>sns.relplot</a:t>
            </a:r>
            <a:r>
              <a:rPr lang="en-US" dirty="0"/>
              <a:t>(data=tips, x="</a:t>
            </a:r>
            <a:r>
              <a:rPr lang="en-US" dirty="0" err="1"/>
              <a:t>total_bill</a:t>
            </a:r>
            <a:r>
              <a:rPr lang="en-US" dirty="0"/>
              <a:t>", y="tip", size="size", sizes=(15, 200))</a:t>
            </a:r>
          </a:p>
        </p:txBody>
      </p:sp>
      <p:pic>
        <p:nvPicPr>
          <p:cNvPr id="5" name="Content Placeholder 4">
            <a:extLst>
              <a:ext uri="{FF2B5EF4-FFF2-40B4-BE49-F238E27FC236}">
                <a16:creationId xmlns:a16="http://schemas.microsoft.com/office/drawing/2014/main" id="{491D50C1-3D1A-A179-EBEF-6E516B52C0D1}"/>
              </a:ext>
            </a:extLst>
          </p:cNvPr>
          <p:cNvPicPr>
            <a:picLocks noGrp="1" noChangeAspect="1"/>
          </p:cNvPicPr>
          <p:nvPr>
            <p:ph idx="1"/>
          </p:nvPr>
        </p:nvPicPr>
        <p:blipFill>
          <a:blip r:embed="rId3"/>
          <a:stretch>
            <a:fillRect/>
          </a:stretch>
        </p:blipFill>
        <p:spPr>
          <a:xfrm>
            <a:off x="3658363" y="1825625"/>
            <a:ext cx="4875274" cy="4351338"/>
          </a:xfrm>
        </p:spPr>
      </p:pic>
    </p:spTree>
    <p:extLst>
      <p:ext uri="{BB962C8B-B14F-4D97-AF65-F5344CB8AC3E}">
        <p14:creationId xmlns:p14="http://schemas.microsoft.com/office/powerpoint/2010/main" val="2189561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8218-7812-1742-001D-8BB44E3E3CAC}"/>
              </a:ext>
            </a:extLst>
          </p:cNvPr>
          <p:cNvSpPr>
            <a:spLocks noGrp="1"/>
          </p:cNvSpPr>
          <p:nvPr>
            <p:ph type="title"/>
          </p:nvPr>
        </p:nvSpPr>
        <p:spPr/>
        <p:txBody>
          <a:bodyPr/>
          <a:lstStyle/>
          <a:p>
            <a:r>
              <a:rPr lang="en-US" dirty="0"/>
              <a:t>Line plot – Dow jones</a:t>
            </a:r>
          </a:p>
        </p:txBody>
      </p:sp>
      <p:pic>
        <p:nvPicPr>
          <p:cNvPr id="5" name="Content Placeholder 4">
            <a:extLst>
              <a:ext uri="{FF2B5EF4-FFF2-40B4-BE49-F238E27FC236}">
                <a16:creationId xmlns:a16="http://schemas.microsoft.com/office/drawing/2014/main" id="{5E927C01-6433-4BB5-A565-74191E9931B6}"/>
              </a:ext>
            </a:extLst>
          </p:cNvPr>
          <p:cNvPicPr>
            <a:picLocks noGrp="1" noChangeAspect="1"/>
          </p:cNvPicPr>
          <p:nvPr>
            <p:ph idx="1"/>
          </p:nvPr>
        </p:nvPicPr>
        <p:blipFill>
          <a:blip r:embed="rId2"/>
          <a:stretch>
            <a:fillRect/>
          </a:stretch>
        </p:blipFill>
        <p:spPr>
          <a:xfrm>
            <a:off x="6659082" y="1825625"/>
            <a:ext cx="4360236" cy="4351338"/>
          </a:xfrm>
        </p:spPr>
      </p:pic>
      <p:sp>
        <p:nvSpPr>
          <p:cNvPr id="6" name="TextBox 5">
            <a:extLst>
              <a:ext uri="{FF2B5EF4-FFF2-40B4-BE49-F238E27FC236}">
                <a16:creationId xmlns:a16="http://schemas.microsoft.com/office/drawing/2014/main" id="{DE65AA37-4E0F-5EE4-416E-C56DAB79A603}"/>
              </a:ext>
            </a:extLst>
          </p:cNvPr>
          <p:cNvSpPr txBox="1"/>
          <p:nvPr/>
        </p:nvSpPr>
        <p:spPr>
          <a:xfrm>
            <a:off x="571500" y="2413000"/>
            <a:ext cx="6087582" cy="646331"/>
          </a:xfrm>
          <a:prstGeom prst="rect">
            <a:avLst/>
          </a:prstGeom>
          <a:noFill/>
        </p:spPr>
        <p:txBody>
          <a:bodyPr wrap="square" rtlCol="0">
            <a:spAutoFit/>
          </a:bodyPr>
          <a:lstStyle/>
          <a:p>
            <a:r>
              <a:rPr lang="en-US" dirty="0" err="1"/>
              <a:t>sns.relplot</a:t>
            </a:r>
            <a:r>
              <a:rPr lang="en-US" dirty="0"/>
              <a:t>(data=</a:t>
            </a:r>
            <a:r>
              <a:rPr lang="en-US" dirty="0" err="1"/>
              <a:t>dowjones</a:t>
            </a:r>
            <a:r>
              <a:rPr lang="en-US" dirty="0"/>
              <a:t>, x="Date", y="Price", kind="line")</a:t>
            </a:r>
          </a:p>
          <a:p>
            <a:endParaRPr lang="en-US" dirty="0"/>
          </a:p>
        </p:txBody>
      </p:sp>
    </p:spTree>
    <p:extLst>
      <p:ext uri="{BB962C8B-B14F-4D97-AF65-F5344CB8AC3E}">
        <p14:creationId xmlns:p14="http://schemas.microsoft.com/office/powerpoint/2010/main" val="89901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911E-4E2E-CA07-44F5-9F108988528B}"/>
              </a:ext>
            </a:extLst>
          </p:cNvPr>
          <p:cNvSpPr>
            <a:spLocks noGrp="1"/>
          </p:cNvSpPr>
          <p:nvPr>
            <p:ph type="title"/>
          </p:nvPr>
        </p:nvSpPr>
        <p:spPr/>
        <p:txBody>
          <a:bodyPr/>
          <a:lstStyle/>
          <a:p>
            <a:r>
              <a:rPr lang="en-US" dirty="0"/>
              <a:t>Adding Confidence Intervals</a:t>
            </a:r>
          </a:p>
        </p:txBody>
      </p:sp>
      <p:pic>
        <p:nvPicPr>
          <p:cNvPr id="5" name="Content Placeholder 4">
            <a:extLst>
              <a:ext uri="{FF2B5EF4-FFF2-40B4-BE49-F238E27FC236}">
                <a16:creationId xmlns:a16="http://schemas.microsoft.com/office/drawing/2014/main" id="{E5EC680D-C80F-2098-1A55-5DCBC578D7D1}"/>
              </a:ext>
            </a:extLst>
          </p:cNvPr>
          <p:cNvPicPr>
            <a:picLocks noGrp="1" noChangeAspect="1"/>
          </p:cNvPicPr>
          <p:nvPr>
            <p:ph idx="1"/>
          </p:nvPr>
        </p:nvPicPr>
        <p:blipFill>
          <a:blip r:embed="rId2"/>
          <a:stretch>
            <a:fillRect/>
          </a:stretch>
        </p:blipFill>
        <p:spPr>
          <a:xfrm>
            <a:off x="6925782" y="1825625"/>
            <a:ext cx="4360236" cy="4351338"/>
          </a:xfrm>
        </p:spPr>
      </p:pic>
      <p:sp>
        <p:nvSpPr>
          <p:cNvPr id="6" name="TextBox 5">
            <a:extLst>
              <a:ext uri="{FF2B5EF4-FFF2-40B4-BE49-F238E27FC236}">
                <a16:creationId xmlns:a16="http://schemas.microsoft.com/office/drawing/2014/main" id="{B07419C3-B6BA-FC41-E6C3-9C47B507FEBE}"/>
              </a:ext>
            </a:extLst>
          </p:cNvPr>
          <p:cNvSpPr txBox="1"/>
          <p:nvPr/>
        </p:nvSpPr>
        <p:spPr>
          <a:xfrm>
            <a:off x="711200" y="2235200"/>
            <a:ext cx="5600700" cy="923330"/>
          </a:xfrm>
          <a:prstGeom prst="rect">
            <a:avLst/>
          </a:prstGeom>
          <a:noFill/>
        </p:spPr>
        <p:txBody>
          <a:bodyPr wrap="square" rtlCol="0">
            <a:spAutoFit/>
          </a:bodyPr>
          <a:lstStyle/>
          <a:p>
            <a:r>
              <a:rPr lang="en-US" dirty="0" err="1"/>
              <a:t>fmri</a:t>
            </a:r>
            <a:r>
              <a:rPr lang="en-US" dirty="0"/>
              <a:t> = </a:t>
            </a:r>
            <a:r>
              <a:rPr lang="en-US" dirty="0" err="1"/>
              <a:t>sns.load_dataset</a:t>
            </a:r>
            <a:r>
              <a:rPr lang="en-US" dirty="0"/>
              <a:t>("</a:t>
            </a:r>
            <a:r>
              <a:rPr lang="en-US" dirty="0" err="1"/>
              <a:t>fmri</a:t>
            </a:r>
            <a:r>
              <a:rPr lang="en-US" dirty="0"/>
              <a:t>")</a:t>
            </a:r>
          </a:p>
          <a:p>
            <a:r>
              <a:rPr lang="en-US" dirty="0" err="1"/>
              <a:t>sns.relplot</a:t>
            </a:r>
            <a:r>
              <a:rPr lang="en-US" dirty="0"/>
              <a:t>(data=</a:t>
            </a:r>
            <a:r>
              <a:rPr lang="en-US" dirty="0" err="1"/>
              <a:t>fmri</a:t>
            </a:r>
            <a:r>
              <a:rPr lang="en-US" dirty="0"/>
              <a:t>, x="timepoint", y="signal", kind="line", </a:t>
            </a:r>
            <a:r>
              <a:rPr lang="en-US" dirty="0" err="1"/>
              <a:t>errorbar</a:t>
            </a:r>
            <a:r>
              <a:rPr lang="en-US" dirty="0"/>
              <a:t>="</a:t>
            </a:r>
            <a:r>
              <a:rPr lang="en-US" dirty="0" err="1"/>
              <a:t>sd</a:t>
            </a:r>
            <a:r>
              <a:rPr lang="en-US" dirty="0"/>
              <a:t>")</a:t>
            </a:r>
          </a:p>
        </p:txBody>
      </p:sp>
    </p:spTree>
    <p:extLst>
      <p:ext uri="{BB962C8B-B14F-4D97-AF65-F5344CB8AC3E}">
        <p14:creationId xmlns:p14="http://schemas.microsoft.com/office/powerpoint/2010/main" val="3404434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3105-2688-EC06-192B-11ABDCC69CE8}"/>
              </a:ext>
            </a:extLst>
          </p:cNvPr>
          <p:cNvSpPr>
            <a:spLocks noGrp="1"/>
          </p:cNvSpPr>
          <p:nvPr>
            <p:ph type="title"/>
          </p:nvPr>
        </p:nvSpPr>
        <p:spPr/>
        <p:txBody>
          <a:bodyPr/>
          <a:lstStyle/>
          <a:p>
            <a:r>
              <a:rPr lang="en-US" dirty="0"/>
              <a:t>Multi-Plot (Facet) Approach</a:t>
            </a:r>
          </a:p>
        </p:txBody>
      </p:sp>
      <p:sp>
        <p:nvSpPr>
          <p:cNvPr id="3" name="Content Placeholder 2">
            <a:extLst>
              <a:ext uri="{FF2B5EF4-FFF2-40B4-BE49-F238E27FC236}">
                <a16:creationId xmlns:a16="http://schemas.microsoft.com/office/drawing/2014/main" id="{E78A37D7-1100-4BF5-7F51-BA15B070C6BC}"/>
              </a:ext>
            </a:extLst>
          </p:cNvPr>
          <p:cNvSpPr>
            <a:spLocks noGrp="1"/>
          </p:cNvSpPr>
          <p:nvPr>
            <p:ph idx="1"/>
          </p:nvPr>
        </p:nvSpPr>
        <p:spPr/>
        <p:txBody>
          <a:bodyPr/>
          <a:lstStyle/>
          <a:p>
            <a:r>
              <a:rPr lang="en-US" dirty="0"/>
              <a:t>Instead of using </a:t>
            </a:r>
            <a:r>
              <a:rPr lang="en-US" b="1" dirty="0"/>
              <a:t>hue, size, or style</a:t>
            </a:r>
            <a:r>
              <a:rPr lang="en-US" dirty="0"/>
              <a:t>, we can </a:t>
            </a:r>
            <a:r>
              <a:rPr lang="en-US" b="1" dirty="0"/>
              <a:t>split</a:t>
            </a:r>
            <a:r>
              <a:rPr lang="en-US" dirty="0"/>
              <a:t> data into </a:t>
            </a:r>
            <a:r>
              <a:rPr lang="en-US" b="1" dirty="0"/>
              <a:t>subplots</a:t>
            </a:r>
            <a:r>
              <a:rPr lang="en-US" dirty="0"/>
              <a:t>.</a:t>
            </a:r>
          </a:p>
          <a:p>
            <a:endParaRPr lang="en-US" dirty="0"/>
          </a:p>
          <a:p>
            <a:pPr lvl="1"/>
            <a:r>
              <a:rPr lang="en-US" dirty="0" err="1"/>
              <a:t>sns.relplot</a:t>
            </a:r>
            <a:r>
              <a:rPr lang="en-US" dirty="0"/>
              <a:t>(data=tips, x="</a:t>
            </a:r>
            <a:r>
              <a:rPr lang="en-US" dirty="0" err="1"/>
              <a:t>total_bill</a:t>
            </a:r>
            <a:r>
              <a:rPr lang="en-US" dirty="0"/>
              <a:t>", y="tip", hue="smoker", col="time")</a:t>
            </a:r>
          </a:p>
        </p:txBody>
      </p:sp>
    </p:spTree>
    <p:extLst>
      <p:ext uri="{BB962C8B-B14F-4D97-AF65-F5344CB8AC3E}">
        <p14:creationId xmlns:p14="http://schemas.microsoft.com/office/powerpoint/2010/main" val="228854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418C5-7DB9-076C-34DD-BA1006BB9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CF0E9-3BDD-D7E5-2B6F-971DB7880837}"/>
              </a:ext>
            </a:extLst>
          </p:cNvPr>
          <p:cNvSpPr>
            <a:spLocks noGrp="1"/>
          </p:cNvSpPr>
          <p:nvPr>
            <p:ph type="title"/>
          </p:nvPr>
        </p:nvSpPr>
        <p:spPr/>
        <p:txBody>
          <a:bodyPr/>
          <a:lstStyle/>
          <a:p>
            <a:r>
              <a:rPr lang="en-US" b="0" i="0" dirty="0">
                <a:effectLst/>
                <a:latin typeface="-apple-system"/>
              </a:rPr>
              <a:t>An introduction to seaborn</a:t>
            </a:r>
            <a:endParaRPr lang="en-US" dirty="0"/>
          </a:p>
        </p:txBody>
      </p:sp>
      <p:sp>
        <p:nvSpPr>
          <p:cNvPr id="3" name="Content Placeholder 2">
            <a:extLst>
              <a:ext uri="{FF2B5EF4-FFF2-40B4-BE49-F238E27FC236}">
                <a16:creationId xmlns:a16="http://schemas.microsoft.com/office/drawing/2014/main" id="{70D98EF3-24CB-0C4B-3782-B85B2691DB2F}"/>
              </a:ext>
            </a:extLst>
          </p:cNvPr>
          <p:cNvSpPr>
            <a:spLocks noGrp="1"/>
          </p:cNvSpPr>
          <p:nvPr>
            <p:ph idx="1"/>
          </p:nvPr>
        </p:nvSpPr>
        <p:spPr/>
        <p:txBody>
          <a:bodyPr>
            <a:normAutofit fontScale="92500" lnSpcReduction="10000"/>
          </a:bodyPr>
          <a:lstStyle/>
          <a:p>
            <a:pPr algn="l"/>
            <a:r>
              <a:rPr lang="en-US" b="0" i="0" dirty="0">
                <a:solidFill>
                  <a:srgbClr val="323232"/>
                </a:solidFill>
                <a:effectLst/>
                <a:latin typeface="-apple-system"/>
              </a:rPr>
              <a:t>Here’s an example of what seaborn can do:</a:t>
            </a:r>
          </a:p>
          <a:p>
            <a:pPr marL="0" indent="0" algn="l">
              <a:buNone/>
            </a:pPr>
            <a:r>
              <a:rPr lang="en-US" b="0" i="0" dirty="0">
                <a:solidFill>
                  <a:srgbClr val="323232"/>
                </a:solidFill>
                <a:effectLst/>
                <a:latin typeface="-apple-system"/>
              </a:rPr>
              <a:t># Import seaborn</a:t>
            </a:r>
          </a:p>
          <a:p>
            <a:pPr marL="0" indent="0" algn="l">
              <a:buNone/>
            </a:pPr>
            <a:r>
              <a:rPr lang="en-US" b="0" i="0" dirty="0">
                <a:solidFill>
                  <a:srgbClr val="323232"/>
                </a:solidFill>
                <a:effectLst/>
                <a:latin typeface="-apple-system"/>
              </a:rPr>
              <a:t>import seaborn as </a:t>
            </a:r>
            <a:r>
              <a:rPr lang="en-US" b="0" i="0" dirty="0" err="1">
                <a:solidFill>
                  <a:srgbClr val="323232"/>
                </a:solidFill>
                <a:effectLst/>
                <a:latin typeface="-apple-system"/>
              </a:rPr>
              <a:t>sns</a:t>
            </a:r>
            <a:endParaRPr lang="en-US" b="0" i="0" dirty="0">
              <a:solidFill>
                <a:srgbClr val="323232"/>
              </a:solidFill>
              <a:effectLst/>
              <a:latin typeface="-apple-system"/>
            </a:endParaRPr>
          </a:p>
          <a:p>
            <a:pPr marL="0" indent="0" algn="l">
              <a:buNone/>
            </a:pPr>
            <a:r>
              <a:rPr lang="en-US" b="0" i="0" dirty="0">
                <a:solidFill>
                  <a:srgbClr val="323232"/>
                </a:solidFill>
                <a:effectLst/>
                <a:latin typeface="-apple-system"/>
              </a:rPr>
              <a:t># Apply the default theme</a:t>
            </a:r>
          </a:p>
          <a:p>
            <a:pPr marL="0" indent="0" algn="l">
              <a:buNone/>
            </a:pPr>
            <a:r>
              <a:rPr lang="en-US" b="0" i="0" dirty="0" err="1">
                <a:solidFill>
                  <a:srgbClr val="323232"/>
                </a:solidFill>
                <a:effectLst/>
                <a:latin typeface="-apple-system"/>
              </a:rPr>
              <a:t>sns.set_theme</a:t>
            </a:r>
            <a:r>
              <a:rPr lang="en-US" b="0" i="0" dirty="0">
                <a:solidFill>
                  <a:srgbClr val="323232"/>
                </a:solidFill>
                <a:effectLst/>
                <a:latin typeface="-apple-system"/>
              </a:rPr>
              <a:t>()</a:t>
            </a:r>
          </a:p>
          <a:p>
            <a:pPr marL="0" indent="0" algn="l">
              <a:buNone/>
            </a:pPr>
            <a:r>
              <a:rPr lang="en-US" b="0" i="0" dirty="0">
                <a:solidFill>
                  <a:srgbClr val="323232"/>
                </a:solidFill>
                <a:effectLst/>
                <a:latin typeface="-apple-system"/>
              </a:rPr>
              <a:t># Load an example dataset</a:t>
            </a:r>
          </a:p>
          <a:p>
            <a:pPr marL="0" indent="0" algn="l">
              <a:buNone/>
            </a:pPr>
            <a:r>
              <a:rPr lang="en-US" b="0" i="0" dirty="0">
                <a:solidFill>
                  <a:srgbClr val="323232"/>
                </a:solidFill>
                <a:effectLst/>
                <a:latin typeface="-apple-system"/>
              </a:rPr>
              <a:t>tips = </a:t>
            </a:r>
            <a:r>
              <a:rPr lang="en-US" b="0" i="0" dirty="0" err="1">
                <a:solidFill>
                  <a:srgbClr val="323232"/>
                </a:solidFill>
                <a:effectLst/>
                <a:latin typeface="-apple-system"/>
              </a:rPr>
              <a:t>sns.load_dataset</a:t>
            </a:r>
            <a:r>
              <a:rPr lang="en-US" b="0" i="0" dirty="0">
                <a:solidFill>
                  <a:srgbClr val="323232"/>
                </a:solidFill>
                <a:effectLst/>
                <a:latin typeface="-apple-system"/>
              </a:rPr>
              <a:t>("tips")</a:t>
            </a:r>
          </a:p>
          <a:p>
            <a:pPr marL="0" indent="0" algn="l">
              <a:buNone/>
            </a:pPr>
            <a:r>
              <a:rPr lang="en-US" b="0" i="0" dirty="0">
                <a:solidFill>
                  <a:srgbClr val="323232"/>
                </a:solidFill>
                <a:effectLst/>
                <a:latin typeface="-apple-system"/>
              </a:rPr>
              <a:t># Create a visualization</a:t>
            </a:r>
          </a:p>
          <a:p>
            <a:pPr marL="0" indent="0" algn="l">
              <a:buNone/>
            </a:pPr>
            <a:r>
              <a:rPr lang="en-US" b="0" i="0" dirty="0" err="1">
                <a:solidFill>
                  <a:srgbClr val="323232"/>
                </a:solidFill>
                <a:effectLst/>
                <a:latin typeface="-apple-system"/>
              </a:rPr>
              <a:t>sns.relplot</a:t>
            </a:r>
            <a:r>
              <a:rPr lang="en-US" b="0" i="0" dirty="0">
                <a:solidFill>
                  <a:srgbClr val="323232"/>
                </a:solidFill>
                <a:effectLst/>
                <a:latin typeface="-apple-system"/>
              </a:rPr>
              <a:t>(data=tips, x="</a:t>
            </a:r>
            <a:r>
              <a:rPr lang="en-US" b="0" i="0" dirty="0" err="1">
                <a:solidFill>
                  <a:srgbClr val="323232"/>
                </a:solidFill>
                <a:effectLst/>
                <a:latin typeface="-apple-system"/>
              </a:rPr>
              <a:t>total_bill</a:t>
            </a:r>
            <a:r>
              <a:rPr lang="en-US" b="0" i="0" dirty="0">
                <a:solidFill>
                  <a:srgbClr val="323232"/>
                </a:solidFill>
                <a:effectLst/>
                <a:latin typeface="-apple-system"/>
              </a:rPr>
              <a:t>", y="tip", col="time", hue="smoker", style="smoker", size="size")</a:t>
            </a:r>
          </a:p>
          <a:p>
            <a:endParaRPr lang="en-US" dirty="0"/>
          </a:p>
        </p:txBody>
      </p:sp>
    </p:spTree>
    <p:extLst>
      <p:ext uri="{BB962C8B-B14F-4D97-AF65-F5344CB8AC3E}">
        <p14:creationId xmlns:p14="http://schemas.microsoft.com/office/powerpoint/2010/main" val="305790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38809-E822-162A-FFA0-BDBC996F8FB6}"/>
              </a:ext>
            </a:extLst>
          </p:cNvPr>
          <p:cNvPicPr>
            <a:picLocks noChangeAspect="1"/>
          </p:cNvPicPr>
          <p:nvPr/>
        </p:nvPicPr>
        <p:blipFill>
          <a:blip r:embed="rId2"/>
          <a:stretch>
            <a:fillRect/>
          </a:stretch>
        </p:blipFill>
        <p:spPr>
          <a:xfrm>
            <a:off x="1023937" y="1095375"/>
            <a:ext cx="10144125" cy="4667250"/>
          </a:xfrm>
          <a:prstGeom prst="rect">
            <a:avLst/>
          </a:prstGeom>
        </p:spPr>
      </p:pic>
    </p:spTree>
    <p:extLst>
      <p:ext uri="{BB962C8B-B14F-4D97-AF65-F5344CB8AC3E}">
        <p14:creationId xmlns:p14="http://schemas.microsoft.com/office/powerpoint/2010/main" val="3118105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B47C-8833-D368-1D37-115395F2C794}"/>
              </a:ext>
            </a:extLst>
          </p:cNvPr>
          <p:cNvSpPr>
            <a:spLocks noGrp="1"/>
          </p:cNvSpPr>
          <p:nvPr>
            <p:ph type="title"/>
          </p:nvPr>
        </p:nvSpPr>
        <p:spPr/>
        <p:txBody>
          <a:bodyPr>
            <a:normAutofit fontScale="90000"/>
          </a:bodyPr>
          <a:lstStyle/>
          <a:p>
            <a:r>
              <a:rPr lang="en-US" sz="3100" b="1" dirty="0" err="1"/>
              <a:t>sns.relplot</a:t>
            </a:r>
            <a:r>
              <a:rPr lang="en-US" sz="3100" b="1" dirty="0"/>
              <a:t>(data=</a:t>
            </a:r>
            <a:r>
              <a:rPr lang="en-US" sz="3100" b="1" dirty="0" err="1"/>
              <a:t>fmri</a:t>
            </a:r>
            <a:r>
              <a:rPr lang="en-US" sz="3100" b="1" dirty="0"/>
              <a:t>, kind="line", x="timepoint", y="signal", hue="subject", col="region", row="event", height=3, estimator=None)</a:t>
            </a:r>
            <a:endParaRPr lang="en-US" b="1" dirty="0"/>
          </a:p>
        </p:txBody>
      </p:sp>
      <p:pic>
        <p:nvPicPr>
          <p:cNvPr id="5" name="Content Placeholder 4">
            <a:extLst>
              <a:ext uri="{FF2B5EF4-FFF2-40B4-BE49-F238E27FC236}">
                <a16:creationId xmlns:a16="http://schemas.microsoft.com/office/drawing/2014/main" id="{A6DF42DE-29A1-12B7-7A93-2D80905AF95F}"/>
              </a:ext>
            </a:extLst>
          </p:cNvPr>
          <p:cNvPicPr>
            <a:picLocks noGrp="1" noChangeAspect="1"/>
          </p:cNvPicPr>
          <p:nvPr>
            <p:ph idx="1"/>
          </p:nvPr>
        </p:nvPicPr>
        <p:blipFill>
          <a:blip r:embed="rId2"/>
          <a:stretch>
            <a:fillRect/>
          </a:stretch>
        </p:blipFill>
        <p:spPr>
          <a:xfrm>
            <a:off x="3651138" y="1825625"/>
            <a:ext cx="4889723" cy="4351338"/>
          </a:xfrm>
        </p:spPr>
      </p:pic>
    </p:spTree>
    <p:extLst>
      <p:ext uri="{BB962C8B-B14F-4D97-AF65-F5344CB8AC3E}">
        <p14:creationId xmlns:p14="http://schemas.microsoft.com/office/powerpoint/2010/main" val="1324379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186E-982E-6C58-288D-57C614B8C514}"/>
              </a:ext>
            </a:extLst>
          </p:cNvPr>
          <p:cNvSpPr>
            <a:spLocks noGrp="1"/>
          </p:cNvSpPr>
          <p:nvPr>
            <p:ph type="title"/>
          </p:nvPr>
        </p:nvSpPr>
        <p:spPr/>
        <p:txBody>
          <a:bodyPr/>
          <a:lstStyle/>
          <a:p>
            <a:r>
              <a:rPr lang="en-US" dirty="0" err="1"/>
              <a:t>Customising</a:t>
            </a:r>
            <a:r>
              <a:rPr lang="en-US" dirty="0"/>
              <a:t> colors</a:t>
            </a:r>
          </a:p>
        </p:txBody>
      </p:sp>
      <p:pic>
        <p:nvPicPr>
          <p:cNvPr id="5" name="Content Placeholder 4">
            <a:extLst>
              <a:ext uri="{FF2B5EF4-FFF2-40B4-BE49-F238E27FC236}">
                <a16:creationId xmlns:a16="http://schemas.microsoft.com/office/drawing/2014/main" id="{AEF1E4A7-A85B-0D71-BA3D-7D451169A470}"/>
              </a:ext>
            </a:extLst>
          </p:cNvPr>
          <p:cNvPicPr>
            <a:picLocks noGrp="1" noChangeAspect="1"/>
          </p:cNvPicPr>
          <p:nvPr>
            <p:ph idx="1"/>
          </p:nvPr>
        </p:nvPicPr>
        <p:blipFill>
          <a:blip r:embed="rId2"/>
          <a:stretch>
            <a:fillRect/>
          </a:stretch>
        </p:blipFill>
        <p:spPr>
          <a:xfrm>
            <a:off x="6122163" y="1825625"/>
            <a:ext cx="4875274" cy="4351338"/>
          </a:xfrm>
        </p:spPr>
      </p:pic>
      <p:sp>
        <p:nvSpPr>
          <p:cNvPr id="6" name="TextBox 5">
            <a:extLst>
              <a:ext uri="{FF2B5EF4-FFF2-40B4-BE49-F238E27FC236}">
                <a16:creationId xmlns:a16="http://schemas.microsoft.com/office/drawing/2014/main" id="{BC7D77DB-F2D9-6863-89BB-15F55140D90B}"/>
              </a:ext>
            </a:extLst>
          </p:cNvPr>
          <p:cNvSpPr txBox="1"/>
          <p:nvPr/>
        </p:nvSpPr>
        <p:spPr>
          <a:xfrm>
            <a:off x="622300" y="2019300"/>
            <a:ext cx="5207000" cy="923330"/>
          </a:xfrm>
          <a:prstGeom prst="rect">
            <a:avLst/>
          </a:prstGeom>
          <a:noFill/>
        </p:spPr>
        <p:txBody>
          <a:bodyPr wrap="square" rtlCol="0">
            <a:spAutoFit/>
          </a:bodyPr>
          <a:lstStyle/>
          <a:p>
            <a:r>
              <a:rPr lang="en-US" dirty="0" err="1"/>
              <a:t>sns.relplot</a:t>
            </a:r>
            <a:r>
              <a:rPr lang="en-US" dirty="0"/>
              <a:t>(data=tips, x="</a:t>
            </a:r>
            <a:r>
              <a:rPr lang="en-US" dirty="0" err="1"/>
              <a:t>total_bill</a:t>
            </a:r>
            <a:r>
              <a:rPr lang="en-US" dirty="0"/>
              <a:t>", y="tip", hue="size", palette="</a:t>
            </a:r>
            <a:r>
              <a:rPr lang="en-US" dirty="0" err="1"/>
              <a:t>coolwarm</a:t>
            </a:r>
            <a:r>
              <a:rPr lang="en-US" dirty="0"/>
              <a:t>")</a:t>
            </a:r>
          </a:p>
          <a:p>
            <a:endParaRPr lang="en-US" dirty="0"/>
          </a:p>
        </p:txBody>
      </p:sp>
    </p:spTree>
    <p:extLst>
      <p:ext uri="{BB962C8B-B14F-4D97-AF65-F5344CB8AC3E}">
        <p14:creationId xmlns:p14="http://schemas.microsoft.com/office/powerpoint/2010/main" val="1048920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0F5F-4A9B-CC43-AB9A-3B2D52E37485}"/>
              </a:ext>
            </a:extLst>
          </p:cNvPr>
          <p:cNvSpPr>
            <a:spLocks noGrp="1"/>
          </p:cNvSpPr>
          <p:nvPr>
            <p:ph type="title"/>
          </p:nvPr>
        </p:nvSpPr>
        <p:spPr/>
        <p:txBody>
          <a:bodyPr/>
          <a:lstStyle/>
          <a:p>
            <a:r>
              <a:rPr lang="en-US" dirty="0"/>
              <a:t>Change Line Style (style)</a:t>
            </a:r>
          </a:p>
        </p:txBody>
      </p:sp>
      <p:sp>
        <p:nvSpPr>
          <p:cNvPr id="3" name="Content Placeholder 2">
            <a:extLst>
              <a:ext uri="{FF2B5EF4-FFF2-40B4-BE49-F238E27FC236}">
                <a16:creationId xmlns:a16="http://schemas.microsoft.com/office/drawing/2014/main" id="{1C976570-5C61-4285-CE92-DBB388C50E20}"/>
              </a:ext>
            </a:extLst>
          </p:cNvPr>
          <p:cNvSpPr>
            <a:spLocks noGrp="1"/>
          </p:cNvSpPr>
          <p:nvPr>
            <p:ph idx="1"/>
          </p:nvPr>
        </p:nvSpPr>
        <p:spPr/>
        <p:txBody>
          <a:bodyPr/>
          <a:lstStyle/>
          <a:p>
            <a:r>
              <a:rPr lang="en-US" dirty="0" err="1"/>
              <a:t>sns.relplot</a:t>
            </a:r>
            <a:r>
              <a:rPr lang="en-US" dirty="0"/>
              <a:t>(data=</a:t>
            </a:r>
            <a:r>
              <a:rPr lang="en-US" dirty="0" err="1"/>
              <a:t>fmri</a:t>
            </a:r>
            <a:r>
              <a:rPr lang="en-US" dirty="0"/>
              <a:t>, kind="line", x="timepoint", y="signal", hue="region", style="event")</a:t>
            </a:r>
          </a:p>
          <a:p>
            <a:endParaRPr lang="en-US" dirty="0"/>
          </a:p>
        </p:txBody>
      </p:sp>
      <p:pic>
        <p:nvPicPr>
          <p:cNvPr id="7" name="Picture 6">
            <a:extLst>
              <a:ext uri="{FF2B5EF4-FFF2-40B4-BE49-F238E27FC236}">
                <a16:creationId xmlns:a16="http://schemas.microsoft.com/office/drawing/2014/main" id="{98F02541-0623-0A5C-250E-AF683AB4F164}"/>
              </a:ext>
            </a:extLst>
          </p:cNvPr>
          <p:cNvPicPr>
            <a:picLocks noChangeAspect="1"/>
          </p:cNvPicPr>
          <p:nvPr/>
        </p:nvPicPr>
        <p:blipFill>
          <a:blip r:embed="rId2"/>
          <a:stretch>
            <a:fillRect/>
          </a:stretch>
        </p:blipFill>
        <p:spPr>
          <a:xfrm>
            <a:off x="6180137" y="2192337"/>
            <a:ext cx="5572125" cy="4657725"/>
          </a:xfrm>
          <a:prstGeom prst="rect">
            <a:avLst/>
          </a:prstGeom>
        </p:spPr>
      </p:pic>
    </p:spTree>
    <p:extLst>
      <p:ext uri="{BB962C8B-B14F-4D97-AF65-F5344CB8AC3E}">
        <p14:creationId xmlns:p14="http://schemas.microsoft.com/office/powerpoint/2010/main" val="2871494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7346-2135-995D-B863-FA517C71B818}"/>
              </a:ext>
            </a:extLst>
          </p:cNvPr>
          <p:cNvSpPr>
            <a:spLocks noGrp="1"/>
          </p:cNvSpPr>
          <p:nvPr>
            <p:ph type="title"/>
          </p:nvPr>
        </p:nvSpPr>
        <p:spPr/>
        <p:txBody>
          <a:bodyPr/>
          <a:lstStyle/>
          <a:p>
            <a:r>
              <a:rPr lang="en-US" dirty="0"/>
              <a:t>Basic histogram</a:t>
            </a:r>
          </a:p>
        </p:txBody>
      </p:sp>
      <p:pic>
        <p:nvPicPr>
          <p:cNvPr id="5" name="Picture 4">
            <a:extLst>
              <a:ext uri="{FF2B5EF4-FFF2-40B4-BE49-F238E27FC236}">
                <a16:creationId xmlns:a16="http://schemas.microsoft.com/office/drawing/2014/main" id="{2090EDBE-0760-28EE-DB0D-9230DE6209D9}"/>
              </a:ext>
            </a:extLst>
          </p:cNvPr>
          <p:cNvPicPr>
            <a:picLocks noChangeAspect="1"/>
          </p:cNvPicPr>
          <p:nvPr/>
        </p:nvPicPr>
        <p:blipFill>
          <a:blip r:embed="rId2"/>
          <a:stretch>
            <a:fillRect/>
          </a:stretch>
        </p:blipFill>
        <p:spPr>
          <a:xfrm>
            <a:off x="3419475" y="2014537"/>
            <a:ext cx="5353050" cy="4124325"/>
          </a:xfrm>
          <a:prstGeom prst="rect">
            <a:avLst/>
          </a:prstGeom>
        </p:spPr>
      </p:pic>
    </p:spTree>
    <p:extLst>
      <p:ext uri="{BB962C8B-B14F-4D97-AF65-F5344CB8AC3E}">
        <p14:creationId xmlns:p14="http://schemas.microsoft.com/office/powerpoint/2010/main" val="2090239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F5BF-D13A-9E00-A2E9-D4A46A73C79D}"/>
              </a:ext>
            </a:extLst>
          </p:cNvPr>
          <p:cNvSpPr>
            <a:spLocks noGrp="1"/>
          </p:cNvSpPr>
          <p:nvPr>
            <p:ph type="title"/>
          </p:nvPr>
        </p:nvSpPr>
        <p:spPr/>
        <p:txBody>
          <a:bodyPr/>
          <a:lstStyle/>
          <a:p>
            <a:r>
              <a:rPr lang="en-US" b="1" dirty="0"/>
              <a:t>Customizing the Histogram (Adjusting Bin Size)</a:t>
            </a:r>
          </a:p>
        </p:txBody>
      </p:sp>
      <p:pic>
        <p:nvPicPr>
          <p:cNvPr id="6" name="Content Placeholder 5">
            <a:extLst>
              <a:ext uri="{FF2B5EF4-FFF2-40B4-BE49-F238E27FC236}">
                <a16:creationId xmlns:a16="http://schemas.microsoft.com/office/drawing/2014/main" id="{4AC501B5-FC76-E00C-11FD-0AEF7B50D63E}"/>
              </a:ext>
            </a:extLst>
          </p:cNvPr>
          <p:cNvPicPr>
            <a:picLocks noGrp="1" noChangeAspect="1"/>
          </p:cNvPicPr>
          <p:nvPr>
            <p:ph idx="1"/>
          </p:nvPr>
        </p:nvPicPr>
        <p:blipFill>
          <a:blip r:embed="rId2"/>
          <a:stretch>
            <a:fillRect/>
          </a:stretch>
        </p:blipFill>
        <p:spPr>
          <a:xfrm>
            <a:off x="6734175" y="1939131"/>
            <a:ext cx="5353050" cy="4124325"/>
          </a:xfrm>
        </p:spPr>
      </p:pic>
      <p:sp>
        <p:nvSpPr>
          <p:cNvPr id="7" name="TextBox 6">
            <a:extLst>
              <a:ext uri="{FF2B5EF4-FFF2-40B4-BE49-F238E27FC236}">
                <a16:creationId xmlns:a16="http://schemas.microsoft.com/office/drawing/2014/main" id="{E7D32D52-9411-86C7-6260-0730C257C0B3}"/>
              </a:ext>
            </a:extLst>
          </p:cNvPr>
          <p:cNvSpPr txBox="1"/>
          <p:nvPr/>
        </p:nvSpPr>
        <p:spPr>
          <a:xfrm>
            <a:off x="1079500" y="2451100"/>
            <a:ext cx="5448300" cy="369332"/>
          </a:xfrm>
          <a:prstGeom prst="rect">
            <a:avLst/>
          </a:prstGeom>
          <a:noFill/>
        </p:spPr>
        <p:txBody>
          <a:bodyPr wrap="square" rtlCol="0">
            <a:spAutoFit/>
          </a:bodyPr>
          <a:lstStyle/>
          <a:p>
            <a:r>
              <a:rPr lang="en-US" dirty="0" err="1"/>
              <a:t>sns.histplot</a:t>
            </a:r>
            <a:r>
              <a:rPr lang="en-US" dirty="0"/>
              <a:t>(penguins, x="</a:t>
            </a:r>
            <a:r>
              <a:rPr lang="en-US" dirty="0" err="1"/>
              <a:t>bill_length_mm</a:t>
            </a:r>
            <a:r>
              <a:rPr lang="en-US" dirty="0"/>
              <a:t>", bins=30)</a:t>
            </a:r>
          </a:p>
        </p:txBody>
      </p:sp>
    </p:spTree>
    <p:extLst>
      <p:ext uri="{BB962C8B-B14F-4D97-AF65-F5344CB8AC3E}">
        <p14:creationId xmlns:p14="http://schemas.microsoft.com/office/powerpoint/2010/main" val="1759186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F74C-7174-96EB-4AC5-3D92F0A52441}"/>
              </a:ext>
            </a:extLst>
          </p:cNvPr>
          <p:cNvSpPr>
            <a:spLocks noGrp="1"/>
          </p:cNvSpPr>
          <p:nvPr>
            <p:ph type="title"/>
          </p:nvPr>
        </p:nvSpPr>
        <p:spPr/>
        <p:txBody>
          <a:bodyPr/>
          <a:lstStyle/>
          <a:p>
            <a:r>
              <a:rPr lang="en-US" dirty="0" err="1"/>
              <a:t>sns.histplot</a:t>
            </a:r>
            <a:r>
              <a:rPr lang="en-US" dirty="0"/>
              <a:t>(penguins, x="</a:t>
            </a:r>
            <a:r>
              <a:rPr lang="en-US" dirty="0" err="1"/>
              <a:t>bill_length_mm</a:t>
            </a:r>
            <a:r>
              <a:rPr lang="en-US" dirty="0"/>
              <a:t>", hue="species", multiple="stack")</a:t>
            </a:r>
          </a:p>
        </p:txBody>
      </p:sp>
      <p:pic>
        <p:nvPicPr>
          <p:cNvPr id="6" name="Content Placeholder 5">
            <a:extLst>
              <a:ext uri="{FF2B5EF4-FFF2-40B4-BE49-F238E27FC236}">
                <a16:creationId xmlns:a16="http://schemas.microsoft.com/office/drawing/2014/main" id="{F000E41E-F538-1473-3FA8-F6469D100ECC}"/>
              </a:ext>
            </a:extLst>
          </p:cNvPr>
          <p:cNvPicPr>
            <a:picLocks noGrp="1" noChangeAspect="1"/>
          </p:cNvPicPr>
          <p:nvPr>
            <p:ph idx="1"/>
          </p:nvPr>
        </p:nvPicPr>
        <p:blipFill>
          <a:blip r:embed="rId2"/>
          <a:stretch>
            <a:fillRect/>
          </a:stretch>
        </p:blipFill>
        <p:spPr>
          <a:xfrm>
            <a:off x="3419475" y="1939131"/>
            <a:ext cx="5353050" cy="4124325"/>
          </a:xfrm>
        </p:spPr>
      </p:pic>
    </p:spTree>
    <p:extLst>
      <p:ext uri="{BB962C8B-B14F-4D97-AF65-F5344CB8AC3E}">
        <p14:creationId xmlns:p14="http://schemas.microsoft.com/office/powerpoint/2010/main" val="2505505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8EC-F2DA-F6A2-5E85-DB3558F64EF9}"/>
              </a:ext>
            </a:extLst>
          </p:cNvPr>
          <p:cNvSpPr>
            <a:spLocks noGrp="1"/>
          </p:cNvSpPr>
          <p:nvPr>
            <p:ph type="title"/>
          </p:nvPr>
        </p:nvSpPr>
        <p:spPr/>
        <p:txBody>
          <a:bodyPr/>
          <a:lstStyle/>
          <a:p>
            <a:r>
              <a:rPr lang="en-US" dirty="0"/>
              <a:t>Density plot</a:t>
            </a:r>
          </a:p>
        </p:txBody>
      </p:sp>
      <p:pic>
        <p:nvPicPr>
          <p:cNvPr id="5" name="Content Placeholder 4">
            <a:extLst>
              <a:ext uri="{FF2B5EF4-FFF2-40B4-BE49-F238E27FC236}">
                <a16:creationId xmlns:a16="http://schemas.microsoft.com/office/drawing/2014/main" id="{18311895-C135-0F84-43D0-173A98669227}"/>
              </a:ext>
            </a:extLst>
          </p:cNvPr>
          <p:cNvPicPr>
            <a:picLocks noGrp="1" noChangeAspect="1"/>
          </p:cNvPicPr>
          <p:nvPr>
            <p:ph idx="1"/>
          </p:nvPr>
        </p:nvPicPr>
        <p:blipFill>
          <a:blip r:embed="rId2"/>
          <a:stretch>
            <a:fillRect/>
          </a:stretch>
        </p:blipFill>
        <p:spPr>
          <a:xfrm>
            <a:off x="3352800" y="2142331"/>
            <a:ext cx="5486400" cy="4124325"/>
          </a:xfrm>
        </p:spPr>
      </p:pic>
      <p:sp>
        <p:nvSpPr>
          <p:cNvPr id="7" name="TextBox 6">
            <a:extLst>
              <a:ext uri="{FF2B5EF4-FFF2-40B4-BE49-F238E27FC236}">
                <a16:creationId xmlns:a16="http://schemas.microsoft.com/office/drawing/2014/main" id="{05322E38-6369-517F-B06F-95637EA1D039}"/>
              </a:ext>
            </a:extLst>
          </p:cNvPr>
          <p:cNvSpPr txBox="1"/>
          <p:nvPr/>
        </p:nvSpPr>
        <p:spPr>
          <a:xfrm>
            <a:off x="444500" y="1606034"/>
            <a:ext cx="6096000" cy="369332"/>
          </a:xfrm>
          <a:prstGeom prst="rect">
            <a:avLst/>
          </a:prstGeom>
          <a:noFill/>
        </p:spPr>
        <p:txBody>
          <a:bodyPr wrap="square">
            <a:spAutoFit/>
          </a:bodyPr>
          <a:lstStyle/>
          <a:p>
            <a:r>
              <a:rPr lang="en-US" dirty="0" err="1"/>
              <a:t>sns.kdeplot</a:t>
            </a:r>
            <a:r>
              <a:rPr lang="en-US" dirty="0"/>
              <a:t>(penguins, x="</a:t>
            </a:r>
            <a:r>
              <a:rPr lang="en-US" dirty="0" err="1"/>
              <a:t>bill_length_mm</a:t>
            </a:r>
            <a:r>
              <a:rPr lang="en-US" dirty="0"/>
              <a:t>")</a:t>
            </a:r>
          </a:p>
        </p:txBody>
      </p:sp>
    </p:spTree>
    <p:extLst>
      <p:ext uri="{BB962C8B-B14F-4D97-AF65-F5344CB8AC3E}">
        <p14:creationId xmlns:p14="http://schemas.microsoft.com/office/powerpoint/2010/main" val="2100147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0C53-DA8A-0A74-C3BE-95D0F07D88F7}"/>
              </a:ext>
            </a:extLst>
          </p:cNvPr>
          <p:cNvSpPr>
            <a:spLocks noGrp="1"/>
          </p:cNvSpPr>
          <p:nvPr>
            <p:ph type="title"/>
          </p:nvPr>
        </p:nvSpPr>
        <p:spPr/>
        <p:txBody>
          <a:bodyPr/>
          <a:lstStyle/>
          <a:p>
            <a:r>
              <a:rPr lang="en-US" dirty="0"/>
              <a:t>KDE + Histogram Together</a:t>
            </a:r>
          </a:p>
        </p:txBody>
      </p:sp>
      <p:sp>
        <p:nvSpPr>
          <p:cNvPr id="5" name="TextBox 4">
            <a:extLst>
              <a:ext uri="{FF2B5EF4-FFF2-40B4-BE49-F238E27FC236}">
                <a16:creationId xmlns:a16="http://schemas.microsoft.com/office/drawing/2014/main" id="{348DA331-0912-6107-F9EC-44EC159026CE}"/>
              </a:ext>
            </a:extLst>
          </p:cNvPr>
          <p:cNvSpPr txBox="1"/>
          <p:nvPr/>
        </p:nvSpPr>
        <p:spPr>
          <a:xfrm>
            <a:off x="812800" y="1517134"/>
            <a:ext cx="6096000" cy="369332"/>
          </a:xfrm>
          <a:prstGeom prst="rect">
            <a:avLst/>
          </a:prstGeom>
          <a:noFill/>
        </p:spPr>
        <p:txBody>
          <a:bodyPr wrap="square">
            <a:spAutoFit/>
          </a:bodyPr>
          <a:lstStyle/>
          <a:p>
            <a:r>
              <a:rPr lang="en-US" dirty="0" err="1"/>
              <a:t>sns.histplot</a:t>
            </a:r>
            <a:r>
              <a:rPr lang="en-US" dirty="0"/>
              <a:t>(penguins, x="</a:t>
            </a:r>
            <a:r>
              <a:rPr lang="en-US" dirty="0" err="1"/>
              <a:t>bill_length_mm</a:t>
            </a:r>
            <a:r>
              <a:rPr lang="en-US" dirty="0"/>
              <a:t>", </a:t>
            </a:r>
            <a:r>
              <a:rPr lang="en-US" dirty="0" err="1"/>
              <a:t>kde</a:t>
            </a:r>
            <a:r>
              <a:rPr lang="en-US" dirty="0"/>
              <a:t>=True)</a:t>
            </a:r>
          </a:p>
        </p:txBody>
      </p:sp>
      <p:pic>
        <p:nvPicPr>
          <p:cNvPr id="7" name="Picture 6">
            <a:extLst>
              <a:ext uri="{FF2B5EF4-FFF2-40B4-BE49-F238E27FC236}">
                <a16:creationId xmlns:a16="http://schemas.microsoft.com/office/drawing/2014/main" id="{8069E1BE-2327-1FF3-979A-31C45B0C9CFF}"/>
              </a:ext>
            </a:extLst>
          </p:cNvPr>
          <p:cNvPicPr>
            <a:picLocks noChangeAspect="1"/>
          </p:cNvPicPr>
          <p:nvPr/>
        </p:nvPicPr>
        <p:blipFill>
          <a:blip r:embed="rId2"/>
          <a:stretch>
            <a:fillRect/>
          </a:stretch>
        </p:blipFill>
        <p:spPr>
          <a:xfrm>
            <a:off x="3419475" y="2192337"/>
            <a:ext cx="5353050" cy="4124325"/>
          </a:xfrm>
          <a:prstGeom prst="rect">
            <a:avLst/>
          </a:prstGeom>
        </p:spPr>
      </p:pic>
    </p:spTree>
    <p:extLst>
      <p:ext uri="{BB962C8B-B14F-4D97-AF65-F5344CB8AC3E}">
        <p14:creationId xmlns:p14="http://schemas.microsoft.com/office/powerpoint/2010/main" val="1535774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95AB-9936-954C-1BC8-9485F9733742}"/>
              </a:ext>
            </a:extLst>
          </p:cNvPr>
          <p:cNvSpPr>
            <a:spLocks noGrp="1"/>
          </p:cNvSpPr>
          <p:nvPr>
            <p:ph type="title"/>
          </p:nvPr>
        </p:nvSpPr>
        <p:spPr/>
        <p:txBody>
          <a:bodyPr/>
          <a:lstStyle/>
          <a:p>
            <a:r>
              <a:rPr lang="en-US" dirty="0" err="1"/>
              <a:t>Kde</a:t>
            </a:r>
            <a:r>
              <a:rPr lang="en-US" dirty="0"/>
              <a:t> by category</a:t>
            </a:r>
          </a:p>
        </p:txBody>
      </p:sp>
      <p:sp>
        <p:nvSpPr>
          <p:cNvPr id="6" name="TextBox 5">
            <a:extLst>
              <a:ext uri="{FF2B5EF4-FFF2-40B4-BE49-F238E27FC236}">
                <a16:creationId xmlns:a16="http://schemas.microsoft.com/office/drawing/2014/main" id="{1C2939A7-31DD-03C9-8F59-82198AA3A4B0}"/>
              </a:ext>
            </a:extLst>
          </p:cNvPr>
          <p:cNvSpPr txBox="1"/>
          <p:nvPr/>
        </p:nvSpPr>
        <p:spPr>
          <a:xfrm>
            <a:off x="1993900" y="1772335"/>
            <a:ext cx="7607300" cy="369332"/>
          </a:xfrm>
          <a:prstGeom prst="rect">
            <a:avLst/>
          </a:prstGeom>
          <a:noFill/>
        </p:spPr>
        <p:txBody>
          <a:bodyPr wrap="square">
            <a:spAutoFit/>
          </a:bodyPr>
          <a:lstStyle/>
          <a:p>
            <a:r>
              <a:rPr lang="en-US" dirty="0" err="1"/>
              <a:t>sns.kdeplot</a:t>
            </a:r>
            <a:r>
              <a:rPr lang="en-US" dirty="0"/>
              <a:t>(penguins, x="</a:t>
            </a:r>
            <a:r>
              <a:rPr lang="en-US" dirty="0" err="1"/>
              <a:t>bill_length_mm</a:t>
            </a:r>
            <a:r>
              <a:rPr lang="en-US" dirty="0"/>
              <a:t>", hue="species", fill=True)</a:t>
            </a:r>
          </a:p>
        </p:txBody>
      </p:sp>
      <p:pic>
        <p:nvPicPr>
          <p:cNvPr id="8" name="Picture 7">
            <a:extLst>
              <a:ext uri="{FF2B5EF4-FFF2-40B4-BE49-F238E27FC236}">
                <a16:creationId xmlns:a16="http://schemas.microsoft.com/office/drawing/2014/main" id="{02AE3D63-E98E-08A1-6CD5-3F79968604CF}"/>
              </a:ext>
            </a:extLst>
          </p:cNvPr>
          <p:cNvPicPr>
            <a:picLocks noChangeAspect="1"/>
          </p:cNvPicPr>
          <p:nvPr/>
        </p:nvPicPr>
        <p:blipFill>
          <a:blip r:embed="rId2"/>
          <a:stretch>
            <a:fillRect/>
          </a:stretch>
        </p:blipFill>
        <p:spPr>
          <a:xfrm>
            <a:off x="3352800" y="2446337"/>
            <a:ext cx="5486400" cy="4124325"/>
          </a:xfrm>
          <a:prstGeom prst="rect">
            <a:avLst/>
          </a:prstGeom>
        </p:spPr>
      </p:pic>
    </p:spTree>
    <p:extLst>
      <p:ext uri="{BB962C8B-B14F-4D97-AF65-F5344CB8AC3E}">
        <p14:creationId xmlns:p14="http://schemas.microsoft.com/office/powerpoint/2010/main" val="3442564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EE479F-C53A-7F34-C1D3-50A97A5135D9}"/>
              </a:ext>
            </a:extLst>
          </p:cNvPr>
          <p:cNvPicPr>
            <a:picLocks noChangeAspect="1"/>
          </p:cNvPicPr>
          <p:nvPr/>
        </p:nvPicPr>
        <p:blipFill>
          <a:blip r:embed="rId2"/>
          <a:stretch>
            <a:fillRect/>
          </a:stretch>
        </p:blipFill>
        <p:spPr>
          <a:xfrm>
            <a:off x="1366837" y="1690688"/>
            <a:ext cx="9153525" cy="4057650"/>
          </a:xfrm>
          <a:prstGeom prst="rect">
            <a:avLst/>
          </a:prstGeom>
        </p:spPr>
      </p:pic>
    </p:spTree>
    <p:extLst>
      <p:ext uri="{BB962C8B-B14F-4D97-AF65-F5344CB8AC3E}">
        <p14:creationId xmlns:p14="http://schemas.microsoft.com/office/powerpoint/2010/main" val="2668705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4EB0-6270-23C2-3DD5-0FA2C82F8A03}"/>
              </a:ext>
            </a:extLst>
          </p:cNvPr>
          <p:cNvSpPr>
            <a:spLocks noGrp="1"/>
          </p:cNvSpPr>
          <p:nvPr>
            <p:ph type="title"/>
          </p:nvPr>
        </p:nvSpPr>
        <p:spPr/>
        <p:txBody>
          <a:bodyPr/>
          <a:lstStyle/>
          <a:p>
            <a:r>
              <a:rPr lang="en-US" b="1" dirty="0"/>
              <a:t>ECDF</a:t>
            </a:r>
          </a:p>
        </p:txBody>
      </p:sp>
      <p:sp>
        <p:nvSpPr>
          <p:cNvPr id="5" name="TextBox 4">
            <a:extLst>
              <a:ext uri="{FF2B5EF4-FFF2-40B4-BE49-F238E27FC236}">
                <a16:creationId xmlns:a16="http://schemas.microsoft.com/office/drawing/2014/main" id="{EAB27151-1768-EF26-6817-81057DDC4317}"/>
              </a:ext>
            </a:extLst>
          </p:cNvPr>
          <p:cNvSpPr txBox="1"/>
          <p:nvPr/>
        </p:nvSpPr>
        <p:spPr>
          <a:xfrm>
            <a:off x="1968500" y="1415534"/>
            <a:ext cx="6096000" cy="369332"/>
          </a:xfrm>
          <a:prstGeom prst="rect">
            <a:avLst/>
          </a:prstGeom>
          <a:noFill/>
        </p:spPr>
        <p:txBody>
          <a:bodyPr wrap="square">
            <a:spAutoFit/>
          </a:bodyPr>
          <a:lstStyle/>
          <a:p>
            <a:r>
              <a:rPr lang="en-US" dirty="0" err="1"/>
              <a:t>sns.ecdfplot</a:t>
            </a:r>
            <a:r>
              <a:rPr lang="en-US" dirty="0"/>
              <a:t>(penguins, x="</a:t>
            </a:r>
            <a:r>
              <a:rPr lang="en-US" dirty="0" err="1"/>
              <a:t>bill_length_mm</a:t>
            </a:r>
            <a:r>
              <a:rPr lang="en-US" dirty="0"/>
              <a:t>")</a:t>
            </a:r>
          </a:p>
        </p:txBody>
      </p:sp>
      <p:pic>
        <p:nvPicPr>
          <p:cNvPr id="7" name="Picture 6">
            <a:extLst>
              <a:ext uri="{FF2B5EF4-FFF2-40B4-BE49-F238E27FC236}">
                <a16:creationId xmlns:a16="http://schemas.microsoft.com/office/drawing/2014/main" id="{370B5882-C53C-EBE2-5E6F-B61E069D83D0}"/>
              </a:ext>
            </a:extLst>
          </p:cNvPr>
          <p:cNvPicPr>
            <a:picLocks noChangeAspect="1"/>
          </p:cNvPicPr>
          <p:nvPr/>
        </p:nvPicPr>
        <p:blipFill>
          <a:blip r:embed="rId2"/>
          <a:stretch>
            <a:fillRect/>
          </a:stretch>
        </p:blipFill>
        <p:spPr>
          <a:xfrm>
            <a:off x="3395662" y="2092325"/>
            <a:ext cx="5400675" cy="4171950"/>
          </a:xfrm>
          <a:prstGeom prst="rect">
            <a:avLst/>
          </a:prstGeom>
        </p:spPr>
      </p:pic>
    </p:spTree>
    <p:extLst>
      <p:ext uri="{BB962C8B-B14F-4D97-AF65-F5344CB8AC3E}">
        <p14:creationId xmlns:p14="http://schemas.microsoft.com/office/powerpoint/2010/main" val="133446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FC3D-A426-AB40-9A8D-D24427F0C998}"/>
              </a:ext>
            </a:extLst>
          </p:cNvPr>
          <p:cNvSpPr>
            <a:spLocks noGrp="1"/>
          </p:cNvSpPr>
          <p:nvPr>
            <p:ph type="title"/>
          </p:nvPr>
        </p:nvSpPr>
        <p:spPr/>
        <p:txBody>
          <a:bodyPr/>
          <a:lstStyle/>
          <a:p>
            <a:r>
              <a:rPr lang="en-US" dirty="0"/>
              <a:t>ECDF with Hue</a:t>
            </a:r>
          </a:p>
        </p:txBody>
      </p:sp>
      <p:sp>
        <p:nvSpPr>
          <p:cNvPr id="6" name="TextBox 5">
            <a:extLst>
              <a:ext uri="{FF2B5EF4-FFF2-40B4-BE49-F238E27FC236}">
                <a16:creationId xmlns:a16="http://schemas.microsoft.com/office/drawing/2014/main" id="{D1E40D16-2C03-701A-54D8-C54515D6CBAD}"/>
              </a:ext>
            </a:extLst>
          </p:cNvPr>
          <p:cNvSpPr txBox="1"/>
          <p:nvPr/>
        </p:nvSpPr>
        <p:spPr>
          <a:xfrm>
            <a:off x="2984500" y="1618734"/>
            <a:ext cx="6223000" cy="369332"/>
          </a:xfrm>
          <a:prstGeom prst="rect">
            <a:avLst/>
          </a:prstGeom>
          <a:noFill/>
        </p:spPr>
        <p:txBody>
          <a:bodyPr wrap="square">
            <a:spAutoFit/>
          </a:bodyPr>
          <a:lstStyle/>
          <a:p>
            <a:r>
              <a:rPr lang="en-US" dirty="0" err="1"/>
              <a:t>sns.ecdfplot</a:t>
            </a:r>
            <a:r>
              <a:rPr lang="en-US" dirty="0"/>
              <a:t>(penguins, x="</a:t>
            </a:r>
            <a:r>
              <a:rPr lang="en-US" dirty="0" err="1"/>
              <a:t>bill_length_mm</a:t>
            </a:r>
            <a:r>
              <a:rPr lang="en-US" dirty="0"/>
              <a:t>", hue="species")</a:t>
            </a:r>
          </a:p>
        </p:txBody>
      </p:sp>
      <p:pic>
        <p:nvPicPr>
          <p:cNvPr id="8" name="Picture 7">
            <a:extLst>
              <a:ext uri="{FF2B5EF4-FFF2-40B4-BE49-F238E27FC236}">
                <a16:creationId xmlns:a16="http://schemas.microsoft.com/office/drawing/2014/main" id="{CD211539-CEC6-26D5-390C-B61DC37B3955}"/>
              </a:ext>
            </a:extLst>
          </p:cNvPr>
          <p:cNvPicPr>
            <a:picLocks noChangeAspect="1"/>
          </p:cNvPicPr>
          <p:nvPr/>
        </p:nvPicPr>
        <p:blipFill>
          <a:blip r:embed="rId2"/>
          <a:stretch>
            <a:fillRect/>
          </a:stretch>
        </p:blipFill>
        <p:spPr>
          <a:xfrm>
            <a:off x="3395662" y="2308225"/>
            <a:ext cx="5400675" cy="4171950"/>
          </a:xfrm>
          <a:prstGeom prst="rect">
            <a:avLst/>
          </a:prstGeom>
        </p:spPr>
      </p:pic>
    </p:spTree>
    <p:extLst>
      <p:ext uri="{BB962C8B-B14F-4D97-AF65-F5344CB8AC3E}">
        <p14:creationId xmlns:p14="http://schemas.microsoft.com/office/powerpoint/2010/main" val="1636440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EDC4-398A-D14A-572B-5C3884B2A961}"/>
              </a:ext>
            </a:extLst>
          </p:cNvPr>
          <p:cNvSpPr>
            <a:spLocks noGrp="1"/>
          </p:cNvSpPr>
          <p:nvPr>
            <p:ph type="title"/>
          </p:nvPr>
        </p:nvSpPr>
        <p:spPr/>
        <p:txBody>
          <a:bodyPr/>
          <a:lstStyle/>
          <a:p>
            <a:r>
              <a:rPr lang="en-US" dirty="0"/>
              <a:t>Categorical Plot Types in Seaborn</a:t>
            </a:r>
          </a:p>
        </p:txBody>
      </p:sp>
      <p:graphicFrame>
        <p:nvGraphicFramePr>
          <p:cNvPr id="4" name="Table 3">
            <a:extLst>
              <a:ext uri="{FF2B5EF4-FFF2-40B4-BE49-F238E27FC236}">
                <a16:creationId xmlns:a16="http://schemas.microsoft.com/office/drawing/2014/main" id="{244F4258-22FF-334C-DAB5-9729CC1188D0}"/>
              </a:ext>
            </a:extLst>
          </p:cNvPr>
          <p:cNvGraphicFramePr>
            <a:graphicFrameLocks noGrp="1"/>
          </p:cNvGraphicFramePr>
          <p:nvPr/>
        </p:nvGraphicFramePr>
        <p:xfrm>
          <a:off x="838200" y="2355374"/>
          <a:ext cx="10515600" cy="3291840"/>
        </p:xfrm>
        <a:graphic>
          <a:graphicData uri="http://schemas.openxmlformats.org/drawingml/2006/table">
            <a:tbl>
              <a:tblPr/>
              <a:tblGrid>
                <a:gridCol w="3505200">
                  <a:extLst>
                    <a:ext uri="{9D8B030D-6E8A-4147-A177-3AD203B41FA5}">
                      <a16:colId xmlns:a16="http://schemas.microsoft.com/office/drawing/2014/main" val="1971247938"/>
                    </a:ext>
                  </a:extLst>
                </a:gridCol>
                <a:gridCol w="3505200">
                  <a:extLst>
                    <a:ext uri="{9D8B030D-6E8A-4147-A177-3AD203B41FA5}">
                      <a16:colId xmlns:a16="http://schemas.microsoft.com/office/drawing/2014/main" val="3532614352"/>
                    </a:ext>
                  </a:extLst>
                </a:gridCol>
                <a:gridCol w="3505200">
                  <a:extLst>
                    <a:ext uri="{9D8B030D-6E8A-4147-A177-3AD203B41FA5}">
                      <a16:colId xmlns:a16="http://schemas.microsoft.com/office/drawing/2014/main" val="3071100352"/>
                    </a:ext>
                  </a:extLst>
                </a:gridCol>
              </a:tblGrid>
              <a:tr h="0">
                <a:tc>
                  <a:txBody>
                    <a:bodyPr/>
                    <a:lstStyle/>
                    <a:p>
                      <a:r>
                        <a:rPr lang="en-US"/>
                        <a:t>Category</a:t>
                      </a:r>
                    </a:p>
                  </a:txBody>
                  <a:tcPr anchor="ctr">
                    <a:lnL>
                      <a:noFill/>
                    </a:lnL>
                    <a:lnR>
                      <a:noFill/>
                    </a:lnR>
                    <a:lnT>
                      <a:noFill/>
                    </a:lnT>
                    <a:lnB>
                      <a:noFill/>
                    </a:lnB>
                    <a:noFill/>
                  </a:tcPr>
                </a:tc>
                <a:tc>
                  <a:txBody>
                    <a:bodyPr/>
                    <a:lstStyle/>
                    <a:p>
                      <a:r>
                        <a:rPr lang="en-US"/>
                        <a:t>Plot Type</a:t>
                      </a:r>
                    </a:p>
                  </a:txBody>
                  <a:tcPr anchor="ctr">
                    <a:lnL>
                      <a:noFill/>
                    </a:lnL>
                    <a:lnR>
                      <a:noFill/>
                    </a:lnR>
                    <a:lnT>
                      <a:noFill/>
                    </a:lnT>
                    <a:lnB>
                      <a:noFill/>
                    </a:lnB>
                    <a:noFill/>
                  </a:tcPr>
                </a:tc>
                <a:tc>
                  <a:txBody>
                    <a:bodyPr/>
                    <a:lstStyle/>
                    <a:p>
                      <a:r>
                        <a:rPr lang="en-US"/>
                        <a:t>Function</a:t>
                      </a:r>
                    </a:p>
                  </a:txBody>
                  <a:tcPr anchor="ctr">
                    <a:lnL>
                      <a:noFill/>
                    </a:lnL>
                    <a:lnR>
                      <a:noFill/>
                    </a:lnR>
                    <a:lnT>
                      <a:noFill/>
                    </a:lnT>
                    <a:lnB>
                      <a:noFill/>
                    </a:lnB>
                    <a:noFill/>
                  </a:tcPr>
                </a:tc>
                <a:extLst>
                  <a:ext uri="{0D108BD9-81ED-4DB2-BD59-A6C34878D82A}">
                    <a16:rowId xmlns:a16="http://schemas.microsoft.com/office/drawing/2014/main" val="3461453965"/>
                  </a:ext>
                </a:extLst>
              </a:tr>
              <a:tr h="0">
                <a:tc>
                  <a:txBody>
                    <a:bodyPr/>
                    <a:lstStyle/>
                    <a:p>
                      <a:r>
                        <a:rPr lang="en-US" b="1"/>
                        <a:t>Scatter-Based</a:t>
                      </a:r>
                      <a:endParaRPr lang="en-US"/>
                    </a:p>
                  </a:txBody>
                  <a:tcPr anchor="ctr">
                    <a:lnL>
                      <a:noFill/>
                    </a:lnL>
                    <a:lnR>
                      <a:noFill/>
                    </a:lnR>
                    <a:lnT>
                      <a:noFill/>
                    </a:lnT>
                    <a:lnB>
                      <a:noFill/>
                    </a:lnB>
                    <a:noFill/>
                  </a:tcPr>
                </a:tc>
                <a:tc>
                  <a:txBody>
                    <a:bodyPr/>
                    <a:lstStyle/>
                    <a:p>
                      <a:r>
                        <a:rPr lang="en-US"/>
                        <a:t>Strip Plot</a:t>
                      </a:r>
                    </a:p>
                  </a:txBody>
                  <a:tcPr anchor="ctr">
                    <a:lnL>
                      <a:noFill/>
                    </a:lnL>
                    <a:lnR>
                      <a:noFill/>
                    </a:lnR>
                    <a:lnT>
                      <a:noFill/>
                    </a:lnT>
                    <a:lnB>
                      <a:noFill/>
                    </a:lnB>
                    <a:noFill/>
                  </a:tcPr>
                </a:tc>
                <a:tc>
                  <a:txBody>
                    <a:bodyPr/>
                    <a:lstStyle/>
                    <a:p>
                      <a:r>
                        <a:rPr lang="en-US"/>
                        <a:t>sns.stripplot()</a:t>
                      </a:r>
                    </a:p>
                  </a:txBody>
                  <a:tcPr anchor="ctr">
                    <a:lnL>
                      <a:noFill/>
                    </a:lnL>
                    <a:lnR>
                      <a:noFill/>
                    </a:lnR>
                    <a:lnT>
                      <a:noFill/>
                    </a:lnT>
                    <a:lnB>
                      <a:noFill/>
                    </a:lnB>
                    <a:noFill/>
                  </a:tcPr>
                </a:tc>
                <a:extLst>
                  <a:ext uri="{0D108BD9-81ED-4DB2-BD59-A6C34878D82A}">
                    <a16:rowId xmlns:a16="http://schemas.microsoft.com/office/drawing/2014/main" val="925761556"/>
                  </a:ext>
                </a:extLst>
              </a:tr>
              <a:tr h="0">
                <a:tc>
                  <a:txBody>
                    <a:bodyPr/>
                    <a:lstStyle/>
                    <a:p>
                      <a:endParaRPr lang="en-US"/>
                    </a:p>
                  </a:txBody>
                  <a:tcPr anchor="ctr">
                    <a:lnL>
                      <a:noFill/>
                    </a:lnL>
                    <a:lnR>
                      <a:noFill/>
                    </a:lnR>
                    <a:lnT>
                      <a:noFill/>
                    </a:lnT>
                    <a:lnB>
                      <a:noFill/>
                    </a:lnB>
                    <a:noFill/>
                  </a:tcPr>
                </a:tc>
                <a:tc>
                  <a:txBody>
                    <a:bodyPr/>
                    <a:lstStyle/>
                    <a:p>
                      <a:r>
                        <a:rPr lang="en-US"/>
                        <a:t>Swarm Plot</a:t>
                      </a:r>
                    </a:p>
                  </a:txBody>
                  <a:tcPr anchor="ctr">
                    <a:lnL>
                      <a:noFill/>
                    </a:lnL>
                    <a:lnR>
                      <a:noFill/>
                    </a:lnR>
                    <a:lnT>
                      <a:noFill/>
                    </a:lnT>
                    <a:lnB>
                      <a:noFill/>
                    </a:lnB>
                    <a:noFill/>
                  </a:tcPr>
                </a:tc>
                <a:tc>
                  <a:txBody>
                    <a:bodyPr/>
                    <a:lstStyle/>
                    <a:p>
                      <a:r>
                        <a:rPr lang="en-US"/>
                        <a:t>sns.swarmplot()</a:t>
                      </a:r>
                    </a:p>
                  </a:txBody>
                  <a:tcPr anchor="ctr">
                    <a:lnL>
                      <a:noFill/>
                    </a:lnL>
                    <a:lnR>
                      <a:noFill/>
                    </a:lnR>
                    <a:lnT>
                      <a:noFill/>
                    </a:lnT>
                    <a:lnB>
                      <a:noFill/>
                    </a:lnB>
                    <a:noFill/>
                  </a:tcPr>
                </a:tc>
                <a:extLst>
                  <a:ext uri="{0D108BD9-81ED-4DB2-BD59-A6C34878D82A}">
                    <a16:rowId xmlns:a16="http://schemas.microsoft.com/office/drawing/2014/main" val="2189019395"/>
                  </a:ext>
                </a:extLst>
              </a:tr>
              <a:tr h="0">
                <a:tc>
                  <a:txBody>
                    <a:bodyPr/>
                    <a:lstStyle/>
                    <a:p>
                      <a:r>
                        <a:rPr lang="en-US" b="1"/>
                        <a:t>Distribution-Based</a:t>
                      </a:r>
                      <a:endParaRPr lang="en-US"/>
                    </a:p>
                  </a:txBody>
                  <a:tcPr anchor="ctr">
                    <a:lnL>
                      <a:noFill/>
                    </a:lnL>
                    <a:lnR>
                      <a:noFill/>
                    </a:lnR>
                    <a:lnT>
                      <a:noFill/>
                    </a:lnT>
                    <a:lnB>
                      <a:noFill/>
                    </a:lnB>
                    <a:noFill/>
                  </a:tcPr>
                </a:tc>
                <a:tc>
                  <a:txBody>
                    <a:bodyPr/>
                    <a:lstStyle/>
                    <a:p>
                      <a:r>
                        <a:rPr lang="en-US"/>
                        <a:t>Box Plot</a:t>
                      </a:r>
                    </a:p>
                  </a:txBody>
                  <a:tcPr anchor="ctr">
                    <a:lnL>
                      <a:noFill/>
                    </a:lnL>
                    <a:lnR>
                      <a:noFill/>
                    </a:lnR>
                    <a:lnT>
                      <a:noFill/>
                    </a:lnT>
                    <a:lnB>
                      <a:noFill/>
                    </a:lnB>
                    <a:noFill/>
                  </a:tcPr>
                </a:tc>
                <a:tc>
                  <a:txBody>
                    <a:bodyPr/>
                    <a:lstStyle/>
                    <a:p>
                      <a:r>
                        <a:rPr lang="en-US"/>
                        <a:t>sns.boxplot()</a:t>
                      </a:r>
                    </a:p>
                  </a:txBody>
                  <a:tcPr anchor="ctr">
                    <a:lnL>
                      <a:noFill/>
                    </a:lnL>
                    <a:lnR>
                      <a:noFill/>
                    </a:lnR>
                    <a:lnT>
                      <a:noFill/>
                    </a:lnT>
                    <a:lnB>
                      <a:noFill/>
                    </a:lnB>
                    <a:noFill/>
                  </a:tcPr>
                </a:tc>
                <a:extLst>
                  <a:ext uri="{0D108BD9-81ED-4DB2-BD59-A6C34878D82A}">
                    <a16:rowId xmlns:a16="http://schemas.microsoft.com/office/drawing/2014/main" val="3463821708"/>
                  </a:ext>
                </a:extLst>
              </a:tr>
              <a:tr h="0">
                <a:tc>
                  <a:txBody>
                    <a:bodyPr/>
                    <a:lstStyle/>
                    <a:p>
                      <a:endParaRPr lang="en-US"/>
                    </a:p>
                  </a:txBody>
                  <a:tcPr anchor="ctr">
                    <a:lnL>
                      <a:noFill/>
                    </a:lnL>
                    <a:lnR>
                      <a:noFill/>
                    </a:lnR>
                    <a:lnT>
                      <a:noFill/>
                    </a:lnT>
                    <a:lnB>
                      <a:noFill/>
                    </a:lnB>
                    <a:noFill/>
                  </a:tcPr>
                </a:tc>
                <a:tc>
                  <a:txBody>
                    <a:bodyPr/>
                    <a:lstStyle/>
                    <a:p>
                      <a:r>
                        <a:rPr lang="en-US"/>
                        <a:t>Violin Plot</a:t>
                      </a:r>
                    </a:p>
                  </a:txBody>
                  <a:tcPr anchor="ctr">
                    <a:lnL>
                      <a:noFill/>
                    </a:lnL>
                    <a:lnR>
                      <a:noFill/>
                    </a:lnR>
                    <a:lnT>
                      <a:noFill/>
                    </a:lnT>
                    <a:lnB>
                      <a:noFill/>
                    </a:lnB>
                    <a:noFill/>
                  </a:tcPr>
                </a:tc>
                <a:tc>
                  <a:txBody>
                    <a:bodyPr/>
                    <a:lstStyle/>
                    <a:p>
                      <a:r>
                        <a:rPr lang="en-US"/>
                        <a:t>sns.violinplot()</a:t>
                      </a:r>
                    </a:p>
                  </a:txBody>
                  <a:tcPr anchor="ctr">
                    <a:lnL>
                      <a:noFill/>
                    </a:lnL>
                    <a:lnR>
                      <a:noFill/>
                    </a:lnR>
                    <a:lnT>
                      <a:noFill/>
                    </a:lnT>
                    <a:lnB>
                      <a:noFill/>
                    </a:lnB>
                    <a:noFill/>
                  </a:tcPr>
                </a:tc>
                <a:extLst>
                  <a:ext uri="{0D108BD9-81ED-4DB2-BD59-A6C34878D82A}">
                    <a16:rowId xmlns:a16="http://schemas.microsoft.com/office/drawing/2014/main" val="1649925703"/>
                  </a:ext>
                </a:extLst>
              </a:tr>
              <a:tr h="0">
                <a:tc>
                  <a:txBody>
                    <a:bodyPr/>
                    <a:lstStyle/>
                    <a:p>
                      <a:endParaRPr lang="en-US"/>
                    </a:p>
                  </a:txBody>
                  <a:tcPr anchor="ctr">
                    <a:lnL>
                      <a:noFill/>
                    </a:lnL>
                    <a:lnR>
                      <a:noFill/>
                    </a:lnR>
                    <a:lnT>
                      <a:noFill/>
                    </a:lnT>
                    <a:lnB>
                      <a:noFill/>
                    </a:lnB>
                    <a:noFill/>
                  </a:tcPr>
                </a:tc>
                <a:tc>
                  <a:txBody>
                    <a:bodyPr/>
                    <a:lstStyle/>
                    <a:p>
                      <a:r>
                        <a:rPr lang="en-US"/>
                        <a:t>Boxen Plot</a:t>
                      </a:r>
                    </a:p>
                  </a:txBody>
                  <a:tcPr anchor="ctr">
                    <a:lnL>
                      <a:noFill/>
                    </a:lnL>
                    <a:lnR>
                      <a:noFill/>
                    </a:lnR>
                    <a:lnT>
                      <a:noFill/>
                    </a:lnT>
                    <a:lnB>
                      <a:noFill/>
                    </a:lnB>
                    <a:noFill/>
                  </a:tcPr>
                </a:tc>
                <a:tc>
                  <a:txBody>
                    <a:bodyPr/>
                    <a:lstStyle/>
                    <a:p>
                      <a:r>
                        <a:rPr lang="en-US"/>
                        <a:t>sns.boxenplot()</a:t>
                      </a:r>
                    </a:p>
                  </a:txBody>
                  <a:tcPr anchor="ctr">
                    <a:lnL>
                      <a:noFill/>
                    </a:lnL>
                    <a:lnR>
                      <a:noFill/>
                    </a:lnR>
                    <a:lnT>
                      <a:noFill/>
                    </a:lnT>
                    <a:lnB>
                      <a:noFill/>
                    </a:lnB>
                    <a:noFill/>
                  </a:tcPr>
                </a:tc>
                <a:extLst>
                  <a:ext uri="{0D108BD9-81ED-4DB2-BD59-A6C34878D82A}">
                    <a16:rowId xmlns:a16="http://schemas.microsoft.com/office/drawing/2014/main" val="2281741683"/>
                  </a:ext>
                </a:extLst>
              </a:tr>
              <a:tr h="0">
                <a:tc>
                  <a:txBody>
                    <a:bodyPr/>
                    <a:lstStyle/>
                    <a:p>
                      <a:r>
                        <a:rPr lang="en-US" b="1"/>
                        <a:t>Estimate-Based</a:t>
                      </a:r>
                      <a:endParaRPr lang="en-US"/>
                    </a:p>
                  </a:txBody>
                  <a:tcPr anchor="ctr">
                    <a:lnL>
                      <a:noFill/>
                    </a:lnL>
                    <a:lnR>
                      <a:noFill/>
                    </a:lnR>
                    <a:lnT>
                      <a:noFill/>
                    </a:lnT>
                    <a:lnB>
                      <a:noFill/>
                    </a:lnB>
                    <a:noFill/>
                  </a:tcPr>
                </a:tc>
                <a:tc>
                  <a:txBody>
                    <a:bodyPr/>
                    <a:lstStyle/>
                    <a:p>
                      <a:r>
                        <a:rPr lang="en-US"/>
                        <a:t>Bar Plot</a:t>
                      </a:r>
                    </a:p>
                  </a:txBody>
                  <a:tcPr anchor="ctr">
                    <a:lnL>
                      <a:noFill/>
                    </a:lnL>
                    <a:lnR>
                      <a:noFill/>
                    </a:lnR>
                    <a:lnT>
                      <a:noFill/>
                    </a:lnT>
                    <a:lnB>
                      <a:noFill/>
                    </a:lnB>
                    <a:noFill/>
                  </a:tcPr>
                </a:tc>
                <a:tc>
                  <a:txBody>
                    <a:bodyPr/>
                    <a:lstStyle/>
                    <a:p>
                      <a:r>
                        <a:rPr lang="en-US"/>
                        <a:t>sns.barplot()</a:t>
                      </a:r>
                    </a:p>
                  </a:txBody>
                  <a:tcPr anchor="ctr">
                    <a:lnL>
                      <a:noFill/>
                    </a:lnL>
                    <a:lnR>
                      <a:noFill/>
                    </a:lnR>
                    <a:lnT>
                      <a:noFill/>
                    </a:lnT>
                    <a:lnB>
                      <a:noFill/>
                    </a:lnB>
                    <a:noFill/>
                  </a:tcPr>
                </a:tc>
                <a:extLst>
                  <a:ext uri="{0D108BD9-81ED-4DB2-BD59-A6C34878D82A}">
                    <a16:rowId xmlns:a16="http://schemas.microsoft.com/office/drawing/2014/main" val="2147351242"/>
                  </a:ext>
                </a:extLst>
              </a:tr>
              <a:tr h="0">
                <a:tc>
                  <a:txBody>
                    <a:bodyPr/>
                    <a:lstStyle/>
                    <a:p>
                      <a:endParaRPr lang="en-US"/>
                    </a:p>
                  </a:txBody>
                  <a:tcPr anchor="ctr">
                    <a:lnL>
                      <a:noFill/>
                    </a:lnL>
                    <a:lnR>
                      <a:noFill/>
                    </a:lnR>
                    <a:lnT>
                      <a:noFill/>
                    </a:lnT>
                    <a:lnB>
                      <a:noFill/>
                    </a:lnB>
                    <a:noFill/>
                  </a:tcPr>
                </a:tc>
                <a:tc>
                  <a:txBody>
                    <a:bodyPr/>
                    <a:lstStyle/>
                    <a:p>
                      <a:r>
                        <a:rPr lang="en-US"/>
                        <a:t>Count Plot</a:t>
                      </a:r>
                    </a:p>
                  </a:txBody>
                  <a:tcPr anchor="ctr">
                    <a:lnL>
                      <a:noFill/>
                    </a:lnL>
                    <a:lnR>
                      <a:noFill/>
                    </a:lnR>
                    <a:lnT>
                      <a:noFill/>
                    </a:lnT>
                    <a:lnB>
                      <a:noFill/>
                    </a:lnB>
                    <a:noFill/>
                  </a:tcPr>
                </a:tc>
                <a:tc>
                  <a:txBody>
                    <a:bodyPr/>
                    <a:lstStyle/>
                    <a:p>
                      <a:r>
                        <a:rPr lang="en-US"/>
                        <a:t>sns.countplot()</a:t>
                      </a:r>
                    </a:p>
                  </a:txBody>
                  <a:tcPr anchor="ctr">
                    <a:lnL>
                      <a:noFill/>
                    </a:lnL>
                    <a:lnR>
                      <a:noFill/>
                    </a:lnR>
                    <a:lnT>
                      <a:noFill/>
                    </a:lnT>
                    <a:lnB>
                      <a:noFill/>
                    </a:lnB>
                    <a:noFill/>
                  </a:tcPr>
                </a:tc>
                <a:extLst>
                  <a:ext uri="{0D108BD9-81ED-4DB2-BD59-A6C34878D82A}">
                    <a16:rowId xmlns:a16="http://schemas.microsoft.com/office/drawing/2014/main" val="1275417086"/>
                  </a:ext>
                </a:extLst>
              </a:tr>
              <a:tr h="0">
                <a:tc>
                  <a:txBody>
                    <a:bodyPr/>
                    <a:lstStyle/>
                    <a:p>
                      <a:endParaRPr lang="en-US"/>
                    </a:p>
                  </a:txBody>
                  <a:tcPr anchor="ctr">
                    <a:lnL>
                      <a:noFill/>
                    </a:lnL>
                    <a:lnR>
                      <a:noFill/>
                    </a:lnR>
                    <a:lnT>
                      <a:noFill/>
                    </a:lnT>
                    <a:lnB>
                      <a:noFill/>
                    </a:lnB>
                    <a:noFill/>
                  </a:tcPr>
                </a:tc>
                <a:tc>
                  <a:txBody>
                    <a:bodyPr/>
                    <a:lstStyle/>
                    <a:p>
                      <a:r>
                        <a:rPr lang="en-US"/>
                        <a:t>Point Plot</a:t>
                      </a:r>
                    </a:p>
                  </a:txBody>
                  <a:tcPr anchor="ctr">
                    <a:lnL>
                      <a:noFill/>
                    </a:lnL>
                    <a:lnR>
                      <a:noFill/>
                    </a:lnR>
                    <a:lnT>
                      <a:noFill/>
                    </a:lnT>
                    <a:lnB>
                      <a:noFill/>
                    </a:lnB>
                    <a:noFill/>
                  </a:tcPr>
                </a:tc>
                <a:tc>
                  <a:txBody>
                    <a:bodyPr/>
                    <a:lstStyle/>
                    <a:p>
                      <a:r>
                        <a:rPr lang="en-US" dirty="0" err="1"/>
                        <a:t>sns.pointplot</a:t>
                      </a:r>
                      <a:r>
                        <a:rPr lang="en-US" dirty="0"/>
                        <a:t>()</a:t>
                      </a:r>
                    </a:p>
                  </a:txBody>
                  <a:tcPr anchor="ctr">
                    <a:lnL>
                      <a:noFill/>
                    </a:lnL>
                    <a:lnR>
                      <a:noFill/>
                    </a:lnR>
                    <a:lnT>
                      <a:noFill/>
                    </a:lnT>
                    <a:lnB>
                      <a:noFill/>
                    </a:lnB>
                    <a:noFill/>
                  </a:tcPr>
                </a:tc>
                <a:extLst>
                  <a:ext uri="{0D108BD9-81ED-4DB2-BD59-A6C34878D82A}">
                    <a16:rowId xmlns:a16="http://schemas.microsoft.com/office/drawing/2014/main" val="2778861404"/>
                  </a:ext>
                </a:extLst>
              </a:tr>
            </a:tbl>
          </a:graphicData>
        </a:graphic>
      </p:graphicFrame>
      <p:sp>
        <p:nvSpPr>
          <p:cNvPr id="5" name="Rectangle 1">
            <a:extLst>
              <a:ext uri="{FF2B5EF4-FFF2-40B4-BE49-F238E27FC236}">
                <a16:creationId xmlns:a16="http://schemas.microsoft.com/office/drawing/2014/main" id="{19FE5937-6D11-0B77-417C-AFB0299A7AC6}"/>
              </a:ext>
            </a:extLst>
          </p:cNvPr>
          <p:cNvSpPr>
            <a:spLocks noChangeArrowheads="1"/>
          </p:cNvSpPr>
          <p:nvPr/>
        </p:nvSpPr>
        <p:spPr bwMode="auto">
          <a:xfrm>
            <a:off x="838200" y="23558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97586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4D5E-5C18-DF8B-368E-3924DC3FD92A}"/>
              </a:ext>
            </a:extLst>
          </p:cNvPr>
          <p:cNvSpPr>
            <a:spLocks noGrp="1"/>
          </p:cNvSpPr>
          <p:nvPr>
            <p:ph type="title"/>
          </p:nvPr>
        </p:nvSpPr>
        <p:spPr>
          <a:xfrm>
            <a:off x="838200" y="339725"/>
            <a:ext cx="10515600" cy="1325563"/>
          </a:xfrm>
        </p:spPr>
        <p:txBody>
          <a:bodyPr/>
          <a:lstStyle/>
          <a:p>
            <a:r>
              <a:rPr lang="en-US" dirty="0"/>
              <a:t>Strip Plot</a:t>
            </a:r>
          </a:p>
        </p:txBody>
      </p:sp>
      <p:sp>
        <p:nvSpPr>
          <p:cNvPr id="5" name="TextBox 4">
            <a:extLst>
              <a:ext uri="{FF2B5EF4-FFF2-40B4-BE49-F238E27FC236}">
                <a16:creationId xmlns:a16="http://schemas.microsoft.com/office/drawing/2014/main" id="{E2BABFBF-91BC-3CED-9BCC-20A43C72AE5C}"/>
              </a:ext>
            </a:extLst>
          </p:cNvPr>
          <p:cNvSpPr txBox="1"/>
          <p:nvPr/>
        </p:nvSpPr>
        <p:spPr>
          <a:xfrm>
            <a:off x="25400" y="1859340"/>
            <a:ext cx="6096000" cy="3139321"/>
          </a:xfrm>
          <a:prstGeom prst="rect">
            <a:avLst/>
          </a:prstGeom>
          <a:noFill/>
        </p:spPr>
        <p:txBody>
          <a:bodyPr wrap="square">
            <a:spAutoFit/>
          </a:bodyPr>
          <a:lstStyle/>
          <a:p>
            <a:r>
              <a:rPr lang="en-US" dirty="0"/>
              <a:t>import seaborn as </a:t>
            </a:r>
            <a:r>
              <a:rPr lang="en-US" dirty="0" err="1"/>
              <a:t>sns</a:t>
            </a:r>
            <a:endParaRPr lang="en-US" dirty="0"/>
          </a:p>
          <a:p>
            <a:r>
              <a:rPr lang="en-US" dirty="0"/>
              <a:t>import </a:t>
            </a:r>
            <a:r>
              <a:rPr lang="en-US" dirty="0" err="1"/>
              <a:t>matplotlib.pyplot</a:t>
            </a:r>
            <a:r>
              <a:rPr lang="en-US" dirty="0"/>
              <a:t> as </a:t>
            </a:r>
            <a:r>
              <a:rPr lang="en-US" dirty="0" err="1"/>
              <a:t>plt</a:t>
            </a:r>
            <a:endParaRPr lang="en-US" dirty="0"/>
          </a:p>
          <a:p>
            <a:endParaRPr lang="en-US" dirty="0"/>
          </a:p>
          <a:p>
            <a:r>
              <a:rPr lang="en-US" dirty="0"/>
              <a:t># Load dataset</a:t>
            </a:r>
          </a:p>
          <a:p>
            <a:r>
              <a:rPr lang="en-US" dirty="0"/>
              <a:t>tips = </a:t>
            </a:r>
            <a:r>
              <a:rPr lang="en-US" dirty="0" err="1"/>
              <a:t>sns.load_dataset</a:t>
            </a:r>
            <a:r>
              <a:rPr lang="en-US" dirty="0"/>
              <a:t>("tips")</a:t>
            </a:r>
          </a:p>
          <a:p>
            <a:endParaRPr lang="en-US" dirty="0"/>
          </a:p>
          <a:p>
            <a:r>
              <a:rPr lang="en-US" dirty="0"/>
              <a:t># Basic strip plot</a:t>
            </a:r>
          </a:p>
          <a:p>
            <a:r>
              <a:rPr lang="en-US" dirty="0" err="1"/>
              <a:t>sns.catplot</a:t>
            </a:r>
            <a:r>
              <a:rPr lang="en-US" dirty="0"/>
              <a:t>(data=tips, x="day", y="</a:t>
            </a:r>
            <a:r>
              <a:rPr lang="en-US" dirty="0" err="1"/>
              <a:t>total_bill</a:t>
            </a:r>
            <a:r>
              <a:rPr lang="en-US" dirty="0"/>
              <a:t>", kind="strip", jitter=True)</a:t>
            </a:r>
          </a:p>
          <a:p>
            <a:endParaRPr lang="en-US" dirty="0"/>
          </a:p>
          <a:p>
            <a:r>
              <a:rPr lang="en-US" dirty="0" err="1"/>
              <a:t>plt.show</a:t>
            </a:r>
            <a:r>
              <a:rPr lang="en-US" dirty="0"/>
              <a:t>()</a:t>
            </a:r>
          </a:p>
        </p:txBody>
      </p:sp>
      <p:pic>
        <p:nvPicPr>
          <p:cNvPr id="7" name="Picture 6">
            <a:extLst>
              <a:ext uri="{FF2B5EF4-FFF2-40B4-BE49-F238E27FC236}">
                <a16:creationId xmlns:a16="http://schemas.microsoft.com/office/drawing/2014/main" id="{76922B7D-474A-BAF9-1E98-294FF20A336B}"/>
              </a:ext>
            </a:extLst>
          </p:cNvPr>
          <p:cNvPicPr>
            <a:picLocks noChangeAspect="1"/>
          </p:cNvPicPr>
          <p:nvPr/>
        </p:nvPicPr>
        <p:blipFill>
          <a:blip r:embed="rId2"/>
          <a:stretch>
            <a:fillRect/>
          </a:stretch>
        </p:blipFill>
        <p:spPr>
          <a:xfrm>
            <a:off x="6157912" y="1095375"/>
            <a:ext cx="4829175" cy="4667250"/>
          </a:xfrm>
          <a:prstGeom prst="rect">
            <a:avLst/>
          </a:prstGeom>
        </p:spPr>
      </p:pic>
    </p:spTree>
    <p:extLst>
      <p:ext uri="{BB962C8B-B14F-4D97-AF65-F5344CB8AC3E}">
        <p14:creationId xmlns:p14="http://schemas.microsoft.com/office/powerpoint/2010/main" val="1812169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5A446-058B-E6EA-18F3-9E94FF244335}"/>
              </a:ext>
            </a:extLst>
          </p:cNvPr>
          <p:cNvSpPr>
            <a:spLocks noGrp="1"/>
          </p:cNvSpPr>
          <p:nvPr>
            <p:ph type="title"/>
          </p:nvPr>
        </p:nvSpPr>
        <p:spPr/>
        <p:txBody>
          <a:bodyPr/>
          <a:lstStyle/>
          <a:p>
            <a:r>
              <a:rPr lang="en-US" dirty="0"/>
              <a:t>Swarm Plot (</a:t>
            </a:r>
            <a:r>
              <a:rPr lang="en-US" dirty="0" err="1"/>
              <a:t>swarmplot</a:t>
            </a:r>
            <a:r>
              <a:rPr lang="en-US" dirty="0"/>
              <a:t>())</a:t>
            </a:r>
          </a:p>
        </p:txBody>
      </p:sp>
      <p:sp>
        <p:nvSpPr>
          <p:cNvPr id="7" name="TextBox 6">
            <a:extLst>
              <a:ext uri="{FF2B5EF4-FFF2-40B4-BE49-F238E27FC236}">
                <a16:creationId xmlns:a16="http://schemas.microsoft.com/office/drawing/2014/main" id="{DAEAEAB4-B703-9EF3-7C83-8DAB99647E68}"/>
              </a:ext>
            </a:extLst>
          </p:cNvPr>
          <p:cNvSpPr txBox="1"/>
          <p:nvPr/>
        </p:nvSpPr>
        <p:spPr>
          <a:xfrm>
            <a:off x="2984500" y="1694934"/>
            <a:ext cx="6223000" cy="369332"/>
          </a:xfrm>
          <a:prstGeom prst="rect">
            <a:avLst/>
          </a:prstGeom>
          <a:noFill/>
        </p:spPr>
        <p:txBody>
          <a:bodyPr wrap="square">
            <a:spAutoFit/>
          </a:bodyPr>
          <a:lstStyle/>
          <a:p>
            <a:r>
              <a:rPr lang="en-US" dirty="0" err="1"/>
              <a:t>sns.catplot</a:t>
            </a:r>
            <a:r>
              <a:rPr lang="en-US" dirty="0"/>
              <a:t>(data=tips, x="day", y="</a:t>
            </a:r>
            <a:r>
              <a:rPr lang="en-US" dirty="0" err="1"/>
              <a:t>total_bill</a:t>
            </a:r>
            <a:r>
              <a:rPr lang="en-US" dirty="0"/>
              <a:t>", kind="swarm")</a:t>
            </a:r>
          </a:p>
        </p:txBody>
      </p:sp>
      <p:pic>
        <p:nvPicPr>
          <p:cNvPr id="9" name="Picture 8">
            <a:extLst>
              <a:ext uri="{FF2B5EF4-FFF2-40B4-BE49-F238E27FC236}">
                <a16:creationId xmlns:a16="http://schemas.microsoft.com/office/drawing/2014/main" id="{53C04B20-D59C-FD10-2166-DB646B2FBB5C}"/>
              </a:ext>
            </a:extLst>
          </p:cNvPr>
          <p:cNvPicPr>
            <a:picLocks noChangeAspect="1"/>
          </p:cNvPicPr>
          <p:nvPr/>
        </p:nvPicPr>
        <p:blipFill>
          <a:blip r:embed="rId2"/>
          <a:stretch>
            <a:fillRect/>
          </a:stretch>
        </p:blipFill>
        <p:spPr>
          <a:xfrm>
            <a:off x="3681412" y="2174875"/>
            <a:ext cx="4829175" cy="4667250"/>
          </a:xfrm>
          <a:prstGeom prst="rect">
            <a:avLst/>
          </a:prstGeom>
        </p:spPr>
      </p:pic>
    </p:spTree>
    <p:extLst>
      <p:ext uri="{BB962C8B-B14F-4D97-AF65-F5344CB8AC3E}">
        <p14:creationId xmlns:p14="http://schemas.microsoft.com/office/powerpoint/2010/main" val="393846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1358-41B5-036E-5BE0-9A8E12298E1A}"/>
              </a:ext>
            </a:extLst>
          </p:cNvPr>
          <p:cNvSpPr>
            <a:spLocks noGrp="1"/>
          </p:cNvSpPr>
          <p:nvPr>
            <p:ph type="title"/>
          </p:nvPr>
        </p:nvSpPr>
        <p:spPr/>
        <p:txBody>
          <a:bodyPr/>
          <a:lstStyle/>
          <a:p>
            <a:r>
              <a:rPr lang="en-US" dirty="0"/>
              <a:t>boxplot</a:t>
            </a:r>
          </a:p>
        </p:txBody>
      </p:sp>
      <p:sp>
        <p:nvSpPr>
          <p:cNvPr id="6" name="TextBox 5">
            <a:extLst>
              <a:ext uri="{FF2B5EF4-FFF2-40B4-BE49-F238E27FC236}">
                <a16:creationId xmlns:a16="http://schemas.microsoft.com/office/drawing/2014/main" id="{7DF8CDCB-8C60-1244-4441-877D76878084}"/>
              </a:ext>
            </a:extLst>
          </p:cNvPr>
          <p:cNvSpPr txBox="1"/>
          <p:nvPr/>
        </p:nvSpPr>
        <p:spPr>
          <a:xfrm>
            <a:off x="3048000" y="894834"/>
            <a:ext cx="6096000" cy="369332"/>
          </a:xfrm>
          <a:prstGeom prst="rect">
            <a:avLst/>
          </a:prstGeom>
          <a:noFill/>
        </p:spPr>
        <p:txBody>
          <a:bodyPr wrap="square">
            <a:spAutoFit/>
          </a:bodyPr>
          <a:lstStyle/>
          <a:p>
            <a:r>
              <a:rPr lang="en-US" dirty="0" err="1"/>
              <a:t>sns.catplot</a:t>
            </a:r>
            <a:r>
              <a:rPr lang="en-US" dirty="0"/>
              <a:t>(data=tips, x="day", y="</a:t>
            </a:r>
            <a:r>
              <a:rPr lang="en-US" dirty="0" err="1"/>
              <a:t>total_bill</a:t>
            </a:r>
            <a:r>
              <a:rPr lang="en-US" dirty="0"/>
              <a:t>", kind="box")</a:t>
            </a:r>
          </a:p>
        </p:txBody>
      </p:sp>
      <p:pic>
        <p:nvPicPr>
          <p:cNvPr id="8" name="Picture 7">
            <a:extLst>
              <a:ext uri="{FF2B5EF4-FFF2-40B4-BE49-F238E27FC236}">
                <a16:creationId xmlns:a16="http://schemas.microsoft.com/office/drawing/2014/main" id="{6002AA8F-2459-C133-80CB-CB978CBAE10C}"/>
              </a:ext>
            </a:extLst>
          </p:cNvPr>
          <p:cNvPicPr>
            <a:picLocks noChangeAspect="1"/>
          </p:cNvPicPr>
          <p:nvPr/>
        </p:nvPicPr>
        <p:blipFill>
          <a:blip r:embed="rId2"/>
          <a:stretch>
            <a:fillRect/>
          </a:stretch>
        </p:blipFill>
        <p:spPr>
          <a:xfrm>
            <a:off x="3681412" y="1603375"/>
            <a:ext cx="4829175" cy="4667250"/>
          </a:xfrm>
          <a:prstGeom prst="rect">
            <a:avLst/>
          </a:prstGeom>
        </p:spPr>
      </p:pic>
    </p:spTree>
    <p:extLst>
      <p:ext uri="{BB962C8B-B14F-4D97-AF65-F5344CB8AC3E}">
        <p14:creationId xmlns:p14="http://schemas.microsoft.com/office/powerpoint/2010/main" val="1779766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746F-5F47-CD52-563E-9BD4458B6015}"/>
              </a:ext>
            </a:extLst>
          </p:cNvPr>
          <p:cNvSpPr>
            <a:spLocks noGrp="1"/>
          </p:cNvSpPr>
          <p:nvPr>
            <p:ph type="title"/>
          </p:nvPr>
        </p:nvSpPr>
        <p:spPr/>
        <p:txBody>
          <a:bodyPr/>
          <a:lstStyle/>
          <a:p>
            <a:r>
              <a:rPr lang="en-US" dirty="0"/>
              <a:t>Adjusting hue</a:t>
            </a:r>
          </a:p>
        </p:txBody>
      </p:sp>
      <p:sp>
        <p:nvSpPr>
          <p:cNvPr id="6" name="TextBox 5">
            <a:extLst>
              <a:ext uri="{FF2B5EF4-FFF2-40B4-BE49-F238E27FC236}">
                <a16:creationId xmlns:a16="http://schemas.microsoft.com/office/drawing/2014/main" id="{4E30F779-DFD5-8A04-82A0-E2E8CCB3EF3A}"/>
              </a:ext>
            </a:extLst>
          </p:cNvPr>
          <p:cNvSpPr txBox="1"/>
          <p:nvPr/>
        </p:nvSpPr>
        <p:spPr>
          <a:xfrm>
            <a:off x="4254500" y="819835"/>
            <a:ext cx="7950200" cy="369332"/>
          </a:xfrm>
          <a:prstGeom prst="rect">
            <a:avLst/>
          </a:prstGeom>
          <a:noFill/>
        </p:spPr>
        <p:txBody>
          <a:bodyPr wrap="square">
            <a:spAutoFit/>
          </a:bodyPr>
          <a:lstStyle/>
          <a:p>
            <a:r>
              <a:rPr lang="en-US" dirty="0" err="1"/>
              <a:t>sns.catplot</a:t>
            </a:r>
            <a:r>
              <a:rPr lang="en-US" dirty="0"/>
              <a:t>(data=tips, x="day", y="</a:t>
            </a:r>
            <a:r>
              <a:rPr lang="en-US" dirty="0" err="1"/>
              <a:t>total_bill</a:t>
            </a:r>
            <a:r>
              <a:rPr lang="en-US" dirty="0"/>
              <a:t>", hue="smoker", kind="box")</a:t>
            </a:r>
          </a:p>
        </p:txBody>
      </p:sp>
      <p:pic>
        <p:nvPicPr>
          <p:cNvPr id="8" name="Picture 7">
            <a:extLst>
              <a:ext uri="{FF2B5EF4-FFF2-40B4-BE49-F238E27FC236}">
                <a16:creationId xmlns:a16="http://schemas.microsoft.com/office/drawing/2014/main" id="{410B8DCE-0864-0636-8C6A-D51705EF585F}"/>
              </a:ext>
            </a:extLst>
          </p:cNvPr>
          <p:cNvPicPr>
            <a:picLocks noChangeAspect="1"/>
          </p:cNvPicPr>
          <p:nvPr/>
        </p:nvPicPr>
        <p:blipFill>
          <a:blip r:embed="rId2"/>
          <a:stretch>
            <a:fillRect/>
          </a:stretch>
        </p:blipFill>
        <p:spPr>
          <a:xfrm>
            <a:off x="3424237" y="1743075"/>
            <a:ext cx="5343525" cy="4667250"/>
          </a:xfrm>
          <a:prstGeom prst="rect">
            <a:avLst/>
          </a:prstGeom>
        </p:spPr>
      </p:pic>
    </p:spTree>
    <p:extLst>
      <p:ext uri="{BB962C8B-B14F-4D97-AF65-F5344CB8AC3E}">
        <p14:creationId xmlns:p14="http://schemas.microsoft.com/office/powerpoint/2010/main" val="427409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A5B0-459E-89F1-2534-3AC49559A24A}"/>
              </a:ext>
            </a:extLst>
          </p:cNvPr>
          <p:cNvSpPr>
            <a:spLocks noGrp="1"/>
          </p:cNvSpPr>
          <p:nvPr>
            <p:ph type="title"/>
          </p:nvPr>
        </p:nvSpPr>
        <p:spPr/>
        <p:txBody>
          <a:bodyPr/>
          <a:lstStyle/>
          <a:p>
            <a:r>
              <a:rPr lang="en-US" dirty="0"/>
              <a:t>Violin Plot – </a:t>
            </a:r>
            <a:r>
              <a:rPr lang="en-US" sz="3200" dirty="0"/>
              <a:t>combines boxplot with </a:t>
            </a:r>
            <a:r>
              <a:rPr lang="en-US" sz="3200" dirty="0" err="1"/>
              <a:t>kde</a:t>
            </a:r>
            <a:r>
              <a:rPr lang="en-US" sz="3200" dirty="0"/>
              <a:t> estimates</a:t>
            </a:r>
          </a:p>
        </p:txBody>
      </p:sp>
      <p:sp>
        <p:nvSpPr>
          <p:cNvPr id="6" name="TextBox 5">
            <a:extLst>
              <a:ext uri="{FF2B5EF4-FFF2-40B4-BE49-F238E27FC236}">
                <a16:creationId xmlns:a16="http://schemas.microsoft.com/office/drawing/2014/main" id="{56303541-6C35-C5BE-D3AE-9009328058AC}"/>
              </a:ext>
            </a:extLst>
          </p:cNvPr>
          <p:cNvSpPr txBox="1"/>
          <p:nvPr/>
        </p:nvSpPr>
        <p:spPr>
          <a:xfrm>
            <a:off x="2984500" y="1479034"/>
            <a:ext cx="6223000" cy="369332"/>
          </a:xfrm>
          <a:prstGeom prst="rect">
            <a:avLst/>
          </a:prstGeom>
          <a:noFill/>
        </p:spPr>
        <p:txBody>
          <a:bodyPr wrap="square">
            <a:spAutoFit/>
          </a:bodyPr>
          <a:lstStyle/>
          <a:p>
            <a:r>
              <a:rPr lang="en-US" dirty="0" err="1"/>
              <a:t>sns.catplot</a:t>
            </a:r>
            <a:r>
              <a:rPr lang="en-US" dirty="0"/>
              <a:t>(data=tips, x="day", y="</a:t>
            </a:r>
            <a:r>
              <a:rPr lang="en-US" dirty="0" err="1"/>
              <a:t>total_bill</a:t>
            </a:r>
            <a:r>
              <a:rPr lang="en-US" dirty="0"/>
              <a:t>", kind="violin")</a:t>
            </a:r>
          </a:p>
        </p:txBody>
      </p:sp>
      <p:pic>
        <p:nvPicPr>
          <p:cNvPr id="8" name="Picture 7">
            <a:extLst>
              <a:ext uri="{FF2B5EF4-FFF2-40B4-BE49-F238E27FC236}">
                <a16:creationId xmlns:a16="http://schemas.microsoft.com/office/drawing/2014/main" id="{01C754A1-A98D-A0A1-E3B4-06369E604964}"/>
              </a:ext>
            </a:extLst>
          </p:cNvPr>
          <p:cNvPicPr>
            <a:picLocks noChangeAspect="1"/>
          </p:cNvPicPr>
          <p:nvPr/>
        </p:nvPicPr>
        <p:blipFill>
          <a:blip r:embed="rId2"/>
          <a:stretch>
            <a:fillRect/>
          </a:stretch>
        </p:blipFill>
        <p:spPr>
          <a:xfrm>
            <a:off x="3681412" y="2103437"/>
            <a:ext cx="4829175" cy="4657725"/>
          </a:xfrm>
          <a:prstGeom prst="rect">
            <a:avLst/>
          </a:prstGeom>
        </p:spPr>
      </p:pic>
    </p:spTree>
    <p:extLst>
      <p:ext uri="{BB962C8B-B14F-4D97-AF65-F5344CB8AC3E}">
        <p14:creationId xmlns:p14="http://schemas.microsoft.com/office/powerpoint/2010/main" val="1967768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9C01-BA36-26EA-4BBD-F6E9B447A7F5}"/>
              </a:ext>
            </a:extLst>
          </p:cNvPr>
          <p:cNvSpPr>
            <a:spLocks noGrp="1"/>
          </p:cNvSpPr>
          <p:nvPr>
            <p:ph type="title"/>
          </p:nvPr>
        </p:nvSpPr>
        <p:spPr/>
        <p:txBody>
          <a:bodyPr/>
          <a:lstStyle/>
          <a:p>
            <a:r>
              <a:rPr lang="en-US" dirty="0" err="1"/>
              <a:t>sns.catplot</a:t>
            </a:r>
            <a:r>
              <a:rPr lang="en-US" dirty="0"/>
              <a:t>(data=tips, x="day", y="</a:t>
            </a:r>
            <a:r>
              <a:rPr lang="en-US" dirty="0" err="1"/>
              <a:t>total_bill</a:t>
            </a:r>
            <a:r>
              <a:rPr lang="en-US" dirty="0"/>
              <a:t>", hue="sex", kind="violin", split=True)</a:t>
            </a:r>
          </a:p>
        </p:txBody>
      </p:sp>
      <p:pic>
        <p:nvPicPr>
          <p:cNvPr id="6" name="Content Placeholder 5">
            <a:extLst>
              <a:ext uri="{FF2B5EF4-FFF2-40B4-BE49-F238E27FC236}">
                <a16:creationId xmlns:a16="http://schemas.microsoft.com/office/drawing/2014/main" id="{B6CD7937-3294-BCD0-CF8A-968B803081F7}"/>
              </a:ext>
            </a:extLst>
          </p:cNvPr>
          <p:cNvPicPr>
            <a:picLocks noGrp="1" noChangeAspect="1"/>
          </p:cNvPicPr>
          <p:nvPr>
            <p:ph idx="1"/>
          </p:nvPr>
        </p:nvPicPr>
        <p:blipFill>
          <a:blip r:embed="rId2"/>
          <a:stretch>
            <a:fillRect/>
          </a:stretch>
        </p:blipFill>
        <p:spPr>
          <a:xfrm>
            <a:off x="3498518" y="1825625"/>
            <a:ext cx="5194964" cy="4351338"/>
          </a:xfrm>
        </p:spPr>
      </p:pic>
    </p:spTree>
    <p:extLst>
      <p:ext uri="{BB962C8B-B14F-4D97-AF65-F5344CB8AC3E}">
        <p14:creationId xmlns:p14="http://schemas.microsoft.com/office/powerpoint/2010/main" val="3898357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4D0E-7184-F634-660E-8B3920E93758}"/>
              </a:ext>
            </a:extLst>
          </p:cNvPr>
          <p:cNvSpPr>
            <a:spLocks noGrp="1"/>
          </p:cNvSpPr>
          <p:nvPr>
            <p:ph type="title"/>
          </p:nvPr>
        </p:nvSpPr>
        <p:spPr/>
        <p:txBody>
          <a:bodyPr/>
          <a:lstStyle/>
          <a:p>
            <a:r>
              <a:rPr lang="en-US" dirty="0"/>
              <a:t>Boxen plot - </a:t>
            </a:r>
            <a:r>
              <a:rPr lang="en-US" sz="3200" dirty="0"/>
              <a:t>A box plot alternative for large datasets</a:t>
            </a:r>
          </a:p>
        </p:txBody>
      </p:sp>
      <p:pic>
        <p:nvPicPr>
          <p:cNvPr id="5" name="Content Placeholder 4">
            <a:extLst>
              <a:ext uri="{FF2B5EF4-FFF2-40B4-BE49-F238E27FC236}">
                <a16:creationId xmlns:a16="http://schemas.microsoft.com/office/drawing/2014/main" id="{DC23B5D6-3C6C-AFA2-C350-BA28BB5E53D1}"/>
              </a:ext>
            </a:extLst>
          </p:cNvPr>
          <p:cNvPicPr>
            <a:picLocks noGrp="1" noChangeAspect="1"/>
          </p:cNvPicPr>
          <p:nvPr>
            <p:ph idx="1"/>
          </p:nvPr>
        </p:nvPicPr>
        <p:blipFill>
          <a:blip r:embed="rId2"/>
          <a:stretch>
            <a:fillRect/>
          </a:stretch>
        </p:blipFill>
        <p:spPr>
          <a:xfrm>
            <a:off x="6723145" y="1825625"/>
            <a:ext cx="4511509" cy="4351338"/>
          </a:xfrm>
        </p:spPr>
      </p:pic>
      <p:sp>
        <p:nvSpPr>
          <p:cNvPr id="10" name="TextBox 9">
            <a:extLst>
              <a:ext uri="{FF2B5EF4-FFF2-40B4-BE49-F238E27FC236}">
                <a16:creationId xmlns:a16="http://schemas.microsoft.com/office/drawing/2014/main" id="{4590AF21-166F-1DC4-EF0C-A09512B904C3}"/>
              </a:ext>
            </a:extLst>
          </p:cNvPr>
          <p:cNvSpPr txBox="1"/>
          <p:nvPr/>
        </p:nvSpPr>
        <p:spPr>
          <a:xfrm>
            <a:off x="627145" y="2782669"/>
            <a:ext cx="6096000" cy="646331"/>
          </a:xfrm>
          <a:prstGeom prst="rect">
            <a:avLst/>
          </a:prstGeom>
          <a:noFill/>
        </p:spPr>
        <p:txBody>
          <a:bodyPr wrap="square">
            <a:spAutoFit/>
          </a:bodyPr>
          <a:lstStyle/>
          <a:p>
            <a:r>
              <a:rPr lang="en-US" dirty="0" err="1"/>
              <a:t>sns.catplot</a:t>
            </a:r>
            <a:r>
              <a:rPr lang="en-US" dirty="0"/>
              <a:t>(data=diamonds, x="color", y="price", kind="boxen")</a:t>
            </a:r>
          </a:p>
        </p:txBody>
      </p:sp>
    </p:spTree>
    <p:extLst>
      <p:ext uri="{BB962C8B-B14F-4D97-AF65-F5344CB8AC3E}">
        <p14:creationId xmlns:p14="http://schemas.microsoft.com/office/powerpoint/2010/main" val="334705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4A50-CE08-CD16-8A44-8F42A1AD676E}"/>
              </a:ext>
            </a:extLst>
          </p:cNvPr>
          <p:cNvSpPr>
            <a:spLocks noGrp="1"/>
          </p:cNvSpPr>
          <p:nvPr>
            <p:ph type="title"/>
          </p:nvPr>
        </p:nvSpPr>
        <p:spPr/>
        <p:txBody>
          <a:bodyPr/>
          <a:lstStyle/>
          <a:p>
            <a:r>
              <a:rPr lang="en-US" dirty="0" err="1"/>
              <a:t>sns.set_theme</a:t>
            </a:r>
            <a:r>
              <a:rPr lang="en-US" dirty="0"/>
              <a:t>()</a:t>
            </a:r>
          </a:p>
        </p:txBody>
      </p:sp>
      <p:sp>
        <p:nvSpPr>
          <p:cNvPr id="3" name="Content Placeholder 2">
            <a:extLst>
              <a:ext uri="{FF2B5EF4-FFF2-40B4-BE49-F238E27FC236}">
                <a16:creationId xmlns:a16="http://schemas.microsoft.com/office/drawing/2014/main" id="{A8482CBE-AD3C-FB7D-B5AA-40B55E37DC1C}"/>
              </a:ext>
            </a:extLst>
          </p:cNvPr>
          <p:cNvSpPr>
            <a:spLocks noGrp="1"/>
          </p:cNvSpPr>
          <p:nvPr>
            <p:ph idx="1"/>
          </p:nvPr>
        </p:nvSpPr>
        <p:spPr/>
        <p:txBody>
          <a:bodyPr>
            <a:normAutofit fontScale="92500" lnSpcReduction="20000"/>
          </a:bodyPr>
          <a:lstStyle/>
          <a:p>
            <a:r>
              <a:rPr lang="en-US" dirty="0"/>
              <a:t>This will affect how all matplotlib plots look, even if you don’t make them with seaborn. </a:t>
            </a:r>
          </a:p>
          <a:p>
            <a:r>
              <a:rPr lang="en-US" dirty="0"/>
              <a:t>Beyond the default theme, there are several other options, and you can independently control the style and scaling of the plot to quickly translate your work between presentation. </a:t>
            </a:r>
          </a:p>
          <a:p>
            <a:r>
              <a:rPr lang="en-US" dirty="0" err="1"/>
              <a:t>sns.set_theme</a:t>
            </a:r>
            <a:r>
              <a:rPr lang="en-US" dirty="0"/>
              <a:t>(style="</a:t>
            </a:r>
            <a:r>
              <a:rPr lang="en-US" dirty="0" err="1"/>
              <a:t>darkgrid</a:t>
            </a:r>
            <a:r>
              <a:rPr lang="en-US" dirty="0"/>
              <a:t>") </a:t>
            </a:r>
          </a:p>
          <a:p>
            <a:r>
              <a:rPr lang="en-US" dirty="0"/>
              <a:t>"</a:t>
            </a:r>
            <a:r>
              <a:rPr lang="en-US" dirty="0" err="1"/>
              <a:t>darkgrid</a:t>
            </a:r>
            <a:r>
              <a:rPr lang="en-US" dirty="0"/>
              <a:t>" → Grid background (good for line plots).</a:t>
            </a:r>
          </a:p>
          <a:p>
            <a:r>
              <a:rPr lang="en-US" dirty="0"/>
              <a:t>"</a:t>
            </a:r>
            <a:r>
              <a:rPr lang="en-US" dirty="0" err="1"/>
              <a:t>whitegrid</a:t>
            </a:r>
            <a:r>
              <a:rPr lang="en-US" dirty="0"/>
              <a:t>" → Light grid (useful for statistical plots).</a:t>
            </a:r>
          </a:p>
          <a:p>
            <a:r>
              <a:rPr lang="en-US" dirty="0"/>
              <a:t>"dark" → Dark background, no grid.</a:t>
            </a:r>
          </a:p>
          <a:p>
            <a:r>
              <a:rPr lang="en-US" dirty="0"/>
              <a:t>"white" → Clean background.</a:t>
            </a:r>
          </a:p>
          <a:p>
            <a:r>
              <a:rPr lang="en-US" dirty="0"/>
              <a:t>"ticks" → Minimal style with axis ticks.</a:t>
            </a:r>
          </a:p>
        </p:txBody>
      </p:sp>
    </p:spTree>
    <p:extLst>
      <p:ext uri="{BB962C8B-B14F-4D97-AF65-F5344CB8AC3E}">
        <p14:creationId xmlns:p14="http://schemas.microsoft.com/office/powerpoint/2010/main" val="3635769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12402-2779-C5BD-B6F0-5BF63120E896}"/>
              </a:ext>
            </a:extLst>
          </p:cNvPr>
          <p:cNvSpPr>
            <a:spLocks noGrp="1"/>
          </p:cNvSpPr>
          <p:nvPr>
            <p:ph type="title"/>
          </p:nvPr>
        </p:nvSpPr>
        <p:spPr/>
        <p:txBody>
          <a:bodyPr/>
          <a:lstStyle/>
          <a:p>
            <a:r>
              <a:rPr lang="en-US" dirty="0"/>
              <a:t>count Plot</a:t>
            </a:r>
          </a:p>
        </p:txBody>
      </p:sp>
      <p:sp>
        <p:nvSpPr>
          <p:cNvPr id="7" name="TextBox 6">
            <a:extLst>
              <a:ext uri="{FF2B5EF4-FFF2-40B4-BE49-F238E27FC236}">
                <a16:creationId xmlns:a16="http://schemas.microsoft.com/office/drawing/2014/main" id="{E7AD0EC1-3EE6-0D21-E64B-97D8CE80E057}"/>
              </a:ext>
            </a:extLst>
          </p:cNvPr>
          <p:cNvSpPr txBox="1"/>
          <p:nvPr/>
        </p:nvSpPr>
        <p:spPr>
          <a:xfrm>
            <a:off x="3975100" y="856734"/>
            <a:ext cx="6223000" cy="369332"/>
          </a:xfrm>
          <a:prstGeom prst="rect">
            <a:avLst/>
          </a:prstGeom>
          <a:noFill/>
        </p:spPr>
        <p:txBody>
          <a:bodyPr wrap="square">
            <a:spAutoFit/>
          </a:bodyPr>
          <a:lstStyle/>
          <a:p>
            <a:r>
              <a:rPr lang="en-US" dirty="0" err="1"/>
              <a:t>sns.catplot</a:t>
            </a:r>
            <a:r>
              <a:rPr lang="en-US" dirty="0"/>
              <a:t>(data=titanic, x="class", kind="count")</a:t>
            </a:r>
          </a:p>
        </p:txBody>
      </p:sp>
      <p:pic>
        <p:nvPicPr>
          <p:cNvPr id="9" name="Picture 8">
            <a:extLst>
              <a:ext uri="{FF2B5EF4-FFF2-40B4-BE49-F238E27FC236}">
                <a16:creationId xmlns:a16="http://schemas.microsoft.com/office/drawing/2014/main" id="{851766C8-7184-D5E4-6821-3F1DA9DE4A35}"/>
              </a:ext>
            </a:extLst>
          </p:cNvPr>
          <p:cNvPicPr>
            <a:picLocks noChangeAspect="1"/>
          </p:cNvPicPr>
          <p:nvPr/>
        </p:nvPicPr>
        <p:blipFill>
          <a:blip r:embed="rId2"/>
          <a:stretch>
            <a:fillRect/>
          </a:stretch>
        </p:blipFill>
        <p:spPr>
          <a:xfrm>
            <a:off x="3681412" y="1735137"/>
            <a:ext cx="4829175" cy="4657725"/>
          </a:xfrm>
          <a:prstGeom prst="rect">
            <a:avLst/>
          </a:prstGeom>
        </p:spPr>
      </p:pic>
    </p:spTree>
    <p:extLst>
      <p:ext uri="{BB962C8B-B14F-4D97-AF65-F5344CB8AC3E}">
        <p14:creationId xmlns:p14="http://schemas.microsoft.com/office/powerpoint/2010/main" val="2640725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9F1E-88C9-9359-F022-FA28035988ED}"/>
              </a:ext>
            </a:extLst>
          </p:cNvPr>
          <p:cNvSpPr>
            <a:spLocks noGrp="1"/>
          </p:cNvSpPr>
          <p:nvPr>
            <p:ph type="title"/>
          </p:nvPr>
        </p:nvSpPr>
        <p:spPr/>
        <p:txBody>
          <a:bodyPr/>
          <a:lstStyle/>
          <a:p>
            <a:r>
              <a:rPr lang="en-US" dirty="0"/>
              <a:t>Point plot</a:t>
            </a:r>
          </a:p>
        </p:txBody>
      </p:sp>
      <p:sp>
        <p:nvSpPr>
          <p:cNvPr id="5" name="TextBox 4">
            <a:extLst>
              <a:ext uri="{FF2B5EF4-FFF2-40B4-BE49-F238E27FC236}">
                <a16:creationId xmlns:a16="http://schemas.microsoft.com/office/drawing/2014/main" id="{D73A8F59-BD11-0C12-F5F8-140A537EFC1D}"/>
              </a:ext>
            </a:extLst>
          </p:cNvPr>
          <p:cNvSpPr txBox="1"/>
          <p:nvPr/>
        </p:nvSpPr>
        <p:spPr>
          <a:xfrm>
            <a:off x="3632200" y="730935"/>
            <a:ext cx="6096000" cy="646331"/>
          </a:xfrm>
          <a:prstGeom prst="rect">
            <a:avLst/>
          </a:prstGeom>
          <a:noFill/>
        </p:spPr>
        <p:txBody>
          <a:bodyPr wrap="square">
            <a:spAutoFit/>
          </a:bodyPr>
          <a:lstStyle/>
          <a:p>
            <a:r>
              <a:rPr lang="en-US" dirty="0" err="1"/>
              <a:t>sns.catplot</a:t>
            </a:r>
            <a:r>
              <a:rPr lang="en-US" dirty="0"/>
              <a:t>(data=titanic, x="sex", y="survived", hue="class", kind="point")</a:t>
            </a:r>
          </a:p>
        </p:txBody>
      </p:sp>
      <p:pic>
        <p:nvPicPr>
          <p:cNvPr id="7" name="Picture 6">
            <a:extLst>
              <a:ext uri="{FF2B5EF4-FFF2-40B4-BE49-F238E27FC236}">
                <a16:creationId xmlns:a16="http://schemas.microsoft.com/office/drawing/2014/main" id="{EC54F451-89F4-B263-72A6-5336B8F2CDFA}"/>
              </a:ext>
            </a:extLst>
          </p:cNvPr>
          <p:cNvPicPr>
            <a:picLocks noChangeAspect="1"/>
          </p:cNvPicPr>
          <p:nvPr/>
        </p:nvPicPr>
        <p:blipFill>
          <a:blip r:embed="rId2"/>
          <a:stretch>
            <a:fillRect/>
          </a:stretch>
        </p:blipFill>
        <p:spPr>
          <a:xfrm>
            <a:off x="3309937" y="1722437"/>
            <a:ext cx="5572125" cy="4657725"/>
          </a:xfrm>
          <a:prstGeom prst="rect">
            <a:avLst/>
          </a:prstGeom>
        </p:spPr>
      </p:pic>
    </p:spTree>
    <p:extLst>
      <p:ext uri="{BB962C8B-B14F-4D97-AF65-F5344CB8AC3E}">
        <p14:creationId xmlns:p14="http://schemas.microsoft.com/office/powerpoint/2010/main" val="221306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8D702-5043-6B90-A62C-6D546E60A04B}"/>
              </a:ext>
            </a:extLst>
          </p:cNvPr>
          <p:cNvSpPr>
            <a:spLocks noGrp="1"/>
          </p:cNvSpPr>
          <p:nvPr>
            <p:ph idx="1"/>
          </p:nvPr>
        </p:nvSpPr>
        <p:spPr/>
        <p:txBody>
          <a:bodyPr>
            <a:normAutofit fontScale="92500" lnSpcReduction="20000"/>
          </a:bodyPr>
          <a:lstStyle/>
          <a:p>
            <a:r>
              <a:rPr lang="en-US" dirty="0"/>
              <a:t>Parameter		Description</a:t>
            </a:r>
          </a:p>
          <a:p>
            <a:r>
              <a:rPr lang="en-US" dirty="0"/>
              <a:t>data=tips		Uses the tips dataset (built-in in Seaborn).</a:t>
            </a:r>
          </a:p>
          <a:p>
            <a:r>
              <a:rPr lang="en-US" dirty="0"/>
              <a:t>x="</a:t>
            </a:r>
            <a:r>
              <a:rPr lang="en-US" dirty="0" err="1"/>
              <a:t>total_bill</a:t>
            </a:r>
            <a:r>
              <a:rPr lang="en-US" dirty="0"/>
              <a:t>"	X-axis → Total bill amount.</a:t>
            </a:r>
          </a:p>
          <a:p>
            <a:r>
              <a:rPr lang="en-US" dirty="0"/>
              <a:t>y="tip"		Y-axis → Tip amount.</a:t>
            </a:r>
          </a:p>
          <a:p>
            <a:r>
              <a:rPr lang="en-US" dirty="0"/>
              <a:t>col="time"		Creates separate plots for Lunch &amp; Dinner.</a:t>
            </a:r>
          </a:p>
          <a:p>
            <a:r>
              <a:rPr lang="en-US" dirty="0"/>
              <a:t>hue="smoker"	Colors points based on whether the person is a smoker or not.</a:t>
            </a:r>
          </a:p>
          <a:p>
            <a:r>
              <a:rPr lang="en-US" dirty="0"/>
              <a:t>style="smoker"	Uses different marker shapes for smokers/non-smokers.</a:t>
            </a:r>
          </a:p>
          <a:p>
            <a:r>
              <a:rPr lang="en-US" dirty="0"/>
              <a:t>size="size"		Adjusts point size based on the size of the dining party.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2">
            <a:extLst>
              <a:ext uri="{FF2B5EF4-FFF2-40B4-BE49-F238E27FC236}">
                <a16:creationId xmlns:a16="http://schemas.microsoft.com/office/drawing/2014/main" id="{588074D6-04A3-7E61-7740-12B9B01EA295}"/>
              </a:ext>
            </a:extLst>
          </p:cNvPr>
          <p:cNvSpPr>
            <a:spLocks noGrp="1" noChangeArrowheads="1"/>
          </p:cNvSpPr>
          <p:nvPr>
            <p:ph type="title"/>
          </p:nvPr>
        </p:nvSpPr>
        <p:spPr bwMode="auto">
          <a:xfrm>
            <a:off x="838200" y="507764"/>
            <a:ext cx="11082457" cy="1040285"/>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0000"/>
                </a:solidFill>
                <a:effectLst/>
                <a:latin typeface="Arial" panose="020B0604020202020204" pitchFamily="34" charset="0"/>
              </a:rPr>
            </a:br>
            <a:r>
              <a:rPr kumimoji="0" lang="en-US" altLang="en-US" sz="2000" b="0" i="0" u="none" strike="noStrike" cap="none" normalizeH="0" baseline="0" dirty="0" err="1">
                <a:ln>
                  <a:noFill/>
                </a:ln>
                <a:solidFill>
                  <a:srgbClr val="000000"/>
                </a:solidFill>
                <a:effectLst/>
                <a:latin typeface="Arial" panose="020B0604020202020204" pitchFamily="34" charset="0"/>
              </a:rPr>
              <a:t>sns</a:t>
            </a:r>
            <a:r>
              <a:rPr kumimoji="0" lang="en-US" altLang="en-US" sz="2000" b="1" i="0" u="none" strike="noStrike" cap="none" normalizeH="0" baseline="0" dirty="0" err="1">
                <a:ln>
                  <a:noFill/>
                </a:ln>
                <a:solidFill>
                  <a:srgbClr val="DBA475"/>
                </a:solidFill>
                <a:effectLst/>
                <a:latin typeface="Arial" panose="020B0604020202020204" pitchFamily="34" charset="0"/>
              </a:rPr>
              <a:t>.</a:t>
            </a:r>
            <a:r>
              <a:rPr kumimoji="0" lang="en-US" altLang="en-US" sz="2000" b="0" i="0" u="none" strike="noStrike" cap="none" normalizeH="0" baseline="0" dirty="0" err="1">
                <a:ln>
                  <a:noFill/>
                </a:ln>
                <a:solidFill>
                  <a:srgbClr val="000000"/>
                </a:solidFill>
                <a:effectLst/>
                <a:latin typeface="Arial" panose="020B0604020202020204" pitchFamily="34" charset="0"/>
              </a:rPr>
              <a:t>relplot</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data</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000000"/>
                </a:solidFill>
                <a:effectLst/>
                <a:latin typeface="Arial" panose="020B0604020202020204" pitchFamily="34" charset="0"/>
              </a:rPr>
              <a:t>tips</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x</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a:t>
            </a:r>
            <a:r>
              <a:rPr kumimoji="0" lang="en-US" altLang="en-US" sz="2000" b="0" i="0" u="none" strike="noStrike" cap="none" normalizeH="0" baseline="0" dirty="0" err="1">
                <a:ln>
                  <a:noFill/>
                </a:ln>
                <a:solidFill>
                  <a:srgbClr val="4A6991"/>
                </a:solidFill>
                <a:effectLst/>
                <a:latin typeface="var(--pst-font-family-monospace)"/>
              </a:rPr>
              <a:t>total_bill</a:t>
            </a:r>
            <a:r>
              <a:rPr kumimoji="0" lang="en-US" altLang="en-US" sz="2000" b="0" i="0" u="none" strike="noStrike" cap="none" normalizeH="0" baseline="0" dirty="0">
                <a:ln>
                  <a:noFill/>
                </a:ln>
                <a:solidFill>
                  <a:srgbClr val="4A6991"/>
                </a:solidFill>
                <a:effectLst/>
                <a:latin typeface="var(--pst-font-family-monospace)"/>
              </a:rPr>
              <a:t>"</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y</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"tip"</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col</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"time"</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hue</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"smoker"</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style</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"smoker"</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0" i="0" u="none" strike="noStrike" cap="none" normalizeH="0" baseline="0" dirty="0">
                <a:ln>
                  <a:noFill/>
                </a:ln>
                <a:solidFill>
                  <a:srgbClr val="000000"/>
                </a:solidFill>
                <a:effectLst/>
                <a:latin typeface="Arial" panose="020B0604020202020204" pitchFamily="34" charset="0"/>
              </a:rPr>
              <a:t>size</a:t>
            </a:r>
            <a:r>
              <a:rPr kumimoji="0" lang="en-US" altLang="en-US" sz="2000" b="1" i="0" u="none" strike="noStrike" cap="none" normalizeH="0" baseline="0" dirty="0">
                <a:ln>
                  <a:noFill/>
                </a:ln>
                <a:solidFill>
                  <a:srgbClr val="DBA475"/>
                </a:solidFill>
                <a:effectLst/>
                <a:latin typeface="Arial" panose="020B0604020202020204" pitchFamily="34" charset="0"/>
              </a:rPr>
              <a:t>=</a:t>
            </a:r>
            <a:r>
              <a:rPr kumimoji="0" lang="en-US" altLang="en-US" sz="2000" b="0" i="0" u="none" strike="noStrike" cap="none" normalizeH="0" baseline="0" dirty="0">
                <a:ln>
                  <a:noFill/>
                </a:ln>
                <a:solidFill>
                  <a:srgbClr val="4A6991"/>
                </a:solidFill>
                <a:effectLst/>
                <a:latin typeface="var(--pst-font-family-monospace)"/>
              </a:rPr>
              <a:t>"size"</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r>
              <a:rPr kumimoji="0" lang="en-US" altLang="en-US" sz="2000" b="1" i="0" u="none" strike="noStrike" cap="none" normalizeH="0" baseline="0" dirty="0">
                <a:ln>
                  <a:noFill/>
                </a:ln>
                <a:solidFill>
                  <a:srgbClr val="000000"/>
                </a:solidFill>
                <a:effectLst/>
                <a:latin typeface="var(--pst-font-family-monospace)"/>
              </a:rPr>
              <a:t>)</a:t>
            </a:r>
            <a:r>
              <a:rPr kumimoji="0" lang="en-US" altLang="en-US" sz="2000" b="0" i="0" u="none" strike="noStrike" cap="none" normalizeH="0" baseline="0" dirty="0">
                <a:ln>
                  <a:noFill/>
                </a:ln>
                <a:solidFill>
                  <a:srgbClr val="323232"/>
                </a:solidFill>
                <a:effectLst/>
                <a:latin typeface="var(--pst-font-family-monospace)"/>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743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AC3B-16F8-2A2A-19CB-FBB6236F1F5B}"/>
              </a:ext>
            </a:extLst>
          </p:cNvPr>
          <p:cNvSpPr>
            <a:spLocks noGrp="1"/>
          </p:cNvSpPr>
          <p:nvPr>
            <p:ph type="title"/>
          </p:nvPr>
        </p:nvSpPr>
        <p:spPr/>
        <p:txBody>
          <a:bodyPr/>
          <a:lstStyle/>
          <a:p>
            <a:r>
              <a:rPr lang="en-US" dirty="0"/>
              <a:t>Statistical estimations</a:t>
            </a:r>
          </a:p>
        </p:txBody>
      </p:sp>
      <p:sp>
        <p:nvSpPr>
          <p:cNvPr id="3" name="Content Placeholder 2">
            <a:extLst>
              <a:ext uri="{FF2B5EF4-FFF2-40B4-BE49-F238E27FC236}">
                <a16:creationId xmlns:a16="http://schemas.microsoft.com/office/drawing/2014/main" id="{2EFA1E65-F3FC-080E-CC62-0FD08B724FF9}"/>
              </a:ext>
            </a:extLst>
          </p:cNvPr>
          <p:cNvSpPr>
            <a:spLocks noGrp="1"/>
          </p:cNvSpPr>
          <p:nvPr>
            <p:ph idx="1"/>
          </p:nvPr>
        </p:nvSpPr>
        <p:spPr>
          <a:xfrm>
            <a:off x="838200" y="1470025"/>
            <a:ext cx="10515600" cy="4351338"/>
          </a:xfrm>
        </p:spPr>
        <p:txBody>
          <a:bodyPr/>
          <a:lstStyle/>
          <a:p>
            <a:r>
              <a:rPr lang="en-US" dirty="0" err="1"/>
              <a:t>fmri</a:t>
            </a:r>
            <a:r>
              <a:rPr lang="en-US" dirty="0"/>
              <a:t> = </a:t>
            </a:r>
            <a:r>
              <a:rPr lang="en-US" dirty="0" err="1"/>
              <a:t>sns.load_dataset</a:t>
            </a:r>
            <a:r>
              <a:rPr lang="en-US" dirty="0"/>
              <a:t>("</a:t>
            </a:r>
            <a:r>
              <a:rPr lang="en-US" dirty="0" err="1"/>
              <a:t>fmri</a:t>
            </a:r>
            <a:r>
              <a:rPr lang="en-US" dirty="0"/>
              <a:t>")</a:t>
            </a:r>
          </a:p>
          <a:p>
            <a:r>
              <a:rPr lang="en-US" dirty="0" err="1"/>
              <a:t>sns.relplot</a:t>
            </a:r>
            <a:r>
              <a:rPr lang="en-US" dirty="0"/>
              <a:t>(data=</a:t>
            </a:r>
            <a:r>
              <a:rPr lang="en-US" dirty="0" err="1"/>
              <a:t>fmri</a:t>
            </a:r>
            <a:r>
              <a:rPr lang="en-US" dirty="0"/>
              <a:t>, kind="line", x="timepoint", y="signal", col="region", hue="event", style="event")</a:t>
            </a:r>
          </a:p>
          <a:p>
            <a:endParaRPr lang="en-US" dirty="0"/>
          </a:p>
          <a:p>
            <a:endParaRPr lang="en-US" dirty="0"/>
          </a:p>
        </p:txBody>
      </p:sp>
      <p:pic>
        <p:nvPicPr>
          <p:cNvPr id="4104" name="Picture 8">
            <a:extLst>
              <a:ext uri="{FF2B5EF4-FFF2-40B4-BE49-F238E27FC236}">
                <a16:creationId xmlns:a16="http://schemas.microsoft.com/office/drawing/2014/main" id="{7EBF8131-19B9-391F-FB89-0E20D3CAB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799" y="2872721"/>
            <a:ext cx="8115301" cy="366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12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4CD5C40-643D-F6AE-9BC9-B92EBE78CFC5}"/>
              </a:ext>
            </a:extLst>
          </p:cNvPr>
          <p:cNvSpPr>
            <a:spLocks noGrp="1" noChangeArrowheads="1"/>
          </p:cNvSpPr>
          <p:nvPr>
            <p:ph type="title"/>
          </p:nvPr>
        </p:nvSpPr>
        <p:spPr bwMode="auto">
          <a:xfrm>
            <a:off x="838200" y="750907"/>
            <a:ext cx="9356023" cy="553998"/>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Arial" panose="020B0604020202020204" pitchFamily="34" charset="0"/>
              </a:rPr>
              <a:t>sns</a:t>
            </a:r>
            <a:r>
              <a:rPr kumimoji="0" lang="en-US" altLang="en-US" sz="2400" b="1" i="0" u="none" strike="noStrike" cap="none" normalizeH="0" baseline="0" dirty="0" err="1">
                <a:ln>
                  <a:noFill/>
                </a:ln>
                <a:solidFill>
                  <a:srgbClr val="DBA475"/>
                </a:solidFill>
                <a:effectLst/>
                <a:latin typeface="Arial" panose="020B0604020202020204" pitchFamily="34" charset="0"/>
              </a:rPr>
              <a:t>.</a:t>
            </a:r>
            <a:r>
              <a:rPr kumimoji="0" lang="en-US" altLang="en-US" sz="2400" b="0" i="0" u="none" strike="noStrike" cap="none" normalizeH="0" baseline="0" dirty="0" err="1">
                <a:ln>
                  <a:noFill/>
                </a:ln>
                <a:solidFill>
                  <a:srgbClr val="000000"/>
                </a:solidFill>
                <a:effectLst/>
                <a:latin typeface="Arial" panose="020B0604020202020204" pitchFamily="34" charset="0"/>
              </a:rPr>
              <a:t>lmplot</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000000"/>
                </a:solidFill>
                <a:effectLst/>
                <a:latin typeface="Arial" panose="020B0604020202020204" pitchFamily="34" charset="0"/>
              </a:rPr>
              <a:t>data</a:t>
            </a:r>
            <a:r>
              <a:rPr kumimoji="0" lang="en-US" altLang="en-US" sz="2400" b="1" i="0" u="none" strike="noStrike" cap="none" normalizeH="0" baseline="0" dirty="0">
                <a:ln>
                  <a:noFill/>
                </a:ln>
                <a:solidFill>
                  <a:srgbClr val="DBA475"/>
                </a:solidFill>
                <a:effectLst/>
                <a:latin typeface="Arial" panose="020B0604020202020204" pitchFamily="34" charset="0"/>
              </a:rPr>
              <a:t>=</a:t>
            </a:r>
            <a:r>
              <a:rPr kumimoji="0" lang="en-US" altLang="en-US" sz="2400" b="0" i="0" u="none" strike="noStrike" cap="none" normalizeH="0" baseline="0" dirty="0">
                <a:ln>
                  <a:noFill/>
                </a:ln>
                <a:solidFill>
                  <a:srgbClr val="000000"/>
                </a:solidFill>
                <a:effectLst/>
                <a:latin typeface="Arial" panose="020B0604020202020204" pitchFamily="34" charset="0"/>
              </a:rPr>
              <a:t>tips</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323232"/>
                </a:solidFill>
                <a:effectLst/>
                <a:latin typeface="var(--pst-font-family-monospace)"/>
              </a:rPr>
              <a:t> </a:t>
            </a:r>
            <a:r>
              <a:rPr kumimoji="0" lang="en-US" altLang="en-US" sz="2400" b="0" i="0" u="none" strike="noStrike" cap="none" normalizeH="0" baseline="0" dirty="0">
                <a:ln>
                  <a:noFill/>
                </a:ln>
                <a:solidFill>
                  <a:srgbClr val="000000"/>
                </a:solidFill>
                <a:effectLst/>
                <a:latin typeface="Arial" panose="020B0604020202020204" pitchFamily="34" charset="0"/>
              </a:rPr>
              <a:t>x</a:t>
            </a:r>
            <a:r>
              <a:rPr kumimoji="0" lang="en-US" altLang="en-US" sz="2400" b="1" i="0" u="none" strike="noStrike" cap="none" normalizeH="0" baseline="0" dirty="0">
                <a:ln>
                  <a:noFill/>
                </a:ln>
                <a:solidFill>
                  <a:srgbClr val="DBA475"/>
                </a:solidFill>
                <a:effectLst/>
                <a:latin typeface="Arial" panose="020B0604020202020204" pitchFamily="34" charset="0"/>
              </a:rPr>
              <a:t>=</a:t>
            </a:r>
            <a:r>
              <a:rPr kumimoji="0" lang="en-US" altLang="en-US" sz="2400" b="0" i="0" u="none" strike="noStrike" cap="none" normalizeH="0" baseline="0" dirty="0">
                <a:ln>
                  <a:noFill/>
                </a:ln>
                <a:solidFill>
                  <a:srgbClr val="4A6991"/>
                </a:solidFill>
                <a:effectLst/>
                <a:latin typeface="var(--pst-font-family-monospace)"/>
              </a:rPr>
              <a:t>"</a:t>
            </a:r>
            <a:r>
              <a:rPr kumimoji="0" lang="en-US" altLang="en-US" sz="2400" b="0" i="0" u="none" strike="noStrike" cap="none" normalizeH="0" baseline="0" dirty="0" err="1">
                <a:ln>
                  <a:noFill/>
                </a:ln>
                <a:solidFill>
                  <a:srgbClr val="4A6991"/>
                </a:solidFill>
                <a:effectLst/>
                <a:latin typeface="var(--pst-font-family-monospace)"/>
              </a:rPr>
              <a:t>total_bill</a:t>
            </a:r>
            <a:r>
              <a:rPr kumimoji="0" lang="en-US" altLang="en-US" sz="2400" b="0" i="0" u="none" strike="noStrike" cap="none" normalizeH="0" baseline="0" dirty="0">
                <a:ln>
                  <a:noFill/>
                </a:ln>
                <a:solidFill>
                  <a:srgbClr val="4A6991"/>
                </a:solidFill>
                <a:effectLst/>
                <a:latin typeface="var(--pst-font-family-monospace)"/>
              </a:rPr>
              <a:t>"</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323232"/>
                </a:solidFill>
                <a:effectLst/>
                <a:latin typeface="var(--pst-font-family-monospace)"/>
              </a:rPr>
              <a:t> </a:t>
            </a:r>
            <a:r>
              <a:rPr kumimoji="0" lang="en-US" altLang="en-US" sz="2400" b="0" i="0" u="none" strike="noStrike" cap="none" normalizeH="0" baseline="0" dirty="0">
                <a:ln>
                  <a:noFill/>
                </a:ln>
                <a:solidFill>
                  <a:srgbClr val="000000"/>
                </a:solidFill>
                <a:effectLst/>
                <a:latin typeface="Arial" panose="020B0604020202020204" pitchFamily="34" charset="0"/>
              </a:rPr>
              <a:t>y</a:t>
            </a:r>
            <a:r>
              <a:rPr kumimoji="0" lang="en-US" altLang="en-US" sz="2400" b="1" i="0" u="none" strike="noStrike" cap="none" normalizeH="0" baseline="0" dirty="0">
                <a:ln>
                  <a:noFill/>
                </a:ln>
                <a:solidFill>
                  <a:srgbClr val="DBA475"/>
                </a:solidFill>
                <a:effectLst/>
                <a:latin typeface="Arial" panose="020B0604020202020204" pitchFamily="34" charset="0"/>
              </a:rPr>
              <a:t>=</a:t>
            </a:r>
            <a:r>
              <a:rPr kumimoji="0" lang="en-US" altLang="en-US" sz="2400" b="0" i="0" u="none" strike="noStrike" cap="none" normalizeH="0" baseline="0" dirty="0">
                <a:ln>
                  <a:noFill/>
                </a:ln>
                <a:solidFill>
                  <a:srgbClr val="4A6991"/>
                </a:solidFill>
                <a:effectLst/>
                <a:latin typeface="var(--pst-font-family-monospace)"/>
              </a:rPr>
              <a:t>"tip"</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323232"/>
                </a:solidFill>
                <a:effectLst/>
                <a:latin typeface="var(--pst-font-family-monospace)"/>
              </a:rPr>
              <a:t> </a:t>
            </a:r>
            <a:r>
              <a:rPr kumimoji="0" lang="en-US" altLang="en-US" sz="2400" b="0" i="0" u="none" strike="noStrike" cap="none" normalizeH="0" baseline="0" dirty="0">
                <a:ln>
                  <a:noFill/>
                </a:ln>
                <a:solidFill>
                  <a:srgbClr val="000000"/>
                </a:solidFill>
                <a:effectLst/>
                <a:latin typeface="Arial" panose="020B0604020202020204" pitchFamily="34" charset="0"/>
              </a:rPr>
              <a:t>col</a:t>
            </a:r>
            <a:r>
              <a:rPr kumimoji="0" lang="en-US" altLang="en-US" sz="2400" b="1" i="0" u="none" strike="noStrike" cap="none" normalizeH="0" baseline="0" dirty="0">
                <a:ln>
                  <a:noFill/>
                </a:ln>
                <a:solidFill>
                  <a:srgbClr val="DBA475"/>
                </a:solidFill>
                <a:effectLst/>
                <a:latin typeface="Arial" panose="020B0604020202020204" pitchFamily="34" charset="0"/>
              </a:rPr>
              <a:t>=</a:t>
            </a:r>
            <a:r>
              <a:rPr kumimoji="0" lang="en-US" altLang="en-US" sz="2400" b="0" i="0" u="none" strike="noStrike" cap="none" normalizeH="0" baseline="0" dirty="0">
                <a:ln>
                  <a:noFill/>
                </a:ln>
                <a:solidFill>
                  <a:srgbClr val="4A6991"/>
                </a:solidFill>
                <a:effectLst/>
                <a:latin typeface="var(--pst-font-family-monospace)"/>
              </a:rPr>
              <a:t>"time"</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323232"/>
                </a:solidFill>
                <a:effectLst/>
                <a:latin typeface="var(--pst-font-family-monospace)"/>
              </a:rPr>
              <a:t> </a:t>
            </a:r>
            <a:r>
              <a:rPr kumimoji="0" lang="en-US" altLang="en-US" sz="2400" b="0" i="0" u="none" strike="noStrike" cap="none" normalizeH="0" baseline="0" dirty="0">
                <a:ln>
                  <a:noFill/>
                </a:ln>
                <a:solidFill>
                  <a:srgbClr val="000000"/>
                </a:solidFill>
                <a:effectLst/>
                <a:latin typeface="Arial" panose="020B0604020202020204" pitchFamily="34" charset="0"/>
              </a:rPr>
              <a:t>hue</a:t>
            </a:r>
            <a:r>
              <a:rPr kumimoji="0" lang="en-US" altLang="en-US" sz="2400" b="1" i="0" u="none" strike="noStrike" cap="none" normalizeH="0" baseline="0" dirty="0">
                <a:ln>
                  <a:noFill/>
                </a:ln>
                <a:solidFill>
                  <a:srgbClr val="DBA475"/>
                </a:solidFill>
                <a:effectLst/>
                <a:latin typeface="Arial" panose="020B0604020202020204" pitchFamily="34" charset="0"/>
              </a:rPr>
              <a:t>=</a:t>
            </a:r>
            <a:r>
              <a:rPr kumimoji="0" lang="en-US" altLang="en-US" sz="2400" b="0" i="0" u="none" strike="noStrike" cap="none" normalizeH="0" baseline="0" dirty="0">
                <a:ln>
                  <a:noFill/>
                </a:ln>
                <a:solidFill>
                  <a:srgbClr val="4A6991"/>
                </a:solidFill>
                <a:effectLst/>
                <a:latin typeface="var(--pst-font-family-monospace)"/>
              </a:rPr>
              <a:t>"smoker"</a:t>
            </a:r>
            <a:r>
              <a:rPr kumimoji="0" lang="en-US" altLang="en-US" sz="2400" b="1" i="0" u="none" strike="noStrike" cap="none" normalizeH="0" baseline="0" dirty="0">
                <a:ln>
                  <a:noFill/>
                </a:ln>
                <a:solidFill>
                  <a:srgbClr val="000000"/>
                </a:solidFill>
                <a:effectLst/>
                <a:latin typeface="var(--pst-font-family-monospace)"/>
              </a:rPr>
              <a:t>)</a:t>
            </a:r>
            <a:r>
              <a:rPr kumimoji="0" lang="en-US" altLang="en-US" sz="2400" b="0" i="0" u="none" strike="noStrike" cap="none" normalizeH="0" baseline="0" dirty="0">
                <a:ln>
                  <a:noFill/>
                </a:ln>
                <a:solidFill>
                  <a:srgbClr val="323232"/>
                </a:solidFill>
                <a:effectLst/>
                <a:latin typeface="var(--pst-font-family-monospace)"/>
              </a:rPr>
              <a:t> </a:t>
            </a: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5123" name="Picture 3">
            <a:extLst>
              <a:ext uri="{FF2B5EF4-FFF2-40B4-BE49-F238E27FC236}">
                <a16:creationId xmlns:a16="http://schemas.microsoft.com/office/drawing/2014/main" id="{A352B932-BCE4-0415-FE67-D107FCD0E7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3932" y="1825625"/>
            <a:ext cx="96241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50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429CA67-95F1-DD36-44B7-F2B7BD430194}"/>
              </a:ext>
            </a:extLst>
          </p:cNvPr>
          <p:cNvSpPr>
            <a:spLocks noChangeArrowheads="1"/>
          </p:cNvSpPr>
          <p:nvPr/>
        </p:nvSpPr>
        <p:spPr bwMode="auto">
          <a:xfrm>
            <a:off x="1046923" y="2527746"/>
            <a:ext cx="9089027" cy="4201150"/>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5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7D7A792B-FEA0-E7A2-BF14-CF5108BD6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923" y="2609021"/>
            <a:ext cx="8239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7CB3B1-D07A-684E-1B1B-75DF7046C899}"/>
              </a:ext>
            </a:extLst>
          </p:cNvPr>
          <p:cNvSpPr txBox="1"/>
          <p:nvPr/>
        </p:nvSpPr>
        <p:spPr>
          <a:xfrm>
            <a:off x="330200" y="129104"/>
            <a:ext cx="11353800" cy="1938992"/>
          </a:xfrm>
          <a:prstGeom prst="rect">
            <a:avLst/>
          </a:prstGeom>
          <a:noFill/>
        </p:spPr>
        <p:txBody>
          <a:bodyPr wrap="square">
            <a:spAutoFit/>
          </a:bodyPr>
          <a:lstStyle/>
          <a:p>
            <a:r>
              <a:rPr lang="en-US" sz="2400" b="1" dirty="0"/>
              <a:t>Distributional representations</a:t>
            </a:r>
          </a:p>
          <a:p>
            <a:r>
              <a:rPr lang="en-US" sz="2400" dirty="0"/>
              <a:t>Statistical analyses require knowledge about the distribution of variables in your dataset. The seaborn function </a:t>
            </a:r>
            <a:r>
              <a:rPr lang="en-US" sz="2400" dirty="0" err="1"/>
              <a:t>displot</a:t>
            </a:r>
            <a:r>
              <a:rPr lang="en-US" sz="2400" dirty="0"/>
              <a:t>() supports several approaches to visualizing distributions. </a:t>
            </a:r>
          </a:p>
          <a:p>
            <a:r>
              <a:rPr lang="en-US" sz="2400" dirty="0" err="1"/>
              <a:t>sns.displot</a:t>
            </a:r>
            <a:r>
              <a:rPr lang="en-US" sz="2400" dirty="0"/>
              <a:t>(data=tips, x="</a:t>
            </a:r>
            <a:r>
              <a:rPr lang="en-US" sz="2400" dirty="0" err="1"/>
              <a:t>total_bill</a:t>
            </a:r>
            <a:r>
              <a:rPr lang="en-US" sz="2400" dirty="0"/>
              <a:t>", col="time", </a:t>
            </a:r>
            <a:r>
              <a:rPr lang="en-US" sz="2400" dirty="0" err="1"/>
              <a:t>kde</a:t>
            </a:r>
            <a:r>
              <a:rPr lang="en-US" sz="2400" dirty="0"/>
              <a:t>=True)</a:t>
            </a:r>
          </a:p>
        </p:txBody>
      </p:sp>
    </p:spTree>
    <p:extLst>
      <p:ext uri="{BB962C8B-B14F-4D97-AF65-F5344CB8AC3E}">
        <p14:creationId xmlns:p14="http://schemas.microsoft.com/office/powerpoint/2010/main" val="350168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1139</TotalTime>
  <Words>2092</Words>
  <Application>Microsoft Office PowerPoint</Application>
  <PresentationFormat>Widescreen</PresentationFormat>
  <Paragraphs>211</Paragraphs>
  <Slides>51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-apple-system</vt:lpstr>
      <vt:lpstr>Aptos</vt:lpstr>
      <vt:lpstr>Aptos Display</vt:lpstr>
      <vt:lpstr>Arial</vt:lpstr>
      <vt:lpstr>var(--pst-font-family-monospace)</vt:lpstr>
      <vt:lpstr>Office Theme</vt:lpstr>
      <vt:lpstr>Week 6</vt:lpstr>
      <vt:lpstr>An introduction to seaborn</vt:lpstr>
      <vt:lpstr>An introduction to seaborn</vt:lpstr>
      <vt:lpstr>PowerPoint Presentation</vt:lpstr>
      <vt:lpstr>sns.set_theme()</vt:lpstr>
      <vt:lpstr> sns.relplot( data=tips, x="total_bill", y="tip", col="time", hue="smoker", style="smoker", size="size", )   </vt:lpstr>
      <vt:lpstr>Statistical estimations</vt:lpstr>
      <vt:lpstr>sns.lmplot(data=tips, x="total_bill", y="tip", col="time", hue="smoker")  </vt:lpstr>
      <vt:lpstr>PowerPoint Presentation</vt:lpstr>
      <vt:lpstr>Sns.histplot()</vt:lpstr>
      <vt:lpstr>Kernel density plot</vt:lpstr>
      <vt:lpstr>Figure-level vs. axes-level functions</vt:lpstr>
      <vt:lpstr>Seaborn: Accepted Data Structures</vt:lpstr>
      <vt:lpstr>Object-Oriented API in seaborn</vt:lpstr>
      <vt:lpstr>PowerPoint Presentation</vt:lpstr>
      <vt:lpstr>PowerPoint Presentation</vt:lpstr>
      <vt:lpstr>Customizing Colors &amp; Aesthetics</vt:lpstr>
      <vt:lpstr>PowerPoint Presentation</vt:lpstr>
      <vt:lpstr>Faceting: Splitting into Multiple Plots</vt:lpstr>
      <vt:lpstr>PowerPoint Presentation</vt:lpstr>
      <vt:lpstr>Available markers</vt:lpstr>
      <vt:lpstr>Visualizing Statistical Relationships in Seaborn</vt:lpstr>
      <vt:lpstr>PowerPoint Presentation</vt:lpstr>
      <vt:lpstr>sns.relplot(data=tips, x="total_bill", y="tip", hue="smoker")</vt:lpstr>
      <vt:lpstr>sns.relplot(data=tips, x="total_bill", y="tip", hue="smoker", style="smoker")</vt:lpstr>
      <vt:lpstr>sns.relplot(data=tips, x="total_bill", y="tip", size="size", sizes=(15, 200))</vt:lpstr>
      <vt:lpstr>Line plot – Dow jones</vt:lpstr>
      <vt:lpstr>Adding Confidence Intervals</vt:lpstr>
      <vt:lpstr>Multi-Plot (Facet) Approach</vt:lpstr>
      <vt:lpstr>PowerPoint Presentation</vt:lpstr>
      <vt:lpstr>sns.relplot(data=fmri, kind="line", x="timepoint", y="signal", hue="subject", col="region", row="event", height=3, estimator=None)</vt:lpstr>
      <vt:lpstr>Customising colors</vt:lpstr>
      <vt:lpstr>Change Line Style (style)</vt:lpstr>
      <vt:lpstr>Basic histogram</vt:lpstr>
      <vt:lpstr>Customizing the Histogram (Adjusting Bin Size)</vt:lpstr>
      <vt:lpstr>sns.histplot(penguins, x="bill_length_mm", hue="species", multiple="stack")</vt:lpstr>
      <vt:lpstr>Density plot</vt:lpstr>
      <vt:lpstr>KDE + Histogram Together</vt:lpstr>
      <vt:lpstr>Kde by category</vt:lpstr>
      <vt:lpstr>ECDF</vt:lpstr>
      <vt:lpstr>ECDF with Hue</vt:lpstr>
      <vt:lpstr>Categorical Plot Types in Seaborn</vt:lpstr>
      <vt:lpstr>Strip Plot</vt:lpstr>
      <vt:lpstr>Swarm Plot (swarmplot())</vt:lpstr>
      <vt:lpstr>boxplot</vt:lpstr>
      <vt:lpstr>Adjusting hue</vt:lpstr>
      <vt:lpstr>Violin Plot – combines boxplot with kde estimates</vt:lpstr>
      <vt:lpstr>sns.catplot(data=tips, x="day", y="total_bill", hue="sex", kind="violin", split=True)</vt:lpstr>
      <vt:lpstr>Boxen plot - A box plot alternative for large datasets</vt:lpstr>
      <vt:lpstr>count Plot</vt:lpstr>
      <vt:lpstr>Point plot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Muhammad Usman</dc:creator>
  <cp:lastModifiedBy>Noor Official</cp:lastModifiedBy>
  <cp:revision>1</cp:revision>
  <dcterms:created xsi:type="dcterms:W3CDTF">2025-03-05T16:42:23Z</dcterms:created>
  <dcterms:modified xsi:type="dcterms:W3CDTF">2025-04-13T03:55:04Z</dcterms:modified>
</cp:coreProperties>
</file>