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5"/>
  </p:notesMasterIdLst>
  <p:sldIdLst>
    <p:sldId id="256" r:id="rId2"/>
    <p:sldId id="371" r:id="rId3"/>
    <p:sldId id="437" r:id="rId4"/>
    <p:sldId id="438" r:id="rId5"/>
    <p:sldId id="439" r:id="rId6"/>
    <p:sldId id="498" r:id="rId7"/>
    <p:sldId id="508" r:id="rId8"/>
    <p:sldId id="440" r:id="rId9"/>
    <p:sldId id="507" r:id="rId10"/>
    <p:sldId id="509" r:id="rId11"/>
    <p:sldId id="510" r:id="rId12"/>
    <p:sldId id="511" r:id="rId13"/>
    <p:sldId id="512" r:id="rId14"/>
    <p:sldId id="513" r:id="rId15"/>
    <p:sldId id="514" r:id="rId16"/>
    <p:sldId id="442" r:id="rId17"/>
    <p:sldId id="443" r:id="rId18"/>
    <p:sldId id="452" r:id="rId19"/>
    <p:sldId id="453" r:id="rId20"/>
    <p:sldId id="454" r:id="rId21"/>
    <p:sldId id="455" r:id="rId22"/>
    <p:sldId id="571" r:id="rId23"/>
    <p:sldId id="546" r:id="rId24"/>
    <p:sldId id="457" r:id="rId25"/>
    <p:sldId id="458" r:id="rId26"/>
    <p:sldId id="459" r:id="rId27"/>
    <p:sldId id="460" r:id="rId28"/>
    <p:sldId id="673" r:id="rId29"/>
    <p:sldId id="461" r:id="rId30"/>
    <p:sldId id="669" r:id="rId31"/>
    <p:sldId id="672" r:id="rId32"/>
    <p:sldId id="670" r:id="rId33"/>
    <p:sldId id="4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8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12/12/2015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12/12/2015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Structures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dirty="0"/>
              <a:t>Path </a:t>
            </a:r>
          </a:p>
          <a:p>
            <a:pPr lvl="1"/>
            <a:r>
              <a:rPr lang="en-US" dirty="0"/>
              <a:t>A path between two vertices is sequence of alternating vertices and edges, where each successive vertex is connected. 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46896" y="4268938"/>
            <a:ext cx="2013522" cy="1912653"/>
          </a:xfrm>
          <a:custGeom>
            <a:avLst/>
            <a:gdLst>
              <a:gd name="connsiteX0" fmla="*/ 0 w 2085658"/>
              <a:gd name="connsiteY0" fmla="*/ 151032 h 2017013"/>
              <a:gd name="connsiteX1" fmla="*/ 563880 w 2085658"/>
              <a:gd name="connsiteY1" fmla="*/ 684432 h 2017013"/>
              <a:gd name="connsiteX2" fmla="*/ 563880 w 2085658"/>
              <a:gd name="connsiteY2" fmla="*/ 836832 h 2017013"/>
              <a:gd name="connsiteX3" fmla="*/ 716280 w 2085658"/>
              <a:gd name="connsiteY3" fmla="*/ 1050192 h 2017013"/>
              <a:gd name="connsiteX4" fmla="*/ 1005840 w 2085658"/>
              <a:gd name="connsiteY4" fmla="*/ 1080672 h 2017013"/>
              <a:gd name="connsiteX5" fmla="*/ 1493520 w 2085658"/>
              <a:gd name="connsiteY5" fmla="*/ 1522632 h 2017013"/>
              <a:gd name="connsiteX6" fmla="*/ 1524000 w 2085658"/>
              <a:gd name="connsiteY6" fmla="*/ 1842672 h 2017013"/>
              <a:gd name="connsiteX7" fmla="*/ 1767840 w 2085658"/>
              <a:gd name="connsiteY7" fmla="*/ 2010312 h 2017013"/>
              <a:gd name="connsiteX8" fmla="*/ 2057400 w 2085658"/>
              <a:gd name="connsiteY8" fmla="*/ 1934112 h 2017013"/>
              <a:gd name="connsiteX9" fmla="*/ 2057400 w 2085658"/>
              <a:gd name="connsiteY9" fmla="*/ 1492152 h 2017013"/>
              <a:gd name="connsiteX10" fmla="*/ 1905000 w 2085658"/>
              <a:gd name="connsiteY10" fmla="*/ 1400712 h 2017013"/>
              <a:gd name="connsiteX11" fmla="*/ 1874520 w 2085658"/>
              <a:gd name="connsiteY11" fmla="*/ 135792 h 2017013"/>
              <a:gd name="connsiteX12" fmla="*/ 1402080 w 2085658"/>
              <a:gd name="connsiteY12" fmla="*/ 74832 h 2017013"/>
              <a:gd name="connsiteX13" fmla="*/ 1005840 w 2085658"/>
              <a:gd name="connsiteY13" fmla="*/ 486312 h 201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5658" h="2017013">
                <a:moveTo>
                  <a:pt x="0" y="151032"/>
                </a:moveTo>
                <a:cubicBezTo>
                  <a:pt x="234950" y="360582"/>
                  <a:pt x="469900" y="570132"/>
                  <a:pt x="563880" y="684432"/>
                </a:cubicBezTo>
                <a:cubicBezTo>
                  <a:pt x="657860" y="798732"/>
                  <a:pt x="538480" y="775872"/>
                  <a:pt x="563880" y="836832"/>
                </a:cubicBezTo>
                <a:cubicBezTo>
                  <a:pt x="589280" y="897792"/>
                  <a:pt x="642620" y="1009552"/>
                  <a:pt x="716280" y="1050192"/>
                </a:cubicBezTo>
                <a:cubicBezTo>
                  <a:pt x="789940" y="1090832"/>
                  <a:pt x="876300" y="1001932"/>
                  <a:pt x="1005840" y="1080672"/>
                </a:cubicBezTo>
                <a:cubicBezTo>
                  <a:pt x="1135380" y="1159412"/>
                  <a:pt x="1407160" y="1395632"/>
                  <a:pt x="1493520" y="1522632"/>
                </a:cubicBezTo>
                <a:cubicBezTo>
                  <a:pt x="1579880" y="1649632"/>
                  <a:pt x="1478280" y="1761392"/>
                  <a:pt x="1524000" y="1842672"/>
                </a:cubicBezTo>
                <a:cubicBezTo>
                  <a:pt x="1569720" y="1923952"/>
                  <a:pt x="1678940" y="1995072"/>
                  <a:pt x="1767840" y="2010312"/>
                </a:cubicBezTo>
                <a:cubicBezTo>
                  <a:pt x="1856740" y="2025552"/>
                  <a:pt x="2009140" y="2020472"/>
                  <a:pt x="2057400" y="1934112"/>
                </a:cubicBezTo>
                <a:cubicBezTo>
                  <a:pt x="2105660" y="1847752"/>
                  <a:pt x="2082800" y="1581052"/>
                  <a:pt x="2057400" y="1492152"/>
                </a:cubicBezTo>
                <a:cubicBezTo>
                  <a:pt x="2032000" y="1403252"/>
                  <a:pt x="1935480" y="1626772"/>
                  <a:pt x="1905000" y="1400712"/>
                </a:cubicBezTo>
                <a:cubicBezTo>
                  <a:pt x="1874520" y="1174652"/>
                  <a:pt x="1958340" y="356772"/>
                  <a:pt x="1874520" y="135792"/>
                </a:cubicBezTo>
                <a:cubicBezTo>
                  <a:pt x="1790700" y="-85188"/>
                  <a:pt x="1546860" y="16412"/>
                  <a:pt x="1402080" y="74832"/>
                </a:cubicBezTo>
                <a:cubicBezTo>
                  <a:pt x="1257300" y="133252"/>
                  <a:pt x="1131570" y="309782"/>
                  <a:pt x="1005840" y="48631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860256" y="3416450"/>
            <a:ext cx="533400" cy="1295400"/>
          </a:xfrm>
          <a:custGeom>
            <a:avLst/>
            <a:gdLst>
              <a:gd name="connsiteX0" fmla="*/ 0 w 533400"/>
              <a:gd name="connsiteY0" fmla="*/ 777240 h 1295400"/>
              <a:gd name="connsiteX1" fmla="*/ 518160 w 533400"/>
              <a:gd name="connsiteY1" fmla="*/ 1295400 h 1295400"/>
              <a:gd name="connsiteX2" fmla="*/ 518160 w 533400"/>
              <a:gd name="connsiteY2" fmla="*/ 1295400 h 1295400"/>
              <a:gd name="connsiteX3" fmla="*/ 518160 w 533400"/>
              <a:gd name="connsiteY3" fmla="*/ 1295400 h 1295400"/>
              <a:gd name="connsiteX4" fmla="*/ 533400 w 533400"/>
              <a:gd name="connsiteY4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1295400">
                <a:moveTo>
                  <a:pt x="0" y="777240"/>
                </a:moveTo>
                <a:lnTo>
                  <a:pt x="518160" y="1295400"/>
                </a:lnTo>
                <a:lnTo>
                  <a:pt x="518160" y="1295400"/>
                </a:lnTo>
                <a:lnTo>
                  <a:pt x="518160" y="1295400"/>
                </a:lnTo>
                <a:lnTo>
                  <a:pt x="533400" y="0"/>
                </a:ln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323423" y="2913530"/>
            <a:ext cx="3521075" cy="3200400"/>
            <a:chOff x="8055610" y="3048000"/>
            <a:chExt cx="3521075" cy="3200400"/>
          </a:xfrm>
        </p:grpSpPr>
        <p:grpSp>
          <p:nvGrpSpPr>
            <p:cNvPr id="144" name="Group 143"/>
            <p:cNvGrpSpPr>
              <a:grpSpLocks/>
            </p:cNvGrpSpPr>
            <p:nvPr/>
          </p:nvGrpSpPr>
          <p:grpSpPr bwMode="auto">
            <a:xfrm>
              <a:off x="8055610" y="3048000"/>
              <a:ext cx="3521075" cy="3200400"/>
              <a:chOff x="2808" y="1104"/>
              <a:chExt cx="2218" cy="2016"/>
            </a:xfrm>
          </p:grpSpPr>
          <p:sp>
            <p:nvSpPr>
              <p:cNvPr id="146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47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148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149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W</a:t>
                </a:r>
              </a:p>
            </p:txBody>
          </p:sp>
          <p:sp>
            <p:nvSpPr>
              <p:cNvPr id="150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151" name="AutoShape 9"/>
              <p:cNvCxnSpPr>
                <a:cxnSpLocks noChangeShapeType="1"/>
                <a:stCxn id="148" idx="3"/>
                <a:endCxn id="147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0"/>
              <p:cNvCxnSpPr>
                <a:cxnSpLocks noChangeShapeType="1"/>
                <a:stCxn id="149" idx="1"/>
                <a:endCxn id="147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1"/>
              <p:cNvCxnSpPr>
                <a:cxnSpLocks noChangeShapeType="1"/>
                <a:stCxn id="149" idx="7"/>
                <a:endCxn id="146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"/>
              <p:cNvCxnSpPr>
                <a:cxnSpLocks noChangeShapeType="1"/>
                <a:stCxn id="148" idx="5"/>
                <a:endCxn id="146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157" name="AutoShape 16"/>
              <p:cNvCxnSpPr>
                <a:cxnSpLocks noChangeShapeType="1"/>
                <a:stCxn id="149" idx="5"/>
                <a:endCxn id="156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7"/>
              <p:cNvCxnSpPr>
                <a:cxnSpLocks noChangeShapeType="1"/>
                <a:stCxn id="146" idx="4"/>
                <a:endCxn id="156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29"/>
              <p:cNvCxnSpPr>
                <a:cxnSpLocks noChangeShapeType="1"/>
                <a:stCxn id="146" idx="5"/>
                <a:endCxn id="150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30"/>
              <p:cNvCxnSpPr>
                <a:cxnSpLocks noChangeShapeType="1"/>
                <a:stCxn id="146" idx="7"/>
                <a:endCxn id="150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1" name="AutoShape 31"/>
            <p:cNvCxnSpPr>
              <a:cxnSpLocks noChangeShapeType="1"/>
            </p:cNvCxnSpPr>
            <p:nvPr/>
          </p:nvCxnSpPr>
          <p:spPr bwMode="auto">
            <a:xfrm rot="5400000" flipH="1" flipV="1">
              <a:off x="11371106" y="4190206"/>
              <a:ext cx="342900" cy="1588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1985503" y="3177540"/>
            <a:ext cx="3475004" cy="2941320"/>
            <a:chOff x="2808" y="1104"/>
            <a:chExt cx="2218" cy="201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6" idx="3"/>
              <a:endCxn id="45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  <a:stCxn id="47" idx="1"/>
              <a:endCxn id="45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7" idx="7"/>
              <a:endCxn id="44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/>
            <p:cNvCxnSpPr>
              <a:cxnSpLocks noChangeShapeType="1"/>
              <a:stCxn id="46" idx="5"/>
              <a:endCxn id="44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55" name="AutoShape 16"/>
            <p:cNvCxnSpPr>
              <a:cxnSpLocks noChangeShapeType="1"/>
              <a:stCxn id="47" idx="5"/>
              <a:endCxn id="54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7"/>
            <p:cNvCxnSpPr>
              <a:cxnSpLocks noChangeShapeType="1"/>
              <a:stCxn id="44" idx="4"/>
              <a:endCxn id="54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9"/>
            <p:cNvCxnSpPr>
              <a:cxnSpLocks noChangeShapeType="1"/>
              <a:stCxn id="44" idx="5"/>
              <a:endCxn id="48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0"/>
            <p:cNvCxnSpPr>
              <a:cxnSpLocks noChangeShapeType="1"/>
              <a:stCxn id="44" idx="7"/>
              <a:endCxn id="4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Freeform 58"/>
          <p:cNvSpPr/>
          <p:nvPr/>
        </p:nvSpPr>
        <p:spPr>
          <a:xfrm>
            <a:off x="2500221" y="3570755"/>
            <a:ext cx="533400" cy="1295400"/>
          </a:xfrm>
          <a:custGeom>
            <a:avLst/>
            <a:gdLst>
              <a:gd name="connsiteX0" fmla="*/ 0 w 533400"/>
              <a:gd name="connsiteY0" fmla="*/ 777240 h 1295400"/>
              <a:gd name="connsiteX1" fmla="*/ 518160 w 533400"/>
              <a:gd name="connsiteY1" fmla="*/ 1295400 h 1295400"/>
              <a:gd name="connsiteX2" fmla="*/ 518160 w 533400"/>
              <a:gd name="connsiteY2" fmla="*/ 1295400 h 1295400"/>
              <a:gd name="connsiteX3" fmla="*/ 518160 w 533400"/>
              <a:gd name="connsiteY3" fmla="*/ 1295400 h 1295400"/>
              <a:gd name="connsiteX4" fmla="*/ 533400 w 533400"/>
              <a:gd name="connsiteY4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1295400">
                <a:moveTo>
                  <a:pt x="0" y="777240"/>
                </a:moveTo>
                <a:lnTo>
                  <a:pt x="518160" y="1295400"/>
                </a:lnTo>
                <a:lnTo>
                  <a:pt x="518160" y="1295400"/>
                </a:lnTo>
                <a:lnTo>
                  <a:pt x="518160" y="1295400"/>
                </a:lnTo>
                <a:lnTo>
                  <a:pt x="533400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7635" y="4412311"/>
            <a:ext cx="1882589" cy="1801090"/>
          </a:xfrm>
          <a:custGeom>
            <a:avLst/>
            <a:gdLst>
              <a:gd name="connsiteX0" fmla="*/ 0 w 1882589"/>
              <a:gd name="connsiteY0" fmla="*/ 926171 h 1801090"/>
              <a:gd name="connsiteX1" fmla="*/ 497541 w 1882589"/>
              <a:gd name="connsiteY1" fmla="*/ 1383371 h 1801090"/>
              <a:gd name="connsiteX2" fmla="*/ 564777 w 1882589"/>
              <a:gd name="connsiteY2" fmla="*/ 1450607 h 1801090"/>
              <a:gd name="connsiteX3" fmla="*/ 564777 w 1882589"/>
              <a:gd name="connsiteY3" fmla="*/ 1652313 h 1801090"/>
              <a:gd name="connsiteX4" fmla="*/ 806824 w 1882589"/>
              <a:gd name="connsiteY4" fmla="*/ 1800230 h 1801090"/>
              <a:gd name="connsiteX5" fmla="*/ 1021977 w 1882589"/>
              <a:gd name="connsiteY5" fmla="*/ 1585077 h 1801090"/>
              <a:gd name="connsiteX6" fmla="*/ 981636 w 1882589"/>
              <a:gd name="connsiteY6" fmla="*/ 1316136 h 1801090"/>
              <a:gd name="connsiteX7" fmla="*/ 779930 w 1882589"/>
              <a:gd name="connsiteY7" fmla="*/ 1262348 h 1801090"/>
              <a:gd name="connsiteX8" fmla="*/ 820271 w 1882589"/>
              <a:gd name="connsiteY8" fmla="*/ 65560 h 1801090"/>
              <a:gd name="connsiteX9" fmla="*/ 1008530 w 1882589"/>
              <a:gd name="connsiteY9" fmla="*/ 173136 h 1801090"/>
              <a:gd name="connsiteX10" fmla="*/ 1438836 w 1882589"/>
              <a:gd name="connsiteY10" fmla="*/ 307607 h 1801090"/>
              <a:gd name="connsiteX11" fmla="*/ 1882589 w 1882589"/>
              <a:gd name="connsiteY11" fmla="*/ 52113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589" h="1801090">
                <a:moveTo>
                  <a:pt x="0" y="926171"/>
                </a:moveTo>
                <a:lnTo>
                  <a:pt x="497541" y="1383371"/>
                </a:lnTo>
                <a:cubicBezTo>
                  <a:pt x="591671" y="1470777"/>
                  <a:pt x="553571" y="1405783"/>
                  <a:pt x="564777" y="1450607"/>
                </a:cubicBezTo>
                <a:cubicBezTo>
                  <a:pt x="575983" y="1495431"/>
                  <a:pt x="524436" y="1594043"/>
                  <a:pt x="564777" y="1652313"/>
                </a:cubicBezTo>
                <a:cubicBezTo>
                  <a:pt x="605118" y="1710584"/>
                  <a:pt x="730624" y="1811436"/>
                  <a:pt x="806824" y="1800230"/>
                </a:cubicBezTo>
                <a:cubicBezTo>
                  <a:pt x="883024" y="1789024"/>
                  <a:pt x="992842" y="1665759"/>
                  <a:pt x="1021977" y="1585077"/>
                </a:cubicBezTo>
                <a:cubicBezTo>
                  <a:pt x="1051112" y="1504395"/>
                  <a:pt x="1021977" y="1369924"/>
                  <a:pt x="981636" y="1316136"/>
                </a:cubicBezTo>
                <a:cubicBezTo>
                  <a:pt x="941295" y="1262348"/>
                  <a:pt x="806824" y="1470777"/>
                  <a:pt x="779930" y="1262348"/>
                </a:cubicBezTo>
                <a:cubicBezTo>
                  <a:pt x="753036" y="1053919"/>
                  <a:pt x="782171" y="247095"/>
                  <a:pt x="820271" y="65560"/>
                </a:cubicBezTo>
                <a:cubicBezTo>
                  <a:pt x="858371" y="-115975"/>
                  <a:pt x="905436" y="132795"/>
                  <a:pt x="1008530" y="173136"/>
                </a:cubicBezTo>
                <a:cubicBezTo>
                  <a:pt x="1111624" y="213477"/>
                  <a:pt x="1293159" y="327778"/>
                  <a:pt x="1438836" y="307607"/>
                </a:cubicBezTo>
                <a:cubicBezTo>
                  <a:pt x="1584513" y="287436"/>
                  <a:pt x="1733551" y="169774"/>
                  <a:pt x="1882589" y="5211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dirty="0"/>
              <a:t>Simple Path</a:t>
            </a:r>
          </a:p>
          <a:p>
            <a:pPr lvl="1"/>
            <a:r>
              <a:rPr lang="en-US" dirty="0"/>
              <a:t>A path with distinct nodes</a:t>
            </a:r>
          </a:p>
          <a:p>
            <a:pPr lvl="2"/>
            <a:r>
              <a:rPr lang="en-US" dirty="0"/>
              <a:t>One of the possible paths from u to v is u-w-v</a:t>
            </a:r>
          </a:p>
          <a:p>
            <a:r>
              <a:rPr lang="en-US" dirty="0"/>
              <a:t>Cycle </a:t>
            </a:r>
          </a:p>
          <a:p>
            <a:pPr lvl="1"/>
            <a:r>
              <a:rPr lang="en-US" dirty="0"/>
              <a:t>A path that starts and finish at same vertex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323423" y="3007659"/>
            <a:ext cx="3521075" cy="3200400"/>
            <a:chOff x="8055610" y="3048000"/>
            <a:chExt cx="3521075" cy="3200400"/>
          </a:xfrm>
        </p:grpSpPr>
        <p:grpSp>
          <p:nvGrpSpPr>
            <p:cNvPr id="144" name="Group 143"/>
            <p:cNvGrpSpPr>
              <a:grpSpLocks/>
            </p:cNvGrpSpPr>
            <p:nvPr/>
          </p:nvGrpSpPr>
          <p:grpSpPr bwMode="auto">
            <a:xfrm>
              <a:off x="8055610" y="3048000"/>
              <a:ext cx="3521075" cy="3200400"/>
              <a:chOff x="2808" y="1104"/>
              <a:chExt cx="2218" cy="2016"/>
            </a:xfrm>
          </p:grpSpPr>
          <p:sp>
            <p:nvSpPr>
              <p:cNvPr id="146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47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148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149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50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151" name="AutoShape 9"/>
              <p:cNvCxnSpPr>
                <a:cxnSpLocks noChangeShapeType="1"/>
                <a:stCxn id="148" idx="3"/>
                <a:endCxn id="147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0"/>
              <p:cNvCxnSpPr>
                <a:cxnSpLocks noChangeShapeType="1"/>
                <a:stCxn id="149" idx="1"/>
                <a:endCxn id="147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1"/>
              <p:cNvCxnSpPr>
                <a:cxnSpLocks noChangeShapeType="1"/>
                <a:stCxn id="149" idx="7"/>
                <a:endCxn id="146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"/>
              <p:cNvCxnSpPr>
                <a:cxnSpLocks noChangeShapeType="1"/>
                <a:stCxn id="148" idx="5"/>
                <a:endCxn id="146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157" name="AutoShape 16"/>
              <p:cNvCxnSpPr>
                <a:cxnSpLocks noChangeShapeType="1"/>
                <a:stCxn id="149" idx="5"/>
                <a:endCxn id="156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7"/>
              <p:cNvCxnSpPr>
                <a:cxnSpLocks noChangeShapeType="1"/>
                <a:stCxn id="146" idx="4"/>
                <a:endCxn id="156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29"/>
              <p:cNvCxnSpPr>
                <a:cxnSpLocks noChangeShapeType="1"/>
                <a:stCxn id="146" idx="5"/>
                <a:endCxn id="150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30"/>
              <p:cNvCxnSpPr>
                <a:cxnSpLocks noChangeShapeType="1"/>
                <a:stCxn id="146" idx="7"/>
                <a:endCxn id="150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1" name="AutoShape 31"/>
            <p:cNvCxnSpPr>
              <a:cxnSpLocks noChangeShapeType="1"/>
            </p:cNvCxnSpPr>
            <p:nvPr/>
          </p:nvCxnSpPr>
          <p:spPr bwMode="auto">
            <a:xfrm rot="5400000" flipH="1" flipV="1">
              <a:off x="11371106" y="4190206"/>
              <a:ext cx="342900" cy="1588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1985503" y="3271669"/>
            <a:ext cx="3475004" cy="2941320"/>
            <a:chOff x="2808" y="1104"/>
            <a:chExt cx="2218" cy="201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6" idx="3"/>
              <a:endCxn id="45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  <a:stCxn id="47" idx="1"/>
              <a:endCxn id="45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7" idx="7"/>
              <a:endCxn id="44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/>
            <p:cNvCxnSpPr>
              <a:cxnSpLocks noChangeShapeType="1"/>
              <a:stCxn id="46" idx="5"/>
              <a:endCxn id="44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55" name="AutoShape 16"/>
            <p:cNvCxnSpPr>
              <a:cxnSpLocks noChangeShapeType="1"/>
              <a:stCxn id="47" idx="5"/>
              <a:endCxn id="54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7"/>
            <p:cNvCxnSpPr>
              <a:cxnSpLocks noChangeShapeType="1"/>
              <a:stCxn id="44" idx="4"/>
              <a:endCxn id="54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9"/>
            <p:cNvCxnSpPr>
              <a:cxnSpLocks noChangeShapeType="1"/>
              <a:stCxn id="44" idx="5"/>
              <a:endCxn id="48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0"/>
            <p:cNvCxnSpPr>
              <a:cxnSpLocks noChangeShapeType="1"/>
              <a:stCxn id="44" idx="7"/>
              <a:endCxn id="4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Freeform 6"/>
          <p:cNvSpPr/>
          <p:nvPr/>
        </p:nvSpPr>
        <p:spPr>
          <a:xfrm>
            <a:off x="2339788" y="3680267"/>
            <a:ext cx="710428" cy="1438491"/>
          </a:xfrm>
          <a:custGeom>
            <a:avLst/>
            <a:gdLst>
              <a:gd name="connsiteX0" fmla="*/ 13447 w 710428"/>
              <a:gd name="connsiteY0" fmla="*/ 878286 h 1438491"/>
              <a:gd name="connsiteX1" fmla="*/ 551330 w 710428"/>
              <a:gd name="connsiteY1" fmla="*/ 1348933 h 1438491"/>
              <a:gd name="connsiteX2" fmla="*/ 618565 w 710428"/>
              <a:gd name="connsiteY2" fmla="*/ 1308591 h 1438491"/>
              <a:gd name="connsiteX3" fmla="*/ 672353 w 710428"/>
              <a:gd name="connsiteY3" fmla="*/ 44568 h 1438491"/>
              <a:gd name="connsiteX4" fmla="*/ 0 w 710428"/>
              <a:gd name="connsiteY4" fmla="*/ 407638 h 14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28" h="1438491">
                <a:moveTo>
                  <a:pt x="13447" y="878286"/>
                </a:moveTo>
                <a:cubicBezTo>
                  <a:pt x="231962" y="1077751"/>
                  <a:pt x="450477" y="1277216"/>
                  <a:pt x="551330" y="1348933"/>
                </a:cubicBezTo>
                <a:cubicBezTo>
                  <a:pt x="652183" y="1420651"/>
                  <a:pt x="598395" y="1525985"/>
                  <a:pt x="618565" y="1308591"/>
                </a:cubicBezTo>
                <a:cubicBezTo>
                  <a:pt x="638736" y="1091197"/>
                  <a:pt x="775447" y="194727"/>
                  <a:pt x="672353" y="44568"/>
                </a:cubicBezTo>
                <a:cubicBezTo>
                  <a:pt x="569259" y="-105591"/>
                  <a:pt x="284629" y="151023"/>
                  <a:pt x="0" y="407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764416" y="3485665"/>
            <a:ext cx="710428" cy="1438491"/>
          </a:xfrm>
          <a:custGeom>
            <a:avLst/>
            <a:gdLst>
              <a:gd name="connsiteX0" fmla="*/ 13447 w 710428"/>
              <a:gd name="connsiteY0" fmla="*/ 878286 h 1438491"/>
              <a:gd name="connsiteX1" fmla="*/ 551330 w 710428"/>
              <a:gd name="connsiteY1" fmla="*/ 1348933 h 1438491"/>
              <a:gd name="connsiteX2" fmla="*/ 618565 w 710428"/>
              <a:gd name="connsiteY2" fmla="*/ 1308591 h 1438491"/>
              <a:gd name="connsiteX3" fmla="*/ 672353 w 710428"/>
              <a:gd name="connsiteY3" fmla="*/ 44568 h 1438491"/>
              <a:gd name="connsiteX4" fmla="*/ 0 w 710428"/>
              <a:gd name="connsiteY4" fmla="*/ 407638 h 14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28" h="1438491">
                <a:moveTo>
                  <a:pt x="13447" y="878286"/>
                </a:moveTo>
                <a:cubicBezTo>
                  <a:pt x="231962" y="1077751"/>
                  <a:pt x="450477" y="1277216"/>
                  <a:pt x="551330" y="1348933"/>
                </a:cubicBezTo>
                <a:cubicBezTo>
                  <a:pt x="652183" y="1420651"/>
                  <a:pt x="598395" y="1525985"/>
                  <a:pt x="618565" y="1308591"/>
                </a:cubicBezTo>
                <a:cubicBezTo>
                  <a:pt x="638736" y="1091197"/>
                  <a:pt x="775447" y="194727"/>
                  <a:pt x="672353" y="44568"/>
                </a:cubicBezTo>
                <a:cubicBezTo>
                  <a:pt x="569259" y="-105591"/>
                  <a:pt x="284629" y="151023"/>
                  <a:pt x="0" y="407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 of Vertex</a:t>
            </a:r>
          </a:p>
          <a:p>
            <a:pPr lvl="1"/>
            <a:r>
              <a:rPr lang="en-US" dirty="0"/>
              <a:t>A vertex v is reachable from other vertex if there exists a path from other vertex to vertex v</a:t>
            </a:r>
          </a:p>
          <a:p>
            <a:pPr lvl="2"/>
            <a:r>
              <a:rPr lang="en-US" dirty="0"/>
              <a:t>In undirected graph, edge is considered as 2-ways, so every vertex is reachable in following example.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U , V and X are not reachable from Z		all vertices are reachable from each other</a:t>
            </a:r>
          </a:p>
          <a:p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276147" y="3641705"/>
            <a:ext cx="3521075" cy="1371600"/>
            <a:chOff x="2808" y="1104"/>
            <a:chExt cx="2218" cy="86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2" name="AutoShape 9"/>
            <p:cNvCxnSpPr>
              <a:cxnSpLocks noChangeShapeType="1"/>
              <a:stCxn id="10" idx="3"/>
              <a:endCxn id="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0"/>
            <p:cNvCxnSpPr>
              <a:cxnSpLocks noChangeShapeType="1"/>
              <a:stCxn id="8" idx="3"/>
              <a:endCxn id="9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0" idx="5"/>
              <a:endCxn id="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30"/>
            <p:cNvCxnSpPr>
              <a:cxnSpLocks noChangeShapeType="1"/>
              <a:stCxn id="8" idx="7"/>
              <a:endCxn id="11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39322" y="3630346"/>
            <a:ext cx="3521075" cy="1371600"/>
            <a:chOff x="2808" y="1104"/>
            <a:chExt cx="2218" cy="864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1" name="AutoShape 9"/>
            <p:cNvCxnSpPr>
              <a:cxnSpLocks noChangeShapeType="1"/>
              <a:stCxn id="19" idx="3"/>
              <a:endCxn id="18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"/>
            <p:cNvCxnSpPr>
              <a:cxnSpLocks noChangeShapeType="1"/>
              <a:stCxn id="17" idx="3"/>
              <a:endCxn id="18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3"/>
            <p:cNvCxnSpPr>
              <a:cxnSpLocks noChangeShapeType="1"/>
              <a:stCxn id="19" idx="5"/>
              <a:endCxn id="17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9"/>
            <p:cNvCxnSpPr>
              <a:cxnSpLocks noChangeShapeType="1"/>
              <a:stCxn id="17" idx="5"/>
              <a:endCxn id="20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67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Each vertex is reachable from every other vertex, in other words there exists a path from each vertex to every other vertex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Disconnected Graph</a:t>
            </a:r>
          </a:p>
          <a:p>
            <a:pPr lvl="1"/>
            <a:r>
              <a:rPr lang="en-US" dirty="0"/>
              <a:t>A graph that is not connected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57605" y="3334512"/>
            <a:ext cx="3521075" cy="1371600"/>
            <a:chOff x="2808" y="1104"/>
            <a:chExt cx="2218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3" idx="5"/>
              <a:endCxn id="1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9"/>
            <p:cNvCxnSpPr>
              <a:cxnSpLocks noChangeShapeType="1"/>
              <a:stCxn id="11" idx="5"/>
              <a:endCxn id="1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0"/>
            <p:cNvCxnSpPr>
              <a:cxnSpLocks noChangeShapeType="1"/>
              <a:stCxn id="11" idx="7"/>
              <a:endCxn id="1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370064" y="3383407"/>
            <a:ext cx="3521075" cy="1371600"/>
            <a:chOff x="2808" y="1104"/>
            <a:chExt cx="2218" cy="864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5" name="AutoShape 9"/>
            <p:cNvCxnSpPr>
              <a:cxnSpLocks noChangeShapeType="1"/>
              <a:stCxn id="23" idx="3"/>
              <a:endCxn id="2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3"/>
            <p:cNvCxnSpPr>
              <a:cxnSpLocks noChangeShapeType="1"/>
              <a:stCxn id="23" idx="5"/>
              <a:endCxn id="2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403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  <a:p>
            <a:pPr lvl="1"/>
            <a:r>
              <a:rPr lang="en-US" dirty="0"/>
              <a:t>If there exists a directed path between each pair of vertices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  <a:p>
            <a:pPr lvl="1"/>
            <a:r>
              <a:rPr lang="en-US" dirty="0"/>
              <a:t>If there exists a path between each pair of vertices which ignores direction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57605" y="3334512"/>
            <a:ext cx="3521075" cy="1371600"/>
            <a:chOff x="2808" y="1104"/>
            <a:chExt cx="2218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1" idx="3"/>
              <a:endCxn id="1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3" idx="5"/>
              <a:endCxn id="1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9"/>
            <p:cNvCxnSpPr>
              <a:cxnSpLocks noChangeShapeType="1"/>
              <a:stCxn id="11" idx="5"/>
              <a:endCxn id="1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0"/>
            <p:cNvCxnSpPr>
              <a:cxnSpLocks noChangeShapeType="1"/>
              <a:stCxn id="11" idx="7"/>
              <a:endCxn id="1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659245" y="3334512"/>
            <a:ext cx="3521075" cy="1371600"/>
            <a:chOff x="2808" y="1104"/>
            <a:chExt cx="2218" cy="864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33" name="AutoShape 9"/>
            <p:cNvCxnSpPr>
              <a:cxnSpLocks noChangeShapeType="1"/>
              <a:stCxn id="31" idx="3"/>
              <a:endCxn id="3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"/>
            <p:cNvCxnSpPr>
              <a:cxnSpLocks noChangeShapeType="1"/>
              <a:stCxn id="29" idx="3"/>
              <a:endCxn id="30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3"/>
            <p:cNvCxnSpPr>
              <a:cxnSpLocks noChangeShapeType="1"/>
              <a:stCxn id="31" idx="5"/>
              <a:endCxn id="2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9"/>
            <p:cNvCxnSpPr>
              <a:cxnSpLocks noChangeShapeType="1"/>
              <a:stCxn id="29" idx="5"/>
              <a:endCxn id="32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91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Completely Connected Graph</a:t>
            </a:r>
          </a:p>
          <a:p>
            <a:pPr lvl="1"/>
            <a:r>
              <a:rPr lang="en-US" dirty="0"/>
              <a:t>If there exists an edge between each pair of vertices</a:t>
            </a:r>
          </a:p>
          <a:p>
            <a:r>
              <a:rPr lang="en-US" dirty="0"/>
              <a:t>Directed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Maximum Edges? </a:t>
            </a:r>
          </a:p>
          <a:p>
            <a:pPr lvl="2"/>
            <a:r>
              <a:rPr lang="en-US" dirty="0"/>
              <a:t>|E|=|V|*|V-1| =O(|V|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72464" y="3245758"/>
            <a:ext cx="2286000" cy="1371600"/>
            <a:chOff x="2808" y="1104"/>
            <a:chExt cx="1440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 flipH="1">
              <a:off x="3094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1" idx="3"/>
              <a:endCxn id="1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>
              <a:off x="3620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7" name="AutoShape 10"/>
          <p:cNvCxnSpPr>
            <a:cxnSpLocks noChangeShapeType="1"/>
          </p:cNvCxnSpPr>
          <p:nvPr/>
        </p:nvCxnSpPr>
        <p:spPr bwMode="auto">
          <a:xfrm flipH="1">
            <a:off x="1583309" y="4367803"/>
            <a:ext cx="1504950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AutoShape 13"/>
          <p:cNvCxnSpPr>
            <a:cxnSpLocks noChangeShapeType="1"/>
          </p:cNvCxnSpPr>
          <p:nvPr/>
        </p:nvCxnSpPr>
        <p:spPr bwMode="auto">
          <a:xfrm>
            <a:off x="2559685" y="3573418"/>
            <a:ext cx="590550" cy="57150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 flipH="1">
            <a:off x="1513459" y="3604660"/>
            <a:ext cx="590550" cy="57150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254658" y="2537699"/>
            <a:ext cx="2286000" cy="1371600"/>
            <a:chOff x="2808" y="1104"/>
            <a:chExt cx="1440" cy="864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24" name="AutoShape 9"/>
            <p:cNvCxnSpPr>
              <a:cxnSpLocks noChangeShapeType="1"/>
            </p:cNvCxnSpPr>
            <p:nvPr/>
          </p:nvCxnSpPr>
          <p:spPr bwMode="auto">
            <a:xfrm flipH="1">
              <a:off x="3094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0"/>
            <p:cNvCxnSpPr>
              <a:cxnSpLocks noChangeShapeType="1"/>
            </p:cNvCxnSpPr>
            <p:nvPr/>
          </p:nvCxnSpPr>
          <p:spPr bwMode="auto">
            <a:xfrm flipH="1">
              <a:off x="3094" y="1857"/>
              <a:ext cx="864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3"/>
            <p:cNvCxnSpPr>
              <a:cxnSpLocks noChangeShapeType="1"/>
            </p:cNvCxnSpPr>
            <p:nvPr/>
          </p:nvCxnSpPr>
          <p:spPr bwMode="auto">
            <a:xfrm>
              <a:off x="3620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9211603" y="4508993"/>
            <a:ext cx="457200" cy="457200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X</a:t>
            </a:r>
          </a:p>
        </p:txBody>
      </p:sp>
      <p:cxnSp>
        <p:nvCxnSpPr>
          <p:cNvPr id="29" name="AutoShape 9"/>
          <p:cNvCxnSpPr>
            <a:cxnSpLocks noChangeShapeType="1"/>
            <a:stCxn id="28" idx="2"/>
          </p:cNvCxnSpPr>
          <p:nvPr/>
        </p:nvCxnSpPr>
        <p:spPr bwMode="auto">
          <a:xfrm flipH="1" flipV="1">
            <a:off x="8522374" y="3921999"/>
            <a:ext cx="689229" cy="815594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9"/>
          <p:cNvCxnSpPr>
            <a:cxnSpLocks noChangeShapeType="1"/>
            <a:stCxn id="28" idx="6"/>
            <a:endCxn id="21" idx="4"/>
          </p:cNvCxnSpPr>
          <p:nvPr/>
        </p:nvCxnSpPr>
        <p:spPr bwMode="auto">
          <a:xfrm flipV="1">
            <a:off x="9668803" y="3909299"/>
            <a:ext cx="643255" cy="828294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9"/>
          <p:cNvCxnSpPr>
            <a:cxnSpLocks noChangeShapeType="1"/>
            <a:stCxn id="28" idx="0"/>
          </p:cNvCxnSpPr>
          <p:nvPr/>
        </p:nvCxnSpPr>
        <p:spPr bwMode="auto">
          <a:xfrm flipH="1" flipV="1">
            <a:off x="9406422" y="3007981"/>
            <a:ext cx="33781" cy="1501012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7"/>
          <p:cNvSpPr>
            <a:spLocks noGrp="1"/>
          </p:cNvSpPr>
          <p:nvPr>
            <p:ph sz="quarter" idx="1"/>
          </p:nvPr>
        </p:nvSpPr>
        <p:spPr>
          <a:xfrm>
            <a:off x="6203583" y="1219200"/>
            <a:ext cx="5388864" cy="49377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Undirected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Maximum Edges</a:t>
            </a:r>
          </a:p>
          <a:p>
            <a:pPr lvl="2"/>
            <a:r>
              <a:rPr lang="en-US" dirty="0"/>
              <a:t>|E|=|V|*|V-1|/2= O(|V|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5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 Graph</a:t>
            </a:r>
          </a:p>
          <a:p>
            <a:pPr lvl="1"/>
            <a:r>
              <a:rPr lang="en-US" dirty="0"/>
              <a:t>A graph that is consists of subset of vertices and edges of G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Two possible sub-graphs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Following is not valid sub-graph of G, why?</a:t>
            </a:r>
          </a:p>
          <a:p>
            <a:pPr lvl="2"/>
            <a:r>
              <a:rPr lang="en-US" dirty="0"/>
              <a:t>Look at definition of sub-graph</a:t>
            </a:r>
          </a:p>
          <a:p>
            <a:pPr lvl="2"/>
            <a:endParaRPr lang="en-US" dirty="0"/>
          </a:p>
        </p:txBody>
      </p: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8122285" y="1402080"/>
            <a:ext cx="3521075" cy="1371600"/>
            <a:chOff x="2808" y="1104"/>
            <a:chExt cx="2218" cy="864"/>
          </a:xfrm>
        </p:grpSpPr>
        <p:sp>
          <p:nvSpPr>
            <p:cNvPr id="146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147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48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5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1" name="AutoShape 9"/>
            <p:cNvCxnSpPr>
              <a:cxnSpLocks noChangeShapeType="1"/>
              <a:stCxn id="148" idx="3"/>
              <a:endCxn id="147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0"/>
            <p:cNvCxnSpPr>
              <a:cxnSpLocks noChangeShapeType="1"/>
              <a:stCxn id="146" idx="3"/>
              <a:endCxn id="147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"/>
            <p:cNvCxnSpPr>
              <a:cxnSpLocks noChangeShapeType="1"/>
              <a:stCxn id="148" idx="5"/>
              <a:endCxn id="146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9"/>
            <p:cNvCxnSpPr>
              <a:cxnSpLocks noChangeShapeType="1"/>
              <a:stCxn id="146" idx="5"/>
              <a:endCxn id="150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30"/>
            <p:cNvCxnSpPr>
              <a:cxnSpLocks noChangeShapeType="1"/>
              <a:stCxn id="146" idx="7"/>
              <a:endCxn id="150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471613" y="3341371"/>
            <a:ext cx="3521075" cy="457200"/>
            <a:chOff x="2808" y="1680"/>
            <a:chExt cx="2218" cy="288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6" name="AutoShape 10"/>
            <p:cNvCxnSpPr>
              <a:cxnSpLocks noChangeShapeType="1"/>
              <a:stCxn id="41" idx="3"/>
              <a:endCxn id="4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1" idx="5"/>
              <a:endCxn id="4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1" idx="7"/>
              <a:endCxn id="4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546725" y="2823211"/>
            <a:ext cx="2286000" cy="1371600"/>
            <a:chOff x="2808" y="1104"/>
            <a:chExt cx="1440" cy="864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55" name="AutoShape 9"/>
            <p:cNvCxnSpPr>
              <a:cxnSpLocks noChangeShapeType="1"/>
              <a:stCxn id="53" idx="3"/>
              <a:endCxn id="5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0"/>
            <p:cNvCxnSpPr>
              <a:cxnSpLocks noChangeShapeType="1"/>
              <a:stCxn id="51" idx="3"/>
              <a:endCxn id="5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"/>
            <p:cNvCxnSpPr>
              <a:cxnSpLocks noChangeShapeType="1"/>
              <a:stCxn id="53" idx="5"/>
              <a:endCxn id="5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3625850" y="5570222"/>
            <a:ext cx="3521075" cy="457200"/>
            <a:chOff x="2808" y="1680"/>
            <a:chExt cx="2218" cy="288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2" name="AutoShape 10"/>
            <p:cNvCxnSpPr>
              <a:cxnSpLocks noChangeShapeType="1"/>
              <a:stCxn id="79" idx="3"/>
              <a:endCxn id="80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29"/>
            <p:cNvCxnSpPr>
              <a:cxnSpLocks noChangeShapeType="1"/>
              <a:stCxn id="79" idx="5"/>
              <a:endCxn id="81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30"/>
            <p:cNvCxnSpPr>
              <a:cxnSpLocks noChangeShapeType="1"/>
              <a:stCxn id="79" idx="7"/>
              <a:endCxn id="81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85" name="AutoShape 10"/>
          <p:cNvCxnSpPr>
            <a:cxnSpLocks noChangeShapeType="1"/>
          </p:cNvCxnSpPr>
          <p:nvPr/>
        </p:nvCxnSpPr>
        <p:spPr bwMode="auto">
          <a:xfrm flipH="1">
            <a:off x="4001135" y="5675635"/>
            <a:ext cx="1504950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671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Graph</a:t>
            </a:r>
          </a:p>
          <a:p>
            <a:pPr lvl="1"/>
            <a:r>
              <a:rPr lang="en-US" dirty="0"/>
              <a:t>A graph with no parallel and self edges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276147" y="1853248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59" name="AutoShape 9"/>
            <p:cNvCxnSpPr>
              <a:cxnSpLocks noChangeShapeType="1"/>
              <a:stCxn id="54" idx="3"/>
              <a:endCxn id="47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0"/>
            <p:cNvCxnSpPr>
              <a:cxnSpLocks noChangeShapeType="1"/>
              <a:stCxn id="45" idx="3"/>
              <a:endCxn id="47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"/>
            <p:cNvCxnSpPr>
              <a:cxnSpLocks noChangeShapeType="1"/>
              <a:stCxn id="54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30"/>
            <p:cNvCxnSpPr>
              <a:cxnSpLocks noChangeShapeType="1"/>
              <a:stCxn id="45" idx="7"/>
              <a:endCxn id="5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06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  <a:p>
            <a:pPr lvl="1"/>
            <a:r>
              <a:rPr lang="en-US" dirty="0"/>
              <a:t>Weights on edge means cost or distance between end points of edge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Non-Weighted Graph</a:t>
            </a:r>
          </a:p>
        </p:txBody>
      </p:sp>
      <p:pic>
        <p:nvPicPr>
          <p:cNvPr id="8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" y="2820805"/>
            <a:ext cx="5233924" cy="33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2236605"/>
            <a:ext cx="2928112" cy="37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dirty="0"/>
              <a:t>Path Length</a:t>
            </a:r>
          </a:p>
          <a:p>
            <a:pPr lvl="1"/>
            <a:r>
              <a:rPr lang="en-US" dirty="0"/>
              <a:t>Sum of weights of edges on path from one vertex to other.</a:t>
            </a:r>
          </a:p>
          <a:p>
            <a:pPr lvl="2"/>
            <a:r>
              <a:rPr lang="en-US" dirty="0"/>
              <a:t>Length of path between u and w is 2</a:t>
            </a:r>
          </a:p>
          <a:p>
            <a:pPr lvl="2"/>
            <a:r>
              <a:rPr lang="en-US" dirty="0"/>
              <a:t>Length of path between u and y is 3</a:t>
            </a:r>
          </a:p>
          <a:p>
            <a:pPr lvl="2"/>
            <a:r>
              <a:rPr lang="en-US" dirty="0"/>
              <a:t>There are two paths from u to x</a:t>
            </a:r>
          </a:p>
          <a:p>
            <a:pPr lvl="3"/>
            <a:r>
              <a:rPr lang="en-US" dirty="0"/>
              <a:t>Path u-w-x has length 6 and path u-w-y-x has length 5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Path with minimum length</a:t>
            </a:r>
          </a:p>
          <a:p>
            <a:pPr lvl="2"/>
            <a:r>
              <a:rPr lang="en-US" dirty="0"/>
              <a:t>From u to x is 5</a:t>
            </a:r>
          </a:p>
          <a:p>
            <a:pPr lvl="2"/>
            <a:r>
              <a:rPr lang="en-US" dirty="0"/>
              <a:t>From u to v is 4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8025130" y="2644775"/>
            <a:ext cx="3521075" cy="3200400"/>
            <a:chOff x="2808" y="1104"/>
            <a:chExt cx="2218" cy="2016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7" name="AutoShape 9"/>
            <p:cNvCxnSpPr>
              <a:cxnSpLocks noChangeShapeType="1"/>
              <a:stCxn id="14" idx="3"/>
              <a:endCxn id="13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"/>
            <p:cNvCxnSpPr>
              <a:cxnSpLocks noChangeShapeType="1"/>
              <a:stCxn id="15" idx="1"/>
              <a:endCxn id="13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3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3" name="AutoShape 16"/>
            <p:cNvCxnSpPr>
              <a:cxnSpLocks noChangeShapeType="1"/>
              <a:stCxn id="15" idx="5"/>
              <a:endCxn id="22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7"/>
            <p:cNvCxnSpPr>
              <a:cxnSpLocks noChangeShapeType="1"/>
              <a:stCxn id="12" idx="4"/>
              <a:endCxn id="22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398" y="134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429" y="204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4" name="AutoShape 29"/>
            <p:cNvCxnSpPr>
              <a:cxnSpLocks noChangeShapeType="1"/>
              <a:stCxn id="12" idx="5"/>
              <a:endCxn id="16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0"/>
            <p:cNvCxnSpPr>
              <a:cxnSpLocks noChangeShapeType="1"/>
              <a:stCxn id="12" idx="7"/>
              <a:endCxn id="16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9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Non-Linear Data Structures</a:t>
            </a:r>
          </a:p>
          <a:p>
            <a:pPr lvl="1"/>
            <a:r>
              <a:rPr lang="en-GB" dirty="0"/>
              <a:t>Graphs</a:t>
            </a:r>
          </a:p>
          <a:p>
            <a:pPr lvl="2"/>
            <a:r>
              <a:rPr lang="en-GB" dirty="0"/>
              <a:t>Intro</a:t>
            </a:r>
          </a:p>
          <a:p>
            <a:pPr lvl="2"/>
            <a:r>
              <a:rPr lang="en-GB" dirty="0"/>
              <a:t>Application</a:t>
            </a:r>
          </a:p>
          <a:p>
            <a:pPr lvl="2"/>
            <a:r>
              <a:rPr lang="en-GB" dirty="0"/>
              <a:t>Terminologies</a:t>
            </a:r>
          </a:p>
          <a:p>
            <a:pPr lvl="2"/>
            <a:r>
              <a:rPr lang="en-GB" dirty="0"/>
              <a:t>Representation</a:t>
            </a:r>
          </a:p>
          <a:p>
            <a:pPr lvl="3"/>
            <a:r>
              <a:rPr lang="en-GB" dirty="0"/>
              <a:t>Adjacency List</a:t>
            </a:r>
          </a:p>
          <a:p>
            <a:pPr lvl="3"/>
            <a:r>
              <a:rPr lang="en-GB" dirty="0"/>
              <a:t>Adjacency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An undirected graph G is tree if it fulfills any of the following condition:</a:t>
            </a:r>
          </a:p>
          <a:p>
            <a:pPr lvl="2"/>
            <a:r>
              <a:rPr lang="en-US" dirty="0"/>
              <a:t>G has V-1 edges and no cycles</a:t>
            </a:r>
          </a:p>
          <a:p>
            <a:pPr lvl="2"/>
            <a:r>
              <a:rPr lang="en-US" dirty="0"/>
              <a:t>G has V-1 edges and is connected</a:t>
            </a:r>
          </a:p>
          <a:p>
            <a:pPr lvl="2"/>
            <a:r>
              <a:rPr lang="en-US" dirty="0"/>
              <a:t>G is connected, but removing any edge disconnects it</a:t>
            </a:r>
          </a:p>
          <a:p>
            <a:pPr lvl="2"/>
            <a:r>
              <a:rPr lang="en-US" dirty="0"/>
              <a:t>G is acyclic, but adding any edges creates a cycle</a:t>
            </a:r>
          </a:p>
          <a:p>
            <a:pPr lvl="2"/>
            <a:r>
              <a:rPr lang="en-US" dirty="0"/>
              <a:t>Exactly one simple path between each pair of vertices in G</a:t>
            </a:r>
          </a:p>
          <a:p>
            <a:pPr lvl="1"/>
            <a:endParaRPr lang="en-US" dirty="0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462713" y="4645152"/>
            <a:ext cx="3521075" cy="1371600"/>
            <a:chOff x="2808" y="1104"/>
            <a:chExt cx="2218" cy="864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1" name="AutoShape 9"/>
            <p:cNvCxnSpPr>
              <a:cxnSpLocks noChangeShapeType="1"/>
              <a:stCxn id="39" idx="3"/>
              <a:endCxn id="38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flipH="1">
              <a:off x="4242" y="1858"/>
              <a:ext cx="51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3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27238" y="4645152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5" idx="2"/>
              <a:endCxn id="46" idx="6"/>
            </p:cNvCxnSpPr>
            <p:nvPr/>
          </p:nvCxnSpPr>
          <p:spPr bwMode="auto">
            <a:xfrm flipH="1">
              <a:off x="3096" y="1824"/>
              <a:ext cx="864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</p:cNvCxnSpPr>
            <p:nvPr/>
          </p:nvCxnSpPr>
          <p:spPr bwMode="auto">
            <a:xfrm flipH="1">
              <a:off x="4242" y="1858"/>
              <a:ext cx="51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"/>
            <p:cNvCxnSpPr>
              <a:cxnSpLocks noChangeShapeType="1"/>
              <a:stCxn id="47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173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without cycles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Following graph is not DAG, as it contains a cycle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7077075" y="1990725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7" idx="3"/>
              <a:endCxn id="4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"/>
            <p:cNvCxnSpPr>
              <a:cxnSpLocks noChangeShapeType="1"/>
              <a:stCxn id="47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101840" y="4386072"/>
            <a:ext cx="3521075" cy="1371600"/>
            <a:chOff x="2808" y="1104"/>
            <a:chExt cx="2218" cy="864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59" name="AutoShape 9"/>
            <p:cNvCxnSpPr>
              <a:cxnSpLocks noChangeShapeType="1"/>
              <a:stCxn id="57" idx="3"/>
              <a:endCxn id="5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0"/>
            <p:cNvCxnSpPr>
              <a:cxnSpLocks noChangeShapeType="1"/>
              <a:stCxn id="55" idx="3"/>
              <a:endCxn id="56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"/>
            <p:cNvCxnSpPr>
              <a:cxnSpLocks noChangeShapeType="1"/>
              <a:stCxn id="57" idx="5"/>
              <a:endCxn id="5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4" name="AutoShape 13"/>
          <p:cNvCxnSpPr>
            <a:cxnSpLocks noChangeShapeType="1"/>
            <a:endCxn id="48" idx="2"/>
          </p:cNvCxnSpPr>
          <p:nvPr/>
        </p:nvCxnSpPr>
        <p:spPr bwMode="auto">
          <a:xfrm flipV="1">
            <a:off x="9369742" y="3133725"/>
            <a:ext cx="771208" cy="8382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AutoShape 13"/>
          <p:cNvCxnSpPr>
            <a:cxnSpLocks noChangeShapeType="1"/>
            <a:endCxn id="58" idx="2"/>
          </p:cNvCxnSpPr>
          <p:nvPr/>
        </p:nvCxnSpPr>
        <p:spPr bwMode="auto">
          <a:xfrm>
            <a:off x="9389427" y="5529072"/>
            <a:ext cx="776288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584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A directed graph without cycles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Applications:</a:t>
            </a:r>
          </a:p>
          <a:p>
            <a:pPr lvl="2"/>
            <a:r>
              <a:rPr lang="en-US" altLang="en-US" dirty="0"/>
              <a:t>The parse tree constructed by a compiler to execute sequential statements</a:t>
            </a:r>
          </a:p>
          <a:p>
            <a:pPr lvl="2"/>
            <a:r>
              <a:rPr lang="en-US" altLang="en-US" dirty="0"/>
              <a:t>Dependency graphs for task scheduling</a:t>
            </a:r>
          </a:p>
          <a:p>
            <a:pPr lvl="2"/>
            <a:r>
              <a:rPr lang="en-US" altLang="en-US" dirty="0"/>
              <a:t>Dependency graphs between classes formed by inheritance relationships in object-oriented programming languages</a:t>
            </a:r>
          </a:p>
          <a:p>
            <a:pPr lvl="2"/>
            <a:r>
              <a:rPr lang="en-US" altLang="en-US" dirty="0"/>
              <a:t>Information categorization systems, such as folders in a computer</a:t>
            </a:r>
          </a:p>
          <a:p>
            <a:pPr lvl="2"/>
            <a:r>
              <a:rPr lang="en-US" altLang="en-US" dirty="0"/>
              <a:t>Course pre-requisites</a:t>
            </a:r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marL="868680" lvl="3" indent="0">
              <a:buNone/>
            </a:pP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58184" y="4906571"/>
            <a:ext cx="7670800" cy="1250389"/>
            <a:chOff x="533400" y="2743200"/>
            <a:chExt cx="8077200" cy="2133600"/>
          </a:xfrm>
        </p:grpSpPr>
        <p:sp>
          <p:nvSpPr>
            <p:cNvPr id="8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CS32</a:t>
              </a:r>
            </a:p>
          </p:txBody>
        </p:sp>
        <p:sp>
          <p:nvSpPr>
            <p:cNvPr id="9" name="Oval 567"/>
            <p:cNvSpPr>
              <a:spLocks noChangeArrowheads="1"/>
            </p:cNvSpPr>
            <p:nvPr/>
          </p:nvSpPr>
          <p:spPr bwMode="auto">
            <a:xfrm>
              <a:off x="2743200" y="27527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CS16</a:t>
              </a:r>
            </a:p>
          </p:txBody>
        </p:sp>
        <p:sp>
          <p:nvSpPr>
            <p:cNvPr id="10" name="Oval 568"/>
            <p:cNvSpPr>
              <a:spLocks noChangeArrowheads="1"/>
            </p:cNvSpPr>
            <p:nvPr/>
          </p:nvSpPr>
          <p:spPr bwMode="auto">
            <a:xfrm>
              <a:off x="2454275" y="42672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CS18</a:t>
              </a:r>
            </a:p>
          </p:txBody>
        </p:sp>
        <p:sp>
          <p:nvSpPr>
            <p:cNvPr id="11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CS15</a:t>
              </a:r>
            </a:p>
          </p:txBody>
        </p:sp>
        <p:sp>
          <p:nvSpPr>
            <p:cNvPr id="12" name="Oval 570"/>
            <p:cNvSpPr>
              <a:spLocks noChangeArrowheads="1"/>
            </p:cNvSpPr>
            <p:nvPr/>
          </p:nvSpPr>
          <p:spPr bwMode="auto">
            <a:xfrm>
              <a:off x="685800" y="41243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CS17</a:t>
              </a:r>
            </a:p>
          </p:txBody>
        </p:sp>
        <p:cxnSp>
          <p:nvCxnSpPr>
            <p:cNvPr id="13" name="AutoShape 571"/>
            <p:cNvCxnSpPr>
              <a:cxnSpLocks noChangeShapeType="1"/>
              <a:stCxn id="11" idx="6"/>
              <a:endCxn id="9" idx="2"/>
            </p:cNvCxnSpPr>
            <p:nvPr/>
          </p:nvCxnSpPr>
          <p:spPr bwMode="auto">
            <a:xfrm flipV="1">
              <a:off x="1479550" y="2981325"/>
              <a:ext cx="1254125" cy="22860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AutoShape 574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1631950" y="4352925"/>
              <a:ext cx="812800" cy="142875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2"/>
            </p:cNvCxnSpPr>
            <p:nvPr/>
          </p:nvCxnSpPr>
          <p:spPr>
            <a:xfrm flipV="1">
              <a:off x="1470025" y="2981325"/>
              <a:ext cx="127317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9" idx="5"/>
              <a:endCxn id="8" idx="1"/>
            </p:cNvCxnSpPr>
            <p:nvPr/>
          </p:nvCxnSpPr>
          <p:spPr>
            <a:xfrm>
              <a:off x="3542659" y="3142970"/>
              <a:ext cx="1547507" cy="962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00200" y="4333876"/>
              <a:ext cx="838200" cy="161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10" idx="6"/>
              <a:endCxn id="8" idx="2"/>
            </p:cNvCxnSpPr>
            <p:nvPr/>
          </p:nvCxnSpPr>
          <p:spPr>
            <a:xfrm flipV="1">
              <a:off x="3390900" y="4267200"/>
              <a:ext cx="15621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CS123</a:t>
              </a:r>
            </a:p>
          </p:txBody>
        </p:sp>
        <p:sp>
          <p:nvSpPr>
            <p:cNvPr id="21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CS224</a:t>
              </a:r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8" idx="5"/>
              <a:endCxn id="20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Oval 568"/>
            <p:cNvSpPr>
              <a:spLocks noChangeArrowheads="1"/>
            </p:cNvSpPr>
            <p:nvPr/>
          </p:nvSpPr>
          <p:spPr bwMode="auto">
            <a:xfrm>
              <a:off x="5496901" y="27432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CS141 </a:t>
              </a:r>
            </a:p>
          </p:txBody>
        </p:sp>
        <p:sp>
          <p:nvSpPr>
            <p:cNvPr id="25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CS242</a:t>
              </a:r>
            </a:p>
          </p:txBody>
        </p:sp>
        <p:cxnSp>
          <p:nvCxnSpPr>
            <p:cNvPr id="26" name="Straight Arrow Connector 25"/>
            <p:cNvCxnSpPr>
              <a:endCxn id="24" idx="3"/>
            </p:cNvCxnSpPr>
            <p:nvPr/>
          </p:nvCxnSpPr>
          <p:spPr>
            <a:xfrm flipV="1">
              <a:off x="3363301" y="3133445"/>
              <a:ext cx="2270766" cy="1362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>
              <a:stCxn id="24" idx="6"/>
              <a:endCxn id="25" idx="2"/>
            </p:cNvCxnSpPr>
            <p:nvPr/>
          </p:nvCxnSpPr>
          <p:spPr>
            <a:xfrm>
              <a:off x="6433526" y="2971800"/>
              <a:ext cx="805474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9" idx="6"/>
              <a:endCxn id="24" idx="2"/>
            </p:cNvCxnSpPr>
            <p:nvPr/>
          </p:nvCxnSpPr>
          <p:spPr>
            <a:xfrm flipV="1">
              <a:off x="3679825" y="2971800"/>
              <a:ext cx="1817076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939376" y="1398601"/>
            <a:ext cx="3339805" cy="1597299"/>
            <a:chOff x="1143000" y="1828800"/>
            <a:chExt cx="6624032" cy="3576032"/>
          </a:xfrm>
        </p:grpSpPr>
        <p:sp>
          <p:nvSpPr>
            <p:cNvPr id="63" name="Oval 62"/>
            <p:cNvSpPr/>
            <p:nvPr/>
          </p:nvSpPr>
          <p:spPr>
            <a:xfrm>
              <a:off x="1143000" y="3200401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33800" y="18288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3733800" y="46482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984304" y="18288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010400" y="46482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</a:t>
              </a:r>
            </a:p>
          </p:txBody>
        </p:sp>
        <p:cxnSp>
          <p:nvCxnSpPr>
            <p:cNvPr id="68" name="Straight Arrow Connector 67"/>
            <p:cNvCxnSpPr>
              <a:stCxn id="63" idx="7"/>
              <a:endCxn id="64" idx="2"/>
            </p:cNvCxnSpPr>
            <p:nvPr/>
          </p:nvCxnSpPr>
          <p:spPr>
            <a:xfrm flipV="1">
              <a:off x="1788824" y="2207116"/>
              <a:ext cx="1944975" cy="110409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5"/>
              <a:endCxn id="65" idx="2"/>
            </p:cNvCxnSpPr>
            <p:nvPr/>
          </p:nvCxnSpPr>
          <p:spPr>
            <a:xfrm>
              <a:off x="1788824" y="3846226"/>
              <a:ext cx="1944975" cy="118028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973694" y="2680318"/>
              <a:ext cx="0" cy="1921775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6"/>
              <a:endCxn id="66" idx="2"/>
            </p:cNvCxnSpPr>
            <p:nvPr/>
          </p:nvCxnSpPr>
          <p:spPr>
            <a:xfrm>
              <a:off x="4490432" y="2207116"/>
              <a:ext cx="2493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7362621" y="2585432"/>
              <a:ext cx="26097" cy="206276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5" idx="6"/>
              <a:endCxn id="67" idx="2"/>
            </p:cNvCxnSpPr>
            <p:nvPr/>
          </p:nvCxnSpPr>
          <p:spPr>
            <a:xfrm>
              <a:off x="4490432" y="5026516"/>
              <a:ext cx="25199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0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Common methods for Graph ADT can be: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numVertices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vertices()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numEdges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edges()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outgoingEdges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incomingEdges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getEdge</a:t>
            </a:r>
            <a:r>
              <a:rPr lang="en-US" dirty="0"/>
              <a:t>(v1, v2)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endVertices</a:t>
            </a:r>
            <a:r>
              <a:rPr lang="en-US" dirty="0"/>
              <a:t>(e)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opposite(v, 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insertVertex</a:t>
            </a:r>
            <a:r>
              <a:rPr lang="en-US" dirty="0"/>
              <a:t>(value)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insertEdge</a:t>
            </a:r>
            <a:r>
              <a:rPr lang="en-US" dirty="0"/>
              <a:t>(v1, v2, value)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removeVertex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removeEdge</a:t>
            </a:r>
            <a:r>
              <a:rPr lang="en-US" dirty="0"/>
              <a:t>(e)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Run time depends upon underlying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2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multiple ways to represent a graph in memory: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pPr lvl="1"/>
            <a:r>
              <a:rPr lang="en-US" dirty="0"/>
              <a:t>Edge List</a:t>
            </a:r>
          </a:p>
          <a:p>
            <a:pPr lvl="1"/>
            <a:r>
              <a:rPr lang="en-US" dirty="0"/>
              <a:t>Adjacency Map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Assume following example for all representations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400928" y="4251960"/>
            <a:ext cx="3287713" cy="1571626"/>
            <a:chOff x="6400928" y="4251960"/>
            <a:chExt cx="3287713" cy="1571626"/>
          </a:xfrm>
        </p:grpSpPr>
        <p:grpSp>
          <p:nvGrpSpPr>
            <p:cNvPr id="26" name="Group 25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19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4" name="Group 23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8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1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12" name="AutoShape 9"/>
                  <p:cNvCxnSpPr>
                    <a:cxnSpLocks noChangeShapeType="1"/>
                    <a:stCxn id="8" idx="2"/>
                    <a:endCxn id="9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" name="AutoShape 10"/>
                  <p:cNvCxnSpPr>
                    <a:cxnSpLocks noChangeShapeType="1"/>
                    <a:stCxn id="11" idx="3"/>
                    <a:endCxn id="8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" name="AutoShape 13"/>
                  <p:cNvCxnSpPr>
                    <a:cxnSpLocks noChangeShapeType="1"/>
                    <a:stCxn id="10" idx="4"/>
                    <a:endCxn id="9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0" name="AutoShape 10"/>
                <p:cNvCxnSpPr>
                  <a:cxnSpLocks noChangeShapeType="1"/>
                  <a:stCxn id="15" idx="3"/>
                  <a:endCxn id="9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10"/>
                <p:cNvCxnSpPr>
                  <a:cxnSpLocks noChangeShapeType="1"/>
                  <a:stCxn id="11" idx="1"/>
                  <a:endCxn id="1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7" name="AutoShape 10"/>
            <p:cNvCxnSpPr>
              <a:cxnSpLocks noChangeShapeType="1"/>
              <a:stCxn id="8" idx="0"/>
              <a:endCxn id="1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4742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adjacency matrix of a graph G = (V, E) is a |V | × |V | matrix E, where each entry 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is equal to 1 if there exists an edge e = (vi, </a:t>
            </a:r>
            <a:r>
              <a:rPr lang="en-US" dirty="0" err="1"/>
              <a:t>vj</a:t>
            </a:r>
            <a:r>
              <a:rPr lang="en-US" dirty="0"/>
              <a:t> ) ∈ E and 0 otherwise.</a:t>
            </a:r>
          </a:p>
          <a:p>
            <a:pPr lvl="1"/>
            <a:r>
              <a:rPr lang="en-US" dirty="0"/>
              <a:t>1 and 0 can also be replaced with true/false.</a:t>
            </a:r>
          </a:p>
          <a:p>
            <a:r>
              <a:rPr lang="en-US" dirty="0"/>
              <a:t>Vertex list itself is stored in 1D array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24491"/>
              </p:ext>
            </p:extLst>
          </p:nvPr>
        </p:nvGraphicFramePr>
        <p:xfrm>
          <a:off x="7559040" y="3961447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188848" y="4573905"/>
            <a:ext cx="3287713" cy="1571626"/>
            <a:chOff x="6400928" y="4251960"/>
            <a:chExt cx="3287713" cy="1571626"/>
          </a:xfrm>
        </p:grpSpPr>
        <p:grpSp>
          <p:nvGrpSpPr>
            <p:cNvPr id="38" name="Group 37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41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Group 41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43" name="Group 42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46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4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4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4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50" name="AutoShape 9"/>
                  <p:cNvCxnSpPr>
                    <a:cxnSpLocks noChangeShapeType="1"/>
                    <a:stCxn id="46" idx="2"/>
                    <a:endCxn id="47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1" name="AutoShape 10"/>
                  <p:cNvCxnSpPr>
                    <a:cxnSpLocks noChangeShapeType="1"/>
                    <a:stCxn id="49" idx="3"/>
                    <a:endCxn id="46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" name="AutoShape 13"/>
                  <p:cNvCxnSpPr>
                    <a:cxnSpLocks noChangeShapeType="1"/>
                    <a:stCxn id="48" idx="4"/>
                    <a:endCxn id="47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AutoShape 10"/>
                <p:cNvCxnSpPr>
                  <a:cxnSpLocks noChangeShapeType="1"/>
                  <a:stCxn id="40" idx="3"/>
                  <a:endCxn id="47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10"/>
                <p:cNvCxnSpPr>
                  <a:cxnSpLocks noChangeShapeType="1"/>
                  <a:stCxn id="49" idx="1"/>
                  <a:endCxn id="40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9" name="AutoShape 10"/>
            <p:cNvCxnSpPr>
              <a:cxnSpLocks noChangeShapeType="1"/>
              <a:stCxn id="46" idx="0"/>
              <a:endCxn id="40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7051"/>
              </p:ext>
            </p:extLst>
          </p:nvPr>
        </p:nvGraphicFramePr>
        <p:xfrm>
          <a:off x="1188848" y="3108044"/>
          <a:ext cx="34594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3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graph is directed?</a:t>
            </a:r>
          </a:p>
          <a:p>
            <a:pPr lvl="1"/>
            <a:r>
              <a:rPr lang="en-US" dirty="0"/>
              <a:t>Then entry 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is equal to 1 if there exists an edge e = from vi to </a:t>
            </a:r>
            <a:r>
              <a:rPr lang="en-US" dirty="0" err="1"/>
              <a:t>vj</a:t>
            </a:r>
            <a:r>
              <a:rPr lang="en-US" dirty="0"/>
              <a:t>  and 0 otherwise.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Graph:</a:t>
            </a:r>
          </a:p>
          <a:p>
            <a:pPr lvl="1"/>
            <a:r>
              <a:rPr lang="en-US" dirty="0"/>
              <a:t>1 and 0 are replaced with respective weights</a:t>
            </a:r>
          </a:p>
          <a:p>
            <a:pPr lvl="1"/>
            <a:r>
              <a:rPr lang="en-US" dirty="0"/>
              <a:t>0 or -1 presents no edge</a:t>
            </a:r>
          </a:p>
          <a:p>
            <a:endParaRPr lang="en-US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/>
        </p:nvGraphicFramePr>
        <p:xfrm>
          <a:off x="609600" y="22098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400928" y="2667000"/>
            <a:ext cx="3287713" cy="1571626"/>
            <a:chOff x="6400928" y="4251960"/>
            <a:chExt cx="3287713" cy="1571626"/>
          </a:xfrm>
        </p:grpSpPr>
        <p:grpSp>
          <p:nvGrpSpPr>
            <p:cNvPr id="24" name="Group 23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2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8" name="Group 27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29" name="Group 28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3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3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3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3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36" name="AutoShape 9"/>
                  <p:cNvCxnSpPr>
                    <a:cxnSpLocks noChangeShapeType="1"/>
                    <a:stCxn id="32" idx="2"/>
                    <a:endCxn id="33" idx="6"/>
                  </p:cNvCxnSpPr>
                  <p:nvPr/>
                </p:nvCxnSpPr>
                <p:spPr bwMode="auto">
                  <a:xfrm flipH="1">
                    <a:off x="3094" y="1854"/>
                    <a:ext cx="866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7" name="AutoShape 10"/>
                  <p:cNvCxnSpPr>
                    <a:cxnSpLocks noChangeShapeType="1"/>
                    <a:stCxn id="35" idx="3"/>
                    <a:endCxn id="32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8" name="AutoShape 13"/>
                  <p:cNvCxnSpPr>
                    <a:cxnSpLocks noChangeShapeType="1"/>
                    <a:stCxn id="34" idx="4"/>
                    <a:endCxn id="33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0" name="AutoShape 10"/>
                <p:cNvCxnSpPr>
                  <a:cxnSpLocks noChangeShapeType="1"/>
                  <a:stCxn id="26" idx="3"/>
                  <a:endCxn id="33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0"/>
                <p:cNvCxnSpPr>
                  <a:cxnSpLocks noChangeShapeType="1"/>
                  <a:stCxn id="35" idx="1"/>
                  <a:endCxn id="26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5" name="AutoShape 10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120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 descr="P553b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" y="1947067"/>
            <a:ext cx="3901440" cy="306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P567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661160"/>
            <a:ext cx="6827520" cy="46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2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vertices labels can be used as index, then separate 1D array is not needed to store  them, edge matrix would be enough.</a:t>
            </a:r>
          </a:p>
          <a:p>
            <a:endParaRPr lang="en-US" dirty="0"/>
          </a:p>
        </p:txBody>
      </p:sp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307458"/>
              </p:ext>
            </p:extLst>
          </p:nvPr>
        </p:nvGraphicFramePr>
        <p:xfrm>
          <a:off x="609600" y="22098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400928" y="2667000"/>
            <a:ext cx="3287713" cy="1571626"/>
            <a:chOff x="6400928" y="4251960"/>
            <a:chExt cx="3287713" cy="1571626"/>
          </a:xfrm>
        </p:grpSpPr>
        <p:grpSp>
          <p:nvGrpSpPr>
            <p:cNvPr id="26" name="Group 25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29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0" name="Group 29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3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3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3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38" name="AutoShape 9"/>
                  <p:cNvCxnSpPr>
                    <a:cxnSpLocks noChangeShapeType="1"/>
                    <a:stCxn id="34" idx="2"/>
                    <a:endCxn id="35" idx="6"/>
                  </p:cNvCxnSpPr>
                  <p:nvPr/>
                </p:nvCxnSpPr>
                <p:spPr bwMode="auto">
                  <a:xfrm flipH="1">
                    <a:off x="3094" y="1854"/>
                    <a:ext cx="866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" name="AutoShape 10"/>
                  <p:cNvCxnSpPr>
                    <a:cxnSpLocks noChangeShapeType="1"/>
                    <a:stCxn id="37" idx="3"/>
                    <a:endCxn id="34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" name="AutoShape 13"/>
                  <p:cNvCxnSpPr>
                    <a:cxnSpLocks noChangeShapeType="1"/>
                    <a:stCxn id="36" idx="4"/>
                    <a:endCxn id="35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2" name="AutoShape 10"/>
                <p:cNvCxnSpPr>
                  <a:cxnSpLocks noChangeShapeType="1"/>
                  <a:stCxn id="28" idx="3"/>
                  <a:endCxn id="35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0"/>
                <p:cNvCxnSpPr>
                  <a:cxnSpLocks noChangeShapeType="1"/>
                  <a:stCxn id="37" idx="1"/>
                  <a:endCxn id="28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7" name="AutoShape 10"/>
            <p:cNvCxnSpPr>
              <a:cxnSpLocks noChangeShapeType="1"/>
              <a:stCxn id="34" idx="0"/>
              <a:endCxn id="28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0414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Vertex list and Edge list are given</a:t>
            </a:r>
          </a:p>
          <a:p>
            <a:r>
              <a:rPr lang="en-US" dirty="0"/>
              <a:t>Running Time?</a:t>
            </a:r>
          </a:p>
          <a:p>
            <a:pPr lvl="1"/>
            <a:r>
              <a:rPr lang="en-US" dirty="0"/>
              <a:t>Get a vertex’s out-edges</a:t>
            </a:r>
          </a:p>
          <a:p>
            <a:pPr lvl="1"/>
            <a:r>
              <a:rPr lang="en-US" dirty="0"/>
              <a:t>Get a vertex’s in-edges</a:t>
            </a:r>
          </a:p>
          <a:p>
            <a:pPr lvl="1"/>
            <a:r>
              <a:rPr lang="en-US" dirty="0"/>
              <a:t>Decide if some edge exists</a:t>
            </a:r>
          </a:p>
          <a:p>
            <a:pPr lvl="1"/>
            <a:r>
              <a:rPr lang="en-US" dirty="0"/>
              <a:t>Insert an edge</a:t>
            </a:r>
          </a:p>
          <a:p>
            <a:pPr lvl="1"/>
            <a:r>
              <a:rPr lang="en-US" dirty="0"/>
              <a:t>Delete an edge</a:t>
            </a:r>
          </a:p>
          <a:p>
            <a:pPr lvl="1"/>
            <a:r>
              <a:rPr lang="en-US" dirty="0"/>
              <a:t>Inset a vertex</a:t>
            </a:r>
          </a:p>
          <a:p>
            <a:pPr lvl="1"/>
            <a:r>
              <a:rPr lang="en-US" dirty="0"/>
              <a:t>Remove a vertex</a:t>
            </a:r>
          </a:p>
          <a:p>
            <a:r>
              <a:rPr lang="en-US" dirty="0"/>
              <a:t>Memory </a:t>
            </a:r>
          </a:p>
          <a:p>
            <a:pPr lvl="1"/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Good for?</a:t>
            </a:r>
          </a:p>
          <a:p>
            <a:pPr lvl="1"/>
            <a:r>
              <a:rPr lang="en-US" dirty="0"/>
              <a:t>Dense graphs</a:t>
            </a:r>
          </a:p>
          <a:p>
            <a:pPr lvl="2"/>
            <a:r>
              <a:rPr lang="en-US" dirty="0"/>
              <a:t>Edges are close to |V|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7513320" y="25146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76500"/>
              </p:ext>
            </p:extLst>
          </p:nvPr>
        </p:nvGraphicFramePr>
        <p:xfrm>
          <a:off x="8077200" y="1534160"/>
          <a:ext cx="34594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5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a way of representing relationships between pairs of objects. </a:t>
            </a:r>
          </a:p>
          <a:p>
            <a:r>
              <a:rPr lang="en-US" dirty="0"/>
              <a:t>It is a set of objects, called vertices, together with a collection of pairwise connections between them, called edges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2" descr="http://upload.wikimedia.org/wikipedia/commons/thumb/9/90/Petersen_graph_3-coloring.svg/300px-Petersen_graph_3-colori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https://akela.mendelu.cz/~martinp/site/group_task-routing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3119718"/>
            <a:ext cx="5678065" cy="29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88" y="3307976"/>
            <a:ext cx="4442012" cy="28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9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vertex is associated with its list of connected vertices. </a:t>
            </a:r>
          </a:p>
          <a:p>
            <a:pPr lvl="1"/>
            <a:r>
              <a:rPr lang="en-US" dirty="0"/>
              <a:t>There can be different ways to implement it. Simplest one is using vertex numbers as array index, where each index would hold a pointer to linked list of connected vertices.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5128" y="3235960"/>
            <a:ext cx="3287713" cy="1571626"/>
            <a:chOff x="6400928" y="4251960"/>
            <a:chExt cx="3287713" cy="1571626"/>
          </a:xfrm>
        </p:grpSpPr>
        <p:grpSp>
          <p:nvGrpSpPr>
            <p:cNvPr id="53" name="Group 52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56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58" name="Group 57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6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6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6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65" name="AutoShape 9"/>
                  <p:cNvCxnSpPr>
                    <a:cxnSpLocks noChangeShapeType="1"/>
                    <a:stCxn id="61" idx="2"/>
                    <a:endCxn id="62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10"/>
                  <p:cNvCxnSpPr>
                    <a:cxnSpLocks noChangeShapeType="1"/>
                    <a:stCxn id="64" idx="3"/>
                    <a:endCxn id="61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AutoShape 13"/>
                  <p:cNvCxnSpPr>
                    <a:cxnSpLocks noChangeShapeType="1"/>
                    <a:stCxn id="63" idx="4"/>
                    <a:endCxn id="62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9" name="AutoShape 10"/>
                <p:cNvCxnSpPr>
                  <a:cxnSpLocks noChangeShapeType="1"/>
                  <a:stCxn id="55" idx="3"/>
                  <a:endCxn id="62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0"/>
                <p:cNvCxnSpPr>
                  <a:cxnSpLocks noChangeShapeType="1"/>
                  <a:stCxn id="64" idx="1"/>
                  <a:endCxn id="5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54" name="AutoShape 10"/>
            <p:cNvCxnSpPr>
              <a:cxnSpLocks noChangeShapeType="1"/>
              <a:stCxn id="61" idx="0"/>
              <a:endCxn id="5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/>
          <p:cNvGrpSpPr/>
          <p:nvPr/>
        </p:nvGrpSpPr>
        <p:grpSpPr>
          <a:xfrm>
            <a:off x="1278065" y="2919966"/>
            <a:ext cx="1097280" cy="365760"/>
            <a:chOff x="1813560" y="2895600"/>
            <a:chExt cx="914400" cy="426720"/>
          </a:xfrm>
        </p:grpSpPr>
        <p:sp>
          <p:nvSpPr>
            <p:cNvPr id="93" name="Rectangle 92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cxnSp>
          <p:nvCxnSpPr>
            <p:cNvPr id="9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Group 98"/>
          <p:cNvGrpSpPr/>
          <p:nvPr/>
        </p:nvGrpSpPr>
        <p:grpSpPr>
          <a:xfrm>
            <a:off x="2351289" y="2919966"/>
            <a:ext cx="914400" cy="365760"/>
            <a:chOff x="2682240" y="2895600"/>
            <a:chExt cx="914400" cy="426720"/>
          </a:xfrm>
        </p:grpSpPr>
        <p:sp>
          <p:nvSpPr>
            <p:cNvPr id="100" name="Rectangle 9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" name="Group 101"/>
          <p:cNvGrpSpPr/>
          <p:nvPr/>
        </p:nvGrpSpPr>
        <p:grpSpPr>
          <a:xfrm>
            <a:off x="3235209" y="2919966"/>
            <a:ext cx="914400" cy="365760"/>
            <a:chOff x="2682240" y="2895600"/>
            <a:chExt cx="914400" cy="426720"/>
          </a:xfrm>
        </p:grpSpPr>
        <p:sp>
          <p:nvSpPr>
            <p:cNvPr id="103" name="Rectangle 10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5" name="Group 104"/>
          <p:cNvGrpSpPr/>
          <p:nvPr/>
        </p:nvGrpSpPr>
        <p:grpSpPr>
          <a:xfrm>
            <a:off x="1278065" y="3504694"/>
            <a:ext cx="1097280" cy="365760"/>
            <a:chOff x="1813560" y="2895600"/>
            <a:chExt cx="914400" cy="426720"/>
          </a:xfrm>
        </p:grpSpPr>
        <p:sp>
          <p:nvSpPr>
            <p:cNvPr id="106" name="Rectangle 105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cxnSp>
          <p:nvCxnSpPr>
            <p:cNvPr id="10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2351289" y="3504694"/>
            <a:ext cx="914400" cy="365760"/>
            <a:chOff x="2682240" y="2895600"/>
            <a:chExt cx="914400" cy="426720"/>
          </a:xfrm>
        </p:grpSpPr>
        <p:sp>
          <p:nvSpPr>
            <p:cNvPr id="109" name="Rectangle 10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1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Group 110"/>
          <p:cNvGrpSpPr/>
          <p:nvPr/>
        </p:nvGrpSpPr>
        <p:grpSpPr>
          <a:xfrm>
            <a:off x="3235209" y="3504694"/>
            <a:ext cx="914400" cy="365760"/>
            <a:chOff x="2682240" y="2895600"/>
            <a:chExt cx="914400" cy="426720"/>
          </a:xfrm>
        </p:grpSpPr>
        <p:sp>
          <p:nvSpPr>
            <p:cNvPr id="112" name="Rectangle 11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1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/>
          <p:cNvGrpSpPr/>
          <p:nvPr/>
        </p:nvGrpSpPr>
        <p:grpSpPr>
          <a:xfrm>
            <a:off x="1278065" y="4089422"/>
            <a:ext cx="1097280" cy="365760"/>
            <a:chOff x="1813560" y="2895600"/>
            <a:chExt cx="914400" cy="426720"/>
          </a:xfrm>
        </p:grpSpPr>
        <p:sp>
          <p:nvSpPr>
            <p:cNvPr id="115" name="Rectangle 114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cxnSp>
          <p:nvCxnSpPr>
            <p:cNvPr id="116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7" name="Group 116"/>
          <p:cNvGrpSpPr/>
          <p:nvPr/>
        </p:nvGrpSpPr>
        <p:grpSpPr>
          <a:xfrm>
            <a:off x="2351289" y="4089422"/>
            <a:ext cx="914400" cy="365760"/>
            <a:chOff x="2682240" y="2895600"/>
            <a:chExt cx="914400" cy="426720"/>
          </a:xfrm>
        </p:grpSpPr>
        <p:sp>
          <p:nvSpPr>
            <p:cNvPr id="118" name="Rectangle 11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1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0" name="Group 119"/>
          <p:cNvGrpSpPr/>
          <p:nvPr/>
        </p:nvGrpSpPr>
        <p:grpSpPr>
          <a:xfrm>
            <a:off x="3235209" y="4089422"/>
            <a:ext cx="914400" cy="365760"/>
            <a:chOff x="2682240" y="2895600"/>
            <a:chExt cx="914400" cy="426720"/>
          </a:xfrm>
        </p:grpSpPr>
        <p:sp>
          <p:nvSpPr>
            <p:cNvPr id="121" name="Rectangle 12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3" name="Group 122"/>
          <p:cNvGrpSpPr/>
          <p:nvPr/>
        </p:nvGrpSpPr>
        <p:grpSpPr>
          <a:xfrm>
            <a:off x="1278065" y="4639929"/>
            <a:ext cx="1097280" cy="365760"/>
            <a:chOff x="1813560" y="2895600"/>
            <a:chExt cx="914400" cy="426720"/>
          </a:xfrm>
        </p:grpSpPr>
        <p:sp>
          <p:nvSpPr>
            <p:cNvPr id="124" name="Rectangle 123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</a:t>
              </a:r>
            </a:p>
          </p:txBody>
        </p:sp>
        <p:cxnSp>
          <p:nvCxnSpPr>
            <p:cNvPr id="125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6" name="Group 125"/>
          <p:cNvGrpSpPr/>
          <p:nvPr/>
        </p:nvGrpSpPr>
        <p:grpSpPr>
          <a:xfrm>
            <a:off x="2351289" y="4639929"/>
            <a:ext cx="914400" cy="365760"/>
            <a:chOff x="2682240" y="2895600"/>
            <a:chExt cx="914400" cy="426720"/>
          </a:xfrm>
        </p:grpSpPr>
        <p:sp>
          <p:nvSpPr>
            <p:cNvPr id="127" name="Rectangle 12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9" name="Group 128"/>
          <p:cNvGrpSpPr/>
          <p:nvPr/>
        </p:nvGrpSpPr>
        <p:grpSpPr>
          <a:xfrm>
            <a:off x="3235209" y="4639929"/>
            <a:ext cx="914400" cy="365760"/>
            <a:chOff x="2682240" y="2895600"/>
            <a:chExt cx="914400" cy="426720"/>
          </a:xfrm>
        </p:grpSpPr>
        <p:sp>
          <p:nvSpPr>
            <p:cNvPr id="130" name="Rectangle 12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3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2" name="Group 131"/>
          <p:cNvGrpSpPr/>
          <p:nvPr/>
        </p:nvGrpSpPr>
        <p:grpSpPr>
          <a:xfrm>
            <a:off x="1278065" y="5194810"/>
            <a:ext cx="1097280" cy="365760"/>
            <a:chOff x="1813560" y="2895600"/>
            <a:chExt cx="914400" cy="426720"/>
          </a:xfrm>
        </p:grpSpPr>
        <p:sp>
          <p:nvSpPr>
            <p:cNvPr id="133" name="Rectangle 132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</a:t>
              </a:r>
            </a:p>
          </p:txBody>
        </p:sp>
        <p:cxnSp>
          <p:nvCxnSpPr>
            <p:cNvPr id="134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5" name="Group 134"/>
          <p:cNvGrpSpPr/>
          <p:nvPr/>
        </p:nvGrpSpPr>
        <p:grpSpPr>
          <a:xfrm>
            <a:off x="2351289" y="5194810"/>
            <a:ext cx="914400" cy="365760"/>
            <a:chOff x="2682240" y="2895600"/>
            <a:chExt cx="914400" cy="426720"/>
          </a:xfrm>
        </p:grpSpPr>
        <p:sp>
          <p:nvSpPr>
            <p:cNvPr id="136" name="Rectangle 13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3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8" name="Group 137"/>
          <p:cNvGrpSpPr/>
          <p:nvPr/>
        </p:nvGrpSpPr>
        <p:grpSpPr>
          <a:xfrm>
            <a:off x="3235209" y="5194810"/>
            <a:ext cx="914400" cy="365760"/>
            <a:chOff x="2682240" y="2895600"/>
            <a:chExt cx="914400" cy="426720"/>
          </a:xfrm>
        </p:grpSpPr>
        <p:sp>
          <p:nvSpPr>
            <p:cNvPr id="139" name="Rectangle 13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1" name="Group 140"/>
          <p:cNvGrpSpPr/>
          <p:nvPr/>
        </p:nvGrpSpPr>
        <p:grpSpPr>
          <a:xfrm>
            <a:off x="4135768" y="4074182"/>
            <a:ext cx="914400" cy="365760"/>
            <a:chOff x="2682240" y="2895600"/>
            <a:chExt cx="914400" cy="426720"/>
          </a:xfrm>
        </p:grpSpPr>
        <p:sp>
          <p:nvSpPr>
            <p:cNvPr id="142" name="Rectangle 14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4" name="Group 143"/>
          <p:cNvGrpSpPr/>
          <p:nvPr/>
        </p:nvGrpSpPr>
        <p:grpSpPr>
          <a:xfrm>
            <a:off x="4135768" y="4617067"/>
            <a:ext cx="914400" cy="365760"/>
            <a:chOff x="2682240" y="2895600"/>
            <a:chExt cx="914400" cy="426720"/>
          </a:xfrm>
        </p:grpSpPr>
        <p:sp>
          <p:nvSpPr>
            <p:cNvPr id="145" name="Rectangle 14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7" name="Group 146"/>
          <p:cNvGrpSpPr/>
          <p:nvPr/>
        </p:nvGrpSpPr>
        <p:grpSpPr>
          <a:xfrm>
            <a:off x="5017018" y="4027193"/>
            <a:ext cx="914400" cy="365760"/>
            <a:chOff x="2682240" y="2895600"/>
            <a:chExt cx="914400" cy="426720"/>
          </a:xfrm>
        </p:grpSpPr>
        <p:sp>
          <p:nvSpPr>
            <p:cNvPr id="148" name="Rectangle 14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0" name="Multiply 76"/>
          <p:cNvSpPr/>
          <p:nvPr/>
        </p:nvSpPr>
        <p:spPr>
          <a:xfrm>
            <a:off x="4018544" y="286761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77"/>
          <p:cNvSpPr/>
          <p:nvPr/>
        </p:nvSpPr>
        <p:spPr>
          <a:xfrm>
            <a:off x="4882844" y="4535153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78"/>
          <p:cNvSpPr/>
          <p:nvPr/>
        </p:nvSpPr>
        <p:spPr>
          <a:xfrm>
            <a:off x="5767811" y="394898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79"/>
          <p:cNvSpPr/>
          <p:nvPr/>
        </p:nvSpPr>
        <p:spPr>
          <a:xfrm>
            <a:off x="4921399" y="342459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80"/>
          <p:cNvSpPr/>
          <p:nvPr/>
        </p:nvSpPr>
        <p:spPr>
          <a:xfrm>
            <a:off x="4020197" y="511193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4149609" y="3504379"/>
            <a:ext cx="914400" cy="365760"/>
            <a:chOff x="2682240" y="2895600"/>
            <a:chExt cx="914400" cy="426720"/>
          </a:xfrm>
        </p:grpSpPr>
        <p:sp>
          <p:nvSpPr>
            <p:cNvPr id="156" name="Rectangle 15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1970"/>
              </p:ext>
            </p:extLst>
          </p:nvPr>
        </p:nvGraphicFramePr>
        <p:xfrm>
          <a:off x="1188265" y="2859123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7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idea can be to store edges list inside of  vertex and storing vertices in array.</a:t>
            </a:r>
          </a:p>
          <a:p>
            <a:pPr lvl="1"/>
            <a:r>
              <a:rPr lang="en-US" dirty="0"/>
              <a:t>Edge list then can be a list of vertices itself or list of indices of connected vertices</a:t>
            </a:r>
          </a:p>
          <a:p>
            <a:pPr lvl="2"/>
            <a:r>
              <a:rPr lang="en-US" dirty="0"/>
              <a:t>It also can be label of vertices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edge list is storing </a:t>
            </a:r>
            <a:r>
              <a:rPr lang="en-US" dirty="0" err="1"/>
              <a:t>indicies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76113" y="2622266"/>
            <a:ext cx="1097280" cy="365760"/>
            <a:chOff x="1813560" y="2895600"/>
            <a:chExt cx="914400" cy="426720"/>
          </a:xfrm>
        </p:grpSpPr>
        <p:sp>
          <p:nvSpPr>
            <p:cNvPr id="8" name="Rectangle 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“V1”</a:t>
              </a:r>
            </a:p>
          </p:txBody>
        </p:sp>
        <p:cxnSp>
          <p:nvCxnSpPr>
            <p:cNvPr id="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2149337" y="2622266"/>
            <a:ext cx="914400" cy="365760"/>
            <a:chOff x="2682240" y="2895600"/>
            <a:chExt cx="914400" cy="426720"/>
          </a:xfrm>
        </p:grpSpPr>
        <p:sp>
          <p:nvSpPr>
            <p:cNvPr id="11" name="Rectangle 1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3033257" y="2622266"/>
            <a:ext cx="914400" cy="365760"/>
            <a:chOff x="2682240" y="2895600"/>
            <a:chExt cx="914400" cy="426720"/>
          </a:xfrm>
        </p:grpSpPr>
        <p:sp>
          <p:nvSpPr>
            <p:cNvPr id="14" name="Rectangle 1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1076113" y="3206994"/>
            <a:ext cx="1097280" cy="365760"/>
            <a:chOff x="1813560" y="2895600"/>
            <a:chExt cx="914400" cy="426720"/>
          </a:xfrm>
        </p:grpSpPr>
        <p:sp>
          <p:nvSpPr>
            <p:cNvPr id="17" name="Rectangle 16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“V2”</a:t>
              </a:r>
            </a:p>
          </p:txBody>
        </p: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2149337" y="3206994"/>
            <a:ext cx="914400" cy="365760"/>
            <a:chOff x="2682240" y="2895600"/>
            <a:chExt cx="914400" cy="426720"/>
          </a:xfrm>
        </p:grpSpPr>
        <p:sp>
          <p:nvSpPr>
            <p:cNvPr id="20" name="Rectangle 1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3033257" y="3206994"/>
            <a:ext cx="914400" cy="365760"/>
            <a:chOff x="2682240" y="2895600"/>
            <a:chExt cx="914400" cy="426720"/>
          </a:xfrm>
        </p:grpSpPr>
        <p:sp>
          <p:nvSpPr>
            <p:cNvPr id="23" name="Rectangle 2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1076113" y="3791722"/>
            <a:ext cx="1097280" cy="365760"/>
            <a:chOff x="1813560" y="2895600"/>
            <a:chExt cx="914400" cy="426720"/>
          </a:xfrm>
        </p:grpSpPr>
        <p:sp>
          <p:nvSpPr>
            <p:cNvPr id="26" name="Rectangle 25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“V3”</a:t>
              </a:r>
            </a:p>
          </p:txBody>
        </p:sp>
        <p:cxnSp>
          <p:nvCxnSpPr>
            <p:cNvPr id="2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2149337" y="3791722"/>
            <a:ext cx="914400" cy="365760"/>
            <a:chOff x="2682240" y="2895600"/>
            <a:chExt cx="914400" cy="426720"/>
          </a:xfrm>
        </p:grpSpPr>
        <p:sp>
          <p:nvSpPr>
            <p:cNvPr id="29" name="Rectangle 2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3033257" y="3791722"/>
            <a:ext cx="914400" cy="365760"/>
            <a:chOff x="2682240" y="2895600"/>
            <a:chExt cx="914400" cy="426720"/>
          </a:xfrm>
        </p:grpSpPr>
        <p:sp>
          <p:nvSpPr>
            <p:cNvPr id="32" name="Rectangle 3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076113" y="4342229"/>
            <a:ext cx="1097280" cy="365760"/>
            <a:chOff x="1813560" y="2895600"/>
            <a:chExt cx="914400" cy="426720"/>
          </a:xfrm>
        </p:grpSpPr>
        <p:sp>
          <p:nvSpPr>
            <p:cNvPr id="35" name="Rectangle 34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“V4”</a:t>
              </a:r>
            </a:p>
          </p:txBody>
        </p:sp>
        <p:cxnSp>
          <p:nvCxnSpPr>
            <p:cNvPr id="36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/>
          <p:nvPr/>
        </p:nvGrpSpPr>
        <p:grpSpPr>
          <a:xfrm>
            <a:off x="2149337" y="4342229"/>
            <a:ext cx="914400" cy="365760"/>
            <a:chOff x="2682240" y="2895600"/>
            <a:chExt cx="914400" cy="426720"/>
          </a:xfrm>
        </p:grpSpPr>
        <p:sp>
          <p:nvSpPr>
            <p:cNvPr id="38" name="Rectangle 3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033257" y="4342229"/>
            <a:ext cx="914400" cy="365760"/>
            <a:chOff x="2682240" y="2895600"/>
            <a:chExt cx="914400" cy="426720"/>
          </a:xfrm>
        </p:grpSpPr>
        <p:sp>
          <p:nvSpPr>
            <p:cNvPr id="41" name="Rectangle 4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1076113" y="4897110"/>
            <a:ext cx="1097280" cy="365760"/>
            <a:chOff x="1813560" y="2895600"/>
            <a:chExt cx="914400" cy="426720"/>
          </a:xfrm>
        </p:grpSpPr>
        <p:sp>
          <p:nvSpPr>
            <p:cNvPr id="44" name="Rectangle 43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“V5”</a:t>
              </a:r>
            </a:p>
          </p:txBody>
        </p:sp>
        <p:cxnSp>
          <p:nvCxnSpPr>
            <p:cNvPr id="45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2149337" y="4897110"/>
            <a:ext cx="914400" cy="365760"/>
            <a:chOff x="2682240" y="2895600"/>
            <a:chExt cx="914400" cy="426720"/>
          </a:xfrm>
        </p:grpSpPr>
        <p:sp>
          <p:nvSpPr>
            <p:cNvPr id="47" name="Rectangle 4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3033257" y="4897110"/>
            <a:ext cx="914400" cy="365760"/>
            <a:chOff x="2682240" y="2895600"/>
            <a:chExt cx="914400" cy="426720"/>
          </a:xfrm>
        </p:grpSpPr>
        <p:sp>
          <p:nvSpPr>
            <p:cNvPr id="50" name="Rectangle 4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Group 51"/>
          <p:cNvGrpSpPr/>
          <p:nvPr/>
        </p:nvGrpSpPr>
        <p:grpSpPr>
          <a:xfrm>
            <a:off x="6985128" y="3235960"/>
            <a:ext cx="3287713" cy="1571626"/>
            <a:chOff x="6400928" y="4251960"/>
            <a:chExt cx="3287713" cy="1571626"/>
          </a:xfrm>
        </p:grpSpPr>
        <p:grpSp>
          <p:nvGrpSpPr>
            <p:cNvPr id="53" name="Group 52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56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58" name="Group 57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6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6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6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6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65" name="AutoShape 9"/>
                  <p:cNvCxnSpPr>
                    <a:cxnSpLocks noChangeShapeType="1"/>
                    <a:stCxn id="61" idx="2"/>
                    <a:endCxn id="62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10"/>
                  <p:cNvCxnSpPr>
                    <a:cxnSpLocks noChangeShapeType="1"/>
                    <a:stCxn id="64" idx="3"/>
                    <a:endCxn id="61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AutoShape 13"/>
                  <p:cNvCxnSpPr>
                    <a:cxnSpLocks noChangeShapeType="1"/>
                    <a:stCxn id="63" idx="4"/>
                    <a:endCxn id="62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9" name="AutoShape 10"/>
                <p:cNvCxnSpPr>
                  <a:cxnSpLocks noChangeShapeType="1"/>
                  <a:stCxn id="55" idx="3"/>
                  <a:endCxn id="62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0"/>
                <p:cNvCxnSpPr>
                  <a:cxnSpLocks noChangeShapeType="1"/>
                  <a:stCxn id="64" idx="1"/>
                  <a:endCxn id="5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54" name="AutoShape 10"/>
            <p:cNvCxnSpPr>
              <a:cxnSpLocks noChangeShapeType="1"/>
              <a:stCxn id="61" idx="0"/>
              <a:endCxn id="5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3933816" y="3776482"/>
            <a:ext cx="914400" cy="365760"/>
            <a:chOff x="2682240" y="2895600"/>
            <a:chExt cx="914400" cy="426720"/>
          </a:xfrm>
        </p:grpSpPr>
        <p:sp>
          <p:nvSpPr>
            <p:cNvPr id="69" name="Rectangle 6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1" name="Group 70"/>
          <p:cNvGrpSpPr/>
          <p:nvPr/>
        </p:nvGrpSpPr>
        <p:grpSpPr>
          <a:xfrm>
            <a:off x="3933816" y="4319367"/>
            <a:ext cx="914400" cy="365760"/>
            <a:chOff x="2682240" y="2895600"/>
            <a:chExt cx="914400" cy="426720"/>
          </a:xfrm>
        </p:grpSpPr>
        <p:sp>
          <p:nvSpPr>
            <p:cNvPr id="72" name="Rectangle 7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4815066" y="3729493"/>
            <a:ext cx="914400" cy="365760"/>
            <a:chOff x="2682240" y="2895600"/>
            <a:chExt cx="914400" cy="426720"/>
          </a:xfrm>
        </p:grpSpPr>
        <p:sp>
          <p:nvSpPr>
            <p:cNvPr id="75" name="Rectangle 7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7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7" name="Multiply 76"/>
          <p:cNvSpPr/>
          <p:nvPr/>
        </p:nvSpPr>
        <p:spPr>
          <a:xfrm>
            <a:off x="3816592" y="256991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680892" y="4237453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5565859" y="365128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719447" y="312689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18245" y="481423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4912" y="2562106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4912" y="3146834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14912" y="3731562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4912" y="4282069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4912" y="4897110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947657" y="3206679"/>
            <a:ext cx="914400" cy="365760"/>
            <a:chOff x="2682240" y="2895600"/>
            <a:chExt cx="914400" cy="426720"/>
          </a:xfrm>
        </p:grpSpPr>
        <p:sp>
          <p:nvSpPr>
            <p:cNvPr id="95" name="Rectangle 9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9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85637"/>
              </p:ext>
            </p:extLst>
          </p:nvPr>
        </p:nvGraphicFramePr>
        <p:xfrm>
          <a:off x="986313" y="2561423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04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3" descr="P5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8" y="1342389"/>
            <a:ext cx="6324600" cy="491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P553b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7067"/>
            <a:ext cx="3901440" cy="306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46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Time?</a:t>
            </a:r>
          </a:p>
          <a:p>
            <a:pPr lvl="1"/>
            <a:r>
              <a:rPr lang="en-US" dirty="0"/>
              <a:t>Get a vertex’s out-edges</a:t>
            </a:r>
          </a:p>
          <a:p>
            <a:pPr lvl="1"/>
            <a:r>
              <a:rPr lang="en-US" dirty="0"/>
              <a:t>Get a vertex’s in-edges</a:t>
            </a:r>
          </a:p>
          <a:p>
            <a:pPr lvl="1"/>
            <a:r>
              <a:rPr lang="en-US" dirty="0"/>
              <a:t>Decide if some edge exists</a:t>
            </a:r>
          </a:p>
          <a:p>
            <a:pPr lvl="1"/>
            <a:r>
              <a:rPr lang="en-US" dirty="0"/>
              <a:t>Insert an edge</a:t>
            </a:r>
          </a:p>
          <a:p>
            <a:pPr lvl="1"/>
            <a:r>
              <a:rPr lang="en-US" dirty="0"/>
              <a:t>Delete an edge</a:t>
            </a:r>
          </a:p>
          <a:p>
            <a:pPr lvl="1"/>
            <a:r>
              <a:rPr lang="en-US" dirty="0"/>
              <a:t>Inset a vertex</a:t>
            </a:r>
          </a:p>
          <a:p>
            <a:pPr lvl="1"/>
            <a:r>
              <a:rPr lang="en-US" dirty="0"/>
              <a:t>Remove a vertex</a:t>
            </a:r>
          </a:p>
          <a:p>
            <a:r>
              <a:rPr lang="en-US" dirty="0"/>
              <a:t>Memory </a:t>
            </a:r>
          </a:p>
          <a:p>
            <a:pPr lvl="1"/>
            <a:r>
              <a:rPr lang="en-US" dirty="0"/>
              <a:t>O(|V|+|E|)</a:t>
            </a:r>
          </a:p>
          <a:p>
            <a:r>
              <a:rPr lang="en-US" dirty="0"/>
              <a:t>Good for?</a:t>
            </a:r>
          </a:p>
          <a:p>
            <a:pPr lvl="1"/>
            <a:r>
              <a:rPr lang="en-US" dirty="0"/>
              <a:t>Sparse</a:t>
            </a:r>
          </a:p>
          <a:p>
            <a:pPr lvl="2"/>
            <a:r>
              <a:rPr lang="en-US" dirty="0"/>
              <a:t>Edges are significantly less than |V|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723718" y="1561143"/>
            <a:ext cx="1097280" cy="365760"/>
            <a:chOff x="1813560" y="2895600"/>
            <a:chExt cx="914400" cy="426720"/>
          </a:xfrm>
        </p:grpSpPr>
        <p:sp>
          <p:nvSpPr>
            <p:cNvPr id="138" name="Rectangle 13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“V1”</a:t>
              </a:r>
            </a:p>
          </p:txBody>
        </p:sp>
        <p:cxnSp>
          <p:nvCxnSpPr>
            <p:cNvPr id="13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0" name="Group 139"/>
          <p:cNvGrpSpPr/>
          <p:nvPr/>
        </p:nvGrpSpPr>
        <p:grpSpPr>
          <a:xfrm>
            <a:off x="7796942" y="1561143"/>
            <a:ext cx="914400" cy="365760"/>
            <a:chOff x="2682240" y="2895600"/>
            <a:chExt cx="914400" cy="426720"/>
          </a:xfrm>
        </p:grpSpPr>
        <p:sp>
          <p:nvSpPr>
            <p:cNvPr id="141" name="Rectangle 14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7" name="Group 146"/>
          <p:cNvGrpSpPr/>
          <p:nvPr/>
        </p:nvGrpSpPr>
        <p:grpSpPr>
          <a:xfrm>
            <a:off x="8680862" y="1561143"/>
            <a:ext cx="914400" cy="365760"/>
            <a:chOff x="2682240" y="2895600"/>
            <a:chExt cx="914400" cy="426720"/>
          </a:xfrm>
        </p:grpSpPr>
        <p:sp>
          <p:nvSpPr>
            <p:cNvPr id="148" name="Rectangle 14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Group 149"/>
          <p:cNvGrpSpPr/>
          <p:nvPr/>
        </p:nvGrpSpPr>
        <p:grpSpPr>
          <a:xfrm>
            <a:off x="6723718" y="2145871"/>
            <a:ext cx="1097280" cy="365760"/>
            <a:chOff x="1813560" y="2895600"/>
            <a:chExt cx="914400" cy="426720"/>
          </a:xfrm>
        </p:grpSpPr>
        <p:sp>
          <p:nvSpPr>
            <p:cNvPr id="151" name="Rectangle 150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“V2”</a:t>
              </a:r>
            </a:p>
          </p:txBody>
        </p:sp>
        <p:cxnSp>
          <p:nvCxnSpPr>
            <p:cNvPr id="152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3" name="Group 152"/>
          <p:cNvGrpSpPr/>
          <p:nvPr/>
        </p:nvGrpSpPr>
        <p:grpSpPr>
          <a:xfrm>
            <a:off x="7796942" y="2145871"/>
            <a:ext cx="914400" cy="365760"/>
            <a:chOff x="2682240" y="2895600"/>
            <a:chExt cx="914400" cy="426720"/>
          </a:xfrm>
        </p:grpSpPr>
        <p:sp>
          <p:nvSpPr>
            <p:cNvPr id="154" name="Rectangle 15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5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6" name="Group 155"/>
          <p:cNvGrpSpPr/>
          <p:nvPr/>
        </p:nvGrpSpPr>
        <p:grpSpPr>
          <a:xfrm>
            <a:off x="8680862" y="2145871"/>
            <a:ext cx="914400" cy="365760"/>
            <a:chOff x="2682240" y="2895600"/>
            <a:chExt cx="914400" cy="426720"/>
          </a:xfrm>
        </p:grpSpPr>
        <p:sp>
          <p:nvSpPr>
            <p:cNvPr id="157" name="Rectangle 15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Group 158"/>
          <p:cNvGrpSpPr/>
          <p:nvPr/>
        </p:nvGrpSpPr>
        <p:grpSpPr>
          <a:xfrm>
            <a:off x="6723718" y="2730599"/>
            <a:ext cx="1097280" cy="365760"/>
            <a:chOff x="1813560" y="2895600"/>
            <a:chExt cx="914400" cy="426720"/>
          </a:xfrm>
        </p:grpSpPr>
        <p:sp>
          <p:nvSpPr>
            <p:cNvPr id="160" name="Rectangle 159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“V3”</a:t>
              </a:r>
            </a:p>
          </p:txBody>
        </p:sp>
        <p:cxnSp>
          <p:nvCxnSpPr>
            <p:cNvPr id="161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Group 161"/>
          <p:cNvGrpSpPr/>
          <p:nvPr/>
        </p:nvGrpSpPr>
        <p:grpSpPr>
          <a:xfrm>
            <a:off x="7796942" y="2730599"/>
            <a:ext cx="914400" cy="365760"/>
            <a:chOff x="2682240" y="2895600"/>
            <a:chExt cx="914400" cy="426720"/>
          </a:xfrm>
        </p:grpSpPr>
        <p:sp>
          <p:nvSpPr>
            <p:cNvPr id="163" name="Rectangle 16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6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5" name="Group 164"/>
          <p:cNvGrpSpPr/>
          <p:nvPr/>
        </p:nvGrpSpPr>
        <p:grpSpPr>
          <a:xfrm>
            <a:off x="8680862" y="2730599"/>
            <a:ext cx="914400" cy="365760"/>
            <a:chOff x="2682240" y="2895600"/>
            <a:chExt cx="914400" cy="426720"/>
          </a:xfrm>
        </p:grpSpPr>
        <p:sp>
          <p:nvSpPr>
            <p:cNvPr id="166" name="Rectangle 16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6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8" name="Group 167"/>
          <p:cNvGrpSpPr/>
          <p:nvPr/>
        </p:nvGrpSpPr>
        <p:grpSpPr>
          <a:xfrm>
            <a:off x="6723718" y="3281106"/>
            <a:ext cx="1097280" cy="365760"/>
            <a:chOff x="1813560" y="2895600"/>
            <a:chExt cx="914400" cy="426720"/>
          </a:xfrm>
        </p:grpSpPr>
        <p:sp>
          <p:nvSpPr>
            <p:cNvPr id="169" name="Rectangle 168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“V4”</a:t>
              </a:r>
            </a:p>
          </p:txBody>
        </p:sp>
        <p:cxnSp>
          <p:nvCxnSpPr>
            <p:cNvPr id="170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Group 170"/>
          <p:cNvGrpSpPr/>
          <p:nvPr/>
        </p:nvGrpSpPr>
        <p:grpSpPr>
          <a:xfrm>
            <a:off x="7796942" y="3281106"/>
            <a:ext cx="914400" cy="365760"/>
            <a:chOff x="2682240" y="2895600"/>
            <a:chExt cx="914400" cy="426720"/>
          </a:xfrm>
        </p:grpSpPr>
        <p:sp>
          <p:nvSpPr>
            <p:cNvPr id="172" name="Rectangle 17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7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Group 173"/>
          <p:cNvGrpSpPr/>
          <p:nvPr/>
        </p:nvGrpSpPr>
        <p:grpSpPr>
          <a:xfrm>
            <a:off x="8680862" y="3281106"/>
            <a:ext cx="914400" cy="365760"/>
            <a:chOff x="2682240" y="2895600"/>
            <a:chExt cx="914400" cy="426720"/>
          </a:xfrm>
        </p:grpSpPr>
        <p:sp>
          <p:nvSpPr>
            <p:cNvPr id="175" name="Rectangle 17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7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Group 176"/>
          <p:cNvGrpSpPr/>
          <p:nvPr/>
        </p:nvGrpSpPr>
        <p:grpSpPr>
          <a:xfrm>
            <a:off x="6723718" y="3835987"/>
            <a:ext cx="1097280" cy="365760"/>
            <a:chOff x="1813560" y="2895600"/>
            <a:chExt cx="914400" cy="426720"/>
          </a:xfrm>
        </p:grpSpPr>
        <p:sp>
          <p:nvSpPr>
            <p:cNvPr id="178" name="Rectangle 17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“V5”</a:t>
              </a:r>
            </a:p>
          </p:txBody>
        </p:sp>
        <p:cxnSp>
          <p:nvCxnSpPr>
            <p:cNvPr id="17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0" name="Group 179"/>
          <p:cNvGrpSpPr/>
          <p:nvPr/>
        </p:nvGrpSpPr>
        <p:grpSpPr>
          <a:xfrm>
            <a:off x="7796942" y="3835987"/>
            <a:ext cx="914400" cy="365760"/>
            <a:chOff x="2682240" y="2895600"/>
            <a:chExt cx="914400" cy="426720"/>
          </a:xfrm>
        </p:grpSpPr>
        <p:sp>
          <p:nvSpPr>
            <p:cNvPr id="181" name="Rectangle 18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8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3" name="Group 182"/>
          <p:cNvGrpSpPr/>
          <p:nvPr/>
        </p:nvGrpSpPr>
        <p:grpSpPr>
          <a:xfrm>
            <a:off x="8680862" y="3835987"/>
            <a:ext cx="914400" cy="365760"/>
            <a:chOff x="2682240" y="2895600"/>
            <a:chExt cx="914400" cy="426720"/>
          </a:xfrm>
        </p:grpSpPr>
        <p:sp>
          <p:nvSpPr>
            <p:cNvPr id="184" name="Rectangle 18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8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9581421" y="2715359"/>
            <a:ext cx="914400" cy="365760"/>
            <a:chOff x="2682240" y="2895600"/>
            <a:chExt cx="914400" cy="426720"/>
          </a:xfrm>
        </p:grpSpPr>
        <p:sp>
          <p:nvSpPr>
            <p:cNvPr id="187" name="Rectangle 18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8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Group 188"/>
          <p:cNvGrpSpPr/>
          <p:nvPr/>
        </p:nvGrpSpPr>
        <p:grpSpPr>
          <a:xfrm>
            <a:off x="9581421" y="3258244"/>
            <a:ext cx="914400" cy="365760"/>
            <a:chOff x="2682240" y="2895600"/>
            <a:chExt cx="914400" cy="426720"/>
          </a:xfrm>
        </p:grpSpPr>
        <p:sp>
          <p:nvSpPr>
            <p:cNvPr id="190" name="Rectangle 18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9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191"/>
          <p:cNvGrpSpPr/>
          <p:nvPr/>
        </p:nvGrpSpPr>
        <p:grpSpPr>
          <a:xfrm>
            <a:off x="10462671" y="2668370"/>
            <a:ext cx="914400" cy="365760"/>
            <a:chOff x="2682240" y="2895600"/>
            <a:chExt cx="914400" cy="426720"/>
          </a:xfrm>
        </p:grpSpPr>
        <p:sp>
          <p:nvSpPr>
            <p:cNvPr id="193" name="Rectangle 19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9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95" name="Multiply 194"/>
          <p:cNvSpPr/>
          <p:nvPr/>
        </p:nvSpPr>
        <p:spPr>
          <a:xfrm>
            <a:off x="9464197" y="1508791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Multiply 195"/>
          <p:cNvSpPr/>
          <p:nvPr/>
        </p:nvSpPr>
        <p:spPr>
          <a:xfrm>
            <a:off x="10328497" y="3176330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Multiply 196"/>
          <p:cNvSpPr/>
          <p:nvPr/>
        </p:nvSpPr>
        <p:spPr>
          <a:xfrm>
            <a:off x="11213464" y="259016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Multiply 197"/>
          <p:cNvSpPr/>
          <p:nvPr/>
        </p:nvSpPr>
        <p:spPr>
          <a:xfrm>
            <a:off x="10367052" y="206577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Multiply 198"/>
          <p:cNvSpPr/>
          <p:nvPr/>
        </p:nvSpPr>
        <p:spPr>
          <a:xfrm>
            <a:off x="9465850" y="3753119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262517" y="1500983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262517" y="2085711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262517" y="2670439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262517" y="3220946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62517" y="3835987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9595262" y="2145556"/>
            <a:ext cx="914400" cy="365760"/>
            <a:chOff x="2682240" y="2895600"/>
            <a:chExt cx="914400" cy="426720"/>
          </a:xfrm>
        </p:grpSpPr>
        <p:sp>
          <p:nvSpPr>
            <p:cNvPr id="206" name="Rectangle 20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0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8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25066"/>
              </p:ext>
            </p:extLst>
          </p:nvPr>
        </p:nvGraphicFramePr>
        <p:xfrm>
          <a:off x="6633918" y="1500300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Graph is a mathematical structure that is defined as G= (v, e), where v is a set of vertices{v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} and e is a set of edges {e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</a:t>
            </a:r>
            <a:r>
              <a:rPr lang="en-US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Where edge  e is an ordered pair of two vertices, represents a connection between two vertices</a:t>
            </a:r>
          </a:p>
          <a:p>
            <a:r>
              <a:rPr lang="en-US" altLang="en-US" dirty="0"/>
              <a:t>Graph can be directed, or undirected</a:t>
            </a:r>
          </a:p>
          <a:p>
            <a:r>
              <a:rPr lang="en-US" dirty="0"/>
              <a:t>Example: </a:t>
            </a:r>
          </a:p>
          <a:p>
            <a:pPr lvl="2"/>
            <a:r>
              <a:rPr lang="en-US" altLang="en-US" dirty="0"/>
              <a:t>V = {A, B, C, D, E, F, G}	</a:t>
            </a:r>
          </a:p>
          <a:p>
            <a:pPr lvl="2"/>
            <a:r>
              <a:rPr lang="en-US" altLang="en-US" dirty="0"/>
              <a:t>E = { {A, B}, {A, D}, {A, E}, {B, C}, {B, D}, {B, E}, {C, E}, {C, F}, {D, E} }</a:t>
            </a:r>
          </a:p>
          <a:p>
            <a:pPr lvl="1"/>
            <a:r>
              <a:rPr lang="en-US" altLang="en-US" dirty="0"/>
              <a:t>Then the graph G=(V,E) is:</a:t>
            </a:r>
          </a:p>
          <a:p>
            <a:pPr lvl="2"/>
            <a:r>
              <a:rPr lang="en-US" altLang="en-US" dirty="0"/>
              <a:t>|V|= 7</a:t>
            </a:r>
          </a:p>
          <a:p>
            <a:pPr lvl="2"/>
            <a:r>
              <a:rPr lang="en-US" altLang="en-US" dirty="0"/>
              <a:t>|E|=9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534400" y="4447247"/>
            <a:ext cx="2856230" cy="1737360"/>
            <a:chOff x="4822190" y="3840480"/>
            <a:chExt cx="2856230" cy="1737360"/>
          </a:xfrm>
        </p:grpSpPr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V="1">
              <a:off x="4953000" y="3916680"/>
              <a:ext cx="1188720" cy="2438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4822190" y="4084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6071870" y="384048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974590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3270" y="53035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245350" y="4348204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6837126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404100" y="5227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3" name="AutoShape 11"/>
            <p:cNvCxnSpPr>
              <a:cxnSpLocks noChangeShapeType="1"/>
              <a:stCxn id="26" idx="5"/>
              <a:endCxn id="29" idx="1"/>
            </p:cNvCxnSpPr>
            <p:nvPr/>
          </p:nvCxnSpPr>
          <p:spPr bwMode="auto">
            <a:xfrm>
              <a:off x="5056337" y="4318467"/>
              <a:ext cx="827106" cy="102522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1"/>
            <p:cNvCxnSpPr>
              <a:cxnSpLocks noChangeShapeType="1"/>
              <a:stCxn id="26" idx="4"/>
              <a:endCxn id="28" idx="0"/>
            </p:cNvCxnSpPr>
            <p:nvPr/>
          </p:nvCxnSpPr>
          <p:spPr bwMode="auto">
            <a:xfrm>
              <a:off x="4959350" y="4358640"/>
              <a:ext cx="152400" cy="8991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1"/>
            <p:cNvCxnSpPr>
              <a:cxnSpLocks noChangeShapeType="1"/>
              <a:endCxn id="30" idx="1"/>
            </p:cNvCxnSpPr>
            <p:nvPr/>
          </p:nvCxnSpPr>
          <p:spPr bwMode="auto">
            <a:xfrm>
              <a:off x="6375867" y="4079985"/>
              <a:ext cx="909656" cy="30839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"/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 flipH="1">
              <a:off x="5980430" y="4114800"/>
              <a:ext cx="228600" cy="118872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"/>
            <p:cNvCxnSpPr>
              <a:cxnSpLocks noChangeShapeType="1"/>
              <a:stCxn id="27" idx="3"/>
              <a:endCxn id="28" idx="7"/>
            </p:cNvCxnSpPr>
            <p:nvPr/>
          </p:nvCxnSpPr>
          <p:spPr bwMode="auto">
            <a:xfrm flipH="1">
              <a:off x="5208737" y="4074627"/>
              <a:ext cx="903306" cy="122334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"/>
            <p:cNvCxnSpPr>
              <a:cxnSpLocks noChangeShapeType="1"/>
              <a:endCxn id="29" idx="6"/>
            </p:cNvCxnSpPr>
            <p:nvPr/>
          </p:nvCxnSpPr>
          <p:spPr bwMode="auto">
            <a:xfrm flipH="1">
              <a:off x="6117590" y="4483514"/>
              <a:ext cx="1144922" cy="95716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 flipH="1">
              <a:off x="6974286" y="4622524"/>
              <a:ext cx="408224" cy="63527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28" idx="6"/>
              <a:endCxn id="29" idx="3"/>
            </p:cNvCxnSpPr>
            <p:nvPr/>
          </p:nvCxnSpPr>
          <p:spPr bwMode="auto">
            <a:xfrm>
              <a:off x="5248910" y="5394960"/>
              <a:ext cx="634533" cy="14270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/>
          <p:nvPr/>
        </p:nvGrpSpPr>
        <p:grpSpPr>
          <a:xfrm>
            <a:off x="4927366" y="4401527"/>
            <a:ext cx="2856230" cy="1737360"/>
            <a:chOff x="4822190" y="3840480"/>
            <a:chExt cx="2856230" cy="1737360"/>
          </a:xfrm>
        </p:grpSpPr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V="1">
              <a:off x="4953000" y="3916680"/>
              <a:ext cx="1188720" cy="2438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4822190" y="4084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071870" y="384048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4590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5843270" y="53035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7245350" y="4348204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6837126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7404100" y="5227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50" name="AutoShape 11"/>
            <p:cNvCxnSpPr>
              <a:cxnSpLocks noChangeShapeType="1"/>
              <a:stCxn id="43" idx="5"/>
              <a:endCxn id="46" idx="1"/>
            </p:cNvCxnSpPr>
            <p:nvPr/>
          </p:nvCxnSpPr>
          <p:spPr bwMode="auto">
            <a:xfrm>
              <a:off x="5056337" y="4318467"/>
              <a:ext cx="827106" cy="102522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3" idx="4"/>
              <a:endCxn id="45" idx="0"/>
            </p:cNvCxnSpPr>
            <p:nvPr/>
          </p:nvCxnSpPr>
          <p:spPr bwMode="auto">
            <a:xfrm>
              <a:off x="4959350" y="4358640"/>
              <a:ext cx="152400" cy="8991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1"/>
            <p:cNvCxnSpPr>
              <a:cxnSpLocks noChangeShapeType="1"/>
              <a:endCxn id="47" idx="1"/>
            </p:cNvCxnSpPr>
            <p:nvPr/>
          </p:nvCxnSpPr>
          <p:spPr bwMode="auto">
            <a:xfrm>
              <a:off x="6375867" y="4079985"/>
              <a:ext cx="909656" cy="30839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1"/>
            <p:cNvCxnSpPr>
              <a:cxnSpLocks noChangeShapeType="1"/>
              <a:stCxn id="44" idx="4"/>
              <a:endCxn id="46" idx="0"/>
            </p:cNvCxnSpPr>
            <p:nvPr/>
          </p:nvCxnSpPr>
          <p:spPr bwMode="auto">
            <a:xfrm flipH="1">
              <a:off x="5980430" y="4114800"/>
              <a:ext cx="228600" cy="118872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1"/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5208737" y="4074627"/>
              <a:ext cx="903306" cy="122334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1"/>
            <p:cNvCxnSpPr>
              <a:cxnSpLocks noChangeShapeType="1"/>
              <a:endCxn id="46" idx="6"/>
            </p:cNvCxnSpPr>
            <p:nvPr/>
          </p:nvCxnSpPr>
          <p:spPr bwMode="auto">
            <a:xfrm flipH="1">
              <a:off x="6117590" y="4483514"/>
              <a:ext cx="1144922" cy="95716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1"/>
            <p:cNvCxnSpPr>
              <a:cxnSpLocks noChangeShapeType="1"/>
              <a:stCxn id="47" idx="4"/>
              <a:endCxn id="48" idx="0"/>
            </p:cNvCxnSpPr>
            <p:nvPr/>
          </p:nvCxnSpPr>
          <p:spPr bwMode="auto">
            <a:xfrm flipH="1">
              <a:off x="6974286" y="4622524"/>
              <a:ext cx="408224" cy="63527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1"/>
            <p:cNvCxnSpPr>
              <a:cxnSpLocks noChangeShapeType="1"/>
              <a:stCxn id="45" idx="6"/>
              <a:endCxn id="46" idx="3"/>
            </p:cNvCxnSpPr>
            <p:nvPr/>
          </p:nvCxnSpPr>
          <p:spPr bwMode="auto">
            <a:xfrm>
              <a:off x="5248910" y="5394960"/>
              <a:ext cx="634533" cy="14270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206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Networks					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2.gstatic.com/images?q=tbn:ANd9GcQm6egcvVWAN4gtsB5IjHkad-UuAI7RQe70nIOie-cTUj90Rx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86" y="4044825"/>
            <a:ext cx="4837931" cy="21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hepeopleofpakistan.files.wordpress.com/2010/02/clear_pakistan_map21.gif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27" y="1219200"/>
            <a:ext cx="3786773" cy="216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isco.com/c/dam/en/us/td/docs/voice_ip_comm/cucm/srnd/collab09/services.fm/_jcr_content/renditions/services-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29" y="4044825"/>
            <a:ext cx="4510942" cy="21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Flight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graphs 						Maze (games)</a:t>
            </a:r>
          </a:p>
        </p:txBody>
      </p:sp>
      <p:pic>
        <p:nvPicPr>
          <p:cNvPr id="2056" name="Picture 8" descr="https://encrypted-tbn3.gstatic.com/images?q=tbn:ANd9GcQBA8e7YraEYCIEAqa8MEs8hO2WZr8_uelnt7zN5pGJdqi87W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51" y="1342390"/>
            <a:ext cx="3909066" cy="19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farrall.org/webgraph/fro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97" y="4129088"/>
            <a:ext cx="3318206" cy="20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1.gstatic.com/images?q=tbn:ANd9GcTUR_uhEuJuGIZFVCmPHUB3A2vKkjByWrbZ3evf9TMqqzP30X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4129088"/>
            <a:ext cx="2455187" cy="20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Also called digraph</a:t>
            </a:r>
          </a:p>
          <a:p>
            <a:pPr lvl="1"/>
            <a:r>
              <a:rPr lang="en-US" dirty="0"/>
              <a:t>Every edge has a direction, an incoming edge is not equal to outgoing edge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Vertex order is important</a:t>
            </a:r>
          </a:p>
          <a:p>
            <a:pPr lvl="1"/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Un-Directed Graph</a:t>
            </a:r>
          </a:p>
          <a:p>
            <a:pPr lvl="1"/>
            <a:r>
              <a:rPr lang="en-US" dirty="0"/>
              <a:t>Edge has no direction and considered as two-ways</a:t>
            </a:r>
          </a:p>
          <a:p>
            <a:pPr lvl="2"/>
            <a:r>
              <a:rPr lang="en-US" dirty="0"/>
              <a:t>Vertex order is not important </a:t>
            </a:r>
          </a:p>
          <a:p>
            <a:pPr lvl="1"/>
            <a:endParaRPr lang="en-US" dirty="0"/>
          </a:p>
        </p:txBody>
      </p:sp>
      <p:pic>
        <p:nvPicPr>
          <p:cNvPr id="7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5" y="3191637"/>
            <a:ext cx="57249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32"/>
          <p:cNvGrpSpPr>
            <a:grpSpLocks/>
          </p:cNvGrpSpPr>
          <p:nvPr/>
        </p:nvGrpSpPr>
        <p:grpSpPr bwMode="auto">
          <a:xfrm>
            <a:off x="1356360" y="2697480"/>
            <a:ext cx="3475004" cy="2941320"/>
            <a:chOff x="2808" y="1104"/>
            <a:chExt cx="2218" cy="2016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74" name="AutoShape 9"/>
            <p:cNvCxnSpPr>
              <a:cxnSpLocks noChangeShapeType="1"/>
              <a:stCxn id="71" idx="3"/>
              <a:endCxn id="7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"/>
            <p:cNvCxnSpPr>
              <a:cxnSpLocks noChangeShapeType="1"/>
              <a:stCxn id="72" idx="1"/>
              <a:endCxn id="70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1"/>
            <p:cNvCxnSpPr>
              <a:cxnSpLocks noChangeShapeType="1"/>
              <a:stCxn id="72" idx="7"/>
              <a:endCxn id="69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3"/>
            <p:cNvCxnSpPr>
              <a:cxnSpLocks noChangeShapeType="1"/>
              <a:stCxn id="71" idx="5"/>
              <a:endCxn id="6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80" name="AutoShape 16"/>
            <p:cNvCxnSpPr>
              <a:cxnSpLocks noChangeShapeType="1"/>
              <a:stCxn id="72" idx="5"/>
              <a:endCxn id="7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7"/>
            <p:cNvCxnSpPr>
              <a:cxnSpLocks noChangeShapeType="1"/>
              <a:stCxn id="69" idx="4"/>
              <a:endCxn id="7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29"/>
            <p:cNvCxnSpPr>
              <a:cxnSpLocks noChangeShapeType="1"/>
              <a:stCxn id="69" idx="5"/>
              <a:endCxn id="73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30"/>
            <p:cNvCxnSpPr>
              <a:cxnSpLocks noChangeShapeType="1"/>
              <a:stCxn id="69" idx="7"/>
              <a:endCxn id="73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3885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89918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End Points </a:t>
            </a:r>
          </a:p>
          <a:p>
            <a:pPr lvl="1"/>
            <a:r>
              <a:rPr lang="en-US" dirty="0"/>
              <a:t>Vertices at both ends of an edge</a:t>
            </a:r>
          </a:p>
          <a:p>
            <a:r>
              <a:rPr lang="en-US" dirty="0"/>
              <a:t>Incident Edge</a:t>
            </a:r>
          </a:p>
          <a:p>
            <a:pPr lvl="1"/>
            <a:r>
              <a:rPr lang="en-US" dirty="0"/>
              <a:t>If vertex is an end point of edge, edge is incident on that vertex</a:t>
            </a:r>
          </a:p>
          <a:p>
            <a:pPr lvl="2"/>
            <a:r>
              <a:rPr lang="en-US" dirty="0"/>
              <a:t>a is incident on u and v</a:t>
            </a:r>
          </a:p>
          <a:p>
            <a:r>
              <a:rPr lang="en-US" dirty="0"/>
              <a:t>Adjacent/Neighbor Vertices</a:t>
            </a:r>
          </a:p>
          <a:p>
            <a:pPr lvl="1"/>
            <a:r>
              <a:rPr lang="en-US" dirty="0"/>
              <a:t>Vertices that are end points of same edge</a:t>
            </a:r>
          </a:p>
          <a:p>
            <a:pPr lvl="2"/>
            <a:r>
              <a:rPr lang="en-US" dirty="0"/>
              <a:t> u, v and w are adjacent</a:t>
            </a:r>
          </a:p>
          <a:p>
            <a:r>
              <a:rPr lang="en-US" dirty="0"/>
              <a:t>Self Loop</a:t>
            </a:r>
          </a:p>
          <a:p>
            <a:pPr lvl="1"/>
            <a:r>
              <a:rPr lang="en-US" dirty="0"/>
              <a:t>Node connected to itself</a:t>
            </a:r>
          </a:p>
          <a:p>
            <a:pPr lvl="2"/>
            <a:r>
              <a:rPr lang="en-US" dirty="0"/>
              <a:t>Z is in self loop and j is self edge</a:t>
            </a:r>
          </a:p>
          <a:p>
            <a:r>
              <a:rPr lang="en-US" dirty="0"/>
              <a:t>Degree of Node</a:t>
            </a:r>
          </a:p>
          <a:p>
            <a:pPr lvl="1"/>
            <a:r>
              <a:rPr lang="en-US" dirty="0"/>
              <a:t>Number of incident edges</a:t>
            </a:r>
          </a:p>
          <a:p>
            <a:pPr lvl="2"/>
            <a:r>
              <a:rPr lang="en-US" dirty="0"/>
              <a:t>U has degree 2, X has degree 5</a:t>
            </a:r>
          </a:p>
          <a:p>
            <a:pPr lvl="2"/>
            <a:r>
              <a:rPr lang="en-US" dirty="0"/>
              <a:t>Self edge is considered twice, so z has degree 4</a:t>
            </a:r>
          </a:p>
          <a:p>
            <a:endParaRPr lang="en-US" dirty="0"/>
          </a:p>
        </p:txBody>
      </p:sp>
      <p:cxnSp>
        <p:nvCxnSpPr>
          <p:cNvPr id="85" name="AutoShape 31"/>
          <p:cNvCxnSpPr>
            <a:cxnSpLocks noChangeShapeType="1"/>
          </p:cNvCxnSpPr>
          <p:nvPr/>
        </p:nvCxnSpPr>
        <p:spPr bwMode="auto">
          <a:xfrm rot="5400000" flipH="1" flipV="1">
            <a:off x="10711976" y="4188619"/>
            <a:ext cx="342900" cy="1588"/>
          </a:xfrm>
          <a:prstGeom prst="curvedConnector5">
            <a:avLst>
              <a:gd name="adj1" fmla="val -44444"/>
              <a:gd name="adj2" fmla="val 40099995"/>
              <a:gd name="adj3" fmla="val 146759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Content Placeholder 5"/>
          <p:cNvSpPr txBox="1">
            <a:spLocks/>
          </p:cNvSpPr>
          <p:nvPr/>
        </p:nvSpPr>
        <p:spPr>
          <a:xfrm>
            <a:off x="6299518" y="1219200"/>
            <a:ext cx="53035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 Edges</a:t>
            </a:r>
          </a:p>
          <a:p>
            <a:pPr lvl="1"/>
            <a:r>
              <a:rPr lang="en-US" dirty="0"/>
              <a:t>Edges with same end points</a:t>
            </a:r>
          </a:p>
          <a:p>
            <a:pPr lvl="2"/>
            <a:r>
              <a:rPr lang="en-US" dirty="0"/>
              <a:t>h and i are parallel edges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15531" y="3048000"/>
            <a:ext cx="3843338" cy="3200400"/>
            <a:chOff x="7415531" y="3032760"/>
            <a:chExt cx="3843338" cy="3200400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 rot="21600000">
              <a:off x="7415531" y="3032760"/>
              <a:ext cx="3843338" cy="3200400"/>
              <a:chOff x="2808" y="1104"/>
              <a:chExt cx="2421" cy="2016"/>
            </a:xfrm>
          </p:grpSpPr>
          <p:sp>
            <p:nvSpPr>
              <p:cNvPr id="34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W</a:t>
                </a:r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39" name="AutoShape 9"/>
              <p:cNvCxnSpPr>
                <a:cxnSpLocks noChangeShapeType="1"/>
                <a:stCxn id="36" idx="3"/>
                <a:endCxn id="35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10"/>
              <p:cNvCxnSpPr>
                <a:cxnSpLocks noChangeShapeType="1"/>
                <a:stCxn id="37" idx="1"/>
                <a:endCxn id="35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AutoShape 11"/>
              <p:cNvCxnSpPr>
                <a:cxnSpLocks noChangeShapeType="1"/>
                <a:stCxn id="37" idx="7"/>
                <a:endCxn id="34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36" idx="5"/>
                <a:endCxn id="34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71" name="AutoShape 16"/>
              <p:cNvCxnSpPr>
                <a:cxnSpLocks noChangeShapeType="1"/>
                <a:stCxn id="37" idx="5"/>
                <a:endCxn id="70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34" idx="4"/>
                <a:endCxn id="70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18"/>
              <p:cNvSpPr txBox="1">
                <a:spLocks noChangeArrowheads="1"/>
              </p:cNvSpPr>
              <p:nvPr/>
            </p:nvSpPr>
            <p:spPr bwMode="auto">
              <a:xfrm>
                <a:off x="3054" y="1254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3046" y="1974"/>
                <a:ext cx="2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819" y="1239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3765" y="2024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3347" y="1573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3676" y="2646"/>
                <a:ext cx="1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4080" y="2292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4398" y="1342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4429" y="2096"/>
                <a:ext cx="1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5059" y="1716"/>
                <a:ext cx="1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83" name="AutoShape 29"/>
              <p:cNvCxnSpPr>
                <a:cxnSpLocks noChangeShapeType="1"/>
                <a:stCxn id="34" idx="5"/>
                <a:endCxn id="38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AutoShape 30"/>
              <p:cNvCxnSpPr>
                <a:cxnSpLocks noChangeShapeType="1"/>
                <a:stCxn id="34" idx="7"/>
                <a:endCxn id="38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Oval 5"/>
            <p:cNvSpPr>
              <a:spLocks noChangeArrowheads="1"/>
            </p:cNvSpPr>
            <p:nvPr/>
          </p:nvSpPr>
          <p:spPr bwMode="auto">
            <a:xfrm>
              <a:off x="7443470" y="4953000"/>
              <a:ext cx="457200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directed graph we can distinguish between</a:t>
            </a:r>
          </a:p>
          <a:p>
            <a:pPr lvl="1"/>
            <a:r>
              <a:rPr lang="en-US" dirty="0"/>
              <a:t>Incoming Edges</a:t>
            </a:r>
          </a:p>
          <a:p>
            <a:pPr lvl="2"/>
            <a:r>
              <a:rPr lang="en-US" dirty="0"/>
              <a:t>Directed edges for which the given vertex is destination</a:t>
            </a:r>
          </a:p>
          <a:p>
            <a:pPr lvl="3"/>
            <a:r>
              <a:rPr lang="en-US" dirty="0"/>
              <a:t>c is incoming edge of U</a:t>
            </a:r>
          </a:p>
          <a:p>
            <a:pPr lvl="1"/>
            <a:r>
              <a:rPr lang="en-US" dirty="0"/>
              <a:t>Outgoing Edges</a:t>
            </a:r>
          </a:p>
          <a:p>
            <a:pPr lvl="2"/>
            <a:r>
              <a:rPr lang="en-US" dirty="0"/>
              <a:t>Directed edges for which the given vertex is origin</a:t>
            </a:r>
          </a:p>
          <a:p>
            <a:pPr lvl="2"/>
            <a:r>
              <a:rPr lang="en-US" dirty="0"/>
              <a:t>a is outgoing edge of U</a:t>
            </a:r>
          </a:p>
          <a:p>
            <a:pPr lvl="1"/>
            <a:r>
              <a:rPr lang="en-US" dirty="0"/>
              <a:t>In-Degree of Vertex</a:t>
            </a:r>
          </a:p>
          <a:p>
            <a:pPr lvl="2"/>
            <a:r>
              <a:rPr lang="en-US" dirty="0"/>
              <a:t>Number of incoming edges</a:t>
            </a:r>
          </a:p>
          <a:p>
            <a:pPr lvl="1"/>
            <a:r>
              <a:rPr lang="en-US" dirty="0"/>
              <a:t>Out-Degree of Vertex </a:t>
            </a:r>
          </a:p>
          <a:p>
            <a:pPr lvl="2"/>
            <a:r>
              <a:rPr lang="en-US" dirty="0"/>
              <a:t>Number of outgoing edges</a:t>
            </a:r>
          </a:p>
          <a:p>
            <a:pPr lvl="1"/>
            <a:r>
              <a:rPr lang="en-US" altLang="en-US" dirty="0"/>
              <a:t>Source Vertices</a:t>
            </a:r>
          </a:p>
          <a:p>
            <a:pPr lvl="2"/>
            <a:r>
              <a:rPr lang="en-US" altLang="en-US" dirty="0"/>
              <a:t>Vertices with an in-degree of zero </a:t>
            </a:r>
          </a:p>
          <a:p>
            <a:pPr lvl="3"/>
            <a:r>
              <a:rPr lang="en-US" altLang="en-US" dirty="0"/>
              <a:t>w is source vertex</a:t>
            </a:r>
          </a:p>
          <a:p>
            <a:pPr lvl="1"/>
            <a:r>
              <a:rPr lang="en-US" altLang="en-US" dirty="0"/>
              <a:t>Sink Vertices</a:t>
            </a:r>
          </a:p>
          <a:p>
            <a:pPr lvl="2"/>
            <a:r>
              <a:rPr lang="en-US" altLang="en-US" dirty="0"/>
              <a:t>Vertices with an out-degree of zero</a:t>
            </a:r>
          </a:p>
          <a:p>
            <a:pPr lvl="3"/>
            <a:r>
              <a:rPr lang="en-US" altLang="en-US" dirty="0"/>
              <a:t>v is sink vertex</a:t>
            </a:r>
          </a:p>
          <a:p>
            <a:pPr marL="274320" lvl="1" indent="0">
              <a:buNone/>
            </a:pPr>
            <a:endParaRPr lang="en-US" altLang="en-US" dirty="0"/>
          </a:p>
          <a:p>
            <a:pPr lvl="2"/>
            <a:endParaRPr lang="en-US" dirty="0"/>
          </a:p>
        </p:txBody>
      </p:sp>
      <p:grpSp>
        <p:nvGrpSpPr>
          <p:cNvPr id="90" name="Group 32"/>
          <p:cNvGrpSpPr>
            <a:grpSpLocks/>
          </p:cNvGrpSpPr>
          <p:nvPr/>
        </p:nvGrpSpPr>
        <p:grpSpPr bwMode="auto">
          <a:xfrm>
            <a:off x="7430770" y="2956560"/>
            <a:ext cx="3521075" cy="3200400"/>
            <a:chOff x="2808" y="1104"/>
            <a:chExt cx="2218" cy="2016"/>
          </a:xfrm>
        </p:grpSpPr>
        <p:sp>
          <p:nvSpPr>
            <p:cNvPr id="93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95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98" name="AutoShape 9"/>
            <p:cNvCxnSpPr>
              <a:cxnSpLocks noChangeShapeType="1"/>
              <a:stCxn id="95" idx="3"/>
              <a:endCxn id="94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0"/>
            <p:cNvCxnSpPr>
              <a:cxnSpLocks noChangeShapeType="1"/>
              <a:stCxn id="96" idx="1"/>
              <a:endCxn id="94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11"/>
            <p:cNvCxnSpPr>
              <a:cxnSpLocks noChangeShapeType="1"/>
              <a:stCxn id="96" idx="7"/>
              <a:endCxn id="93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3"/>
            <p:cNvCxnSpPr>
              <a:cxnSpLocks noChangeShapeType="1"/>
              <a:stCxn id="95" idx="5"/>
              <a:endCxn id="93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104" name="AutoShape 16"/>
            <p:cNvCxnSpPr>
              <a:cxnSpLocks noChangeShapeType="1"/>
              <a:stCxn id="96" idx="5"/>
              <a:endCxn id="103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7"/>
            <p:cNvCxnSpPr>
              <a:cxnSpLocks noChangeShapeType="1"/>
              <a:stCxn id="93" idx="4"/>
              <a:endCxn id="103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9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10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398" y="134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14" name="Text Box 26"/>
            <p:cNvSpPr txBox="1">
              <a:spLocks noChangeArrowheads="1"/>
            </p:cNvSpPr>
            <p:nvPr/>
          </p:nvSpPr>
          <p:spPr bwMode="auto">
            <a:xfrm>
              <a:off x="4429" y="204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cxnSp>
          <p:nvCxnSpPr>
            <p:cNvPr id="115" name="AutoShape 29"/>
            <p:cNvCxnSpPr>
              <a:cxnSpLocks noChangeShapeType="1"/>
              <a:stCxn id="93" idx="5"/>
              <a:endCxn id="97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30"/>
            <p:cNvCxnSpPr>
              <a:cxnSpLocks noChangeShapeType="1"/>
              <a:stCxn id="93" idx="7"/>
              <a:endCxn id="97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224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55592</TotalTime>
  <Words>1916</Words>
  <Application>Microsoft Office PowerPoint</Application>
  <PresentationFormat>Widescreen</PresentationFormat>
  <Paragraphs>775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Wingdings 3</vt:lpstr>
      <vt:lpstr>Origin</vt:lpstr>
      <vt:lpstr>Graphs</vt:lpstr>
      <vt:lpstr>Outline</vt:lpstr>
      <vt:lpstr>Graph</vt:lpstr>
      <vt:lpstr>Graph</vt:lpstr>
      <vt:lpstr>Applications</vt:lpstr>
      <vt:lpstr>Applications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Graph ADT</vt:lpstr>
      <vt:lpstr>Memory Representation</vt:lpstr>
      <vt:lpstr>Adjacency Matrix</vt:lpstr>
      <vt:lpstr>Adjacency Matrix</vt:lpstr>
      <vt:lpstr>Example</vt:lpstr>
      <vt:lpstr>Example</vt:lpstr>
      <vt:lpstr>Adjacency Matrix</vt:lpstr>
      <vt:lpstr>Adjacency List</vt:lpstr>
      <vt:lpstr>Adjacency List</vt:lpstr>
      <vt:lpstr>PowerPoint Presentation</vt:lpstr>
      <vt:lpstr>Adjacency List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Dr. Tahir Maqsood</cp:lastModifiedBy>
  <cp:revision>1171</cp:revision>
  <dcterms:created xsi:type="dcterms:W3CDTF">2014-08-15T08:02:42Z</dcterms:created>
  <dcterms:modified xsi:type="dcterms:W3CDTF">2024-04-28T06:54:33Z</dcterms:modified>
</cp:coreProperties>
</file>