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59"/>
  </p:notesMasterIdLst>
  <p:sldIdLst>
    <p:sldId id="256" r:id="rId2"/>
    <p:sldId id="371" r:id="rId3"/>
    <p:sldId id="516" r:id="rId4"/>
    <p:sldId id="576" r:id="rId5"/>
    <p:sldId id="583" r:id="rId6"/>
    <p:sldId id="624" r:id="rId7"/>
    <p:sldId id="627" r:id="rId8"/>
    <p:sldId id="625" r:id="rId9"/>
    <p:sldId id="626" r:id="rId10"/>
    <p:sldId id="589" r:id="rId11"/>
    <p:sldId id="621" r:id="rId12"/>
    <p:sldId id="628" r:id="rId13"/>
    <p:sldId id="666" r:id="rId14"/>
    <p:sldId id="579" r:id="rId15"/>
    <p:sldId id="622" r:id="rId16"/>
    <p:sldId id="623" r:id="rId17"/>
    <p:sldId id="668" r:id="rId18"/>
    <p:sldId id="632" r:id="rId19"/>
    <p:sldId id="630" r:id="rId20"/>
    <p:sldId id="631" r:id="rId21"/>
    <p:sldId id="606" r:id="rId22"/>
    <p:sldId id="636" r:id="rId23"/>
    <p:sldId id="663" r:id="rId24"/>
    <p:sldId id="548" r:id="rId25"/>
    <p:sldId id="524" r:id="rId26"/>
    <p:sldId id="637" r:id="rId27"/>
    <p:sldId id="687" r:id="rId28"/>
    <p:sldId id="688" r:id="rId29"/>
    <p:sldId id="689" r:id="rId30"/>
    <p:sldId id="690" r:id="rId31"/>
    <p:sldId id="638" r:id="rId32"/>
    <p:sldId id="639" r:id="rId33"/>
    <p:sldId id="640" r:id="rId34"/>
    <p:sldId id="641" r:id="rId35"/>
    <p:sldId id="642" r:id="rId36"/>
    <p:sldId id="643" r:id="rId37"/>
    <p:sldId id="644" r:id="rId38"/>
    <p:sldId id="645" r:id="rId39"/>
    <p:sldId id="646" r:id="rId40"/>
    <p:sldId id="647" r:id="rId41"/>
    <p:sldId id="648" r:id="rId42"/>
    <p:sldId id="686" r:id="rId43"/>
    <p:sldId id="649" r:id="rId44"/>
    <p:sldId id="650" r:id="rId45"/>
    <p:sldId id="651" r:id="rId46"/>
    <p:sldId id="652" r:id="rId47"/>
    <p:sldId id="653" r:id="rId48"/>
    <p:sldId id="691" r:id="rId49"/>
    <p:sldId id="692" r:id="rId50"/>
    <p:sldId id="693" r:id="rId51"/>
    <p:sldId id="694" r:id="rId52"/>
    <p:sldId id="695" r:id="rId53"/>
    <p:sldId id="701" r:id="rId54"/>
    <p:sldId id="697" r:id="rId55"/>
    <p:sldId id="698" r:id="rId56"/>
    <p:sldId id="699" r:id="rId57"/>
    <p:sldId id="70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434" autoAdjust="0"/>
  </p:normalViewPr>
  <p:slideViewPr>
    <p:cSldViewPr snapToGrid="0">
      <p:cViewPr varScale="1">
        <p:scale>
          <a:sx n="62" d="100"/>
          <a:sy n="62" d="100"/>
        </p:scale>
        <p:origin x="85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DE8C5-D8A3-4027-B01A-42E1C3D7A423}" type="datetimeFigureOut">
              <a:rPr lang="en-GB" smtClean="0"/>
              <a:pPr/>
              <a:t>12/05/2024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A7635-E151-4485-8210-5D7F5BD45A42}" type="slidenum">
              <a:rPr lang="en-GB" smtClean="0"/>
              <a:pPr/>
              <a:t>‹#›</a:t>
            </a:fld>
            <a:endParaRPr lang="en-GB"/>
          </a:p>
        </p:txBody>
      </p:sp>
    </p:spTree>
    <p:extLst>
      <p:ext uri="{BB962C8B-B14F-4D97-AF65-F5344CB8AC3E}">
        <p14:creationId xmlns:p14="http://schemas.microsoft.com/office/powerpoint/2010/main" val="3304228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F6A7635-E151-4485-8210-5D7F5BD45A42}" type="slidenum">
              <a:rPr lang="en-GB" smtClean="0"/>
              <a:pPr/>
              <a:t>1</a:t>
            </a:fld>
            <a:endParaRPr lang="en-GB" dirty="0"/>
          </a:p>
        </p:txBody>
      </p:sp>
    </p:spTree>
    <p:extLst>
      <p:ext uri="{BB962C8B-B14F-4D97-AF65-F5344CB8AC3E}">
        <p14:creationId xmlns:p14="http://schemas.microsoft.com/office/powerpoint/2010/main" val="806275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6A7635-E151-4485-8210-5D7F5BD45A42}" type="slidenum">
              <a:rPr lang="en-GB" smtClean="0"/>
              <a:pPr/>
              <a:t>2</a:t>
            </a:fld>
            <a:endParaRPr lang="en-GB"/>
          </a:p>
        </p:txBody>
      </p:sp>
    </p:spTree>
    <p:extLst>
      <p:ext uri="{BB962C8B-B14F-4D97-AF65-F5344CB8AC3E}">
        <p14:creationId xmlns:p14="http://schemas.microsoft.com/office/powerpoint/2010/main" val="967210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fld id="{BD98179D-CAEC-44D4-87ED-5B5BE542EB74}" type="datetime1">
              <a:rPr lang="en-GB" smtClean="0"/>
              <a:pPr/>
              <a:t>12/05/2024</a:t>
            </a:fld>
            <a:endParaRPr lang="en-GB"/>
          </a:p>
        </p:txBody>
      </p:sp>
      <p:sp>
        <p:nvSpPr>
          <p:cNvPr id="17" name="Footer Placeholder 16"/>
          <p:cNvSpPr>
            <a:spLocks noGrp="1"/>
          </p:cNvSpPr>
          <p:nvPr>
            <p:ph type="ftr" sz="quarter" idx="11"/>
          </p:nvPr>
        </p:nvSpPr>
        <p:spPr>
          <a:xfrm>
            <a:off x="3864864" y="6355080"/>
            <a:ext cx="4632960" cy="365760"/>
          </a:xfrm>
        </p:spPr>
        <p:txBody>
          <a:bodyPr/>
          <a:lstStyle/>
          <a:p>
            <a:r>
              <a:rPr lang="en-GB"/>
              <a:t>Saba Anwar, Computer Science Department- CIIT Lahore</a:t>
            </a:r>
          </a:p>
        </p:txBody>
      </p:sp>
      <p:sp>
        <p:nvSpPr>
          <p:cNvPr id="29" name="Slide Number Placeholder 28"/>
          <p:cNvSpPr>
            <a:spLocks noGrp="1"/>
          </p:cNvSpPr>
          <p:nvPr>
            <p:ph type="sldNum" sz="quarter" idx="12"/>
          </p:nvPr>
        </p:nvSpPr>
        <p:spPr>
          <a:xfrm>
            <a:off x="1621536" y="6355080"/>
            <a:ext cx="1625600" cy="365760"/>
          </a:xfrm>
        </p:spPr>
        <p:txBody>
          <a:bodyPr/>
          <a:lstStyle/>
          <a:p>
            <a:fld id="{36450FFA-A71B-4322-B1E1-9AE765221D17}" type="slidenum">
              <a:rPr lang="en-GB" smtClean="0"/>
              <a:pPr/>
              <a:t>‹#›</a:t>
            </a:fld>
            <a:endParaRPr lang="en-GB"/>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7A940E7-1635-4AB9-869F-A53A80BF51DB}" type="datetime1">
              <a:rPr lang="en-GB" smtClean="0"/>
              <a:pPr/>
              <a:t>12/05/2024</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CFE5A52-8C9B-4020-8AC3-1A1BD0045DEC}" type="datetime1">
              <a:rPr lang="en-GB" smtClean="0"/>
              <a:pPr/>
              <a:t>12/05/2024</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pPr/>
              <a:t>‹#›</a:t>
            </a:fld>
            <a:endParaRPr lang="en-GB"/>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CD3CE4F-CFF3-4488-9347-FE72A4D4754E}" type="datetime1">
              <a:rPr lang="en-GB" smtClean="0"/>
              <a:pPr/>
              <a:t>12/05/2024</a:t>
            </a:fld>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pPr/>
              <a:t>‹#›</a:t>
            </a:fld>
            <a:endParaRPr lang="en-GB"/>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fld id="{80BA84D1-64F7-4364-AB60-939860AA87E7}" type="datetime1">
              <a:rPr lang="en-GB" smtClean="0"/>
              <a:pPr/>
              <a:t>12/05/2024</a:t>
            </a:fld>
            <a:endParaRPr lang="en-GB"/>
          </a:p>
        </p:txBody>
      </p:sp>
      <p:sp>
        <p:nvSpPr>
          <p:cNvPr id="5" name="Footer Placeholder 4"/>
          <p:cNvSpPr>
            <a:spLocks noGrp="1"/>
          </p:cNvSpPr>
          <p:nvPr>
            <p:ph type="ftr" sz="quarter" idx="11"/>
          </p:nvPr>
        </p:nvSpPr>
        <p:spPr>
          <a:xfrm>
            <a:off x="3864864" y="6355080"/>
            <a:ext cx="4632960" cy="365760"/>
          </a:xfrm>
        </p:spPr>
        <p:txBody>
          <a:bodyPr/>
          <a:lstStyle/>
          <a:p>
            <a:r>
              <a:rPr lang="en-GB"/>
              <a:t>Saba Anwar, Computer Science Department- CIIT Lahore</a:t>
            </a:r>
          </a:p>
        </p:txBody>
      </p:sp>
      <p:sp>
        <p:nvSpPr>
          <p:cNvPr id="6" name="Slide Number Placeholder 5"/>
          <p:cNvSpPr>
            <a:spLocks noGrp="1"/>
          </p:cNvSpPr>
          <p:nvPr>
            <p:ph type="sldNum" sz="quarter" idx="12"/>
          </p:nvPr>
        </p:nvSpPr>
        <p:spPr>
          <a:xfrm>
            <a:off x="1426464" y="6355080"/>
            <a:ext cx="2027936" cy="365760"/>
          </a:xfrm>
        </p:spPr>
        <p:txBody>
          <a:bodyPr/>
          <a:lstStyle/>
          <a:p>
            <a:fld id="{36450FFA-A71B-4322-B1E1-9AE765221D17}" type="slidenum">
              <a:rPr lang="en-GB" smtClean="0"/>
              <a:pPr/>
              <a:t>‹#›</a:t>
            </a:fld>
            <a:endParaRPr lang="en-GB"/>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7E45285-1A56-4E0F-B8DF-B4C2FC8137D8}" type="datetime1">
              <a:rPr lang="en-GB" smtClean="0"/>
              <a:pPr/>
              <a:t>12/05/2024</a:t>
            </a:fld>
            <a:endParaRPr lang="en-GB"/>
          </a:p>
        </p:txBody>
      </p:sp>
      <p:sp>
        <p:nvSpPr>
          <p:cNvPr id="6" name="Footer Placeholder 5"/>
          <p:cNvSpPr>
            <a:spLocks noGrp="1"/>
          </p:cNvSpPr>
          <p:nvPr>
            <p:ph type="ftr" sz="quarter" idx="11"/>
          </p:nvPr>
        </p:nvSpPr>
        <p:spPr/>
        <p:txBody>
          <a:bodyPr/>
          <a:lstStyle/>
          <a:p>
            <a:r>
              <a:rPr lang="en-GB"/>
              <a:t>Saba Anwar, Computer Science Department- CIIT Lahore</a:t>
            </a:r>
          </a:p>
        </p:txBody>
      </p:sp>
      <p:sp>
        <p:nvSpPr>
          <p:cNvPr id="7" name="Slide Number Placeholder 6"/>
          <p:cNvSpPr>
            <a:spLocks noGrp="1"/>
          </p:cNvSpPr>
          <p:nvPr>
            <p:ph type="sldNum" sz="quarter" idx="12"/>
          </p:nvPr>
        </p:nvSpPr>
        <p:spPr/>
        <p:txBody>
          <a:bodyPr/>
          <a:lstStyle/>
          <a:p>
            <a:fld id="{36450FFA-A71B-4322-B1E1-9AE765221D17}" type="slidenum">
              <a:rPr lang="en-GB" smtClean="0"/>
              <a:pPr/>
              <a:t>‹#›</a:t>
            </a:fld>
            <a:endParaRPr lang="en-GB"/>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6574ADE-7503-42E9-8293-18FDAC21E654}" type="datetime1">
              <a:rPr lang="en-GB" smtClean="0"/>
              <a:pPr/>
              <a:t>12/05/2024</a:t>
            </a:fld>
            <a:endParaRPr lang="en-GB"/>
          </a:p>
        </p:txBody>
      </p:sp>
      <p:sp>
        <p:nvSpPr>
          <p:cNvPr id="8" name="Footer Placeholder 7"/>
          <p:cNvSpPr>
            <a:spLocks noGrp="1"/>
          </p:cNvSpPr>
          <p:nvPr>
            <p:ph type="ftr" sz="quarter" idx="11"/>
          </p:nvPr>
        </p:nvSpPr>
        <p:spPr/>
        <p:txBody>
          <a:bodyPr/>
          <a:lstStyle/>
          <a:p>
            <a:r>
              <a:rPr lang="en-GB"/>
              <a:t>Saba Anwar, Computer Science Department- CIIT Lahore</a:t>
            </a:r>
          </a:p>
        </p:txBody>
      </p:sp>
      <p:sp>
        <p:nvSpPr>
          <p:cNvPr id="9" name="Slide Number Placeholder 8"/>
          <p:cNvSpPr>
            <a:spLocks noGrp="1"/>
          </p:cNvSpPr>
          <p:nvPr>
            <p:ph type="sldNum" sz="quarter" idx="12"/>
          </p:nvPr>
        </p:nvSpPr>
        <p:spPr/>
        <p:txBody>
          <a:bodyPr/>
          <a:lstStyle/>
          <a:p>
            <a:fld id="{36450FFA-A71B-4322-B1E1-9AE765221D17}" type="slidenum">
              <a:rPr lang="en-GB" smtClean="0"/>
              <a:pPr/>
              <a:t>‹#›</a:t>
            </a:fld>
            <a:endParaRPr lang="en-GB"/>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D00FB01-A984-4190-A526-0A0B4B4C0260}" type="datetime1">
              <a:rPr lang="en-GB" smtClean="0"/>
              <a:pPr/>
              <a:t>12/05/2024</a:t>
            </a:fld>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pPr/>
              <a:t>‹#›</a:t>
            </a:fld>
            <a:endParaRPr lang="en-GB"/>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75CCD-67FD-4B6D-93BF-3170DD8337DB}" type="datetime1">
              <a:rPr lang="en-GB" smtClean="0"/>
              <a:pPr/>
              <a:t>12/05/2024</a:t>
            </a:fld>
            <a:endParaRPr lang="en-GB"/>
          </a:p>
        </p:txBody>
      </p:sp>
      <p:sp>
        <p:nvSpPr>
          <p:cNvPr id="3" name="Footer Placeholder 2"/>
          <p:cNvSpPr>
            <a:spLocks noGrp="1"/>
          </p:cNvSpPr>
          <p:nvPr>
            <p:ph type="ftr" sz="quarter" idx="11"/>
          </p:nvPr>
        </p:nvSpPr>
        <p:spPr/>
        <p:txBody>
          <a:bodyPr/>
          <a:lstStyle/>
          <a:p>
            <a:r>
              <a:rPr lang="en-GB"/>
              <a:t>Saba Anwar, Computer Science Department- CIIT Lahore</a:t>
            </a:r>
          </a:p>
        </p:txBody>
      </p:sp>
      <p:sp>
        <p:nvSpPr>
          <p:cNvPr id="4" name="Slide Number Placeholder 3"/>
          <p:cNvSpPr>
            <a:spLocks noGrp="1"/>
          </p:cNvSpPr>
          <p:nvPr>
            <p:ph type="sldNum" sz="quarter" idx="12"/>
          </p:nvPr>
        </p:nvSpPr>
        <p:spPr/>
        <p:txBody>
          <a:bodyPr/>
          <a:lstStyle/>
          <a:p>
            <a:fld id="{36450FFA-A71B-4322-B1E1-9AE765221D17}" type="slidenum">
              <a:rPr lang="en-GB" smtClean="0"/>
              <a:pPr/>
              <a:t>‹#›</a:t>
            </a:fld>
            <a:endParaRPr lang="en-GB"/>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FEE85D2-3F22-42D0-967B-37ACB573BBA5}" type="datetime1">
              <a:rPr lang="en-GB" smtClean="0"/>
              <a:pPr/>
              <a:t>12/05/2024</a:t>
            </a:fld>
            <a:endParaRPr lang="en-GB"/>
          </a:p>
        </p:txBody>
      </p:sp>
      <p:sp>
        <p:nvSpPr>
          <p:cNvPr id="6" name="Footer Placeholder 5"/>
          <p:cNvSpPr>
            <a:spLocks noGrp="1"/>
          </p:cNvSpPr>
          <p:nvPr>
            <p:ph type="ftr" sz="quarter" idx="11"/>
          </p:nvPr>
        </p:nvSpPr>
        <p:spPr/>
        <p:txBody>
          <a:bodyPr/>
          <a:lstStyle/>
          <a:p>
            <a:r>
              <a:rPr lang="en-GB"/>
              <a:t>Saba Anwar, Computer Science Department- CIIT Lahore</a:t>
            </a:r>
          </a:p>
        </p:txBody>
      </p:sp>
      <p:sp>
        <p:nvSpPr>
          <p:cNvPr id="7" name="Slide Number Placeholder 6"/>
          <p:cNvSpPr>
            <a:spLocks noGrp="1"/>
          </p:cNvSpPr>
          <p:nvPr>
            <p:ph type="sldNum" sz="quarter" idx="12"/>
          </p:nvPr>
        </p:nvSpPr>
        <p:spPr/>
        <p:txBody>
          <a:bodyPr/>
          <a:lstStyle/>
          <a:p>
            <a:fld id="{36450FFA-A71B-4322-B1E1-9AE765221D17}" type="slidenum">
              <a:rPr lang="en-GB" smtClean="0"/>
              <a:pPr/>
              <a:t>‹#›</a:t>
            </a:fld>
            <a:endParaRPr lang="en-GB"/>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7650442-247B-40CC-964E-725587E8EA9B}" type="datetime1">
              <a:rPr lang="en-GB" smtClean="0"/>
              <a:pPr/>
              <a:t>12/05/2024</a:t>
            </a:fld>
            <a:endParaRPr lang="en-GB"/>
          </a:p>
        </p:txBody>
      </p:sp>
      <p:sp>
        <p:nvSpPr>
          <p:cNvPr id="6" name="Footer Placeholder 5"/>
          <p:cNvSpPr>
            <a:spLocks noGrp="1"/>
          </p:cNvSpPr>
          <p:nvPr>
            <p:ph type="ftr" sz="quarter" idx="11"/>
          </p:nvPr>
        </p:nvSpPr>
        <p:spPr/>
        <p:txBody>
          <a:bodyPr/>
          <a:lstStyle/>
          <a:p>
            <a:r>
              <a:rPr lang="en-GB"/>
              <a:t>Saba Anwar, Computer Science Department- CIIT Lahore</a:t>
            </a:r>
          </a:p>
        </p:txBody>
      </p:sp>
      <p:sp>
        <p:nvSpPr>
          <p:cNvPr id="7" name="Slide Number Placeholder 6"/>
          <p:cNvSpPr>
            <a:spLocks noGrp="1"/>
          </p:cNvSpPr>
          <p:nvPr>
            <p:ph type="sldNum" sz="quarter" idx="12"/>
          </p:nvPr>
        </p:nvSpPr>
        <p:spPr/>
        <p:txBody>
          <a:bodyPr/>
          <a:lstStyle/>
          <a:p>
            <a:fld id="{36450FFA-A71B-4322-B1E1-9AE765221D17}" type="slidenum">
              <a:rPr lang="en-GB" smtClean="0"/>
              <a:pPr/>
              <a:t>‹#›</a:t>
            </a:fld>
            <a:endParaRPr lang="en-GB"/>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A0E7CA3B-B224-4FF5-9401-8E19EB1A2DBD}" type="datetime1">
              <a:rPr lang="en-GB" smtClean="0"/>
              <a:pPr/>
              <a:t>12/05/2024</a:t>
            </a:fld>
            <a:endParaRPr lang="en-GB"/>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r>
              <a:rPr lang="en-GB"/>
              <a:t>Saba Anwar, Computer Science Department- CIIT Lahore</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36450FFA-A71B-4322-B1E1-9AE765221D17}" type="slidenum">
              <a:rPr lang="en-GB" smtClean="0"/>
              <a:pPr/>
              <a:t>‹#›</a:t>
            </a:fld>
            <a:endParaRPr lang="en-GB"/>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personal.kent.edu/~rmuhamma/Algorithms/MyAlgorithms/GraphAlgor/depthSearch.htm" TargetMode="External"/><Relationship Id="rId2" Type="http://schemas.openxmlformats.org/officeDocument/2006/relationships/hyperlink" Target="http://www.personal.kent.edu/~rmuhamma/Algorithms/MyAlgorithms/GraphAlgor/breadthSearch.htm" TargetMode="External"/><Relationship Id="rId1" Type="http://schemas.openxmlformats.org/officeDocument/2006/relationships/slideLayout" Target="../slideLayouts/slideLayout2.xml"/><Relationship Id="rId5" Type="http://schemas.openxmlformats.org/officeDocument/2006/relationships/hyperlink" Target="https://www.cs.usfca.edu/~galles/visualization/DFS.html" TargetMode="External"/><Relationship Id="rId4" Type="http://schemas.openxmlformats.org/officeDocument/2006/relationships/hyperlink" Target="https://www.cs.usfca.edu/~galles/visualization/BFS.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cs.cornell.edu/courses/cs312/2002sp/lectures/lec20/lec20.htm" TargetMode="External"/><Relationship Id="rId2" Type="http://schemas.openxmlformats.org/officeDocument/2006/relationships/hyperlink" Target="http://en.wikipedia.org/wiki/Dijkstra's_algorith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Graphs</a:t>
            </a:r>
          </a:p>
        </p:txBody>
      </p:sp>
      <p:sp>
        <p:nvSpPr>
          <p:cNvPr id="3" name="Subtitle 2"/>
          <p:cNvSpPr>
            <a:spLocks noGrp="1"/>
          </p:cNvSpPr>
          <p:nvPr>
            <p:ph type="subTitle" idx="1"/>
          </p:nvPr>
        </p:nvSpPr>
        <p:spPr/>
        <p:txBody>
          <a:bodyPr/>
          <a:lstStyle/>
          <a:p>
            <a:r>
              <a:rPr lang="en-GB" dirty="0"/>
              <a:t>Data Structures and Algorithms</a:t>
            </a:r>
          </a:p>
          <a:p>
            <a:endParaRPr lang="en-GB" dirty="0"/>
          </a:p>
        </p:txBody>
      </p:sp>
    </p:spTree>
    <p:extLst>
      <p:ext uri="{BB962C8B-B14F-4D97-AF65-F5344CB8AC3E}">
        <p14:creationId xmlns:p14="http://schemas.microsoft.com/office/powerpoint/2010/main" val="356699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 (Alternate Approach)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10</a:t>
            </a:fld>
            <a:endParaRPr lang="en-GB"/>
          </a:p>
        </p:txBody>
      </p:sp>
      <p:sp>
        <p:nvSpPr>
          <p:cNvPr id="6" name="Content Placeholder 5"/>
          <p:cNvSpPr>
            <a:spLocks noGrp="1"/>
          </p:cNvSpPr>
          <p:nvPr>
            <p:ph sz="quarter" idx="1"/>
          </p:nvPr>
        </p:nvSpPr>
        <p:spPr>
          <a:xfrm>
            <a:off x="609600" y="1219200"/>
            <a:ext cx="5362575" cy="4937760"/>
          </a:xfrm>
          <a:ln>
            <a:solidFill>
              <a:schemeClr val="accent1"/>
            </a:solidFill>
          </a:ln>
        </p:spPr>
        <p:txBody>
          <a:bodyPr/>
          <a:lstStyle/>
          <a:p>
            <a:r>
              <a:rPr lang="en-US" dirty="0"/>
              <a:t>Rather than using tri-coloring, just maintain two states.</a:t>
            </a:r>
          </a:p>
          <a:p>
            <a:pPr lvl="1"/>
            <a:r>
              <a:rPr lang="en-US" dirty="0"/>
              <a:t>If a vertex is undiscovered</a:t>
            </a:r>
          </a:p>
          <a:p>
            <a:pPr lvl="2"/>
            <a:r>
              <a:rPr lang="en-US" dirty="0"/>
              <a:t>It will be marked as visited=false</a:t>
            </a:r>
          </a:p>
          <a:p>
            <a:pPr lvl="1"/>
            <a:r>
              <a:rPr lang="en-US" dirty="0"/>
              <a:t>If a vertex is pushed to queue</a:t>
            </a:r>
            <a:r>
              <a:rPr lang="en-US" dirty="0">
                <a:sym typeface="Wingdings" panose="05000000000000000000" pitchFamily="2" charset="2"/>
              </a:rPr>
              <a:t> it is discovered</a:t>
            </a:r>
          </a:p>
          <a:p>
            <a:pPr lvl="2"/>
            <a:r>
              <a:rPr lang="en-US" dirty="0">
                <a:sym typeface="Wingdings" panose="05000000000000000000" pitchFamily="2" charset="2"/>
              </a:rPr>
              <a:t>Mark it visited = true</a:t>
            </a:r>
          </a:p>
          <a:p>
            <a:pPr lvl="1"/>
            <a:r>
              <a:rPr lang="en-US" dirty="0">
                <a:sym typeface="Wingdings" panose="05000000000000000000" pitchFamily="2" charset="2"/>
              </a:rPr>
              <a:t>If a vertex is popped off it is fully explored</a:t>
            </a:r>
          </a:p>
          <a:p>
            <a:pPr lvl="2"/>
            <a:r>
              <a:rPr lang="en-US" dirty="0">
                <a:sym typeface="Wingdings" panose="05000000000000000000" pitchFamily="2" charset="2"/>
              </a:rPr>
              <a:t>No marking</a:t>
            </a:r>
          </a:p>
          <a:p>
            <a:pPr marL="548640" lvl="2" indent="0">
              <a:buNone/>
            </a:pPr>
            <a:endParaRPr lang="en-US" dirty="0"/>
          </a:p>
        </p:txBody>
      </p:sp>
      <p:sp>
        <p:nvSpPr>
          <p:cNvPr id="7" name="Content Placeholder 5"/>
          <p:cNvSpPr txBox="1">
            <a:spLocks/>
          </p:cNvSpPr>
          <p:nvPr/>
        </p:nvSpPr>
        <p:spPr>
          <a:xfrm>
            <a:off x="6272213" y="1214432"/>
            <a:ext cx="5333993" cy="4937760"/>
          </a:xfrm>
          <a:prstGeom prst="rect">
            <a:avLst/>
          </a:prstGeom>
        </p:spPr>
        <p:txBody>
          <a:bodyPr vert="horz">
            <a:normAutofit fontScale="625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Algorithm: BFS(G, start)</a:t>
            </a:r>
          </a:p>
          <a:p>
            <a:pPr lvl="1"/>
            <a:r>
              <a:rPr lang="en-US" dirty="0">
                <a:latin typeface="Consolas" panose="020B0609020204030204" pitchFamily="49" charset="0"/>
                <a:cs typeface="Consolas" panose="020B0609020204030204" pitchFamily="49" charset="0"/>
              </a:rPr>
              <a:t>Input: Graph and start vertex of graph.</a:t>
            </a:r>
          </a:p>
          <a:p>
            <a:pPr lvl="1"/>
            <a:r>
              <a:rPr lang="en-US" dirty="0">
                <a:latin typeface="Consolas" panose="020B0609020204030204" pitchFamily="49" charset="0"/>
                <a:cs typeface="Consolas" panose="020B0609020204030204" pitchFamily="49" charset="0"/>
              </a:rPr>
              <a:t>Output: list of vertices reachable from start</a:t>
            </a:r>
          </a:p>
          <a:p>
            <a:pPr lvl="1"/>
            <a:r>
              <a:rPr lang="en-US" dirty="0">
                <a:latin typeface="Consolas" panose="020B0609020204030204" pitchFamily="49" charset="0"/>
                <a:cs typeface="Consolas" panose="020B0609020204030204" pitchFamily="49" charset="0"/>
              </a:rPr>
              <a:t>Steps:</a:t>
            </a:r>
          </a:p>
          <a:p>
            <a:pPr marL="777240" lvl="1" indent="-457200">
              <a:buFont typeface="+mj-lt"/>
              <a:buAutoNum type="arabicPeriod"/>
            </a:pPr>
            <a:r>
              <a:rPr lang="en-US" dirty="0">
                <a:latin typeface="Consolas" panose="020B0609020204030204" pitchFamily="49" charset="0"/>
                <a:cs typeface="Consolas" panose="020B0609020204030204" pitchFamily="49" charset="0"/>
              </a:rPr>
              <a:t>Q = new Queue()</a:t>
            </a:r>
          </a:p>
          <a:p>
            <a:pPr marL="777240" lvl="1" indent="-457200">
              <a:buFont typeface="+mj-lt"/>
              <a:buAutoNum type="arabicPeriod"/>
            </a:pPr>
            <a:r>
              <a:rPr lang="en-US" dirty="0">
                <a:latin typeface="Consolas" panose="020B0609020204030204" pitchFamily="49" charset="0"/>
                <a:cs typeface="Consolas" panose="020B0609020204030204" pitchFamily="49" charset="0"/>
              </a:rPr>
              <a:t>For each vertex v in G</a:t>
            </a:r>
          </a:p>
          <a:p>
            <a:pPr marL="777240" lvl="1" indent="-457200">
              <a:buFont typeface="+mj-lt"/>
              <a:buAutoNum type="arabicPeriod"/>
            </a:pPr>
            <a:r>
              <a:rPr lang="en-US" dirty="0">
                <a:latin typeface="Consolas" panose="020B0609020204030204" pitchFamily="49" charset="0"/>
                <a:cs typeface="Consolas" panose="020B0609020204030204" pitchFamily="49" charset="0"/>
              </a:rPr>
              <a:t>  visited[v]=false</a:t>
            </a:r>
          </a:p>
          <a:p>
            <a:pPr marL="777240" lvl="1" indent="-457200">
              <a:buFont typeface="+mj-lt"/>
              <a:buAutoNum type="arabicPeriod"/>
            </a:pPr>
            <a:r>
              <a:rPr lang="en-US" dirty="0">
                <a:latin typeface="Consolas" panose="020B0609020204030204" pitchFamily="49" charset="0"/>
                <a:cs typeface="Consolas" panose="020B0609020204030204" pitchFamily="49" charset="0"/>
              </a:rPr>
              <a:t>visited[start]=true</a:t>
            </a:r>
            <a:endParaRPr lang="en-US" sz="2600" dirty="0">
              <a:latin typeface="Consolas" panose="020B0609020204030204" pitchFamily="49" charset="0"/>
              <a:cs typeface="Consolas" panose="020B0609020204030204" pitchFamily="49" charset="0"/>
            </a:endParaRPr>
          </a:p>
          <a:p>
            <a:pPr marL="777240" lvl="1" indent="-457200">
              <a:buFont typeface="+mj-lt"/>
              <a:buAutoNum type="arabicPeriod"/>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Q.enqueue</a:t>
            </a:r>
            <a:r>
              <a:rPr lang="en-US" dirty="0">
                <a:latin typeface="Consolas" panose="020B0609020204030204" pitchFamily="49" charset="0"/>
                <a:cs typeface="Consolas" panose="020B0609020204030204" pitchFamily="49" charset="0"/>
              </a:rPr>
              <a:t>(start)</a:t>
            </a:r>
          </a:p>
          <a:p>
            <a:pPr marL="777240" lvl="1" indent="-457200">
              <a:buFont typeface="+mj-lt"/>
              <a:buAutoNum type="arabicPeriod"/>
            </a:pPr>
            <a:r>
              <a:rPr lang="en-US" dirty="0">
                <a:latin typeface="Consolas" panose="020B0609020204030204" pitchFamily="49" charset="0"/>
                <a:cs typeface="Consolas" panose="020B0609020204030204" pitchFamily="49" charset="0"/>
              </a:rPr>
              <a:t>While Q is not empty</a:t>
            </a:r>
          </a:p>
          <a:p>
            <a:pPr marL="777240" lvl="1" indent="-457200">
              <a:buFont typeface="+mj-lt"/>
              <a:buAutoNum type="arabicPeriod"/>
            </a:pPr>
            <a:r>
              <a:rPr lang="en-US" dirty="0">
                <a:latin typeface="Consolas" panose="020B0609020204030204" pitchFamily="49" charset="0"/>
                <a:cs typeface="Consolas" panose="020B0609020204030204" pitchFamily="49" charset="0"/>
              </a:rPr>
              <a:t>     u= </a:t>
            </a:r>
            <a:r>
              <a:rPr lang="en-US" dirty="0" err="1">
                <a:latin typeface="Consolas" panose="020B0609020204030204" pitchFamily="49" charset="0"/>
                <a:cs typeface="Consolas" panose="020B0609020204030204" pitchFamily="49" charset="0"/>
              </a:rPr>
              <a:t>Q.dequeue</a:t>
            </a:r>
            <a:r>
              <a:rPr lang="en-US" dirty="0">
                <a:latin typeface="Consolas" panose="020B0609020204030204" pitchFamily="49" charset="0"/>
                <a:cs typeface="Consolas" panose="020B0609020204030204" pitchFamily="49" charset="0"/>
              </a:rPr>
              <a:t>()</a:t>
            </a:r>
          </a:p>
          <a:p>
            <a:pPr marL="777240" lvl="1" indent="-457200">
              <a:buFont typeface="+mj-lt"/>
              <a:buAutoNum type="arabicPeriod"/>
            </a:pPr>
            <a:r>
              <a:rPr lang="en-US" dirty="0">
                <a:latin typeface="Consolas" panose="020B0609020204030204" pitchFamily="49" charset="0"/>
                <a:cs typeface="Consolas" panose="020B0609020204030204" pitchFamily="49" charset="0"/>
              </a:rPr>
              <a:t>     print(u)</a:t>
            </a:r>
          </a:p>
          <a:p>
            <a:pPr marL="777240" lvl="1" indent="-457200">
              <a:buFont typeface="+mj-lt"/>
              <a:buAutoNum type="arabicPeriod"/>
            </a:pPr>
            <a:r>
              <a:rPr lang="en-US" dirty="0">
                <a:latin typeface="Consolas" panose="020B0609020204030204" pitchFamily="49" charset="0"/>
                <a:cs typeface="Consolas" panose="020B0609020204030204" pitchFamily="49" charset="0"/>
              </a:rPr>
              <a:t>     For each node v adjacent to u</a:t>
            </a:r>
          </a:p>
          <a:p>
            <a:pPr marL="777240" lvl="1" indent="-457200">
              <a:buFont typeface="+mj-lt"/>
              <a:buAutoNum type="arabicPeriod"/>
            </a:pPr>
            <a:r>
              <a:rPr lang="en-US" dirty="0">
                <a:latin typeface="Consolas" panose="020B0609020204030204" pitchFamily="49" charset="0"/>
                <a:cs typeface="Consolas" panose="020B0609020204030204" pitchFamily="49" charset="0"/>
              </a:rPr>
              <a:t>        if !(visited[v])</a:t>
            </a:r>
          </a:p>
          <a:p>
            <a:pPr marL="777240" lvl="1" indent="-457200">
              <a:buFont typeface="+mj-lt"/>
              <a:buAutoNum type="arabicPeriod"/>
            </a:pPr>
            <a:r>
              <a:rPr lang="en-US" dirty="0">
                <a:latin typeface="Consolas" panose="020B0609020204030204" pitchFamily="49" charset="0"/>
                <a:cs typeface="Consolas" panose="020B0609020204030204" pitchFamily="49" charset="0"/>
              </a:rPr>
              <a:t>             visited[v]=true</a:t>
            </a:r>
          </a:p>
          <a:p>
            <a:pPr marL="777240" lvl="1" indent="-457200">
              <a:buFont typeface="+mj-lt"/>
              <a:buAutoNum type="arabicPeriod"/>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Q.enqueue</a:t>
            </a:r>
            <a:r>
              <a:rPr lang="en-US" dirty="0">
                <a:latin typeface="Consolas" panose="020B0609020204030204" pitchFamily="49" charset="0"/>
                <a:cs typeface="Consolas" panose="020B0609020204030204" pitchFamily="49" charset="0"/>
              </a:rPr>
              <a:t>(v)</a:t>
            </a:r>
          </a:p>
          <a:p>
            <a:pPr marL="777240" lvl="1" indent="-457200">
              <a:buFont typeface="+mj-lt"/>
              <a:buAutoNum type="arabicPeriod"/>
            </a:pPr>
            <a:r>
              <a:rPr lang="en-US" dirty="0">
                <a:latin typeface="Consolas" panose="020B0609020204030204" pitchFamily="49" charset="0"/>
                <a:cs typeface="Consolas" panose="020B0609020204030204" pitchFamily="49" charset="0"/>
              </a:rPr>
              <a:t>         End if</a:t>
            </a:r>
          </a:p>
          <a:p>
            <a:pPr marL="777240" lvl="1" indent="-457200">
              <a:buFont typeface="+mj-lt"/>
              <a:buAutoNum type="arabicPeriod"/>
            </a:pPr>
            <a:r>
              <a:rPr lang="en-US" dirty="0">
                <a:latin typeface="Consolas" panose="020B0609020204030204" pitchFamily="49" charset="0"/>
                <a:cs typeface="Consolas" panose="020B0609020204030204" pitchFamily="49" charset="0"/>
              </a:rPr>
              <a:t>   End For</a:t>
            </a:r>
          </a:p>
          <a:p>
            <a:pPr marL="777240" lvl="1" indent="-457200">
              <a:buFont typeface="+mj-lt"/>
              <a:buAutoNum type="arabicPeriod"/>
            </a:pPr>
            <a:r>
              <a:rPr lang="en-US" dirty="0">
                <a:latin typeface="Consolas" panose="020B0609020204030204" pitchFamily="49" charset="0"/>
                <a:cs typeface="Consolas" panose="020B0609020204030204" pitchFamily="49" charset="0"/>
              </a:rPr>
              <a:t> End While</a:t>
            </a:r>
          </a:p>
        </p:txBody>
      </p:sp>
    </p:spTree>
    <p:extLst>
      <p:ext uri="{BB962C8B-B14F-4D97-AF65-F5344CB8AC3E}">
        <p14:creationId xmlns:p14="http://schemas.microsoft.com/office/powerpoint/2010/main" val="108410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 </a:t>
            </a:r>
          </a:p>
        </p:txBody>
      </p:sp>
      <p:sp>
        <p:nvSpPr>
          <p:cNvPr id="5" name="Slide Number Placeholder 4"/>
          <p:cNvSpPr>
            <a:spLocks noGrp="1"/>
          </p:cNvSpPr>
          <p:nvPr>
            <p:ph type="sldNum" sz="quarter" idx="12"/>
          </p:nvPr>
        </p:nvSpPr>
        <p:spPr/>
        <p:txBody>
          <a:bodyPr/>
          <a:lstStyle/>
          <a:p>
            <a:fld id="{36450FFA-A71B-4322-B1E1-9AE765221D17}" type="slidenum">
              <a:rPr lang="en-GB" smtClean="0"/>
              <a:pPr/>
              <a:t>11</a:t>
            </a:fld>
            <a:endParaRPr lang="en-GB"/>
          </a:p>
        </p:txBody>
      </p:sp>
      <p:sp>
        <p:nvSpPr>
          <p:cNvPr id="6" name="Content Placeholder 5"/>
          <p:cNvSpPr>
            <a:spLocks noGrp="1"/>
          </p:cNvSpPr>
          <p:nvPr>
            <p:ph sz="quarter" idx="1"/>
          </p:nvPr>
        </p:nvSpPr>
        <p:spPr/>
        <p:txBody>
          <a:bodyPr>
            <a:normAutofit fontScale="92500" lnSpcReduction="10000"/>
          </a:bodyPr>
          <a:lstStyle/>
          <a:p>
            <a:r>
              <a:rPr lang="en-US" dirty="0"/>
              <a:t>Start vertex=1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Order: 1, 5, 3, 6, 2, 4</a:t>
            </a:r>
          </a:p>
        </p:txBody>
      </p:sp>
      <p:pic>
        <p:nvPicPr>
          <p:cNvPr id="7" name="Picture 6"/>
          <p:cNvPicPr>
            <a:picLocks noChangeAspect="1"/>
          </p:cNvPicPr>
          <p:nvPr/>
        </p:nvPicPr>
        <p:blipFill rotWithShape="1">
          <a:blip r:embed="rId2"/>
          <a:srcRect r="3713"/>
          <a:stretch/>
        </p:blipFill>
        <p:spPr>
          <a:xfrm>
            <a:off x="7586662" y="1295400"/>
            <a:ext cx="3995737" cy="4448175"/>
          </a:xfrm>
          <a:prstGeom prst="rect">
            <a:avLst/>
          </a:prstGeom>
        </p:spPr>
      </p:pic>
      <p:pic>
        <p:nvPicPr>
          <p:cNvPr id="8" name="Picture 7"/>
          <p:cNvPicPr>
            <a:picLocks noChangeAspect="1"/>
          </p:cNvPicPr>
          <p:nvPr/>
        </p:nvPicPr>
        <p:blipFill rotWithShape="1">
          <a:blip r:embed="rId3"/>
          <a:srcRect l="54256" r="11764"/>
          <a:stretch/>
        </p:blipFill>
        <p:spPr>
          <a:xfrm>
            <a:off x="6336950" y="1883889"/>
            <a:ext cx="742951" cy="3243262"/>
          </a:xfrm>
          <a:prstGeom prst="rect">
            <a:avLst/>
          </a:prstGeom>
        </p:spPr>
      </p:pic>
      <p:pic>
        <p:nvPicPr>
          <p:cNvPr id="9" name="Picture 8"/>
          <p:cNvPicPr>
            <a:picLocks noChangeAspect="1"/>
          </p:cNvPicPr>
          <p:nvPr/>
        </p:nvPicPr>
        <p:blipFill rotWithShape="1">
          <a:blip r:embed="rId4"/>
          <a:srcRect r="5206"/>
          <a:stretch/>
        </p:blipFill>
        <p:spPr>
          <a:xfrm>
            <a:off x="2032408" y="1625894"/>
            <a:ext cx="3988576" cy="4117681"/>
          </a:xfrm>
          <a:prstGeom prst="rect">
            <a:avLst/>
          </a:prstGeom>
        </p:spPr>
      </p:pic>
      <p:pic>
        <p:nvPicPr>
          <p:cNvPr id="10" name="Picture 9"/>
          <p:cNvPicPr>
            <a:picLocks noChangeAspect="1"/>
          </p:cNvPicPr>
          <p:nvPr/>
        </p:nvPicPr>
        <p:blipFill rotWithShape="1">
          <a:blip r:embed="rId5"/>
          <a:srcRect l="53994" r="13446"/>
          <a:stretch/>
        </p:blipFill>
        <p:spPr>
          <a:xfrm>
            <a:off x="970960" y="1883889"/>
            <a:ext cx="700088" cy="3481234"/>
          </a:xfrm>
          <a:prstGeom prst="rect">
            <a:avLst/>
          </a:prstGeom>
        </p:spPr>
      </p:pic>
    </p:spTree>
    <p:extLst>
      <p:ext uri="{BB962C8B-B14F-4D97-AF65-F5344CB8AC3E}">
        <p14:creationId xmlns:p14="http://schemas.microsoft.com/office/powerpoint/2010/main" val="2206184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12</a:t>
            </a:fld>
            <a:endParaRPr lang="en-GB"/>
          </a:p>
        </p:txBody>
      </p:sp>
      <p:sp>
        <p:nvSpPr>
          <p:cNvPr id="6" name="Content Placeholder 5"/>
          <p:cNvSpPr>
            <a:spLocks noGrp="1"/>
          </p:cNvSpPr>
          <p:nvPr>
            <p:ph sz="quarter" idx="1"/>
          </p:nvPr>
        </p:nvSpPr>
        <p:spPr/>
        <p:txBody>
          <a:bodyPr/>
          <a:lstStyle/>
          <a:p>
            <a:r>
              <a:rPr lang="en-US" dirty="0"/>
              <a:t>BFS Tree</a:t>
            </a:r>
          </a:p>
          <a:p>
            <a:pPr lvl="1"/>
            <a:r>
              <a:rPr lang="en-US" dirty="0"/>
              <a:t>If graph is connected, by discarding the edges that were not explored during BFS, we can get a BFS tree of graph</a:t>
            </a:r>
          </a:p>
          <a:p>
            <a:pPr lvl="1"/>
            <a:r>
              <a:rPr lang="en-US" dirty="0"/>
              <a:t>Which does not have cycle</a:t>
            </a:r>
          </a:p>
          <a:p>
            <a:endParaRPr lang="en-US" dirty="0"/>
          </a:p>
          <a:p>
            <a:endParaRPr lang="en-US" dirty="0"/>
          </a:p>
          <a:p>
            <a:endParaRPr lang="en-US" dirty="0"/>
          </a:p>
        </p:txBody>
      </p:sp>
      <p:grpSp>
        <p:nvGrpSpPr>
          <p:cNvPr id="32" name="Group 31"/>
          <p:cNvGrpSpPr/>
          <p:nvPr/>
        </p:nvGrpSpPr>
        <p:grpSpPr>
          <a:xfrm>
            <a:off x="8065654" y="2597567"/>
            <a:ext cx="3496924" cy="2016322"/>
            <a:chOff x="8065654" y="1697467"/>
            <a:chExt cx="3496924" cy="2016322"/>
          </a:xfrm>
        </p:grpSpPr>
        <p:cxnSp>
          <p:nvCxnSpPr>
            <p:cNvPr id="8" name="Straight Connector 7"/>
            <p:cNvCxnSpPr/>
            <p:nvPr/>
          </p:nvCxnSpPr>
          <p:spPr>
            <a:xfrm flipH="1">
              <a:off x="8536366" y="2142323"/>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9317415" y="1972778"/>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9303126" y="2155973"/>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6"/>
            <p:cNvSpPr>
              <a:spLocks noChangeArrowheads="1"/>
            </p:cNvSpPr>
            <p:nvPr/>
          </p:nvSpPr>
          <p:spPr bwMode="auto">
            <a:xfrm>
              <a:off x="10320361" y="170455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12" name="Oval 6"/>
            <p:cNvSpPr>
              <a:spLocks noChangeArrowheads="1"/>
            </p:cNvSpPr>
            <p:nvPr/>
          </p:nvSpPr>
          <p:spPr bwMode="auto">
            <a:xfrm>
              <a:off x="8084723" y="246194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13" name="Oval 6"/>
            <p:cNvSpPr>
              <a:spLocks noChangeArrowheads="1"/>
            </p:cNvSpPr>
            <p:nvPr/>
          </p:nvSpPr>
          <p:spPr bwMode="auto">
            <a:xfrm>
              <a:off x="9578887" y="245746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cxnSp>
          <p:nvCxnSpPr>
            <p:cNvPr id="20" name="Straight Connector 19"/>
            <p:cNvCxnSpPr/>
            <p:nvPr/>
          </p:nvCxnSpPr>
          <p:spPr>
            <a:xfrm flipH="1" flipV="1">
              <a:off x="10737909" y="212031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Oval 6"/>
            <p:cNvSpPr>
              <a:spLocks noChangeArrowheads="1"/>
            </p:cNvSpPr>
            <p:nvPr/>
          </p:nvSpPr>
          <p:spPr bwMode="auto">
            <a:xfrm>
              <a:off x="11032226" y="243609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sp>
          <p:nvSpPr>
            <p:cNvPr id="22" name="Oval 6"/>
            <p:cNvSpPr>
              <a:spLocks noChangeArrowheads="1"/>
            </p:cNvSpPr>
            <p:nvPr/>
          </p:nvSpPr>
          <p:spPr bwMode="auto">
            <a:xfrm>
              <a:off x="10329868" y="16974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23" name="Straight Connector 22"/>
            <p:cNvCxnSpPr/>
            <p:nvPr/>
          </p:nvCxnSpPr>
          <p:spPr>
            <a:xfrm flipH="1" flipV="1">
              <a:off x="8505807" y="2893294"/>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Oval 6"/>
            <p:cNvSpPr>
              <a:spLocks noChangeArrowheads="1"/>
            </p:cNvSpPr>
            <p:nvPr/>
          </p:nvSpPr>
          <p:spPr bwMode="auto">
            <a:xfrm>
              <a:off x="8065654" y="244057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25" name="Oval 6"/>
            <p:cNvSpPr>
              <a:spLocks noChangeArrowheads="1"/>
            </p:cNvSpPr>
            <p:nvPr/>
          </p:nvSpPr>
          <p:spPr bwMode="auto">
            <a:xfrm>
              <a:off x="8797943" y="316669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6</a:t>
              </a:r>
            </a:p>
          </p:txBody>
        </p:sp>
        <p:cxnSp>
          <p:nvCxnSpPr>
            <p:cNvPr id="26" name="Straight Connector 25"/>
            <p:cNvCxnSpPr/>
            <p:nvPr/>
          </p:nvCxnSpPr>
          <p:spPr>
            <a:xfrm flipH="1" flipV="1">
              <a:off x="9994051" y="2883518"/>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Oval 6"/>
            <p:cNvSpPr>
              <a:spLocks noChangeArrowheads="1"/>
            </p:cNvSpPr>
            <p:nvPr/>
          </p:nvSpPr>
          <p:spPr bwMode="auto">
            <a:xfrm>
              <a:off x="9588394" y="245038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sp>
          <p:nvSpPr>
            <p:cNvPr id="28" name="Oval 6"/>
            <p:cNvSpPr>
              <a:spLocks noChangeArrowheads="1"/>
            </p:cNvSpPr>
            <p:nvPr/>
          </p:nvSpPr>
          <p:spPr bwMode="auto">
            <a:xfrm>
              <a:off x="10287120" y="31833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7</a:t>
              </a:r>
            </a:p>
          </p:txBody>
        </p:sp>
        <p:sp>
          <p:nvSpPr>
            <p:cNvPr id="31" name="Oval 6"/>
            <p:cNvSpPr>
              <a:spLocks noChangeArrowheads="1"/>
            </p:cNvSpPr>
            <p:nvPr/>
          </p:nvSpPr>
          <p:spPr bwMode="auto">
            <a:xfrm>
              <a:off x="8846543" y="171807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grpSp>
      <p:pic>
        <p:nvPicPr>
          <p:cNvPr id="33"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703" y="2493087"/>
            <a:ext cx="3479382" cy="201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763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13</a:t>
            </a:fld>
            <a:endParaRPr lang="en-GB"/>
          </a:p>
        </p:txBody>
      </p:sp>
      <p:sp>
        <p:nvSpPr>
          <p:cNvPr id="6" name="Content Placeholder 5"/>
          <p:cNvSpPr>
            <a:spLocks noGrp="1"/>
          </p:cNvSpPr>
          <p:nvPr>
            <p:ph sz="quarter" idx="1"/>
          </p:nvPr>
        </p:nvSpPr>
        <p:spPr/>
        <p:txBody>
          <a:bodyPr/>
          <a:lstStyle/>
          <a:p>
            <a:r>
              <a:rPr lang="en-US" dirty="0"/>
              <a:t>BFS Forest</a:t>
            </a:r>
          </a:p>
          <a:p>
            <a:pPr lvl="1"/>
            <a:r>
              <a:rPr lang="en-US" dirty="0"/>
              <a:t>If  graph is not connected, then by traversing each connected component separately a forest of trees can be formed.</a:t>
            </a:r>
          </a:p>
        </p:txBody>
      </p:sp>
      <p:grpSp>
        <p:nvGrpSpPr>
          <p:cNvPr id="60" name="Group 59"/>
          <p:cNvGrpSpPr/>
          <p:nvPr/>
        </p:nvGrpSpPr>
        <p:grpSpPr>
          <a:xfrm>
            <a:off x="1300163" y="2468340"/>
            <a:ext cx="3108960" cy="1645920"/>
            <a:chOff x="1812112" y="3283995"/>
            <a:chExt cx="3481675" cy="2014818"/>
          </a:xfrm>
        </p:grpSpPr>
        <p:grpSp>
          <p:nvGrpSpPr>
            <p:cNvPr id="61" name="Group 60"/>
            <p:cNvGrpSpPr/>
            <p:nvPr/>
          </p:nvGrpSpPr>
          <p:grpSpPr>
            <a:xfrm>
              <a:off x="1812112" y="3283995"/>
              <a:ext cx="3481675" cy="2014818"/>
              <a:chOff x="4502102" y="1777110"/>
              <a:chExt cx="3481675" cy="2014818"/>
            </a:xfrm>
          </p:grpSpPr>
          <p:cxnSp>
            <p:nvCxnSpPr>
              <p:cNvPr id="63" name="Straight Connector 62"/>
              <p:cNvCxnSpPr/>
              <p:nvPr/>
            </p:nvCxnSpPr>
            <p:spPr>
              <a:xfrm flipH="1" flipV="1">
                <a:off x="5730042" y="2045336"/>
                <a:ext cx="1005840" cy="0"/>
              </a:xfrm>
              <a:prstGeom prst="line">
                <a:avLst/>
              </a:prstGeom>
              <a:ln/>
            </p:spPr>
            <p:style>
              <a:lnRef idx="2">
                <a:schemeClr val="dk1"/>
              </a:lnRef>
              <a:fillRef idx="1">
                <a:schemeClr val="lt1"/>
              </a:fillRef>
              <a:effectRef idx="0">
                <a:schemeClr val="dk1"/>
              </a:effectRef>
              <a:fontRef idx="minor">
                <a:schemeClr val="dk1"/>
              </a:fontRef>
            </p:style>
          </p:cxnSp>
          <p:sp>
            <p:nvSpPr>
              <p:cNvPr id="64" name="Oval 6"/>
              <p:cNvSpPr>
                <a:spLocks noChangeArrowheads="1"/>
              </p:cNvSpPr>
              <p:nvPr/>
            </p:nvSpPr>
            <p:spPr bwMode="auto">
              <a:xfrm>
                <a:off x="6732988" y="177711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b</a:t>
                </a:r>
              </a:p>
            </p:txBody>
          </p:sp>
          <p:sp>
            <p:nvSpPr>
              <p:cNvPr id="65" name="Oval 6"/>
              <p:cNvSpPr>
                <a:spLocks noChangeArrowheads="1"/>
              </p:cNvSpPr>
              <p:nvPr/>
            </p:nvSpPr>
            <p:spPr bwMode="auto">
              <a:xfrm>
                <a:off x="5229639" y="17999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a</a:t>
                </a:r>
              </a:p>
            </p:txBody>
          </p:sp>
          <p:cxnSp>
            <p:nvCxnSpPr>
              <p:cNvPr id="66" name="Straight Connector 65"/>
              <p:cNvCxnSpPr/>
              <p:nvPr/>
            </p:nvCxnSpPr>
            <p:spPr>
              <a:xfrm flipV="1">
                <a:off x="6434664" y="2207284"/>
                <a:ext cx="353171" cy="405190"/>
              </a:xfrm>
              <a:prstGeom prst="line">
                <a:avLst/>
              </a:prstGeom>
              <a:ln/>
            </p:spPr>
            <p:style>
              <a:lnRef idx="2">
                <a:schemeClr val="dk1"/>
              </a:lnRef>
              <a:fillRef idx="1">
                <a:schemeClr val="lt1"/>
              </a:fillRef>
              <a:effectRef idx="0">
                <a:schemeClr val="dk1"/>
              </a:effectRef>
              <a:fontRef idx="minor">
                <a:schemeClr val="dk1"/>
              </a:fontRef>
            </p:style>
          </p:cxnSp>
          <p:cxnSp>
            <p:nvCxnSpPr>
              <p:cNvPr id="67" name="Straight Connector 66"/>
              <p:cNvCxnSpPr/>
              <p:nvPr/>
            </p:nvCxnSpPr>
            <p:spPr>
              <a:xfrm flipH="1" flipV="1">
                <a:off x="5022934" y="2793063"/>
                <a:ext cx="1005840" cy="0"/>
              </a:xfrm>
              <a:prstGeom prst="line">
                <a:avLst/>
              </a:prstGeom>
              <a:ln/>
            </p:spPr>
            <p:style>
              <a:lnRef idx="2">
                <a:schemeClr val="dk1"/>
              </a:lnRef>
              <a:fillRef idx="1">
                <a:schemeClr val="lt1"/>
              </a:fillRef>
              <a:effectRef idx="0">
                <a:schemeClr val="dk1"/>
              </a:effectRef>
              <a:fontRef idx="minor">
                <a:schemeClr val="dk1"/>
              </a:fontRef>
            </p:style>
          </p:cxnSp>
          <p:sp>
            <p:nvSpPr>
              <p:cNvPr id="68" name="Oval 6"/>
              <p:cNvSpPr>
                <a:spLocks noChangeArrowheads="1"/>
              </p:cNvSpPr>
              <p:nvPr/>
            </p:nvSpPr>
            <p:spPr bwMode="auto">
              <a:xfrm>
                <a:off x="5981980" y="253478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d</a:t>
                </a:r>
              </a:p>
            </p:txBody>
          </p:sp>
          <p:sp>
            <p:nvSpPr>
              <p:cNvPr id="69" name="Oval 6"/>
              <p:cNvSpPr>
                <a:spLocks noChangeArrowheads="1"/>
              </p:cNvSpPr>
              <p:nvPr/>
            </p:nvSpPr>
            <p:spPr bwMode="auto">
              <a:xfrm>
                <a:off x="4502102" y="251068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c</a:t>
                </a:r>
              </a:p>
            </p:txBody>
          </p:sp>
          <p:cxnSp>
            <p:nvCxnSpPr>
              <p:cNvPr id="70" name="Straight Connector 69"/>
              <p:cNvCxnSpPr/>
              <p:nvPr/>
            </p:nvCxnSpPr>
            <p:spPr>
              <a:xfrm flipH="1" flipV="1">
                <a:off x="4932735" y="2993733"/>
                <a:ext cx="457200" cy="457200"/>
              </a:xfrm>
              <a:prstGeom prst="line">
                <a:avLst/>
              </a:prstGeom>
              <a:ln/>
            </p:spPr>
            <p:style>
              <a:lnRef idx="2">
                <a:schemeClr val="dk1"/>
              </a:lnRef>
              <a:fillRef idx="1">
                <a:schemeClr val="lt1"/>
              </a:fillRef>
              <a:effectRef idx="0">
                <a:schemeClr val="dk1"/>
              </a:effectRef>
              <a:fontRef idx="minor">
                <a:schemeClr val="dk1"/>
              </a:fontRef>
            </p:style>
          </p:cxnSp>
          <p:sp>
            <p:nvSpPr>
              <p:cNvPr id="71" name="Oval 6"/>
              <p:cNvSpPr>
                <a:spLocks noChangeArrowheads="1"/>
              </p:cNvSpPr>
              <p:nvPr/>
            </p:nvSpPr>
            <p:spPr bwMode="auto">
              <a:xfrm>
                <a:off x="7453425" y="25391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g</a:t>
                </a:r>
              </a:p>
            </p:txBody>
          </p:sp>
          <p:cxnSp>
            <p:nvCxnSpPr>
              <p:cNvPr id="72" name="Straight Connector 71"/>
              <p:cNvCxnSpPr/>
              <p:nvPr/>
            </p:nvCxnSpPr>
            <p:spPr>
              <a:xfrm flipV="1">
                <a:off x="7155101" y="2969282"/>
                <a:ext cx="353171" cy="405190"/>
              </a:xfrm>
              <a:prstGeom prst="line">
                <a:avLst/>
              </a:prstGeom>
              <a:ln/>
            </p:spPr>
            <p:style>
              <a:lnRef idx="2">
                <a:schemeClr val="dk1"/>
              </a:lnRef>
              <a:fillRef idx="1">
                <a:schemeClr val="lt1"/>
              </a:fillRef>
              <a:effectRef idx="0">
                <a:schemeClr val="dk1"/>
              </a:effectRef>
              <a:fontRef idx="minor">
                <a:schemeClr val="dk1"/>
              </a:fontRef>
            </p:style>
          </p:cxnSp>
          <p:sp>
            <p:nvSpPr>
              <p:cNvPr id="73" name="Oval 6"/>
              <p:cNvSpPr>
                <a:spLocks noChangeArrowheads="1"/>
              </p:cNvSpPr>
              <p:nvPr/>
            </p:nvSpPr>
            <p:spPr bwMode="auto">
              <a:xfrm>
                <a:off x="6707182" y="325697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f</a:t>
                </a:r>
              </a:p>
            </p:txBody>
          </p:sp>
          <p:sp>
            <p:nvSpPr>
              <p:cNvPr id="74" name="Oval 6"/>
              <p:cNvSpPr>
                <a:spLocks noChangeArrowheads="1"/>
              </p:cNvSpPr>
              <p:nvPr/>
            </p:nvSpPr>
            <p:spPr bwMode="auto">
              <a:xfrm>
                <a:off x="5226873" y="326144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e</a:t>
                </a:r>
              </a:p>
            </p:txBody>
          </p:sp>
        </p:grpSp>
        <p:cxnSp>
          <p:nvCxnSpPr>
            <p:cNvPr id="62" name="Straight Connector 61"/>
            <p:cNvCxnSpPr>
              <a:stCxn id="69" idx="7"/>
            </p:cNvCxnSpPr>
            <p:nvPr/>
          </p:nvCxnSpPr>
          <p:spPr>
            <a:xfrm flipV="1">
              <a:off x="2264796" y="3681118"/>
              <a:ext cx="309539" cy="414139"/>
            </a:xfrm>
            <a:prstGeom prst="line">
              <a:avLst/>
            </a:prstGeom>
            <a:ln/>
          </p:spPr>
          <p:style>
            <a:lnRef idx="2">
              <a:schemeClr val="dk1"/>
            </a:lnRef>
            <a:fillRef idx="1">
              <a:schemeClr val="lt1"/>
            </a:fillRef>
            <a:effectRef idx="0">
              <a:schemeClr val="dk1"/>
            </a:effectRef>
            <a:fontRef idx="minor">
              <a:schemeClr val="dk1"/>
            </a:fontRef>
          </p:style>
        </p:cxnSp>
      </p:grpSp>
      <p:grpSp>
        <p:nvGrpSpPr>
          <p:cNvPr id="75" name="Group 74"/>
          <p:cNvGrpSpPr/>
          <p:nvPr/>
        </p:nvGrpSpPr>
        <p:grpSpPr>
          <a:xfrm>
            <a:off x="1300163" y="4460262"/>
            <a:ext cx="3108960" cy="1737360"/>
            <a:chOff x="1429070" y="4524364"/>
            <a:chExt cx="3216544" cy="1606744"/>
          </a:xfrm>
        </p:grpSpPr>
        <p:grpSp>
          <p:nvGrpSpPr>
            <p:cNvPr id="76" name="Group 75"/>
            <p:cNvGrpSpPr/>
            <p:nvPr/>
          </p:nvGrpSpPr>
          <p:grpSpPr>
            <a:xfrm>
              <a:off x="1429070" y="4524364"/>
              <a:ext cx="3216544" cy="1606744"/>
              <a:chOff x="1812112" y="3283995"/>
              <a:chExt cx="3481675" cy="2014818"/>
            </a:xfrm>
          </p:grpSpPr>
          <p:grpSp>
            <p:nvGrpSpPr>
              <p:cNvPr id="79" name="Group 78"/>
              <p:cNvGrpSpPr/>
              <p:nvPr/>
            </p:nvGrpSpPr>
            <p:grpSpPr>
              <a:xfrm>
                <a:off x="1812112" y="3283995"/>
                <a:ext cx="3481675" cy="2014818"/>
                <a:chOff x="4502102" y="1777110"/>
                <a:chExt cx="3481675" cy="2014818"/>
              </a:xfrm>
            </p:grpSpPr>
            <p:cxnSp>
              <p:nvCxnSpPr>
                <p:cNvPr id="81" name="Straight Connector 80"/>
                <p:cNvCxnSpPr/>
                <p:nvPr/>
              </p:nvCxnSpPr>
              <p:spPr>
                <a:xfrm flipH="1" flipV="1">
                  <a:off x="5730042" y="2045336"/>
                  <a:ext cx="1005840" cy="0"/>
                </a:xfrm>
                <a:prstGeom prst="line">
                  <a:avLst/>
                </a:prstGeom>
                <a:ln>
                  <a:headEnd type="arrow" w="med" len="med"/>
                  <a:tailEnd type="none" w="med" len="med"/>
                </a:ln>
              </p:spPr>
              <p:style>
                <a:lnRef idx="2">
                  <a:schemeClr val="dk1"/>
                </a:lnRef>
                <a:fillRef idx="1">
                  <a:schemeClr val="lt1"/>
                </a:fillRef>
                <a:effectRef idx="0">
                  <a:schemeClr val="dk1"/>
                </a:effectRef>
                <a:fontRef idx="minor">
                  <a:schemeClr val="dk1"/>
                </a:fontRef>
              </p:style>
            </p:cxnSp>
            <p:sp>
              <p:nvSpPr>
                <p:cNvPr id="82" name="Oval 6"/>
                <p:cNvSpPr>
                  <a:spLocks noChangeArrowheads="1"/>
                </p:cNvSpPr>
                <p:nvPr/>
              </p:nvSpPr>
              <p:spPr bwMode="auto">
                <a:xfrm>
                  <a:off x="6732988" y="177711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b</a:t>
                  </a:r>
                </a:p>
              </p:txBody>
            </p:sp>
            <p:sp>
              <p:nvSpPr>
                <p:cNvPr id="83" name="Oval 6"/>
                <p:cNvSpPr>
                  <a:spLocks noChangeArrowheads="1"/>
                </p:cNvSpPr>
                <p:nvPr/>
              </p:nvSpPr>
              <p:spPr bwMode="auto">
                <a:xfrm>
                  <a:off x="5229639" y="17999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a</a:t>
                  </a:r>
                </a:p>
              </p:txBody>
            </p:sp>
            <p:cxnSp>
              <p:nvCxnSpPr>
                <p:cNvPr id="84" name="Straight Connector 83"/>
                <p:cNvCxnSpPr/>
                <p:nvPr/>
              </p:nvCxnSpPr>
              <p:spPr>
                <a:xfrm flipV="1">
                  <a:off x="6434664" y="2207284"/>
                  <a:ext cx="353171" cy="405190"/>
                </a:xfrm>
                <a:prstGeom prst="line">
                  <a:avLst/>
                </a:prstGeom>
                <a:ln>
                  <a:headEnd type="arrow" w="med" len="med"/>
                  <a:tailEnd type="none" w="med" len="med"/>
                </a:ln>
              </p:spPr>
              <p:style>
                <a:lnRef idx="2">
                  <a:schemeClr val="dk1"/>
                </a:lnRef>
                <a:fillRef idx="1">
                  <a:schemeClr val="lt1"/>
                </a:fillRef>
                <a:effectRef idx="0">
                  <a:schemeClr val="dk1"/>
                </a:effectRef>
                <a:fontRef idx="minor">
                  <a:schemeClr val="dk1"/>
                </a:fontRef>
              </p:style>
            </p:cxnSp>
            <p:cxnSp>
              <p:nvCxnSpPr>
                <p:cNvPr id="85" name="Straight Connector 84"/>
                <p:cNvCxnSpPr/>
                <p:nvPr/>
              </p:nvCxnSpPr>
              <p:spPr>
                <a:xfrm flipH="1" flipV="1">
                  <a:off x="5022934" y="2793063"/>
                  <a:ext cx="1005840" cy="0"/>
                </a:xfrm>
                <a:prstGeom prst="line">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6" name="Oval 6"/>
                <p:cNvSpPr>
                  <a:spLocks noChangeArrowheads="1"/>
                </p:cNvSpPr>
                <p:nvPr/>
              </p:nvSpPr>
              <p:spPr bwMode="auto">
                <a:xfrm>
                  <a:off x="5981980" y="253478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d</a:t>
                  </a:r>
                </a:p>
              </p:txBody>
            </p:sp>
            <p:sp>
              <p:nvSpPr>
                <p:cNvPr id="87" name="Oval 6"/>
                <p:cNvSpPr>
                  <a:spLocks noChangeArrowheads="1"/>
                </p:cNvSpPr>
                <p:nvPr/>
              </p:nvSpPr>
              <p:spPr bwMode="auto">
                <a:xfrm>
                  <a:off x="4502102" y="251068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c</a:t>
                  </a:r>
                </a:p>
              </p:txBody>
            </p:sp>
            <p:cxnSp>
              <p:nvCxnSpPr>
                <p:cNvPr id="88" name="Straight Connector 87"/>
                <p:cNvCxnSpPr/>
                <p:nvPr/>
              </p:nvCxnSpPr>
              <p:spPr>
                <a:xfrm flipH="1" flipV="1">
                  <a:off x="4932735" y="2993733"/>
                  <a:ext cx="457200" cy="457200"/>
                </a:xfrm>
                <a:prstGeom prst="line">
                  <a:avLst/>
                </a:prstGeom>
                <a:ln>
                  <a:headEnd type="arrow" w="med" len="med"/>
                  <a:tailEnd type="arrow" w="med" len="med"/>
                </a:ln>
              </p:spPr>
              <p:style>
                <a:lnRef idx="2">
                  <a:schemeClr val="dk1"/>
                </a:lnRef>
                <a:fillRef idx="1">
                  <a:schemeClr val="lt1"/>
                </a:fillRef>
                <a:effectRef idx="0">
                  <a:schemeClr val="dk1"/>
                </a:effectRef>
                <a:fontRef idx="minor">
                  <a:schemeClr val="dk1"/>
                </a:fontRef>
              </p:style>
            </p:cxnSp>
            <p:sp>
              <p:nvSpPr>
                <p:cNvPr id="89" name="Oval 6"/>
                <p:cNvSpPr>
                  <a:spLocks noChangeArrowheads="1"/>
                </p:cNvSpPr>
                <p:nvPr/>
              </p:nvSpPr>
              <p:spPr bwMode="auto">
                <a:xfrm>
                  <a:off x="7453425" y="25391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g</a:t>
                  </a:r>
                </a:p>
              </p:txBody>
            </p:sp>
            <p:cxnSp>
              <p:nvCxnSpPr>
                <p:cNvPr id="90" name="Straight Connector 89"/>
                <p:cNvCxnSpPr/>
                <p:nvPr/>
              </p:nvCxnSpPr>
              <p:spPr>
                <a:xfrm flipV="1">
                  <a:off x="7155101" y="2969282"/>
                  <a:ext cx="353171" cy="405190"/>
                </a:xfrm>
                <a:prstGeom prst="line">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91" name="Oval 6"/>
                <p:cNvSpPr>
                  <a:spLocks noChangeArrowheads="1"/>
                </p:cNvSpPr>
                <p:nvPr/>
              </p:nvSpPr>
              <p:spPr bwMode="auto">
                <a:xfrm>
                  <a:off x="6707182" y="325697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f</a:t>
                  </a:r>
                </a:p>
              </p:txBody>
            </p:sp>
            <p:sp>
              <p:nvSpPr>
                <p:cNvPr id="92" name="Oval 6"/>
                <p:cNvSpPr>
                  <a:spLocks noChangeArrowheads="1"/>
                </p:cNvSpPr>
                <p:nvPr/>
              </p:nvSpPr>
              <p:spPr bwMode="auto">
                <a:xfrm>
                  <a:off x="5226873" y="326144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e</a:t>
                  </a:r>
                </a:p>
              </p:txBody>
            </p:sp>
          </p:grpSp>
          <p:cxnSp>
            <p:nvCxnSpPr>
              <p:cNvPr id="80" name="Straight Connector 79"/>
              <p:cNvCxnSpPr>
                <a:stCxn id="87" idx="7"/>
              </p:cNvCxnSpPr>
              <p:nvPr/>
            </p:nvCxnSpPr>
            <p:spPr>
              <a:xfrm flipV="1">
                <a:off x="2264796" y="3681118"/>
                <a:ext cx="309539" cy="414139"/>
              </a:xfrm>
              <a:prstGeom prst="line">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cxnSp>
          <p:nvCxnSpPr>
            <p:cNvPr id="77" name="Straight Connector 76"/>
            <p:cNvCxnSpPr/>
            <p:nvPr/>
          </p:nvCxnSpPr>
          <p:spPr>
            <a:xfrm flipH="1" flipV="1">
              <a:off x="2563502" y="5972725"/>
              <a:ext cx="929245" cy="0"/>
            </a:xfrm>
            <a:prstGeom prst="line">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78" name="Straight Connector 77"/>
            <p:cNvCxnSpPr>
              <a:endCxn id="86" idx="5"/>
            </p:cNvCxnSpPr>
            <p:nvPr/>
          </p:nvCxnSpPr>
          <p:spPr>
            <a:xfrm flipH="1" flipV="1">
              <a:off x="3214466" y="5489670"/>
              <a:ext cx="303394" cy="275744"/>
            </a:xfrm>
            <a:prstGeom prst="line">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grpSp>
        <p:nvGrpSpPr>
          <p:cNvPr id="93" name="Group 92"/>
          <p:cNvGrpSpPr/>
          <p:nvPr/>
        </p:nvGrpSpPr>
        <p:grpSpPr>
          <a:xfrm>
            <a:off x="8251874" y="4458878"/>
            <a:ext cx="3108960" cy="1737360"/>
            <a:chOff x="4502102" y="1777110"/>
            <a:chExt cx="3481675" cy="2014818"/>
          </a:xfrm>
        </p:grpSpPr>
        <p:cxnSp>
          <p:nvCxnSpPr>
            <p:cNvPr id="94" name="Straight Connector 93"/>
            <p:cNvCxnSpPr/>
            <p:nvPr/>
          </p:nvCxnSpPr>
          <p:spPr>
            <a:xfrm flipH="1" flipV="1">
              <a:off x="5730042" y="2045336"/>
              <a:ext cx="1005840" cy="0"/>
            </a:xfrm>
            <a:prstGeom prst="line">
              <a:avLst/>
            </a:prstGeom>
            <a:ln w="38100">
              <a:solidFill>
                <a:srgbClr val="FF0000"/>
              </a:solidFill>
              <a:headEnd type="arrow" w="med" len="med"/>
              <a:tailEnd type="none" w="med" len="med"/>
            </a:ln>
          </p:spPr>
          <p:style>
            <a:lnRef idx="2">
              <a:schemeClr val="dk1"/>
            </a:lnRef>
            <a:fillRef idx="1">
              <a:schemeClr val="lt1"/>
            </a:fillRef>
            <a:effectRef idx="0">
              <a:schemeClr val="dk1"/>
            </a:effectRef>
            <a:fontRef idx="minor">
              <a:schemeClr val="dk1"/>
            </a:fontRef>
          </p:style>
        </p:cxnSp>
        <p:sp>
          <p:nvSpPr>
            <p:cNvPr id="95" name="Oval 6"/>
            <p:cNvSpPr>
              <a:spLocks noChangeArrowheads="1"/>
            </p:cNvSpPr>
            <p:nvPr/>
          </p:nvSpPr>
          <p:spPr bwMode="auto">
            <a:xfrm>
              <a:off x="6732988" y="177711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b</a:t>
              </a:r>
            </a:p>
          </p:txBody>
        </p:sp>
        <p:sp>
          <p:nvSpPr>
            <p:cNvPr id="96" name="Oval 6"/>
            <p:cNvSpPr>
              <a:spLocks noChangeArrowheads="1"/>
            </p:cNvSpPr>
            <p:nvPr/>
          </p:nvSpPr>
          <p:spPr bwMode="auto">
            <a:xfrm>
              <a:off x="5229639" y="17999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a</a:t>
              </a:r>
            </a:p>
          </p:txBody>
        </p:sp>
        <p:cxnSp>
          <p:nvCxnSpPr>
            <p:cNvPr id="97" name="Straight Connector 96"/>
            <p:cNvCxnSpPr/>
            <p:nvPr/>
          </p:nvCxnSpPr>
          <p:spPr>
            <a:xfrm flipV="1">
              <a:off x="6434664" y="2207284"/>
              <a:ext cx="353171" cy="405190"/>
            </a:xfrm>
            <a:prstGeom prst="line">
              <a:avLst/>
            </a:prstGeom>
            <a:ln w="38100">
              <a:solidFill>
                <a:srgbClr val="FF0000"/>
              </a:solidFill>
              <a:headEnd type="arrow" w="med" len="med"/>
              <a:tailEnd type="none" w="med" len="med"/>
            </a:ln>
          </p:spPr>
          <p:style>
            <a:lnRef idx="2">
              <a:schemeClr val="dk1"/>
            </a:lnRef>
            <a:fillRef idx="1">
              <a:schemeClr val="lt1"/>
            </a:fillRef>
            <a:effectRef idx="0">
              <a:schemeClr val="dk1"/>
            </a:effectRef>
            <a:fontRef idx="minor">
              <a:schemeClr val="dk1"/>
            </a:fontRef>
          </p:style>
        </p:cxnSp>
        <p:cxnSp>
          <p:nvCxnSpPr>
            <p:cNvPr id="98" name="Straight Connector 97"/>
            <p:cNvCxnSpPr/>
            <p:nvPr/>
          </p:nvCxnSpPr>
          <p:spPr>
            <a:xfrm flipH="1" flipV="1">
              <a:off x="5022934" y="2793063"/>
              <a:ext cx="1005840" cy="0"/>
            </a:xfrm>
            <a:prstGeom prst="line">
              <a:avLst/>
            </a:prstGeom>
            <a:ln w="3810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99" name="Oval 6"/>
            <p:cNvSpPr>
              <a:spLocks noChangeArrowheads="1"/>
            </p:cNvSpPr>
            <p:nvPr/>
          </p:nvSpPr>
          <p:spPr bwMode="auto">
            <a:xfrm>
              <a:off x="5981980" y="253478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d</a:t>
              </a:r>
            </a:p>
          </p:txBody>
        </p:sp>
        <p:sp>
          <p:nvSpPr>
            <p:cNvPr id="100" name="Oval 6"/>
            <p:cNvSpPr>
              <a:spLocks noChangeArrowheads="1"/>
            </p:cNvSpPr>
            <p:nvPr/>
          </p:nvSpPr>
          <p:spPr bwMode="auto">
            <a:xfrm>
              <a:off x="4502102" y="251068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c</a:t>
              </a:r>
            </a:p>
          </p:txBody>
        </p:sp>
        <p:sp>
          <p:nvSpPr>
            <p:cNvPr id="101" name="Oval 6"/>
            <p:cNvSpPr>
              <a:spLocks noChangeArrowheads="1"/>
            </p:cNvSpPr>
            <p:nvPr/>
          </p:nvSpPr>
          <p:spPr bwMode="auto">
            <a:xfrm>
              <a:off x="7453425" y="25391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g</a:t>
              </a:r>
            </a:p>
          </p:txBody>
        </p:sp>
        <p:cxnSp>
          <p:nvCxnSpPr>
            <p:cNvPr id="102" name="Straight Connector 101"/>
            <p:cNvCxnSpPr/>
            <p:nvPr/>
          </p:nvCxnSpPr>
          <p:spPr>
            <a:xfrm flipV="1">
              <a:off x="7155101" y="2969282"/>
              <a:ext cx="353171" cy="405190"/>
            </a:xfrm>
            <a:prstGeom prst="line">
              <a:avLst/>
            </a:prstGeom>
            <a:ln w="3810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3" name="Oval 6"/>
            <p:cNvSpPr>
              <a:spLocks noChangeArrowheads="1"/>
            </p:cNvSpPr>
            <p:nvPr/>
          </p:nvSpPr>
          <p:spPr bwMode="auto">
            <a:xfrm>
              <a:off x="6707182" y="325697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f</a:t>
              </a:r>
            </a:p>
          </p:txBody>
        </p:sp>
        <p:sp>
          <p:nvSpPr>
            <p:cNvPr id="104" name="Oval 6"/>
            <p:cNvSpPr>
              <a:spLocks noChangeArrowheads="1"/>
            </p:cNvSpPr>
            <p:nvPr/>
          </p:nvSpPr>
          <p:spPr bwMode="auto">
            <a:xfrm>
              <a:off x="5226873" y="326144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e</a:t>
              </a:r>
            </a:p>
          </p:txBody>
        </p:sp>
      </p:grpSp>
      <p:cxnSp>
        <p:nvCxnSpPr>
          <p:cNvPr id="105" name="Straight Connector 104"/>
          <p:cNvCxnSpPr/>
          <p:nvPr/>
        </p:nvCxnSpPr>
        <p:spPr>
          <a:xfrm flipH="1" flipV="1">
            <a:off x="5955752" y="3323785"/>
            <a:ext cx="929245" cy="0"/>
          </a:xfrm>
          <a:prstGeom prst="line">
            <a:avLst/>
          </a:prstGeom>
          <a:ln w="38100">
            <a:solidFill>
              <a:srgbClr val="FF0000"/>
            </a:solidFill>
            <a:headEnd type="arrow" w="med" len="med"/>
            <a:tailEnd type="none" w="med" len="med"/>
          </a:ln>
        </p:spPr>
        <p:style>
          <a:lnRef idx="2">
            <a:schemeClr val="dk1"/>
          </a:lnRef>
          <a:fillRef idx="1">
            <a:schemeClr val="lt1"/>
          </a:fillRef>
          <a:effectRef idx="0">
            <a:schemeClr val="dk1"/>
          </a:effectRef>
          <a:fontRef idx="minor">
            <a:schemeClr val="dk1"/>
          </a:fontRef>
        </p:style>
      </p:cxnSp>
      <p:cxnSp>
        <p:nvCxnSpPr>
          <p:cNvPr id="106" name="Straight Connector 105"/>
          <p:cNvCxnSpPr/>
          <p:nvPr/>
        </p:nvCxnSpPr>
        <p:spPr>
          <a:xfrm flipH="1" flipV="1">
            <a:off x="5955752" y="5331369"/>
            <a:ext cx="929245" cy="0"/>
          </a:xfrm>
          <a:prstGeom prst="line">
            <a:avLst/>
          </a:prstGeom>
          <a:ln w="38100">
            <a:solidFill>
              <a:srgbClr val="FF0000"/>
            </a:solidFill>
            <a:headEnd type="arrow" w="med" len="med"/>
            <a:tailEnd type="none" w="med" len="med"/>
          </a:ln>
        </p:spPr>
        <p:style>
          <a:lnRef idx="2">
            <a:schemeClr val="dk1"/>
          </a:lnRef>
          <a:fillRef idx="1">
            <a:schemeClr val="lt1"/>
          </a:fillRef>
          <a:effectRef idx="0">
            <a:schemeClr val="dk1"/>
          </a:effectRef>
          <a:fontRef idx="minor">
            <a:schemeClr val="dk1"/>
          </a:fontRef>
        </p:style>
      </p:cxnSp>
      <p:grpSp>
        <p:nvGrpSpPr>
          <p:cNvPr id="107" name="Group 106"/>
          <p:cNvGrpSpPr/>
          <p:nvPr/>
        </p:nvGrpSpPr>
        <p:grpSpPr>
          <a:xfrm>
            <a:off x="8255639" y="2423099"/>
            <a:ext cx="3108960" cy="1645920"/>
            <a:chOff x="1812112" y="3283995"/>
            <a:chExt cx="3481675" cy="2014818"/>
          </a:xfrm>
        </p:grpSpPr>
        <p:grpSp>
          <p:nvGrpSpPr>
            <p:cNvPr id="108" name="Group 107"/>
            <p:cNvGrpSpPr/>
            <p:nvPr/>
          </p:nvGrpSpPr>
          <p:grpSpPr>
            <a:xfrm>
              <a:off x="1812112" y="3283995"/>
              <a:ext cx="3481675" cy="2014818"/>
              <a:chOff x="4502102" y="1777110"/>
              <a:chExt cx="3481675" cy="2014818"/>
            </a:xfrm>
          </p:grpSpPr>
          <p:cxnSp>
            <p:nvCxnSpPr>
              <p:cNvPr id="110" name="Straight Connector 109"/>
              <p:cNvCxnSpPr/>
              <p:nvPr/>
            </p:nvCxnSpPr>
            <p:spPr>
              <a:xfrm flipH="1" flipV="1">
                <a:off x="5730042" y="2045336"/>
                <a:ext cx="1005840" cy="0"/>
              </a:xfrm>
              <a:prstGeom prst="line">
                <a:avLst/>
              </a:prstGeom>
              <a:ln w="38100">
                <a:solidFill>
                  <a:srgbClr val="FF0000"/>
                </a:solidFill>
              </a:ln>
            </p:spPr>
            <p:style>
              <a:lnRef idx="2">
                <a:schemeClr val="dk1"/>
              </a:lnRef>
              <a:fillRef idx="1">
                <a:schemeClr val="lt1"/>
              </a:fillRef>
              <a:effectRef idx="0">
                <a:schemeClr val="dk1"/>
              </a:effectRef>
              <a:fontRef idx="minor">
                <a:schemeClr val="dk1"/>
              </a:fontRef>
            </p:style>
          </p:cxnSp>
          <p:sp>
            <p:nvSpPr>
              <p:cNvPr id="111" name="Oval 6"/>
              <p:cNvSpPr>
                <a:spLocks noChangeArrowheads="1"/>
              </p:cNvSpPr>
              <p:nvPr/>
            </p:nvSpPr>
            <p:spPr bwMode="auto">
              <a:xfrm>
                <a:off x="6732988" y="177711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b</a:t>
                </a:r>
              </a:p>
            </p:txBody>
          </p:sp>
          <p:cxnSp>
            <p:nvCxnSpPr>
              <p:cNvPr id="113" name="Straight Connector 112"/>
              <p:cNvCxnSpPr/>
              <p:nvPr/>
            </p:nvCxnSpPr>
            <p:spPr>
              <a:xfrm flipV="1">
                <a:off x="6434664" y="2207284"/>
                <a:ext cx="353171" cy="405190"/>
              </a:xfrm>
              <a:prstGeom prst="line">
                <a:avLst/>
              </a:prstGeom>
              <a:ln w="38100">
                <a:solidFill>
                  <a:srgbClr val="FF0000"/>
                </a:solidFill>
              </a:ln>
            </p:spPr>
            <p:style>
              <a:lnRef idx="2">
                <a:schemeClr val="dk1"/>
              </a:lnRef>
              <a:fillRef idx="1">
                <a:schemeClr val="lt1"/>
              </a:fillRef>
              <a:effectRef idx="0">
                <a:schemeClr val="dk1"/>
              </a:effectRef>
              <a:fontRef idx="minor">
                <a:schemeClr val="dk1"/>
              </a:fontRef>
            </p:style>
          </p:cxnSp>
          <p:sp>
            <p:nvSpPr>
              <p:cNvPr id="115" name="Oval 6"/>
              <p:cNvSpPr>
                <a:spLocks noChangeArrowheads="1"/>
              </p:cNvSpPr>
              <p:nvPr/>
            </p:nvSpPr>
            <p:spPr bwMode="auto">
              <a:xfrm>
                <a:off x="5981980" y="253478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d</a:t>
                </a:r>
              </a:p>
            </p:txBody>
          </p:sp>
          <p:sp>
            <p:nvSpPr>
              <p:cNvPr id="116" name="Oval 6"/>
              <p:cNvSpPr>
                <a:spLocks noChangeArrowheads="1"/>
              </p:cNvSpPr>
              <p:nvPr/>
            </p:nvSpPr>
            <p:spPr bwMode="auto">
              <a:xfrm>
                <a:off x="4502102" y="251068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c</a:t>
                </a:r>
              </a:p>
            </p:txBody>
          </p:sp>
          <p:cxnSp>
            <p:nvCxnSpPr>
              <p:cNvPr id="117" name="Straight Connector 116"/>
              <p:cNvCxnSpPr/>
              <p:nvPr/>
            </p:nvCxnSpPr>
            <p:spPr>
              <a:xfrm flipH="1" flipV="1">
                <a:off x="4932735" y="2993733"/>
                <a:ext cx="457200" cy="457200"/>
              </a:xfrm>
              <a:prstGeom prst="line">
                <a:avLst/>
              </a:prstGeom>
              <a:ln w="38100">
                <a:solidFill>
                  <a:srgbClr val="FF0000"/>
                </a:solidFill>
              </a:ln>
            </p:spPr>
            <p:style>
              <a:lnRef idx="2">
                <a:schemeClr val="dk1"/>
              </a:lnRef>
              <a:fillRef idx="1">
                <a:schemeClr val="lt1"/>
              </a:fillRef>
              <a:effectRef idx="0">
                <a:schemeClr val="dk1"/>
              </a:effectRef>
              <a:fontRef idx="minor">
                <a:schemeClr val="dk1"/>
              </a:fontRef>
            </p:style>
          </p:cxnSp>
          <p:sp>
            <p:nvSpPr>
              <p:cNvPr id="118" name="Oval 6"/>
              <p:cNvSpPr>
                <a:spLocks noChangeArrowheads="1"/>
              </p:cNvSpPr>
              <p:nvPr/>
            </p:nvSpPr>
            <p:spPr bwMode="auto">
              <a:xfrm>
                <a:off x="7453425" y="25391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g</a:t>
                </a:r>
              </a:p>
            </p:txBody>
          </p:sp>
          <p:cxnSp>
            <p:nvCxnSpPr>
              <p:cNvPr id="119" name="Straight Connector 118"/>
              <p:cNvCxnSpPr/>
              <p:nvPr/>
            </p:nvCxnSpPr>
            <p:spPr>
              <a:xfrm flipV="1">
                <a:off x="7155101" y="2969282"/>
                <a:ext cx="353171" cy="405190"/>
              </a:xfrm>
              <a:prstGeom prst="line">
                <a:avLst/>
              </a:prstGeom>
              <a:ln w="38100">
                <a:solidFill>
                  <a:srgbClr val="FF0000"/>
                </a:solidFill>
              </a:ln>
            </p:spPr>
            <p:style>
              <a:lnRef idx="2">
                <a:schemeClr val="dk1"/>
              </a:lnRef>
              <a:fillRef idx="1">
                <a:schemeClr val="lt1"/>
              </a:fillRef>
              <a:effectRef idx="0">
                <a:schemeClr val="dk1"/>
              </a:effectRef>
              <a:fontRef idx="minor">
                <a:schemeClr val="dk1"/>
              </a:fontRef>
            </p:style>
          </p:cxnSp>
          <p:sp>
            <p:nvSpPr>
              <p:cNvPr id="120" name="Oval 6"/>
              <p:cNvSpPr>
                <a:spLocks noChangeArrowheads="1"/>
              </p:cNvSpPr>
              <p:nvPr/>
            </p:nvSpPr>
            <p:spPr bwMode="auto">
              <a:xfrm>
                <a:off x="6707182" y="325697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f</a:t>
                </a:r>
              </a:p>
            </p:txBody>
          </p:sp>
          <p:sp>
            <p:nvSpPr>
              <p:cNvPr id="121" name="Oval 6"/>
              <p:cNvSpPr>
                <a:spLocks noChangeArrowheads="1"/>
              </p:cNvSpPr>
              <p:nvPr/>
            </p:nvSpPr>
            <p:spPr bwMode="auto">
              <a:xfrm>
                <a:off x="5226873" y="326144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e</a:t>
                </a:r>
              </a:p>
            </p:txBody>
          </p:sp>
        </p:grpSp>
        <p:cxnSp>
          <p:nvCxnSpPr>
            <p:cNvPr id="109" name="Straight Connector 108"/>
            <p:cNvCxnSpPr>
              <a:stCxn id="116" idx="7"/>
            </p:cNvCxnSpPr>
            <p:nvPr/>
          </p:nvCxnSpPr>
          <p:spPr>
            <a:xfrm flipV="1">
              <a:off x="2264796" y="3681118"/>
              <a:ext cx="309539" cy="414139"/>
            </a:xfrm>
            <a:prstGeom prst="line">
              <a:avLst/>
            </a:prstGeom>
            <a:ln w="38100">
              <a:solidFill>
                <a:srgbClr val="FF0000"/>
              </a:solidFill>
            </a:ln>
          </p:spPr>
          <p:style>
            <a:lnRef idx="2">
              <a:schemeClr val="dk1"/>
            </a:lnRef>
            <a:fillRef idx="1">
              <a:schemeClr val="lt1"/>
            </a:fillRef>
            <a:effectRef idx="0">
              <a:schemeClr val="dk1"/>
            </a:effectRef>
            <a:fontRef idx="minor">
              <a:schemeClr val="dk1"/>
            </a:fontRef>
          </p:style>
        </p:cxnSp>
      </p:grpSp>
      <p:sp>
        <p:nvSpPr>
          <p:cNvPr id="122" name="Oval 6"/>
          <p:cNvSpPr>
            <a:spLocks noChangeArrowheads="1"/>
          </p:cNvSpPr>
          <p:nvPr/>
        </p:nvSpPr>
        <p:spPr bwMode="auto">
          <a:xfrm>
            <a:off x="8905293" y="2441771"/>
            <a:ext cx="473578" cy="433354"/>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a</a:t>
            </a:r>
          </a:p>
        </p:txBody>
      </p:sp>
    </p:spTree>
    <p:extLst>
      <p:ext uri="{BB962C8B-B14F-4D97-AF65-F5344CB8AC3E}">
        <p14:creationId xmlns:p14="http://schemas.microsoft.com/office/powerpoint/2010/main" val="1043065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14</a:t>
            </a:fld>
            <a:endParaRPr lang="en-GB"/>
          </a:p>
        </p:txBody>
      </p:sp>
      <p:sp>
        <p:nvSpPr>
          <p:cNvPr id="6" name="Content Placeholder 5"/>
          <p:cNvSpPr>
            <a:spLocks noGrp="1"/>
          </p:cNvSpPr>
          <p:nvPr>
            <p:ph sz="quarter" idx="1"/>
          </p:nvPr>
        </p:nvSpPr>
        <p:spPr/>
        <p:txBody>
          <a:bodyPr>
            <a:normAutofit lnSpcReduction="10000"/>
          </a:bodyPr>
          <a:lstStyle/>
          <a:p>
            <a:r>
              <a:rPr lang="en-US" dirty="0"/>
              <a:t>From start vertex traverse the vertices at one path in depth till last reachable vertex before traversing other paths. Then go back to last visited node to explore other paths recursively un till all reachable vertices have been traversed.</a:t>
            </a:r>
          </a:p>
          <a:p>
            <a:pPr lvl="1"/>
            <a:r>
              <a:rPr lang="en-US" dirty="0"/>
              <a:t>DFS order of nodes from 1: 1 2 4 3 6 7 5</a:t>
            </a:r>
          </a:p>
          <a:p>
            <a:pPr lvl="1"/>
            <a:endParaRPr lang="en-US" dirty="0"/>
          </a:p>
          <a:p>
            <a:pPr lvl="1"/>
            <a:endParaRPr lang="en-US" dirty="0"/>
          </a:p>
          <a:p>
            <a:pPr lvl="1"/>
            <a:endParaRPr lang="en-US" dirty="0"/>
          </a:p>
          <a:p>
            <a:pPr lvl="1"/>
            <a:endParaRPr lang="en-US" dirty="0"/>
          </a:p>
          <a:p>
            <a:pPr lvl="1"/>
            <a:r>
              <a:rPr lang="en-US" dirty="0"/>
              <a:t>DFS as it name suggest discover a vertex in depth. When it first discovers a vertex, it will go to its adjacent vertices [adjacency list] and before discovering all its adjacent vertices at once (like BFS does) it will just discover first (undiscovered) vertex, and then will go to this vertex’s adjacent vertices. And process goes one.</a:t>
            </a:r>
          </a:p>
          <a:p>
            <a:pPr marL="0" indent="0">
              <a:buNone/>
            </a:pPr>
            <a:endParaRPr lang="en-US" dirty="0"/>
          </a:p>
        </p:txBody>
      </p:sp>
      <p:pic>
        <p:nvPicPr>
          <p:cNvPr id="7"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2355591"/>
            <a:ext cx="3784600" cy="218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060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ontent Placeholder 5"/>
          <p:cNvSpPr txBox="1">
            <a:spLocks/>
          </p:cNvSpPr>
          <p:nvPr/>
        </p:nvSpPr>
        <p:spPr>
          <a:xfrm>
            <a:off x="6271034" y="1228720"/>
            <a:ext cx="5320886"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r>
              <a:rPr lang="en-US" dirty="0"/>
              <a:t>3’s adjacency list is fully explored now.</a:t>
            </a:r>
          </a:p>
          <a:p>
            <a:pPr lvl="1"/>
            <a:endParaRPr lang="en-US" dirty="0"/>
          </a:p>
          <a:p>
            <a:pPr lvl="1"/>
            <a:endParaRPr lang="en-US" dirty="0"/>
          </a:p>
          <a:p>
            <a:pPr lvl="1"/>
            <a:r>
              <a:rPr lang="en-US" dirty="0"/>
              <a:t>We discovered 3 from 2</a:t>
            </a:r>
            <a:r>
              <a:rPr lang="en-US" dirty="0">
                <a:sym typeface="Wingdings" panose="05000000000000000000" pitchFamily="2" charset="2"/>
              </a:rPr>
              <a:t>parent</a:t>
            </a:r>
            <a:r>
              <a:rPr lang="en-US" dirty="0"/>
              <a:t> </a:t>
            </a:r>
          </a:p>
          <a:p>
            <a:pPr lvl="2"/>
            <a:r>
              <a:rPr lang="en-US" dirty="0"/>
              <a:t>Go back to 2</a:t>
            </a:r>
          </a:p>
          <a:p>
            <a:pPr lvl="2"/>
            <a:r>
              <a:rPr lang="en-US" dirty="0">
                <a:sym typeface="Wingdings" panose="05000000000000000000" pitchFamily="2" charset="2"/>
              </a:rPr>
              <a:t>Its fully explored now</a:t>
            </a:r>
          </a:p>
          <a:p>
            <a:pPr lvl="2"/>
            <a:endParaRPr lang="en-US" dirty="0">
              <a:sym typeface="Wingdings" panose="05000000000000000000" pitchFamily="2" charset="2"/>
            </a:endParaRPr>
          </a:p>
          <a:p>
            <a:pPr lvl="2"/>
            <a:endParaRPr lang="en-US" dirty="0">
              <a:sym typeface="Wingdings" panose="05000000000000000000" pitchFamily="2" charset="2"/>
            </a:endParaRPr>
          </a:p>
          <a:p>
            <a:pPr lvl="1"/>
            <a:r>
              <a:rPr lang="en-US" dirty="0">
                <a:sym typeface="Wingdings" panose="05000000000000000000" pitchFamily="2" charset="2"/>
              </a:rPr>
              <a:t>Repeat process of going back, till start vertex</a:t>
            </a:r>
          </a:p>
          <a:p>
            <a:pPr lvl="1"/>
            <a:endParaRPr lang="en-US" dirty="0">
              <a:sym typeface="Wingdings" panose="05000000000000000000" pitchFamily="2" charset="2"/>
            </a:endParaRPr>
          </a:p>
          <a:p>
            <a:pPr lvl="1"/>
            <a:endParaRPr lang="en-US" dirty="0">
              <a:sym typeface="Wingdings" panose="05000000000000000000" pitchFamily="2" charset="2"/>
            </a:endParaRPr>
          </a:p>
          <a:p>
            <a:pPr lvl="1"/>
            <a:endParaRPr lang="en-US" dirty="0">
              <a:sym typeface="Wingdings" panose="05000000000000000000" pitchFamily="2" charset="2"/>
            </a:endParaRPr>
          </a:p>
        </p:txBody>
      </p:sp>
      <p:sp>
        <p:nvSpPr>
          <p:cNvPr id="2" name="Title 1"/>
          <p:cNvSpPr>
            <a:spLocks noGrp="1"/>
          </p:cNvSpPr>
          <p:nvPr>
            <p:ph type="title"/>
          </p:nvPr>
        </p:nvSpPr>
        <p:spPr/>
        <p:txBody>
          <a:bodyPr/>
          <a:lstStyle/>
          <a:p>
            <a:r>
              <a:rPr lang="en-US" dirty="0"/>
              <a:t>Depth First Search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15</a:t>
            </a:fld>
            <a:endParaRPr lang="en-GB"/>
          </a:p>
        </p:txBody>
      </p:sp>
      <p:sp>
        <p:nvSpPr>
          <p:cNvPr id="6" name="Content Placeholder 5"/>
          <p:cNvSpPr>
            <a:spLocks noGrp="1"/>
          </p:cNvSpPr>
          <p:nvPr>
            <p:ph sz="quarter" idx="1"/>
          </p:nvPr>
        </p:nvSpPr>
        <p:spPr>
          <a:xfrm>
            <a:off x="609600" y="1219200"/>
            <a:ext cx="5385931" cy="4937760"/>
          </a:xfrm>
        </p:spPr>
        <p:txBody>
          <a:bodyPr>
            <a:normAutofit fontScale="77500" lnSpcReduction="20000"/>
          </a:bodyPr>
          <a:lstStyle/>
          <a:p>
            <a:pPr lvl="1"/>
            <a:r>
              <a:rPr lang="en-US" dirty="0"/>
              <a:t>DFS: from 1</a:t>
            </a:r>
          </a:p>
          <a:p>
            <a:pPr lvl="1"/>
            <a:endParaRPr lang="en-US" dirty="0"/>
          </a:p>
          <a:p>
            <a:pPr lvl="1"/>
            <a:endParaRPr lang="en-US" dirty="0"/>
          </a:p>
          <a:p>
            <a:pPr lvl="1"/>
            <a:r>
              <a:rPr lang="en-US" dirty="0"/>
              <a:t>Mark start vertex as discovered</a:t>
            </a:r>
          </a:p>
          <a:p>
            <a:pPr lvl="1"/>
            <a:endParaRPr lang="en-US" dirty="0"/>
          </a:p>
          <a:p>
            <a:pPr lvl="1"/>
            <a:endParaRPr lang="en-US" dirty="0"/>
          </a:p>
          <a:p>
            <a:pPr lvl="1"/>
            <a:endParaRPr lang="en-US" dirty="0"/>
          </a:p>
          <a:p>
            <a:pPr lvl="1"/>
            <a:endParaRPr lang="en-US" dirty="0"/>
          </a:p>
          <a:p>
            <a:pPr lvl="1"/>
            <a:r>
              <a:rPr lang="en-US" dirty="0"/>
              <a:t>Go to its adjacency list, first node is 2 and its un-discovered</a:t>
            </a:r>
          </a:p>
          <a:p>
            <a:pPr marL="274320" lvl="1" indent="0">
              <a:buNone/>
            </a:pPr>
            <a:endParaRPr lang="en-US" dirty="0"/>
          </a:p>
          <a:p>
            <a:pPr marL="274320" lvl="1" indent="0">
              <a:buNone/>
            </a:pPr>
            <a:endParaRPr lang="en-US" dirty="0"/>
          </a:p>
          <a:p>
            <a:pPr lvl="1"/>
            <a:endParaRPr lang="en-US" dirty="0"/>
          </a:p>
          <a:p>
            <a:pPr lvl="1">
              <a:spcAft>
                <a:spcPts val="4200"/>
              </a:spcAft>
            </a:pPr>
            <a:r>
              <a:rPr lang="en-US" dirty="0"/>
              <a:t>Go to adjacency list of 2, 1 is already discovered, discover 3</a:t>
            </a:r>
          </a:p>
          <a:p>
            <a:pPr lvl="1"/>
            <a:endParaRPr lang="en-US" dirty="0"/>
          </a:p>
          <a:p>
            <a:pPr marL="274320" lvl="1" indent="0">
              <a:buNone/>
            </a:pPr>
            <a:endParaRPr lang="en-US" dirty="0"/>
          </a:p>
        </p:txBody>
      </p:sp>
      <p:grpSp>
        <p:nvGrpSpPr>
          <p:cNvPr id="15" name="Group 14"/>
          <p:cNvGrpSpPr/>
          <p:nvPr/>
        </p:nvGrpSpPr>
        <p:grpSpPr>
          <a:xfrm>
            <a:off x="3750834" y="1256199"/>
            <a:ext cx="1645920" cy="914400"/>
            <a:chOff x="5168936" y="2885658"/>
            <a:chExt cx="2033701" cy="1297686"/>
          </a:xfrm>
        </p:grpSpPr>
        <p:cxnSp>
          <p:nvCxnSpPr>
            <p:cNvPr id="7" name="Straight Connector 6"/>
            <p:cNvCxnSpPr/>
            <p:nvPr/>
          </p:nvCxnSpPr>
          <p:spPr>
            <a:xfrm flipH="1" flipV="1">
              <a:off x="5669339" y="3168172"/>
              <a:ext cx="10058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6383495" y="3325360"/>
              <a:ext cx="353171" cy="4051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6"/>
            <p:cNvSpPr>
              <a:spLocks noChangeArrowheads="1"/>
            </p:cNvSpPr>
            <p:nvPr/>
          </p:nvSpPr>
          <p:spPr bwMode="auto">
            <a:xfrm>
              <a:off x="6672285" y="2885658"/>
              <a:ext cx="530352" cy="530481"/>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cxnSp>
          <p:nvCxnSpPr>
            <p:cNvPr id="12" name="Straight Connector 11"/>
            <p:cNvCxnSpPr/>
            <p:nvPr/>
          </p:nvCxnSpPr>
          <p:spPr>
            <a:xfrm flipH="1" flipV="1">
              <a:off x="5584191" y="3367240"/>
              <a:ext cx="4572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6"/>
            <p:cNvSpPr>
              <a:spLocks noChangeArrowheads="1"/>
            </p:cNvSpPr>
            <p:nvPr/>
          </p:nvSpPr>
          <p:spPr bwMode="auto">
            <a:xfrm>
              <a:off x="5930811" y="3652863"/>
              <a:ext cx="530352" cy="530481"/>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14" name="Oval 6"/>
            <p:cNvSpPr>
              <a:spLocks noChangeArrowheads="1"/>
            </p:cNvSpPr>
            <p:nvPr/>
          </p:nvSpPr>
          <p:spPr bwMode="auto">
            <a:xfrm>
              <a:off x="5168936" y="2922803"/>
              <a:ext cx="530352" cy="530481"/>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grpSp>
      <p:grpSp>
        <p:nvGrpSpPr>
          <p:cNvPr id="23" name="Group 22"/>
          <p:cNvGrpSpPr/>
          <p:nvPr/>
        </p:nvGrpSpPr>
        <p:grpSpPr>
          <a:xfrm>
            <a:off x="2989826" y="5317018"/>
            <a:ext cx="1645920" cy="914400"/>
            <a:chOff x="5168936" y="2885658"/>
            <a:chExt cx="2033701" cy="1297686"/>
          </a:xfrm>
        </p:grpSpPr>
        <p:cxnSp>
          <p:nvCxnSpPr>
            <p:cNvPr id="24" name="Straight Connector 23"/>
            <p:cNvCxnSpPr/>
            <p:nvPr/>
          </p:nvCxnSpPr>
          <p:spPr>
            <a:xfrm flipH="1" flipV="1">
              <a:off x="5669339" y="316817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383495" y="3325360"/>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Oval 6"/>
            <p:cNvSpPr>
              <a:spLocks noChangeArrowheads="1"/>
            </p:cNvSpPr>
            <p:nvPr/>
          </p:nvSpPr>
          <p:spPr bwMode="auto">
            <a:xfrm>
              <a:off x="6672285" y="288565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cxnSp>
          <p:nvCxnSpPr>
            <p:cNvPr id="27" name="Straight Connector 26"/>
            <p:cNvCxnSpPr/>
            <p:nvPr/>
          </p:nvCxnSpPr>
          <p:spPr>
            <a:xfrm flipH="1" flipV="1">
              <a:off x="5584191" y="3367240"/>
              <a:ext cx="4572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6"/>
            <p:cNvSpPr>
              <a:spLocks noChangeArrowheads="1"/>
            </p:cNvSpPr>
            <p:nvPr/>
          </p:nvSpPr>
          <p:spPr bwMode="auto">
            <a:xfrm>
              <a:off x="5930811" y="365286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29"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grpSp>
      <p:grpSp>
        <p:nvGrpSpPr>
          <p:cNvPr id="30" name="Group 29"/>
          <p:cNvGrpSpPr/>
          <p:nvPr/>
        </p:nvGrpSpPr>
        <p:grpSpPr>
          <a:xfrm>
            <a:off x="1671792" y="2406828"/>
            <a:ext cx="1645920" cy="914400"/>
            <a:chOff x="5168936" y="2885658"/>
            <a:chExt cx="2033701" cy="1297686"/>
          </a:xfrm>
        </p:grpSpPr>
        <p:cxnSp>
          <p:nvCxnSpPr>
            <p:cNvPr id="31" name="Straight Connector 30"/>
            <p:cNvCxnSpPr/>
            <p:nvPr/>
          </p:nvCxnSpPr>
          <p:spPr>
            <a:xfrm flipH="1" flipV="1">
              <a:off x="5669339" y="3168172"/>
              <a:ext cx="10058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83495" y="3325360"/>
              <a:ext cx="353171" cy="4051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6"/>
            <p:cNvSpPr>
              <a:spLocks noChangeArrowheads="1"/>
            </p:cNvSpPr>
            <p:nvPr/>
          </p:nvSpPr>
          <p:spPr bwMode="auto">
            <a:xfrm>
              <a:off x="6672285" y="2885658"/>
              <a:ext cx="530352" cy="530481"/>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cxnSp>
          <p:nvCxnSpPr>
            <p:cNvPr id="34" name="Straight Connector 33"/>
            <p:cNvCxnSpPr/>
            <p:nvPr/>
          </p:nvCxnSpPr>
          <p:spPr>
            <a:xfrm flipH="1" flipV="1">
              <a:off x="5584191" y="3367240"/>
              <a:ext cx="4572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6"/>
            <p:cNvSpPr>
              <a:spLocks noChangeArrowheads="1"/>
            </p:cNvSpPr>
            <p:nvPr/>
          </p:nvSpPr>
          <p:spPr bwMode="auto">
            <a:xfrm>
              <a:off x="5930811" y="3652863"/>
              <a:ext cx="530352" cy="530481"/>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36"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grpSp>
      <p:grpSp>
        <p:nvGrpSpPr>
          <p:cNvPr id="44" name="Group 43"/>
          <p:cNvGrpSpPr/>
          <p:nvPr/>
        </p:nvGrpSpPr>
        <p:grpSpPr>
          <a:xfrm>
            <a:off x="3940635" y="3857969"/>
            <a:ext cx="1645920" cy="914400"/>
            <a:chOff x="5168936" y="2885658"/>
            <a:chExt cx="2033701" cy="1297686"/>
          </a:xfrm>
        </p:grpSpPr>
        <p:cxnSp>
          <p:nvCxnSpPr>
            <p:cNvPr id="45" name="Straight Connector 44"/>
            <p:cNvCxnSpPr/>
            <p:nvPr/>
          </p:nvCxnSpPr>
          <p:spPr>
            <a:xfrm flipH="1" flipV="1">
              <a:off x="5669339" y="316817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383495" y="3325360"/>
              <a:ext cx="353171" cy="4051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6"/>
            <p:cNvSpPr>
              <a:spLocks noChangeArrowheads="1"/>
            </p:cNvSpPr>
            <p:nvPr/>
          </p:nvSpPr>
          <p:spPr bwMode="auto">
            <a:xfrm>
              <a:off x="6672285" y="288565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cxnSp>
          <p:nvCxnSpPr>
            <p:cNvPr id="48" name="Straight Connector 47"/>
            <p:cNvCxnSpPr/>
            <p:nvPr/>
          </p:nvCxnSpPr>
          <p:spPr>
            <a:xfrm flipH="1" flipV="1">
              <a:off x="5584191" y="3367240"/>
              <a:ext cx="4572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6"/>
            <p:cNvSpPr>
              <a:spLocks noChangeArrowheads="1"/>
            </p:cNvSpPr>
            <p:nvPr/>
          </p:nvSpPr>
          <p:spPr bwMode="auto">
            <a:xfrm>
              <a:off x="5930811" y="3652863"/>
              <a:ext cx="530352" cy="530481"/>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50"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grpSp>
      <p:grpSp>
        <p:nvGrpSpPr>
          <p:cNvPr id="52" name="Group 51"/>
          <p:cNvGrpSpPr/>
          <p:nvPr/>
        </p:nvGrpSpPr>
        <p:grpSpPr>
          <a:xfrm>
            <a:off x="9368004" y="1933821"/>
            <a:ext cx="1645920" cy="914400"/>
            <a:chOff x="5168936" y="2885658"/>
            <a:chExt cx="2033701" cy="1297686"/>
          </a:xfrm>
        </p:grpSpPr>
        <p:cxnSp>
          <p:nvCxnSpPr>
            <p:cNvPr id="53" name="Straight Connector 52"/>
            <p:cNvCxnSpPr/>
            <p:nvPr/>
          </p:nvCxnSpPr>
          <p:spPr>
            <a:xfrm flipH="1" flipV="1">
              <a:off x="5669339" y="316817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6383495" y="3325360"/>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Oval 6"/>
            <p:cNvSpPr>
              <a:spLocks noChangeArrowheads="1"/>
            </p:cNvSpPr>
            <p:nvPr/>
          </p:nvSpPr>
          <p:spPr bwMode="auto">
            <a:xfrm>
              <a:off x="6672285" y="288565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cxnSp>
          <p:nvCxnSpPr>
            <p:cNvPr id="56" name="Straight Connector 55"/>
            <p:cNvCxnSpPr/>
            <p:nvPr/>
          </p:nvCxnSpPr>
          <p:spPr>
            <a:xfrm flipH="1" flipV="1">
              <a:off x="5584191" y="3367240"/>
              <a:ext cx="4572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6"/>
            <p:cNvSpPr>
              <a:spLocks noChangeArrowheads="1"/>
            </p:cNvSpPr>
            <p:nvPr/>
          </p:nvSpPr>
          <p:spPr bwMode="auto">
            <a:xfrm>
              <a:off x="5930811" y="365286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58"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grpSp>
      <p:grpSp>
        <p:nvGrpSpPr>
          <p:cNvPr id="59" name="Group 58"/>
          <p:cNvGrpSpPr/>
          <p:nvPr/>
        </p:nvGrpSpPr>
        <p:grpSpPr>
          <a:xfrm>
            <a:off x="9363914" y="3345329"/>
            <a:ext cx="1645920" cy="914400"/>
            <a:chOff x="5168936" y="2885658"/>
            <a:chExt cx="2033701" cy="1297686"/>
          </a:xfrm>
        </p:grpSpPr>
        <p:cxnSp>
          <p:nvCxnSpPr>
            <p:cNvPr id="60" name="Straight Connector 59"/>
            <p:cNvCxnSpPr/>
            <p:nvPr/>
          </p:nvCxnSpPr>
          <p:spPr>
            <a:xfrm flipH="1" flipV="1">
              <a:off x="5669339" y="316817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383495" y="3325360"/>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2" name="Oval 6"/>
            <p:cNvSpPr>
              <a:spLocks noChangeArrowheads="1"/>
            </p:cNvSpPr>
            <p:nvPr/>
          </p:nvSpPr>
          <p:spPr bwMode="auto">
            <a:xfrm>
              <a:off x="6672285" y="288565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63" name="Straight Connector 62"/>
            <p:cNvCxnSpPr/>
            <p:nvPr/>
          </p:nvCxnSpPr>
          <p:spPr>
            <a:xfrm flipH="1" flipV="1">
              <a:off x="5584191" y="3367240"/>
              <a:ext cx="4572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
            <p:cNvSpPr>
              <a:spLocks noChangeArrowheads="1"/>
            </p:cNvSpPr>
            <p:nvPr/>
          </p:nvSpPr>
          <p:spPr bwMode="auto">
            <a:xfrm>
              <a:off x="5930811" y="365286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65"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grpSp>
      <p:grpSp>
        <p:nvGrpSpPr>
          <p:cNvPr id="73" name="Group 72"/>
          <p:cNvGrpSpPr/>
          <p:nvPr/>
        </p:nvGrpSpPr>
        <p:grpSpPr>
          <a:xfrm>
            <a:off x="9516314" y="5212235"/>
            <a:ext cx="1645920" cy="914400"/>
            <a:chOff x="5168936" y="2885658"/>
            <a:chExt cx="2033701" cy="1297686"/>
          </a:xfrm>
        </p:grpSpPr>
        <p:cxnSp>
          <p:nvCxnSpPr>
            <p:cNvPr id="74" name="Straight Connector 73"/>
            <p:cNvCxnSpPr/>
            <p:nvPr/>
          </p:nvCxnSpPr>
          <p:spPr>
            <a:xfrm flipH="1" flipV="1">
              <a:off x="5669339" y="316817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6383495" y="3325360"/>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Oval 6"/>
            <p:cNvSpPr>
              <a:spLocks noChangeArrowheads="1"/>
            </p:cNvSpPr>
            <p:nvPr/>
          </p:nvSpPr>
          <p:spPr bwMode="auto">
            <a:xfrm>
              <a:off x="6672285" y="288565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77" name="Straight Connector 76"/>
            <p:cNvCxnSpPr/>
            <p:nvPr/>
          </p:nvCxnSpPr>
          <p:spPr>
            <a:xfrm flipH="1" flipV="1">
              <a:off x="5584191" y="3367240"/>
              <a:ext cx="4572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Oval 6"/>
            <p:cNvSpPr>
              <a:spLocks noChangeArrowheads="1"/>
            </p:cNvSpPr>
            <p:nvPr/>
          </p:nvSpPr>
          <p:spPr bwMode="auto">
            <a:xfrm>
              <a:off x="5930811" y="365286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79"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grpSp>
    </p:spTree>
    <p:extLst>
      <p:ext uri="{BB962C8B-B14F-4D97-AF65-F5344CB8AC3E}">
        <p14:creationId xmlns:p14="http://schemas.microsoft.com/office/powerpoint/2010/main" val="1109443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16</a:t>
            </a:fld>
            <a:endParaRPr lang="en-GB"/>
          </a:p>
        </p:txBody>
      </p:sp>
      <p:sp>
        <p:nvSpPr>
          <p:cNvPr id="6" name="Content Placeholder 5"/>
          <p:cNvSpPr>
            <a:spLocks noGrp="1"/>
          </p:cNvSpPr>
          <p:nvPr>
            <p:ph sz="quarter" idx="1"/>
          </p:nvPr>
        </p:nvSpPr>
        <p:spPr/>
        <p:txBody>
          <a:bodyPr>
            <a:normAutofit lnSpcReduction="10000"/>
          </a:bodyPr>
          <a:lstStyle/>
          <a:p>
            <a:r>
              <a:rPr lang="en-US" dirty="0"/>
              <a:t>Difference from BFS:</a:t>
            </a:r>
          </a:p>
          <a:p>
            <a:pPr lvl="1"/>
            <a:r>
              <a:rPr lang="en-US" dirty="0"/>
              <a:t>3 is discovered from 2 and not 1</a:t>
            </a:r>
          </a:p>
          <a:p>
            <a:pPr lvl="1"/>
            <a:r>
              <a:rPr lang="en-US" dirty="0"/>
              <a:t>Before discovering all adjacent vertices of 1, DFS has went to adjacent vertices of 2</a:t>
            </a:r>
          </a:p>
          <a:p>
            <a:endParaRPr lang="en-US" dirty="0"/>
          </a:p>
          <a:p>
            <a:endParaRPr lang="en-US" dirty="0"/>
          </a:p>
          <a:p>
            <a:r>
              <a:rPr lang="en-US" dirty="0"/>
              <a:t>Two different time stamps of visit?</a:t>
            </a:r>
          </a:p>
          <a:p>
            <a:pPr lvl="1"/>
            <a:r>
              <a:rPr lang="en-US" dirty="0"/>
              <a:t>Discovery time: Vertex becomes grey</a:t>
            </a:r>
          </a:p>
          <a:p>
            <a:pPr lvl="1"/>
            <a:r>
              <a:rPr lang="en-US" dirty="0"/>
              <a:t>Explore/Finish time: Vertex becomes black</a:t>
            </a:r>
          </a:p>
          <a:p>
            <a:pPr lvl="1"/>
            <a:endParaRPr lang="en-US" dirty="0"/>
          </a:p>
          <a:p>
            <a:pPr lvl="1"/>
            <a:endParaRPr lang="en-US" dirty="0"/>
          </a:p>
          <a:p>
            <a:pPr marL="594360" lvl="2" indent="0">
              <a:buNone/>
            </a:pPr>
            <a:r>
              <a:rPr lang="en-US" dirty="0"/>
              <a:t>						</a:t>
            </a:r>
          </a:p>
          <a:p>
            <a:pPr lvl="2"/>
            <a:r>
              <a:rPr lang="en-US" dirty="0"/>
              <a:t>  						discovery/finish-time</a:t>
            </a:r>
          </a:p>
        </p:txBody>
      </p:sp>
      <p:grpSp>
        <p:nvGrpSpPr>
          <p:cNvPr id="22" name="Group 21"/>
          <p:cNvGrpSpPr/>
          <p:nvPr/>
        </p:nvGrpSpPr>
        <p:grpSpPr>
          <a:xfrm>
            <a:off x="8534400" y="2656516"/>
            <a:ext cx="2033701" cy="1297686"/>
            <a:chOff x="5168936" y="2885658"/>
            <a:chExt cx="2033701" cy="1297686"/>
          </a:xfrm>
        </p:grpSpPr>
        <p:cxnSp>
          <p:nvCxnSpPr>
            <p:cNvPr id="23" name="Straight Connector 22"/>
            <p:cNvCxnSpPr/>
            <p:nvPr/>
          </p:nvCxnSpPr>
          <p:spPr>
            <a:xfrm flipH="1" flipV="1">
              <a:off x="5669339" y="316817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6383495" y="3325360"/>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Oval 6"/>
            <p:cNvSpPr>
              <a:spLocks noChangeArrowheads="1"/>
            </p:cNvSpPr>
            <p:nvPr/>
          </p:nvSpPr>
          <p:spPr bwMode="auto">
            <a:xfrm>
              <a:off x="6672285" y="288565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26" name="Straight Connector 25"/>
            <p:cNvCxnSpPr/>
            <p:nvPr/>
          </p:nvCxnSpPr>
          <p:spPr>
            <a:xfrm flipH="1" flipV="1">
              <a:off x="5584191" y="3367240"/>
              <a:ext cx="4572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6"/>
            <p:cNvSpPr>
              <a:spLocks noChangeArrowheads="1"/>
            </p:cNvSpPr>
            <p:nvPr/>
          </p:nvSpPr>
          <p:spPr bwMode="auto">
            <a:xfrm>
              <a:off x="5930811" y="365286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28"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grpSp>
      <p:grpSp>
        <p:nvGrpSpPr>
          <p:cNvPr id="29" name="Group 28"/>
          <p:cNvGrpSpPr/>
          <p:nvPr/>
        </p:nvGrpSpPr>
        <p:grpSpPr>
          <a:xfrm>
            <a:off x="8393091" y="2350736"/>
            <a:ext cx="2711736" cy="1090034"/>
            <a:chOff x="1269511" y="1220317"/>
            <a:chExt cx="2711736" cy="1090034"/>
          </a:xfrm>
        </p:grpSpPr>
        <p:sp>
          <p:nvSpPr>
            <p:cNvPr id="30" name="TextBox 29"/>
            <p:cNvSpPr txBox="1"/>
            <p:nvPr/>
          </p:nvSpPr>
          <p:spPr>
            <a:xfrm>
              <a:off x="1269511"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0,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31" name="TextBox 30"/>
            <p:cNvSpPr txBox="1"/>
            <p:nvPr/>
          </p:nvSpPr>
          <p:spPr>
            <a:xfrm>
              <a:off x="2721869"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32" name="TextBox 31"/>
            <p:cNvSpPr txBox="1"/>
            <p:nvPr/>
          </p:nvSpPr>
          <p:spPr>
            <a:xfrm>
              <a:off x="1984928" y="197179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=2</a:t>
              </a:r>
              <a:r>
                <a:rPr lang="en-US" sz="1400" b="1" dirty="0">
                  <a:solidFill>
                    <a:srgbClr val="0070C0"/>
                  </a:solidFill>
                </a:rPr>
                <a:t>, p</a:t>
              </a:r>
              <a:r>
                <a:rPr lang="en-US" sz="1600" b="1" dirty="0">
                  <a:solidFill>
                    <a:srgbClr val="0070C0"/>
                  </a:solidFill>
                </a:rPr>
                <a:t>=2</a:t>
              </a:r>
            </a:p>
          </p:txBody>
        </p:sp>
      </p:grpSp>
      <p:grpSp>
        <p:nvGrpSpPr>
          <p:cNvPr id="33" name="Group 32"/>
          <p:cNvGrpSpPr/>
          <p:nvPr/>
        </p:nvGrpSpPr>
        <p:grpSpPr>
          <a:xfrm>
            <a:off x="8635618" y="4658861"/>
            <a:ext cx="2033701" cy="1297686"/>
            <a:chOff x="5168936" y="2885658"/>
            <a:chExt cx="2033701" cy="1297686"/>
          </a:xfrm>
        </p:grpSpPr>
        <p:cxnSp>
          <p:nvCxnSpPr>
            <p:cNvPr id="34" name="Straight Connector 33"/>
            <p:cNvCxnSpPr/>
            <p:nvPr/>
          </p:nvCxnSpPr>
          <p:spPr>
            <a:xfrm flipH="1" flipV="1">
              <a:off x="5669339" y="316817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383495" y="3325360"/>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Oval 6"/>
            <p:cNvSpPr>
              <a:spLocks noChangeArrowheads="1"/>
            </p:cNvSpPr>
            <p:nvPr/>
          </p:nvSpPr>
          <p:spPr bwMode="auto">
            <a:xfrm>
              <a:off x="6672285" y="288565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37" name="Straight Connector 36"/>
            <p:cNvCxnSpPr/>
            <p:nvPr/>
          </p:nvCxnSpPr>
          <p:spPr>
            <a:xfrm flipH="1" flipV="1">
              <a:off x="5584191" y="3367240"/>
              <a:ext cx="4572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6"/>
            <p:cNvSpPr>
              <a:spLocks noChangeArrowheads="1"/>
            </p:cNvSpPr>
            <p:nvPr/>
          </p:nvSpPr>
          <p:spPr bwMode="auto">
            <a:xfrm>
              <a:off x="5930811" y="365286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39"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grpSp>
      <p:grpSp>
        <p:nvGrpSpPr>
          <p:cNvPr id="40" name="Group 39"/>
          <p:cNvGrpSpPr/>
          <p:nvPr/>
        </p:nvGrpSpPr>
        <p:grpSpPr>
          <a:xfrm>
            <a:off x="8761049" y="4373208"/>
            <a:ext cx="2711736" cy="1090034"/>
            <a:chOff x="1269511" y="1220317"/>
            <a:chExt cx="2711736" cy="1090034"/>
          </a:xfrm>
        </p:grpSpPr>
        <p:sp>
          <p:nvSpPr>
            <p:cNvPr id="41" name="TextBox 40"/>
            <p:cNvSpPr txBox="1"/>
            <p:nvPr/>
          </p:nvSpPr>
          <p:spPr>
            <a:xfrm>
              <a:off x="1269511" y="1220317"/>
              <a:ext cx="1259378" cy="338554"/>
            </a:xfrm>
            <a:prstGeom prst="rect">
              <a:avLst/>
            </a:prstGeom>
            <a:noFill/>
          </p:spPr>
          <p:txBody>
            <a:bodyPr wrap="square" rtlCol="0">
              <a:spAutoFit/>
            </a:bodyPr>
            <a:lstStyle/>
            <a:p>
              <a:r>
                <a:rPr lang="en-US" sz="1600" b="1" dirty="0">
                  <a:solidFill>
                    <a:srgbClr val="0070C0"/>
                  </a:solidFill>
                </a:rPr>
                <a:t>1/6</a:t>
              </a:r>
            </a:p>
          </p:txBody>
        </p:sp>
        <p:sp>
          <p:nvSpPr>
            <p:cNvPr id="42" name="TextBox 41"/>
            <p:cNvSpPr txBox="1"/>
            <p:nvPr/>
          </p:nvSpPr>
          <p:spPr>
            <a:xfrm>
              <a:off x="2721869" y="1220317"/>
              <a:ext cx="1259378" cy="307777"/>
            </a:xfrm>
            <a:prstGeom prst="rect">
              <a:avLst/>
            </a:prstGeom>
            <a:noFill/>
          </p:spPr>
          <p:txBody>
            <a:bodyPr wrap="square" rtlCol="0">
              <a:spAutoFit/>
            </a:bodyPr>
            <a:lstStyle/>
            <a:p>
              <a:r>
                <a:rPr lang="en-US" sz="1400" b="1" dirty="0">
                  <a:solidFill>
                    <a:srgbClr val="0070C0"/>
                  </a:solidFill>
                </a:rPr>
                <a:t>2/5</a:t>
              </a:r>
              <a:endParaRPr lang="en-US" sz="1600" b="1" dirty="0">
                <a:solidFill>
                  <a:srgbClr val="0070C0"/>
                </a:solidFill>
              </a:endParaRPr>
            </a:p>
          </p:txBody>
        </p:sp>
        <p:sp>
          <p:nvSpPr>
            <p:cNvPr id="43" name="TextBox 42"/>
            <p:cNvSpPr txBox="1"/>
            <p:nvPr/>
          </p:nvSpPr>
          <p:spPr>
            <a:xfrm>
              <a:off x="1984928" y="1971797"/>
              <a:ext cx="1259378" cy="338554"/>
            </a:xfrm>
            <a:prstGeom prst="rect">
              <a:avLst/>
            </a:prstGeom>
            <a:noFill/>
          </p:spPr>
          <p:txBody>
            <a:bodyPr wrap="square" rtlCol="0">
              <a:spAutoFit/>
            </a:bodyPr>
            <a:lstStyle/>
            <a:p>
              <a:r>
                <a:rPr lang="en-US" sz="1600" b="1" dirty="0">
                  <a:solidFill>
                    <a:srgbClr val="0070C0"/>
                  </a:solidFill>
                </a:rPr>
                <a:t>3/4</a:t>
              </a:r>
            </a:p>
          </p:txBody>
        </p:sp>
      </p:grpSp>
    </p:spTree>
    <p:extLst>
      <p:ext uri="{BB962C8B-B14F-4D97-AF65-F5344CB8AC3E}">
        <p14:creationId xmlns:p14="http://schemas.microsoft.com/office/powerpoint/2010/main" val="2850339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17</a:t>
            </a:fld>
            <a:endParaRPr lang="en-GB"/>
          </a:p>
        </p:txBody>
      </p:sp>
      <p:sp>
        <p:nvSpPr>
          <p:cNvPr id="6" name="Content Placeholder 5"/>
          <p:cNvSpPr>
            <a:spLocks noGrp="1"/>
          </p:cNvSpPr>
          <p:nvPr>
            <p:ph sz="quarter" idx="1"/>
          </p:nvPr>
        </p:nvSpPr>
        <p:spPr/>
        <p:txBody>
          <a:bodyPr>
            <a:normAutofit fontScale="62500" lnSpcReduction="20000"/>
          </a:bodyPr>
          <a:lstStyle/>
          <a:p>
            <a:r>
              <a:rPr lang="en-US" dirty="0"/>
              <a:t>Algorithm: DFS(G, start)</a:t>
            </a:r>
          </a:p>
          <a:p>
            <a:pPr lvl="1"/>
            <a:r>
              <a:rPr lang="en-US" dirty="0">
                <a:latin typeface="Consolas" panose="020B0609020204030204" pitchFamily="49" charset="0"/>
                <a:cs typeface="Consolas" panose="020B0609020204030204" pitchFamily="49" charset="0"/>
              </a:rPr>
              <a:t>Input: Graph and start vertex of graph.</a:t>
            </a:r>
          </a:p>
          <a:p>
            <a:pPr lvl="1"/>
            <a:r>
              <a:rPr lang="en-US" dirty="0">
                <a:latin typeface="Consolas" panose="020B0609020204030204" pitchFamily="49" charset="0"/>
                <a:cs typeface="Consolas" panose="020B0609020204030204" pitchFamily="49" charset="0"/>
              </a:rPr>
              <a:t>Output: list of vertices reachable from start with their discovery and finish time labels</a:t>
            </a:r>
          </a:p>
          <a:p>
            <a:pPr lvl="1"/>
            <a:r>
              <a:rPr lang="en-US" b="1" dirty="0">
                <a:latin typeface="Consolas" panose="020B0609020204030204" pitchFamily="49" charset="0"/>
                <a:cs typeface="Consolas" panose="020B0609020204030204" pitchFamily="49" charset="0"/>
              </a:rPr>
              <a:t>Steps</a:t>
            </a:r>
            <a:r>
              <a:rPr lang="en-US" dirty="0">
                <a:latin typeface="Consolas" panose="020B0609020204030204" pitchFamily="49" charset="0"/>
                <a:cs typeface="Consolas" panose="020B0609020204030204" pitchFamily="49" charset="0"/>
              </a:rPr>
              <a:t>:</a:t>
            </a:r>
          </a:p>
          <a:p>
            <a:pPr marL="777240" lvl="1" indent="-457200">
              <a:buFont typeface="+mj-lt"/>
              <a:buAutoNum type="arabicPeriod"/>
            </a:pPr>
            <a:r>
              <a:rPr lang="en-US" dirty="0">
                <a:latin typeface="Consolas" panose="020B0609020204030204" pitchFamily="49" charset="0"/>
                <a:cs typeface="Consolas" panose="020B0609020204030204" pitchFamily="49" charset="0"/>
              </a:rPr>
              <a:t>For each vertex v in G</a:t>
            </a:r>
          </a:p>
          <a:p>
            <a:pPr marL="777240" lvl="1" indent="-457200">
              <a:buFont typeface="+mj-lt"/>
              <a:buAutoNum type="arabicPeriod"/>
            </a:pPr>
            <a:r>
              <a:rPr lang="en-US" dirty="0">
                <a:latin typeface="Consolas" panose="020B0609020204030204" pitchFamily="49" charset="0"/>
                <a:cs typeface="Consolas" panose="020B0609020204030204" pitchFamily="49" charset="0"/>
              </a:rPr>
              <a:t>  color[v]=white</a:t>
            </a:r>
          </a:p>
          <a:p>
            <a:pPr marL="777240" lvl="1" indent="-457200">
              <a:buFont typeface="+mj-lt"/>
              <a:buAutoNum type="arabicPeriod"/>
            </a:pPr>
            <a:r>
              <a:rPr lang="en-US" dirty="0" err="1">
                <a:latin typeface="Consolas" panose="020B0609020204030204" pitchFamily="49" charset="0"/>
                <a:cs typeface="Consolas" panose="020B0609020204030204" pitchFamily="49" charset="0"/>
              </a:rPr>
              <a:t>DFS_Visit</a:t>
            </a:r>
            <a:r>
              <a:rPr lang="en-US" dirty="0">
                <a:latin typeface="Consolas" panose="020B0609020204030204" pitchFamily="49" charset="0"/>
                <a:cs typeface="Consolas" panose="020B0609020204030204" pitchFamily="49" charset="0"/>
              </a:rPr>
              <a:t>(start)</a:t>
            </a:r>
          </a:p>
          <a:p>
            <a:pPr marL="777240" lvl="1" indent="-457200">
              <a:buFont typeface="+mj-lt"/>
              <a:buAutoNum type="arabicPeriod"/>
            </a:pPr>
            <a:r>
              <a:rPr lang="en-US" dirty="0">
                <a:latin typeface="Consolas" panose="020B0609020204030204" pitchFamily="49" charset="0"/>
                <a:cs typeface="Consolas" panose="020B0609020204030204" pitchFamily="49" charset="0"/>
              </a:rPr>
              <a:t>time=0			//a global timer</a:t>
            </a:r>
          </a:p>
          <a:p>
            <a:r>
              <a:rPr lang="en-US" dirty="0" err="1"/>
              <a:t>DFS</a:t>
            </a:r>
            <a:r>
              <a:rPr lang="en-US" dirty="0" err="1">
                <a:cs typeface="Consolas" panose="020B0609020204030204" pitchFamily="49" charset="0"/>
              </a:rPr>
              <a:t>_Visit</a:t>
            </a:r>
            <a:r>
              <a:rPr lang="en-US" dirty="0">
                <a:latin typeface="Consolas" panose="020B0609020204030204" pitchFamily="49" charset="0"/>
                <a:cs typeface="Consolas" panose="020B0609020204030204" pitchFamily="49" charset="0"/>
              </a:rPr>
              <a:t> </a:t>
            </a:r>
            <a:r>
              <a:rPr lang="en-US" dirty="0"/>
              <a:t>(start)</a:t>
            </a:r>
          </a:p>
          <a:p>
            <a:pPr marL="731520" lvl="1" indent="-457200">
              <a:buFont typeface="+mj-lt"/>
              <a:buAutoNum type="arabicPeriod"/>
            </a:pPr>
            <a:r>
              <a:rPr lang="en-US" dirty="0">
                <a:latin typeface="Consolas"/>
                <a:cs typeface="Consolas" pitchFamily="49" charset="0"/>
              </a:rPr>
              <a:t>color[start]=grey	//discovered</a:t>
            </a:r>
          </a:p>
          <a:p>
            <a:pPr marL="731520" lvl="1" indent="-457200">
              <a:buFont typeface="+mj-lt"/>
              <a:buAutoNum type="arabicPeriod"/>
            </a:pPr>
            <a:r>
              <a:rPr lang="en-US" dirty="0">
                <a:solidFill>
                  <a:srgbClr val="1F497D"/>
                </a:solidFill>
                <a:latin typeface="Consolas"/>
                <a:cs typeface="Consolas" pitchFamily="49" charset="0"/>
              </a:rPr>
              <a:t>d[start]=time+1		//discovery time</a:t>
            </a:r>
            <a:endParaRPr lang="en-US" dirty="0">
              <a:solidFill>
                <a:srgbClr val="1F497D"/>
              </a:solidFill>
              <a:latin typeface="Consolas" panose="020B0609020204030204" pitchFamily="49" charset="0"/>
              <a:cs typeface="Consolas" panose="020B0609020204030204" pitchFamily="49" charset="0"/>
            </a:endParaRPr>
          </a:p>
          <a:p>
            <a:pPr marL="731520" lvl="1" indent="-457200">
              <a:buFont typeface="+mj-lt"/>
              <a:buAutoNum type="arabicPeriod"/>
            </a:pPr>
            <a:r>
              <a:rPr lang="en-US" dirty="0">
                <a:solidFill>
                  <a:srgbClr val="1F497D"/>
                </a:solidFill>
                <a:latin typeface="Consolas" panose="020B0609020204030204" pitchFamily="49" charset="0"/>
                <a:cs typeface="Consolas" panose="020B0609020204030204" pitchFamily="49" charset="0"/>
              </a:rPr>
              <a:t>time=time+1</a:t>
            </a:r>
          </a:p>
          <a:p>
            <a:pPr marL="731520" lvl="1" indent="-457200">
              <a:buFont typeface="+mj-lt"/>
              <a:buAutoNum type="arabicPeriod"/>
            </a:pPr>
            <a:r>
              <a:rPr lang="en-US" dirty="0">
                <a:solidFill>
                  <a:srgbClr val="1F497D"/>
                </a:solidFill>
                <a:latin typeface="Consolas" panose="020B0609020204030204" pitchFamily="49" charset="0"/>
                <a:cs typeface="Consolas" panose="020B0609020204030204" pitchFamily="49" charset="0"/>
              </a:rPr>
              <a:t>print(start)</a:t>
            </a:r>
            <a:endParaRPr lang="en-US" dirty="0">
              <a:latin typeface="Consolas"/>
              <a:cs typeface="Consolas" pitchFamily="49" charset="0"/>
            </a:endParaRPr>
          </a:p>
          <a:p>
            <a:pPr marL="731520" lvl="1" indent="-457200">
              <a:buFont typeface="+mj-lt"/>
              <a:buAutoNum type="arabicPeriod"/>
            </a:pPr>
            <a:r>
              <a:rPr lang="en-US" dirty="0">
                <a:latin typeface="Consolas"/>
                <a:cs typeface="Consolas" pitchFamily="49" charset="0"/>
              </a:rPr>
              <a:t>   for each node v adjacent  to start</a:t>
            </a:r>
          </a:p>
          <a:p>
            <a:pPr marL="731520" lvl="1" indent="-457200">
              <a:buFont typeface="+mj-lt"/>
              <a:buAutoNum type="arabicPeriod"/>
            </a:pPr>
            <a:r>
              <a:rPr lang="en-US" dirty="0">
                <a:latin typeface="Consolas"/>
                <a:cs typeface="Consolas" pitchFamily="49" charset="0"/>
              </a:rPr>
              <a:t>      if color[v]=white</a:t>
            </a:r>
          </a:p>
          <a:p>
            <a:pPr marL="731520" lvl="1" indent="-457200">
              <a:buFont typeface="+mj-lt"/>
              <a:buAutoNum type="arabicPeriod"/>
            </a:pPr>
            <a:r>
              <a:rPr lang="en-US" dirty="0">
                <a:latin typeface="Consolas"/>
                <a:cs typeface="Consolas" pitchFamily="49" charset="0"/>
              </a:rPr>
              <a:t>        	</a:t>
            </a:r>
            <a:r>
              <a:rPr lang="en-US" dirty="0" err="1">
                <a:latin typeface="Consolas"/>
                <a:cs typeface="Consolas" pitchFamily="49" charset="0"/>
              </a:rPr>
              <a:t>DFS</a:t>
            </a:r>
            <a:r>
              <a:rPr lang="en-US" dirty="0" err="1">
                <a:latin typeface="Consolas" panose="020B0609020204030204" pitchFamily="49" charset="0"/>
                <a:cs typeface="Consolas" panose="020B0609020204030204" pitchFamily="49" charset="0"/>
              </a:rPr>
              <a:t>_Visit</a:t>
            </a:r>
            <a:r>
              <a:rPr lang="en-US" dirty="0">
                <a:latin typeface="Consolas" panose="020B0609020204030204" pitchFamily="49" charset="0"/>
                <a:cs typeface="Consolas" panose="020B0609020204030204" pitchFamily="49" charset="0"/>
              </a:rPr>
              <a:t> </a:t>
            </a:r>
            <a:r>
              <a:rPr lang="en-US" dirty="0">
                <a:latin typeface="Consolas"/>
                <a:cs typeface="Consolas" pitchFamily="49" charset="0"/>
              </a:rPr>
              <a:t>(v)</a:t>
            </a:r>
          </a:p>
          <a:p>
            <a:pPr marL="731520" lvl="1" indent="-457200">
              <a:buFont typeface="+mj-lt"/>
              <a:buAutoNum type="arabicPeriod"/>
            </a:pPr>
            <a:r>
              <a:rPr lang="en-US" dirty="0">
                <a:latin typeface="Consolas"/>
                <a:cs typeface="Consolas" pitchFamily="49" charset="0"/>
              </a:rPr>
              <a:t>color[start]=black	//finished</a:t>
            </a:r>
          </a:p>
          <a:p>
            <a:pPr marL="731520" lvl="1" indent="-457200">
              <a:buFont typeface="+mj-lt"/>
              <a:buAutoNum type="arabicPeriod"/>
            </a:pPr>
            <a:r>
              <a:rPr lang="en-US" dirty="0">
                <a:latin typeface="Consolas"/>
                <a:cs typeface="Consolas" pitchFamily="49" charset="0"/>
              </a:rPr>
              <a:t>f[start]=time+1		//finish time</a:t>
            </a:r>
          </a:p>
          <a:p>
            <a:pPr marL="731520" lvl="1" indent="-457200">
              <a:buFont typeface="+mj-lt"/>
              <a:buAutoNum type="arabicPeriod"/>
            </a:pPr>
            <a:r>
              <a:rPr lang="en-US" dirty="0">
                <a:solidFill>
                  <a:srgbClr val="1F497D"/>
                </a:solidFill>
                <a:latin typeface="Consolas" panose="020B0609020204030204" pitchFamily="49" charset="0"/>
                <a:cs typeface="Consolas" panose="020B0609020204030204" pitchFamily="49" charset="0"/>
              </a:rPr>
              <a:t>time=time+1</a:t>
            </a:r>
          </a:p>
          <a:p>
            <a:pPr marL="274320" lvl="1" indent="0">
              <a:buNone/>
            </a:pPr>
            <a:endParaRPr lang="en-GB" dirty="0">
              <a:solidFill>
                <a:srgbClr val="1F497D"/>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2218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animEffect transition="in" filter="fade">
                                      <p:cBhvr>
                                        <p:cTn id="7" dur="1000"/>
                                        <p:tgtEl>
                                          <p:spTgt spid="6">
                                            <p:txEl>
                                              <p:pRg st="8" end="8"/>
                                            </p:txEl>
                                          </p:spTgt>
                                        </p:tgtEl>
                                      </p:cBhvr>
                                    </p:animEffect>
                                    <p:anim calcmode="lin" valueType="num">
                                      <p:cBhvr>
                                        <p:cTn id="8"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18</a:t>
            </a:fld>
            <a:endParaRPr lang="en-GB"/>
          </a:p>
        </p:txBody>
      </p:sp>
      <p:sp>
        <p:nvSpPr>
          <p:cNvPr id="6" name="Content Placeholder 5"/>
          <p:cNvSpPr>
            <a:spLocks noGrp="1"/>
          </p:cNvSpPr>
          <p:nvPr>
            <p:ph sz="quarter" idx="1"/>
          </p:nvPr>
        </p:nvSpPr>
        <p:spPr>
          <a:xfrm>
            <a:off x="609600" y="1219200"/>
            <a:ext cx="10972800" cy="4937760"/>
          </a:xfrm>
        </p:spPr>
        <p:txBody>
          <a:bodyPr/>
          <a:lstStyle/>
          <a:p>
            <a:endParaRPr lang="en-US"/>
          </a:p>
        </p:txBody>
      </p:sp>
      <p:sp>
        <p:nvSpPr>
          <p:cNvPr id="7" name="Slide Number Placeholder 4"/>
          <p:cNvSpPr txBox="1">
            <a:spLocks/>
          </p:cNvSpPr>
          <p:nvPr/>
        </p:nvSpPr>
        <p:spPr>
          <a:xfrm>
            <a:off x="4440775" y="3921497"/>
            <a:ext cx="26416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6450FFA-A71B-4322-B1E1-9AE765221D17}" type="slidenum">
              <a:rPr lang="en-GB" smtClean="0"/>
              <a:pPr/>
              <a:t>18</a:t>
            </a:fld>
            <a:endParaRPr lang="en-GB"/>
          </a:p>
        </p:txBody>
      </p:sp>
      <p:sp>
        <p:nvSpPr>
          <p:cNvPr id="8" name="Content Placeholder 5"/>
          <p:cNvSpPr txBox="1">
            <a:spLocks/>
          </p:cNvSpPr>
          <p:nvPr/>
        </p:nvSpPr>
        <p:spPr>
          <a:xfrm>
            <a:off x="609600" y="1233488"/>
            <a:ext cx="109728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r>
              <a:rPr lang="en-US"/>
              <a:t>Discovery/explore time</a:t>
            </a:r>
            <a:endParaRPr lang="en-US" dirty="0"/>
          </a:p>
        </p:txBody>
      </p:sp>
      <p:pic>
        <p:nvPicPr>
          <p:cNvPr id="9"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364" y="1802084"/>
            <a:ext cx="3479382" cy="2011680"/>
          </a:xfrm>
          <a:prstGeom prst="rect">
            <a:avLst/>
          </a:prstGeom>
          <a:noFill/>
          <a:extLst>
            <a:ext uri="{909E8E84-426E-40DD-AFC4-6F175D3DCCD1}">
              <a14:hiddenFill xmlns:a14="http://schemas.microsoft.com/office/drawing/2010/main">
                <a:solidFill>
                  <a:srgbClr val="FFFFFF"/>
                </a:solidFill>
              </a14:hiddenFill>
            </a:ext>
          </a:extLst>
        </p:spPr>
      </p:pic>
      <p:sp>
        <p:nvSpPr>
          <p:cNvPr id="10" name="Oval 6"/>
          <p:cNvSpPr>
            <a:spLocks noChangeArrowheads="1"/>
          </p:cNvSpPr>
          <p:nvPr/>
        </p:nvSpPr>
        <p:spPr bwMode="auto">
          <a:xfrm>
            <a:off x="1359890" y="181805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pic>
        <p:nvPicPr>
          <p:cNvPr id="11"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946" y="1804035"/>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flipH="1" flipV="1">
            <a:off x="5499635" y="207205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Oval 6"/>
          <p:cNvSpPr>
            <a:spLocks noChangeArrowheads="1"/>
          </p:cNvSpPr>
          <p:nvPr/>
        </p:nvSpPr>
        <p:spPr bwMode="auto">
          <a:xfrm>
            <a:off x="6502581" y="180382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14" name="Oval 6"/>
          <p:cNvSpPr>
            <a:spLocks noChangeArrowheads="1"/>
          </p:cNvSpPr>
          <p:nvPr/>
        </p:nvSpPr>
        <p:spPr bwMode="auto">
          <a:xfrm>
            <a:off x="4999232" y="182668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pic>
        <p:nvPicPr>
          <p:cNvPr id="15"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0302" y="1802084"/>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p:cNvCxnSpPr/>
          <p:nvPr/>
        </p:nvCxnSpPr>
        <p:spPr>
          <a:xfrm flipH="1" flipV="1">
            <a:off x="9084223" y="2067989"/>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9" idx="7"/>
          </p:cNvCxnSpPr>
          <p:nvPr/>
        </p:nvCxnSpPr>
        <p:spPr>
          <a:xfrm flipV="1">
            <a:off x="9798379" y="2225177"/>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6"/>
          <p:cNvSpPr>
            <a:spLocks noChangeArrowheads="1"/>
          </p:cNvSpPr>
          <p:nvPr/>
        </p:nvSpPr>
        <p:spPr bwMode="auto">
          <a:xfrm>
            <a:off x="10087169" y="178547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19" name="Oval 6"/>
          <p:cNvSpPr>
            <a:spLocks noChangeArrowheads="1"/>
          </p:cNvSpPr>
          <p:nvPr/>
        </p:nvSpPr>
        <p:spPr bwMode="auto">
          <a:xfrm>
            <a:off x="9345695" y="255268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20" name="Oval 6"/>
          <p:cNvSpPr>
            <a:spLocks noChangeArrowheads="1"/>
          </p:cNvSpPr>
          <p:nvPr/>
        </p:nvSpPr>
        <p:spPr bwMode="auto">
          <a:xfrm>
            <a:off x="8583820" y="182262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pic>
        <p:nvPicPr>
          <p:cNvPr id="21"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364" y="4166187"/>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p:nvCxnSpPr>
        <p:spPr>
          <a:xfrm flipH="1" flipV="1">
            <a:off x="1845053" y="4434204"/>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Oval 6"/>
          <p:cNvSpPr>
            <a:spLocks noChangeArrowheads="1"/>
          </p:cNvSpPr>
          <p:nvPr/>
        </p:nvSpPr>
        <p:spPr bwMode="auto">
          <a:xfrm>
            <a:off x="2847999" y="416597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24" name="Oval 6"/>
          <p:cNvSpPr>
            <a:spLocks noChangeArrowheads="1"/>
          </p:cNvSpPr>
          <p:nvPr/>
        </p:nvSpPr>
        <p:spPr bwMode="auto">
          <a:xfrm>
            <a:off x="1344650" y="418883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pic>
        <p:nvPicPr>
          <p:cNvPr id="25"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0291" y="4143277"/>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p:cNvCxnSpPr/>
          <p:nvPr/>
        </p:nvCxnSpPr>
        <p:spPr>
          <a:xfrm flipH="1" flipV="1">
            <a:off x="5564212" y="440918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278368" y="4566370"/>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Oval 6"/>
          <p:cNvSpPr>
            <a:spLocks noChangeArrowheads="1"/>
          </p:cNvSpPr>
          <p:nvPr/>
        </p:nvSpPr>
        <p:spPr bwMode="auto">
          <a:xfrm>
            <a:off x="6567158" y="412666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29" name="Oval 6"/>
          <p:cNvSpPr>
            <a:spLocks noChangeArrowheads="1"/>
          </p:cNvSpPr>
          <p:nvPr/>
        </p:nvSpPr>
        <p:spPr bwMode="auto">
          <a:xfrm>
            <a:off x="5063809" y="416381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cxnSp>
        <p:nvCxnSpPr>
          <p:cNvPr id="30" name="Straight Connector 29"/>
          <p:cNvCxnSpPr/>
          <p:nvPr/>
        </p:nvCxnSpPr>
        <p:spPr>
          <a:xfrm flipV="1">
            <a:off x="2549675" y="4596152"/>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1137945" y="5181931"/>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Oval 6"/>
          <p:cNvSpPr>
            <a:spLocks noChangeArrowheads="1"/>
          </p:cNvSpPr>
          <p:nvPr/>
        </p:nvSpPr>
        <p:spPr bwMode="auto">
          <a:xfrm>
            <a:off x="2096991" y="492365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33" name="Oval 6"/>
          <p:cNvSpPr>
            <a:spLocks noChangeArrowheads="1"/>
          </p:cNvSpPr>
          <p:nvPr/>
        </p:nvSpPr>
        <p:spPr bwMode="auto">
          <a:xfrm>
            <a:off x="617113" y="489955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cxnSp>
        <p:nvCxnSpPr>
          <p:cNvPr id="34" name="Straight Connector 33"/>
          <p:cNvCxnSpPr/>
          <p:nvPr/>
        </p:nvCxnSpPr>
        <p:spPr>
          <a:xfrm flipH="1" flipV="1">
            <a:off x="4857104" y="5148488"/>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Oval 6"/>
          <p:cNvSpPr>
            <a:spLocks noChangeArrowheads="1"/>
          </p:cNvSpPr>
          <p:nvPr/>
        </p:nvSpPr>
        <p:spPr bwMode="auto">
          <a:xfrm>
            <a:off x="4331520" y="489834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36" name="Oval 6"/>
          <p:cNvSpPr>
            <a:spLocks noChangeArrowheads="1"/>
          </p:cNvSpPr>
          <p:nvPr/>
        </p:nvSpPr>
        <p:spPr bwMode="auto">
          <a:xfrm>
            <a:off x="5825684" y="489387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cxnSp>
        <p:nvCxnSpPr>
          <p:cNvPr id="37" name="Straight Connector 36"/>
          <p:cNvCxnSpPr/>
          <p:nvPr/>
        </p:nvCxnSpPr>
        <p:spPr>
          <a:xfrm flipH="1" flipV="1">
            <a:off x="4771673" y="5351071"/>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Oval 6"/>
          <p:cNvSpPr>
            <a:spLocks noChangeArrowheads="1"/>
          </p:cNvSpPr>
          <p:nvPr/>
        </p:nvSpPr>
        <p:spPr bwMode="auto">
          <a:xfrm>
            <a:off x="5065811" y="561878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pic>
        <p:nvPicPr>
          <p:cNvPr id="39"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1337" y="4111099"/>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Straight Connector 39"/>
          <p:cNvCxnSpPr/>
          <p:nvPr/>
        </p:nvCxnSpPr>
        <p:spPr>
          <a:xfrm flipH="1" flipV="1">
            <a:off x="9140026" y="4379116"/>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l 6"/>
          <p:cNvSpPr>
            <a:spLocks noChangeArrowheads="1"/>
          </p:cNvSpPr>
          <p:nvPr/>
        </p:nvSpPr>
        <p:spPr bwMode="auto">
          <a:xfrm>
            <a:off x="10142972" y="411089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42" name="Oval 6"/>
          <p:cNvSpPr>
            <a:spLocks noChangeArrowheads="1"/>
          </p:cNvSpPr>
          <p:nvPr/>
        </p:nvSpPr>
        <p:spPr bwMode="auto">
          <a:xfrm>
            <a:off x="8639623" y="413374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cxnSp>
        <p:nvCxnSpPr>
          <p:cNvPr id="43" name="Straight Connector 42"/>
          <p:cNvCxnSpPr/>
          <p:nvPr/>
        </p:nvCxnSpPr>
        <p:spPr>
          <a:xfrm flipV="1">
            <a:off x="9844648" y="4541064"/>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8432918" y="5126843"/>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Oval 6"/>
          <p:cNvSpPr>
            <a:spLocks noChangeArrowheads="1"/>
          </p:cNvSpPr>
          <p:nvPr/>
        </p:nvSpPr>
        <p:spPr bwMode="auto">
          <a:xfrm>
            <a:off x="9391964" y="48685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46" name="Oval 6"/>
          <p:cNvSpPr>
            <a:spLocks noChangeArrowheads="1"/>
          </p:cNvSpPr>
          <p:nvPr/>
        </p:nvSpPr>
        <p:spPr bwMode="auto">
          <a:xfrm>
            <a:off x="7912086" y="484446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cxnSp>
        <p:nvCxnSpPr>
          <p:cNvPr id="47" name="Straight Connector 46"/>
          <p:cNvCxnSpPr/>
          <p:nvPr/>
        </p:nvCxnSpPr>
        <p:spPr>
          <a:xfrm flipH="1" flipV="1">
            <a:off x="8342719" y="5327513"/>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9148586" y="5845367"/>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Oval 6"/>
          <p:cNvSpPr>
            <a:spLocks noChangeArrowheads="1"/>
          </p:cNvSpPr>
          <p:nvPr/>
        </p:nvSpPr>
        <p:spPr bwMode="auto">
          <a:xfrm>
            <a:off x="10117166" y="559075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7</a:t>
            </a:r>
          </a:p>
        </p:txBody>
      </p:sp>
      <p:sp>
        <p:nvSpPr>
          <p:cNvPr id="50" name="Oval 6"/>
          <p:cNvSpPr>
            <a:spLocks noChangeArrowheads="1"/>
          </p:cNvSpPr>
          <p:nvPr/>
        </p:nvSpPr>
        <p:spPr bwMode="auto">
          <a:xfrm>
            <a:off x="8636857" y="559522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sp>
        <p:nvSpPr>
          <p:cNvPr id="51" name="TextBox 50"/>
          <p:cNvSpPr txBox="1"/>
          <p:nvPr/>
        </p:nvSpPr>
        <p:spPr>
          <a:xfrm>
            <a:off x="1480851" y="1514476"/>
            <a:ext cx="364202" cy="369332"/>
          </a:xfrm>
          <a:prstGeom prst="rect">
            <a:avLst/>
          </a:prstGeom>
          <a:noFill/>
        </p:spPr>
        <p:txBody>
          <a:bodyPr wrap="none" rtlCol="0">
            <a:spAutoFit/>
          </a:bodyPr>
          <a:lstStyle/>
          <a:p>
            <a:r>
              <a:rPr lang="en-US" dirty="0"/>
              <a:t>1/</a:t>
            </a:r>
          </a:p>
        </p:txBody>
      </p:sp>
      <p:sp>
        <p:nvSpPr>
          <p:cNvPr id="52" name="TextBox 51"/>
          <p:cNvSpPr txBox="1"/>
          <p:nvPr/>
        </p:nvSpPr>
        <p:spPr>
          <a:xfrm>
            <a:off x="5111153" y="1525166"/>
            <a:ext cx="364202" cy="369332"/>
          </a:xfrm>
          <a:prstGeom prst="rect">
            <a:avLst/>
          </a:prstGeom>
          <a:noFill/>
        </p:spPr>
        <p:txBody>
          <a:bodyPr wrap="none" rtlCol="0">
            <a:spAutoFit/>
          </a:bodyPr>
          <a:lstStyle/>
          <a:p>
            <a:r>
              <a:rPr lang="en-US" dirty="0"/>
              <a:t>1/</a:t>
            </a:r>
          </a:p>
        </p:txBody>
      </p:sp>
      <p:sp>
        <p:nvSpPr>
          <p:cNvPr id="53" name="TextBox 52"/>
          <p:cNvSpPr txBox="1"/>
          <p:nvPr/>
        </p:nvSpPr>
        <p:spPr>
          <a:xfrm>
            <a:off x="6624849" y="1496590"/>
            <a:ext cx="364202" cy="369332"/>
          </a:xfrm>
          <a:prstGeom prst="rect">
            <a:avLst/>
          </a:prstGeom>
          <a:noFill/>
        </p:spPr>
        <p:txBody>
          <a:bodyPr wrap="none" rtlCol="0">
            <a:spAutoFit/>
          </a:bodyPr>
          <a:lstStyle/>
          <a:p>
            <a:r>
              <a:rPr lang="en-US" dirty="0"/>
              <a:t>2/</a:t>
            </a:r>
          </a:p>
        </p:txBody>
      </p:sp>
      <p:sp>
        <p:nvSpPr>
          <p:cNvPr id="54" name="TextBox 53"/>
          <p:cNvSpPr txBox="1"/>
          <p:nvPr/>
        </p:nvSpPr>
        <p:spPr>
          <a:xfrm>
            <a:off x="8710575" y="1505008"/>
            <a:ext cx="364202" cy="369332"/>
          </a:xfrm>
          <a:prstGeom prst="rect">
            <a:avLst/>
          </a:prstGeom>
          <a:noFill/>
        </p:spPr>
        <p:txBody>
          <a:bodyPr wrap="none" rtlCol="0">
            <a:spAutoFit/>
          </a:bodyPr>
          <a:lstStyle/>
          <a:p>
            <a:r>
              <a:rPr lang="en-US" dirty="0"/>
              <a:t>1/</a:t>
            </a:r>
          </a:p>
        </p:txBody>
      </p:sp>
      <p:sp>
        <p:nvSpPr>
          <p:cNvPr id="55" name="TextBox 54"/>
          <p:cNvSpPr txBox="1"/>
          <p:nvPr/>
        </p:nvSpPr>
        <p:spPr>
          <a:xfrm>
            <a:off x="10224271" y="1476432"/>
            <a:ext cx="364202" cy="369332"/>
          </a:xfrm>
          <a:prstGeom prst="rect">
            <a:avLst/>
          </a:prstGeom>
          <a:noFill/>
        </p:spPr>
        <p:txBody>
          <a:bodyPr wrap="none" rtlCol="0">
            <a:spAutoFit/>
          </a:bodyPr>
          <a:lstStyle/>
          <a:p>
            <a:r>
              <a:rPr lang="en-US" dirty="0"/>
              <a:t>2/</a:t>
            </a:r>
          </a:p>
        </p:txBody>
      </p:sp>
      <p:sp>
        <p:nvSpPr>
          <p:cNvPr id="56" name="TextBox 55"/>
          <p:cNvSpPr txBox="1"/>
          <p:nvPr/>
        </p:nvSpPr>
        <p:spPr>
          <a:xfrm>
            <a:off x="9464039" y="2286768"/>
            <a:ext cx="364202" cy="369332"/>
          </a:xfrm>
          <a:prstGeom prst="rect">
            <a:avLst/>
          </a:prstGeom>
          <a:noFill/>
        </p:spPr>
        <p:txBody>
          <a:bodyPr wrap="none" rtlCol="0">
            <a:spAutoFit/>
          </a:bodyPr>
          <a:lstStyle/>
          <a:p>
            <a:r>
              <a:rPr lang="en-US" dirty="0"/>
              <a:t>3/</a:t>
            </a:r>
          </a:p>
        </p:txBody>
      </p:sp>
      <p:sp>
        <p:nvSpPr>
          <p:cNvPr id="57" name="TextBox 56"/>
          <p:cNvSpPr txBox="1"/>
          <p:nvPr/>
        </p:nvSpPr>
        <p:spPr>
          <a:xfrm>
            <a:off x="8717849" y="3843886"/>
            <a:ext cx="364202" cy="369332"/>
          </a:xfrm>
          <a:prstGeom prst="rect">
            <a:avLst/>
          </a:prstGeom>
          <a:noFill/>
        </p:spPr>
        <p:txBody>
          <a:bodyPr wrap="none" rtlCol="0">
            <a:spAutoFit/>
          </a:bodyPr>
          <a:lstStyle/>
          <a:p>
            <a:r>
              <a:rPr lang="en-US" dirty="0"/>
              <a:t>1/</a:t>
            </a:r>
          </a:p>
        </p:txBody>
      </p:sp>
      <p:sp>
        <p:nvSpPr>
          <p:cNvPr id="58" name="TextBox 57"/>
          <p:cNvSpPr txBox="1"/>
          <p:nvPr/>
        </p:nvSpPr>
        <p:spPr>
          <a:xfrm>
            <a:off x="10231545" y="3815310"/>
            <a:ext cx="364202" cy="369332"/>
          </a:xfrm>
          <a:prstGeom prst="rect">
            <a:avLst/>
          </a:prstGeom>
          <a:noFill/>
        </p:spPr>
        <p:txBody>
          <a:bodyPr wrap="none" rtlCol="0">
            <a:spAutoFit/>
          </a:bodyPr>
          <a:lstStyle/>
          <a:p>
            <a:r>
              <a:rPr lang="en-US" dirty="0"/>
              <a:t>2/</a:t>
            </a:r>
          </a:p>
        </p:txBody>
      </p:sp>
      <p:sp>
        <p:nvSpPr>
          <p:cNvPr id="59" name="TextBox 58"/>
          <p:cNvSpPr txBox="1"/>
          <p:nvPr/>
        </p:nvSpPr>
        <p:spPr>
          <a:xfrm>
            <a:off x="9471313" y="4597070"/>
            <a:ext cx="364202" cy="369332"/>
          </a:xfrm>
          <a:prstGeom prst="rect">
            <a:avLst/>
          </a:prstGeom>
          <a:noFill/>
        </p:spPr>
        <p:txBody>
          <a:bodyPr wrap="none" rtlCol="0">
            <a:spAutoFit/>
          </a:bodyPr>
          <a:lstStyle/>
          <a:p>
            <a:r>
              <a:rPr lang="en-US" dirty="0"/>
              <a:t>3/</a:t>
            </a:r>
          </a:p>
        </p:txBody>
      </p:sp>
      <p:sp>
        <p:nvSpPr>
          <p:cNvPr id="60" name="TextBox 59"/>
          <p:cNvSpPr txBox="1"/>
          <p:nvPr/>
        </p:nvSpPr>
        <p:spPr>
          <a:xfrm>
            <a:off x="1441818" y="3897243"/>
            <a:ext cx="364202" cy="369332"/>
          </a:xfrm>
          <a:prstGeom prst="rect">
            <a:avLst/>
          </a:prstGeom>
          <a:noFill/>
        </p:spPr>
        <p:txBody>
          <a:bodyPr wrap="none" rtlCol="0">
            <a:spAutoFit/>
          </a:bodyPr>
          <a:lstStyle/>
          <a:p>
            <a:r>
              <a:rPr lang="en-US" dirty="0"/>
              <a:t>1/</a:t>
            </a:r>
          </a:p>
        </p:txBody>
      </p:sp>
      <p:sp>
        <p:nvSpPr>
          <p:cNvPr id="61" name="TextBox 60"/>
          <p:cNvSpPr txBox="1"/>
          <p:nvPr/>
        </p:nvSpPr>
        <p:spPr>
          <a:xfrm>
            <a:off x="2955514" y="3868667"/>
            <a:ext cx="364202" cy="369332"/>
          </a:xfrm>
          <a:prstGeom prst="rect">
            <a:avLst/>
          </a:prstGeom>
          <a:noFill/>
        </p:spPr>
        <p:txBody>
          <a:bodyPr wrap="none" rtlCol="0">
            <a:spAutoFit/>
          </a:bodyPr>
          <a:lstStyle/>
          <a:p>
            <a:r>
              <a:rPr lang="en-US" dirty="0"/>
              <a:t>2/</a:t>
            </a:r>
          </a:p>
        </p:txBody>
      </p:sp>
      <p:sp>
        <p:nvSpPr>
          <p:cNvPr id="62" name="TextBox 61"/>
          <p:cNvSpPr txBox="1"/>
          <p:nvPr/>
        </p:nvSpPr>
        <p:spPr>
          <a:xfrm>
            <a:off x="2195282" y="4650427"/>
            <a:ext cx="364202" cy="369332"/>
          </a:xfrm>
          <a:prstGeom prst="rect">
            <a:avLst/>
          </a:prstGeom>
          <a:noFill/>
        </p:spPr>
        <p:txBody>
          <a:bodyPr wrap="none" rtlCol="0">
            <a:spAutoFit/>
          </a:bodyPr>
          <a:lstStyle/>
          <a:p>
            <a:r>
              <a:rPr lang="en-US" dirty="0"/>
              <a:t>3/</a:t>
            </a:r>
          </a:p>
        </p:txBody>
      </p:sp>
      <p:sp>
        <p:nvSpPr>
          <p:cNvPr id="63" name="TextBox 62"/>
          <p:cNvSpPr txBox="1"/>
          <p:nvPr/>
        </p:nvSpPr>
        <p:spPr>
          <a:xfrm>
            <a:off x="5184060" y="3867694"/>
            <a:ext cx="364202" cy="369332"/>
          </a:xfrm>
          <a:prstGeom prst="rect">
            <a:avLst/>
          </a:prstGeom>
          <a:noFill/>
        </p:spPr>
        <p:txBody>
          <a:bodyPr wrap="none" rtlCol="0">
            <a:spAutoFit/>
          </a:bodyPr>
          <a:lstStyle/>
          <a:p>
            <a:r>
              <a:rPr lang="en-US" dirty="0"/>
              <a:t>1/</a:t>
            </a:r>
          </a:p>
        </p:txBody>
      </p:sp>
      <p:sp>
        <p:nvSpPr>
          <p:cNvPr id="64" name="TextBox 63"/>
          <p:cNvSpPr txBox="1"/>
          <p:nvPr/>
        </p:nvSpPr>
        <p:spPr>
          <a:xfrm>
            <a:off x="6697756" y="3839118"/>
            <a:ext cx="364202" cy="369332"/>
          </a:xfrm>
          <a:prstGeom prst="rect">
            <a:avLst/>
          </a:prstGeom>
          <a:noFill/>
        </p:spPr>
        <p:txBody>
          <a:bodyPr wrap="none" rtlCol="0">
            <a:spAutoFit/>
          </a:bodyPr>
          <a:lstStyle/>
          <a:p>
            <a:r>
              <a:rPr lang="en-US" dirty="0"/>
              <a:t>2/</a:t>
            </a:r>
          </a:p>
        </p:txBody>
      </p:sp>
      <p:sp>
        <p:nvSpPr>
          <p:cNvPr id="65" name="TextBox 64"/>
          <p:cNvSpPr txBox="1"/>
          <p:nvPr/>
        </p:nvSpPr>
        <p:spPr>
          <a:xfrm>
            <a:off x="5937524" y="4620878"/>
            <a:ext cx="364202" cy="369332"/>
          </a:xfrm>
          <a:prstGeom prst="rect">
            <a:avLst/>
          </a:prstGeom>
          <a:noFill/>
        </p:spPr>
        <p:txBody>
          <a:bodyPr wrap="none" rtlCol="0">
            <a:spAutoFit/>
          </a:bodyPr>
          <a:lstStyle/>
          <a:p>
            <a:r>
              <a:rPr lang="en-US" dirty="0"/>
              <a:t>3/</a:t>
            </a:r>
          </a:p>
        </p:txBody>
      </p:sp>
      <p:sp>
        <p:nvSpPr>
          <p:cNvPr id="66" name="TextBox 65"/>
          <p:cNvSpPr txBox="1"/>
          <p:nvPr/>
        </p:nvSpPr>
        <p:spPr>
          <a:xfrm>
            <a:off x="721990" y="4620878"/>
            <a:ext cx="364202" cy="369332"/>
          </a:xfrm>
          <a:prstGeom prst="rect">
            <a:avLst/>
          </a:prstGeom>
          <a:noFill/>
        </p:spPr>
        <p:txBody>
          <a:bodyPr wrap="none" rtlCol="0">
            <a:spAutoFit/>
          </a:bodyPr>
          <a:lstStyle/>
          <a:p>
            <a:r>
              <a:rPr lang="en-US" dirty="0"/>
              <a:t>4/</a:t>
            </a:r>
          </a:p>
        </p:txBody>
      </p:sp>
      <p:sp>
        <p:nvSpPr>
          <p:cNvPr id="67" name="TextBox 66"/>
          <p:cNvSpPr txBox="1"/>
          <p:nvPr/>
        </p:nvSpPr>
        <p:spPr>
          <a:xfrm>
            <a:off x="5209045" y="5334424"/>
            <a:ext cx="364202" cy="369332"/>
          </a:xfrm>
          <a:prstGeom prst="rect">
            <a:avLst/>
          </a:prstGeom>
          <a:noFill/>
        </p:spPr>
        <p:txBody>
          <a:bodyPr wrap="none" rtlCol="0">
            <a:spAutoFit/>
          </a:bodyPr>
          <a:lstStyle/>
          <a:p>
            <a:r>
              <a:rPr lang="en-US" dirty="0"/>
              <a:t>5/</a:t>
            </a:r>
          </a:p>
        </p:txBody>
      </p:sp>
      <p:sp>
        <p:nvSpPr>
          <p:cNvPr id="68" name="TextBox 67"/>
          <p:cNvSpPr txBox="1"/>
          <p:nvPr/>
        </p:nvSpPr>
        <p:spPr>
          <a:xfrm>
            <a:off x="4459830" y="4632010"/>
            <a:ext cx="364202" cy="369332"/>
          </a:xfrm>
          <a:prstGeom prst="rect">
            <a:avLst/>
          </a:prstGeom>
          <a:noFill/>
        </p:spPr>
        <p:txBody>
          <a:bodyPr wrap="none" rtlCol="0">
            <a:spAutoFit/>
          </a:bodyPr>
          <a:lstStyle/>
          <a:p>
            <a:r>
              <a:rPr lang="en-US" dirty="0"/>
              <a:t>4/</a:t>
            </a:r>
          </a:p>
        </p:txBody>
      </p:sp>
      <p:sp>
        <p:nvSpPr>
          <p:cNvPr id="69" name="TextBox 68"/>
          <p:cNvSpPr txBox="1"/>
          <p:nvPr/>
        </p:nvSpPr>
        <p:spPr>
          <a:xfrm>
            <a:off x="8759684" y="5315328"/>
            <a:ext cx="364202" cy="369332"/>
          </a:xfrm>
          <a:prstGeom prst="rect">
            <a:avLst/>
          </a:prstGeom>
          <a:noFill/>
        </p:spPr>
        <p:txBody>
          <a:bodyPr wrap="none" rtlCol="0">
            <a:spAutoFit/>
          </a:bodyPr>
          <a:lstStyle/>
          <a:p>
            <a:r>
              <a:rPr lang="en-US" dirty="0"/>
              <a:t>5/</a:t>
            </a:r>
          </a:p>
        </p:txBody>
      </p:sp>
      <p:sp>
        <p:nvSpPr>
          <p:cNvPr id="70" name="TextBox 69"/>
          <p:cNvSpPr txBox="1"/>
          <p:nvPr/>
        </p:nvSpPr>
        <p:spPr>
          <a:xfrm>
            <a:off x="8010469" y="4555762"/>
            <a:ext cx="364202" cy="369332"/>
          </a:xfrm>
          <a:prstGeom prst="rect">
            <a:avLst/>
          </a:prstGeom>
          <a:noFill/>
        </p:spPr>
        <p:txBody>
          <a:bodyPr wrap="none" rtlCol="0">
            <a:spAutoFit/>
          </a:bodyPr>
          <a:lstStyle/>
          <a:p>
            <a:r>
              <a:rPr lang="en-US" dirty="0"/>
              <a:t>4/</a:t>
            </a:r>
          </a:p>
        </p:txBody>
      </p:sp>
      <p:sp>
        <p:nvSpPr>
          <p:cNvPr id="71" name="TextBox 70"/>
          <p:cNvSpPr txBox="1"/>
          <p:nvPr/>
        </p:nvSpPr>
        <p:spPr>
          <a:xfrm>
            <a:off x="10250125" y="5269470"/>
            <a:ext cx="364202" cy="369332"/>
          </a:xfrm>
          <a:prstGeom prst="rect">
            <a:avLst/>
          </a:prstGeom>
          <a:noFill/>
        </p:spPr>
        <p:txBody>
          <a:bodyPr wrap="none" rtlCol="0">
            <a:spAutoFit/>
          </a:bodyPr>
          <a:lstStyle/>
          <a:p>
            <a:r>
              <a:rPr lang="en-US" dirty="0"/>
              <a:t>6/</a:t>
            </a:r>
          </a:p>
        </p:txBody>
      </p:sp>
      <p:cxnSp>
        <p:nvCxnSpPr>
          <p:cNvPr id="72" name="Straight Connector 71"/>
          <p:cNvCxnSpPr/>
          <p:nvPr/>
        </p:nvCxnSpPr>
        <p:spPr>
          <a:xfrm>
            <a:off x="609600" y="3902398"/>
            <a:ext cx="109728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363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19</a:t>
            </a:fld>
            <a:endParaRPr lang="en-GB"/>
          </a:p>
        </p:txBody>
      </p:sp>
      <p:sp>
        <p:nvSpPr>
          <p:cNvPr id="6" name="Content Placeholder 5"/>
          <p:cNvSpPr>
            <a:spLocks noGrp="1"/>
          </p:cNvSpPr>
          <p:nvPr>
            <p:ph sz="quarter" idx="1"/>
          </p:nvPr>
        </p:nvSpPr>
        <p:spPr/>
        <p:txBody>
          <a:bodyPr/>
          <a:lstStyle/>
          <a:p>
            <a:endParaRPr lang="en-US" dirty="0"/>
          </a:p>
        </p:txBody>
      </p:sp>
      <p:pic>
        <p:nvPicPr>
          <p:cNvPr id="8"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84" y="1774678"/>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flipH="1" flipV="1">
            <a:off x="1835505" y="2040583"/>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549661" y="2197771"/>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6"/>
          <p:cNvSpPr>
            <a:spLocks noChangeArrowheads="1"/>
          </p:cNvSpPr>
          <p:nvPr/>
        </p:nvSpPr>
        <p:spPr bwMode="auto">
          <a:xfrm>
            <a:off x="2838451" y="175806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12" name="Oval 6"/>
          <p:cNvSpPr>
            <a:spLocks noChangeArrowheads="1"/>
          </p:cNvSpPr>
          <p:nvPr/>
        </p:nvSpPr>
        <p:spPr bwMode="auto">
          <a:xfrm>
            <a:off x="1335102" y="179521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cxnSp>
        <p:nvCxnSpPr>
          <p:cNvPr id="13" name="Straight Connector 12"/>
          <p:cNvCxnSpPr/>
          <p:nvPr/>
        </p:nvCxnSpPr>
        <p:spPr>
          <a:xfrm flipH="1" flipV="1">
            <a:off x="1128397" y="2779889"/>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6"/>
          <p:cNvSpPr>
            <a:spLocks noChangeArrowheads="1"/>
          </p:cNvSpPr>
          <p:nvPr/>
        </p:nvSpPr>
        <p:spPr bwMode="auto">
          <a:xfrm>
            <a:off x="602813" y="252975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15" name="Oval 6"/>
          <p:cNvSpPr>
            <a:spLocks noChangeArrowheads="1"/>
          </p:cNvSpPr>
          <p:nvPr/>
        </p:nvSpPr>
        <p:spPr bwMode="auto">
          <a:xfrm>
            <a:off x="2096977" y="252527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cxnSp>
        <p:nvCxnSpPr>
          <p:cNvPr id="16" name="Straight Connector 15"/>
          <p:cNvCxnSpPr/>
          <p:nvPr/>
        </p:nvCxnSpPr>
        <p:spPr>
          <a:xfrm flipH="1" flipV="1">
            <a:off x="1042966" y="298247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1848833" y="3514178"/>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6"/>
          <p:cNvSpPr>
            <a:spLocks noChangeArrowheads="1"/>
          </p:cNvSpPr>
          <p:nvPr/>
        </p:nvSpPr>
        <p:spPr bwMode="auto">
          <a:xfrm>
            <a:off x="1337104" y="325018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sp>
        <p:nvSpPr>
          <p:cNvPr id="19" name="Oval 6"/>
          <p:cNvSpPr>
            <a:spLocks noChangeArrowheads="1"/>
          </p:cNvSpPr>
          <p:nvPr/>
        </p:nvSpPr>
        <p:spPr bwMode="auto">
          <a:xfrm>
            <a:off x="3563655" y="251399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5</a:t>
            </a:r>
          </a:p>
        </p:txBody>
      </p:sp>
      <p:cxnSp>
        <p:nvCxnSpPr>
          <p:cNvPr id="20" name="Straight Connector 19"/>
          <p:cNvCxnSpPr/>
          <p:nvPr/>
        </p:nvCxnSpPr>
        <p:spPr>
          <a:xfrm flipV="1">
            <a:off x="3265331" y="2944166"/>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Oval 6"/>
          <p:cNvSpPr>
            <a:spLocks noChangeArrowheads="1"/>
          </p:cNvSpPr>
          <p:nvPr/>
        </p:nvSpPr>
        <p:spPr bwMode="auto">
          <a:xfrm>
            <a:off x="2817413" y="325956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7</a:t>
            </a:r>
          </a:p>
        </p:txBody>
      </p:sp>
      <p:pic>
        <p:nvPicPr>
          <p:cNvPr id="22"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9657" y="1776201"/>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p:cNvCxnSpPr/>
          <p:nvPr/>
        </p:nvCxnSpPr>
        <p:spPr>
          <a:xfrm flipH="1" flipV="1">
            <a:off x="5488346" y="2044218"/>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Oval 6"/>
          <p:cNvSpPr>
            <a:spLocks noChangeArrowheads="1"/>
          </p:cNvSpPr>
          <p:nvPr/>
        </p:nvSpPr>
        <p:spPr bwMode="auto">
          <a:xfrm>
            <a:off x="6491292" y="177599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25" name="Oval 6"/>
          <p:cNvSpPr>
            <a:spLocks noChangeArrowheads="1"/>
          </p:cNvSpPr>
          <p:nvPr/>
        </p:nvSpPr>
        <p:spPr bwMode="auto">
          <a:xfrm>
            <a:off x="4987943" y="179884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pic>
        <p:nvPicPr>
          <p:cNvPr id="26"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2042" y="1765509"/>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a:xfrm flipH="1" flipV="1">
            <a:off x="9145963" y="2031414"/>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9860119" y="2188602"/>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Oval 6"/>
          <p:cNvSpPr>
            <a:spLocks noChangeArrowheads="1"/>
          </p:cNvSpPr>
          <p:nvPr/>
        </p:nvSpPr>
        <p:spPr bwMode="auto">
          <a:xfrm>
            <a:off x="10148909" y="174890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30" name="Oval 6"/>
          <p:cNvSpPr>
            <a:spLocks noChangeArrowheads="1"/>
          </p:cNvSpPr>
          <p:nvPr/>
        </p:nvSpPr>
        <p:spPr bwMode="auto">
          <a:xfrm>
            <a:off x="8645560" y="178604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cxnSp>
        <p:nvCxnSpPr>
          <p:cNvPr id="31" name="Straight Connector 30"/>
          <p:cNvCxnSpPr/>
          <p:nvPr/>
        </p:nvCxnSpPr>
        <p:spPr>
          <a:xfrm flipV="1">
            <a:off x="6192968" y="2206166"/>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4781238" y="2791945"/>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Oval 6"/>
          <p:cNvSpPr>
            <a:spLocks noChangeArrowheads="1"/>
          </p:cNvSpPr>
          <p:nvPr/>
        </p:nvSpPr>
        <p:spPr bwMode="auto">
          <a:xfrm>
            <a:off x="5740284" y="253366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34" name="Oval 6"/>
          <p:cNvSpPr>
            <a:spLocks noChangeArrowheads="1"/>
          </p:cNvSpPr>
          <p:nvPr/>
        </p:nvSpPr>
        <p:spPr bwMode="auto">
          <a:xfrm>
            <a:off x="4260406" y="25095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cxnSp>
        <p:nvCxnSpPr>
          <p:cNvPr id="35" name="Straight Connector 34"/>
          <p:cNvCxnSpPr/>
          <p:nvPr/>
        </p:nvCxnSpPr>
        <p:spPr>
          <a:xfrm flipH="1" flipV="1">
            <a:off x="8438855" y="2770720"/>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Oval 6"/>
          <p:cNvSpPr>
            <a:spLocks noChangeArrowheads="1"/>
          </p:cNvSpPr>
          <p:nvPr/>
        </p:nvSpPr>
        <p:spPr bwMode="auto">
          <a:xfrm>
            <a:off x="7913271" y="252058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37" name="Oval 6"/>
          <p:cNvSpPr>
            <a:spLocks noChangeArrowheads="1"/>
          </p:cNvSpPr>
          <p:nvPr/>
        </p:nvSpPr>
        <p:spPr bwMode="auto">
          <a:xfrm>
            <a:off x="9407435" y="251610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cxnSp>
        <p:nvCxnSpPr>
          <p:cNvPr id="38" name="Straight Connector 37"/>
          <p:cNvCxnSpPr/>
          <p:nvPr/>
        </p:nvCxnSpPr>
        <p:spPr>
          <a:xfrm flipH="1" flipV="1">
            <a:off x="8353424" y="2973303"/>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4691039" y="2992615"/>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5496906" y="3510469"/>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l 6"/>
          <p:cNvSpPr>
            <a:spLocks noChangeArrowheads="1"/>
          </p:cNvSpPr>
          <p:nvPr/>
        </p:nvSpPr>
        <p:spPr bwMode="auto">
          <a:xfrm>
            <a:off x="4985177" y="326032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cxnSp>
        <p:nvCxnSpPr>
          <p:cNvPr id="42" name="Straight Connector 41"/>
          <p:cNvCxnSpPr/>
          <p:nvPr/>
        </p:nvCxnSpPr>
        <p:spPr>
          <a:xfrm flipH="1" flipV="1">
            <a:off x="9159291" y="3505009"/>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Oval 6"/>
          <p:cNvSpPr>
            <a:spLocks noChangeArrowheads="1"/>
          </p:cNvSpPr>
          <p:nvPr/>
        </p:nvSpPr>
        <p:spPr bwMode="auto">
          <a:xfrm>
            <a:off x="8647562" y="324101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sp>
        <p:nvSpPr>
          <p:cNvPr id="44" name="Oval 6"/>
          <p:cNvSpPr>
            <a:spLocks noChangeArrowheads="1"/>
          </p:cNvSpPr>
          <p:nvPr/>
        </p:nvSpPr>
        <p:spPr bwMode="auto">
          <a:xfrm>
            <a:off x="10874113" y="250482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cxnSp>
        <p:nvCxnSpPr>
          <p:cNvPr id="45" name="Straight Connector 44"/>
          <p:cNvCxnSpPr/>
          <p:nvPr/>
        </p:nvCxnSpPr>
        <p:spPr>
          <a:xfrm flipV="1">
            <a:off x="10575789" y="2934997"/>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Oval 6"/>
          <p:cNvSpPr>
            <a:spLocks noChangeArrowheads="1"/>
          </p:cNvSpPr>
          <p:nvPr/>
        </p:nvSpPr>
        <p:spPr bwMode="auto">
          <a:xfrm>
            <a:off x="10127871" y="325039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7</a:t>
            </a:r>
          </a:p>
        </p:txBody>
      </p:sp>
      <p:sp>
        <p:nvSpPr>
          <p:cNvPr id="47" name="Oval 6"/>
          <p:cNvSpPr>
            <a:spLocks noChangeArrowheads="1"/>
          </p:cNvSpPr>
          <p:nvPr/>
        </p:nvSpPr>
        <p:spPr bwMode="auto">
          <a:xfrm>
            <a:off x="7211729" y="253799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cxnSp>
        <p:nvCxnSpPr>
          <p:cNvPr id="48" name="Straight Connector 47"/>
          <p:cNvCxnSpPr/>
          <p:nvPr/>
        </p:nvCxnSpPr>
        <p:spPr>
          <a:xfrm flipV="1">
            <a:off x="6913405" y="2968164"/>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Oval 6"/>
          <p:cNvSpPr>
            <a:spLocks noChangeArrowheads="1"/>
          </p:cNvSpPr>
          <p:nvPr/>
        </p:nvSpPr>
        <p:spPr bwMode="auto">
          <a:xfrm>
            <a:off x="6465486" y="325585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7</a:t>
            </a:r>
          </a:p>
        </p:txBody>
      </p:sp>
      <p:pic>
        <p:nvPicPr>
          <p:cNvPr id="50"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837" y="4147878"/>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Straight Connector 50"/>
          <p:cNvCxnSpPr/>
          <p:nvPr/>
        </p:nvCxnSpPr>
        <p:spPr>
          <a:xfrm flipH="1" flipV="1">
            <a:off x="1849526" y="4415895"/>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Oval 6"/>
          <p:cNvSpPr>
            <a:spLocks noChangeArrowheads="1"/>
          </p:cNvSpPr>
          <p:nvPr/>
        </p:nvSpPr>
        <p:spPr bwMode="auto">
          <a:xfrm>
            <a:off x="2852472" y="414766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53" name="Oval 6"/>
          <p:cNvSpPr>
            <a:spLocks noChangeArrowheads="1"/>
          </p:cNvSpPr>
          <p:nvPr/>
        </p:nvSpPr>
        <p:spPr bwMode="auto">
          <a:xfrm>
            <a:off x="1349123" y="417052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pic>
        <p:nvPicPr>
          <p:cNvPr id="54"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6136" y="4175570"/>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Connector 54"/>
          <p:cNvCxnSpPr/>
          <p:nvPr/>
        </p:nvCxnSpPr>
        <p:spPr>
          <a:xfrm flipH="1" flipV="1">
            <a:off x="5490057" y="4441475"/>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6204213" y="4598663"/>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Oval 6"/>
          <p:cNvSpPr>
            <a:spLocks noChangeArrowheads="1"/>
          </p:cNvSpPr>
          <p:nvPr/>
        </p:nvSpPr>
        <p:spPr bwMode="auto">
          <a:xfrm>
            <a:off x="6493003" y="415896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58" name="Oval 6"/>
          <p:cNvSpPr>
            <a:spLocks noChangeArrowheads="1"/>
          </p:cNvSpPr>
          <p:nvPr/>
        </p:nvSpPr>
        <p:spPr bwMode="auto">
          <a:xfrm>
            <a:off x="4989654" y="419610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cxnSp>
        <p:nvCxnSpPr>
          <p:cNvPr id="59" name="Straight Connector 58"/>
          <p:cNvCxnSpPr/>
          <p:nvPr/>
        </p:nvCxnSpPr>
        <p:spPr>
          <a:xfrm flipV="1">
            <a:off x="2554148" y="4577843"/>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1142418" y="516362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Oval 6"/>
          <p:cNvSpPr>
            <a:spLocks noChangeArrowheads="1"/>
          </p:cNvSpPr>
          <p:nvPr/>
        </p:nvSpPr>
        <p:spPr bwMode="auto">
          <a:xfrm>
            <a:off x="2101464" y="490534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62" name="Oval 6"/>
          <p:cNvSpPr>
            <a:spLocks noChangeArrowheads="1"/>
          </p:cNvSpPr>
          <p:nvPr/>
        </p:nvSpPr>
        <p:spPr bwMode="auto">
          <a:xfrm>
            <a:off x="621586" y="488124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cxnSp>
        <p:nvCxnSpPr>
          <p:cNvPr id="63" name="Straight Connector 62"/>
          <p:cNvCxnSpPr/>
          <p:nvPr/>
        </p:nvCxnSpPr>
        <p:spPr>
          <a:xfrm flipH="1" flipV="1">
            <a:off x="4782949" y="5180781"/>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Oval 6"/>
          <p:cNvSpPr>
            <a:spLocks noChangeArrowheads="1"/>
          </p:cNvSpPr>
          <p:nvPr/>
        </p:nvSpPr>
        <p:spPr bwMode="auto">
          <a:xfrm>
            <a:off x="4257365" y="493064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65" name="Oval 6"/>
          <p:cNvSpPr>
            <a:spLocks noChangeArrowheads="1"/>
          </p:cNvSpPr>
          <p:nvPr/>
        </p:nvSpPr>
        <p:spPr bwMode="auto">
          <a:xfrm>
            <a:off x="5751529" y="492616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cxnSp>
        <p:nvCxnSpPr>
          <p:cNvPr id="66" name="Straight Connector 65"/>
          <p:cNvCxnSpPr/>
          <p:nvPr/>
        </p:nvCxnSpPr>
        <p:spPr>
          <a:xfrm flipH="1" flipV="1">
            <a:off x="4711806" y="5369076"/>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1052219" y="536429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1858086" y="5882146"/>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Oval 6"/>
          <p:cNvSpPr>
            <a:spLocks noChangeArrowheads="1"/>
          </p:cNvSpPr>
          <p:nvPr/>
        </p:nvSpPr>
        <p:spPr bwMode="auto">
          <a:xfrm>
            <a:off x="1346357" y="563200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6</a:t>
            </a:r>
          </a:p>
        </p:txBody>
      </p:sp>
      <p:cxnSp>
        <p:nvCxnSpPr>
          <p:cNvPr id="70" name="Straight Connector 69"/>
          <p:cNvCxnSpPr/>
          <p:nvPr/>
        </p:nvCxnSpPr>
        <p:spPr>
          <a:xfrm flipH="1" flipV="1">
            <a:off x="5503385" y="5915070"/>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Oval 6"/>
          <p:cNvSpPr>
            <a:spLocks noChangeArrowheads="1"/>
          </p:cNvSpPr>
          <p:nvPr/>
        </p:nvSpPr>
        <p:spPr bwMode="auto">
          <a:xfrm>
            <a:off x="4991656" y="565107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6</a:t>
            </a:r>
          </a:p>
        </p:txBody>
      </p:sp>
      <p:sp>
        <p:nvSpPr>
          <p:cNvPr id="72" name="Oval 6"/>
          <p:cNvSpPr>
            <a:spLocks noChangeArrowheads="1"/>
          </p:cNvSpPr>
          <p:nvPr/>
        </p:nvSpPr>
        <p:spPr bwMode="auto">
          <a:xfrm>
            <a:off x="7218207" y="491488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cxnSp>
        <p:nvCxnSpPr>
          <p:cNvPr id="73" name="Straight Connector 72"/>
          <p:cNvCxnSpPr/>
          <p:nvPr/>
        </p:nvCxnSpPr>
        <p:spPr>
          <a:xfrm flipV="1">
            <a:off x="6919883" y="5345058"/>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Oval 6"/>
          <p:cNvSpPr>
            <a:spLocks noChangeArrowheads="1"/>
          </p:cNvSpPr>
          <p:nvPr/>
        </p:nvSpPr>
        <p:spPr bwMode="auto">
          <a:xfrm>
            <a:off x="6471965" y="566045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7</a:t>
            </a:r>
          </a:p>
        </p:txBody>
      </p:sp>
      <p:sp>
        <p:nvSpPr>
          <p:cNvPr id="75" name="Oval 6"/>
          <p:cNvSpPr>
            <a:spLocks noChangeArrowheads="1"/>
          </p:cNvSpPr>
          <p:nvPr/>
        </p:nvSpPr>
        <p:spPr bwMode="auto">
          <a:xfrm>
            <a:off x="3572909" y="49096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cxnSp>
        <p:nvCxnSpPr>
          <p:cNvPr id="76" name="Straight Connector 75"/>
          <p:cNvCxnSpPr/>
          <p:nvPr/>
        </p:nvCxnSpPr>
        <p:spPr>
          <a:xfrm flipV="1">
            <a:off x="3274585" y="5339841"/>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Oval 6"/>
          <p:cNvSpPr>
            <a:spLocks noChangeArrowheads="1"/>
          </p:cNvSpPr>
          <p:nvPr/>
        </p:nvSpPr>
        <p:spPr bwMode="auto">
          <a:xfrm>
            <a:off x="2826666" y="562753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7</a:t>
            </a:r>
          </a:p>
        </p:txBody>
      </p:sp>
      <p:pic>
        <p:nvPicPr>
          <p:cNvPr id="78"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7274" y="4219369"/>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p:cNvCxnSpPr/>
          <p:nvPr/>
        </p:nvCxnSpPr>
        <p:spPr>
          <a:xfrm flipH="1" flipV="1">
            <a:off x="9145963" y="4487386"/>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0" name="Oval 6"/>
          <p:cNvSpPr>
            <a:spLocks noChangeArrowheads="1"/>
          </p:cNvSpPr>
          <p:nvPr/>
        </p:nvSpPr>
        <p:spPr bwMode="auto">
          <a:xfrm>
            <a:off x="10148909" y="421916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81" name="Oval 6"/>
          <p:cNvSpPr>
            <a:spLocks noChangeArrowheads="1"/>
          </p:cNvSpPr>
          <p:nvPr/>
        </p:nvSpPr>
        <p:spPr bwMode="auto">
          <a:xfrm>
            <a:off x="8645560" y="424201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cxnSp>
        <p:nvCxnSpPr>
          <p:cNvPr id="82" name="Straight Connector 81"/>
          <p:cNvCxnSpPr/>
          <p:nvPr/>
        </p:nvCxnSpPr>
        <p:spPr>
          <a:xfrm flipV="1">
            <a:off x="9850585" y="4649334"/>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flipV="1">
            <a:off x="8438855" y="5235113"/>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4" name="Oval 6"/>
          <p:cNvSpPr>
            <a:spLocks noChangeArrowheads="1"/>
          </p:cNvSpPr>
          <p:nvPr/>
        </p:nvSpPr>
        <p:spPr bwMode="auto">
          <a:xfrm>
            <a:off x="9397901" y="497683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sp>
        <p:nvSpPr>
          <p:cNvPr id="85" name="Oval 6"/>
          <p:cNvSpPr>
            <a:spLocks noChangeArrowheads="1"/>
          </p:cNvSpPr>
          <p:nvPr/>
        </p:nvSpPr>
        <p:spPr bwMode="auto">
          <a:xfrm>
            <a:off x="7918023" y="495273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cxnSp>
        <p:nvCxnSpPr>
          <p:cNvPr id="86" name="Straight Connector 85"/>
          <p:cNvCxnSpPr/>
          <p:nvPr/>
        </p:nvCxnSpPr>
        <p:spPr>
          <a:xfrm flipH="1" flipV="1">
            <a:off x="8362944" y="5421495"/>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flipV="1">
            <a:off x="9154523" y="5953637"/>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Oval 6"/>
          <p:cNvSpPr>
            <a:spLocks noChangeArrowheads="1"/>
          </p:cNvSpPr>
          <p:nvPr/>
        </p:nvSpPr>
        <p:spPr bwMode="auto">
          <a:xfrm>
            <a:off x="8642794" y="570349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6</a:t>
            </a:r>
          </a:p>
        </p:txBody>
      </p:sp>
      <p:sp>
        <p:nvSpPr>
          <p:cNvPr id="89" name="Oval 6"/>
          <p:cNvSpPr>
            <a:spLocks noChangeArrowheads="1"/>
          </p:cNvSpPr>
          <p:nvPr/>
        </p:nvSpPr>
        <p:spPr bwMode="auto">
          <a:xfrm>
            <a:off x="10869346" y="498115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cxnSp>
        <p:nvCxnSpPr>
          <p:cNvPr id="90" name="Straight Connector 89"/>
          <p:cNvCxnSpPr/>
          <p:nvPr/>
        </p:nvCxnSpPr>
        <p:spPr>
          <a:xfrm flipV="1">
            <a:off x="10571022" y="5411332"/>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Oval 6"/>
          <p:cNvSpPr>
            <a:spLocks noChangeArrowheads="1"/>
          </p:cNvSpPr>
          <p:nvPr/>
        </p:nvSpPr>
        <p:spPr bwMode="auto">
          <a:xfrm>
            <a:off x="10123103" y="569902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7</a:t>
            </a:r>
          </a:p>
        </p:txBody>
      </p:sp>
      <p:sp>
        <p:nvSpPr>
          <p:cNvPr id="92" name="TextBox 91"/>
          <p:cNvSpPr txBox="1"/>
          <p:nvPr/>
        </p:nvSpPr>
        <p:spPr>
          <a:xfrm>
            <a:off x="1418993" y="1502963"/>
            <a:ext cx="364202" cy="369332"/>
          </a:xfrm>
          <a:prstGeom prst="rect">
            <a:avLst/>
          </a:prstGeom>
          <a:noFill/>
        </p:spPr>
        <p:txBody>
          <a:bodyPr wrap="none" rtlCol="0">
            <a:spAutoFit/>
          </a:bodyPr>
          <a:lstStyle/>
          <a:p>
            <a:r>
              <a:rPr lang="en-US" dirty="0"/>
              <a:t>1/</a:t>
            </a:r>
          </a:p>
        </p:txBody>
      </p:sp>
      <p:sp>
        <p:nvSpPr>
          <p:cNvPr id="93" name="TextBox 92"/>
          <p:cNvSpPr txBox="1"/>
          <p:nvPr/>
        </p:nvSpPr>
        <p:spPr>
          <a:xfrm>
            <a:off x="2932689" y="1474387"/>
            <a:ext cx="364202" cy="369332"/>
          </a:xfrm>
          <a:prstGeom prst="rect">
            <a:avLst/>
          </a:prstGeom>
          <a:noFill/>
        </p:spPr>
        <p:txBody>
          <a:bodyPr wrap="none" rtlCol="0">
            <a:spAutoFit/>
          </a:bodyPr>
          <a:lstStyle/>
          <a:p>
            <a:r>
              <a:rPr lang="en-US" dirty="0"/>
              <a:t>2/</a:t>
            </a:r>
          </a:p>
        </p:txBody>
      </p:sp>
      <p:sp>
        <p:nvSpPr>
          <p:cNvPr id="94" name="TextBox 93"/>
          <p:cNvSpPr txBox="1"/>
          <p:nvPr/>
        </p:nvSpPr>
        <p:spPr>
          <a:xfrm>
            <a:off x="1460828" y="2974405"/>
            <a:ext cx="364202" cy="369332"/>
          </a:xfrm>
          <a:prstGeom prst="rect">
            <a:avLst/>
          </a:prstGeom>
          <a:noFill/>
        </p:spPr>
        <p:txBody>
          <a:bodyPr wrap="none" rtlCol="0">
            <a:spAutoFit/>
          </a:bodyPr>
          <a:lstStyle/>
          <a:p>
            <a:r>
              <a:rPr lang="en-US" dirty="0"/>
              <a:t>5/</a:t>
            </a:r>
          </a:p>
        </p:txBody>
      </p:sp>
      <p:sp>
        <p:nvSpPr>
          <p:cNvPr id="95" name="TextBox 94"/>
          <p:cNvSpPr txBox="1"/>
          <p:nvPr/>
        </p:nvSpPr>
        <p:spPr>
          <a:xfrm>
            <a:off x="711613" y="2214839"/>
            <a:ext cx="364202" cy="369332"/>
          </a:xfrm>
          <a:prstGeom prst="rect">
            <a:avLst/>
          </a:prstGeom>
          <a:noFill/>
        </p:spPr>
        <p:txBody>
          <a:bodyPr wrap="none" rtlCol="0">
            <a:spAutoFit/>
          </a:bodyPr>
          <a:lstStyle/>
          <a:p>
            <a:r>
              <a:rPr lang="en-US" dirty="0"/>
              <a:t>4/</a:t>
            </a:r>
          </a:p>
        </p:txBody>
      </p:sp>
      <p:sp>
        <p:nvSpPr>
          <p:cNvPr id="96" name="TextBox 95"/>
          <p:cNvSpPr txBox="1"/>
          <p:nvPr/>
        </p:nvSpPr>
        <p:spPr>
          <a:xfrm>
            <a:off x="2951269" y="2957123"/>
            <a:ext cx="364202" cy="369332"/>
          </a:xfrm>
          <a:prstGeom prst="rect">
            <a:avLst/>
          </a:prstGeom>
          <a:noFill/>
        </p:spPr>
        <p:txBody>
          <a:bodyPr wrap="none" rtlCol="0">
            <a:spAutoFit/>
          </a:bodyPr>
          <a:lstStyle/>
          <a:p>
            <a:r>
              <a:rPr lang="en-US" dirty="0"/>
              <a:t>6/</a:t>
            </a:r>
          </a:p>
        </p:txBody>
      </p:sp>
      <p:sp>
        <p:nvSpPr>
          <p:cNvPr id="97" name="TextBox 96"/>
          <p:cNvSpPr txBox="1"/>
          <p:nvPr/>
        </p:nvSpPr>
        <p:spPr>
          <a:xfrm>
            <a:off x="3688808" y="2224252"/>
            <a:ext cx="364202" cy="369332"/>
          </a:xfrm>
          <a:prstGeom prst="rect">
            <a:avLst/>
          </a:prstGeom>
          <a:noFill/>
        </p:spPr>
        <p:txBody>
          <a:bodyPr wrap="none" rtlCol="0">
            <a:spAutoFit/>
          </a:bodyPr>
          <a:lstStyle/>
          <a:p>
            <a:r>
              <a:rPr lang="en-US" dirty="0"/>
              <a:t>7/</a:t>
            </a:r>
          </a:p>
        </p:txBody>
      </p:sp>
      <p:sp>
        <p:nvSpPr>
          <p:cNvPr id="98" name="TextBox 97"/>
          <p:cNvSpPr txBox="1"/>
          <p:nvPr/>
        </p:nvSpPr>
        <p:spPr>
          <a:xfrm>
            <a:off x="5043002" y="1525657"/>
            <a:ext cx="364202" cy="369332"/>
          </a:xfrm>
          <a:prstGeom prst="rect">
            <a:avLst/>
          </a:prstGeom>
          <a:noFill/>
        </p:spPr>
        <p:txBody>
          <a:bodyPr wrap="none" rtlCol="0">
            <a:spAutoFit/>
          </a:bodyPr>
          <a:lstStyle/>
          <a:p>
            <a:r>
              <a:rPr lang="en-US" dirty="0"/>
              <a:t>1/</a:t>
            </a:r>
          </a:p>
        </p:txBody>
      </p:sp>
      <p:sp>
        <p:nvSpPr>
          <p:cNvPr id="99" name="TextBox 98"/>
          <p:cNvSpPr txBox="1"/>
          <p:nvPr/>
        </p:nvSpPr>
        <p:spPr>
          <a:xfrm>
            <a:off x="6556698" y="1497081"/>
            <a:ext cx="364202" cy="369332"/>
          </a:xfrm>
          <a:prstGeom prst="rect">
            <a:avLst/>
          </a:prstGeom>
          <a:noFill/>
        </p:spPr>
        <p:txBody>
          <a:bodyPr wrap="none" rtlCol="0">
            <a:spAutoFit/>
          </a:bodyPr>
          <a:lstStyle/>
          <a:p>
            <a:r>
              <a:rPr lang="en-US" dirty="0"/>
              <a:t>2/</a:t>
            </a:r>
          </a:p>
        </p:txBody>
      </p:sp>
      <p:sp>
        <p:nvSpPr>
          <p:cNvPr id="100" name="TextBox 99"/>
          <p:cNvSpPr txBox="1"/>
          <p:nvPr/>
        </p:nvSpPr>
        <p:spPr>
          <a:xfrm>
            <a:off x="5084837" y="2997099"/>
            <a:ext cx="364202" cy="369332"/>
          </a:xfrm>
          <a:prstGeom prst="rect">
            <a:avLst/>
          </a:prstGeom>
          <a:noFill/>
        </p:spPr>
        <p:txBody>
          <a:bodyPr wrap="none" rtlCol="0">
            <a:spAutoFit/>
          </a:bodyPr>
          <a:lstStyle/>
          <a:p>
            <a:r>
              <a:rPr lang="en-US" dirty="0"/>
              <a:t>5/</a:t>
            </a:r>
          </a:p>
        </p:txBody>
      </p:sp>
      <p:sp>
        <p:nvSpPr>
          <p:cNvPr id="101" name="TextBox 100"/>
          <p:cNvSpPr txBox="1"/>
          <p:nvPr/>
        </p:nvSpPr>
        <p:spPr>
          <a:xfrm>
            <a:off x="4335622" y="2237533"/>
            <a:ext cx="364202" cy="369332"/>
          </a:xfrm>
          <a:prstGeom prst="rect">
            <a:avLst/>
          </a:prstGeom>
          <a:noFill/>
        </p:spPr>
        <p:txBody>
          <a:bodyPr wrap="none" rtlCol="0">
            <a:spAutoFit/>
          </a:bodyPr>
          <a:lstStyle/>
          <a:p>
            <a:r>
              <a:rPr lang="en-US" dirty="0"/>
              <a:t>4/</a:t>
            </a:r>
          </a:p>
        </p:txBody>
      </p:sp>
      <p:sp>
        <p:nvSpPr>
          <p:cNvPr id="102" name="TextBox 101"/>
          <p:cNvSpPr txBox="1"/>
          <p:nvPr/>
        </p:nvSpPr>
        <p:spPr>
          <a:xfrm>
            <a:off x="6575278" y="2979817"/>
            <a:ext cx="364202" cy="369332"/>
          </a:xfrm>
          <a:prstGeom prst="rect">
            <a:avLst/>
          </a:prstGeom>
          <a:noFill/>
        </p:spPr>
        <p:txBody>
          <a:bodyPr wrap="none" rtlCol="0">
            <a:spAutoFit/>
          </a:bodyPr>
          <a:lstStyle/>
          <a:p>
            <a:r>
              <a:rPr lang="en-US" dirty="0"/>
              <a:t>6/</a:t>
            </a:r>
          </a:p>
        </p:txBody>
      </p:sp>
      <p:sp>
        <p:nvSpPr>
          <p:cNvPr id="103" name="TextBox 102"/>
          <p:cNvSpPr txBox="1"/>
          <p:nvPr/>
        </p:nvSpPr>
        <p:spPr>
          <a:xfrm>
            <a:off x="7312817" y="2246946"/>
            <a:ext cx="479618" cy="369332"/>
          </a:xfrm>
          <a:prstGeom prst="rect">
            <a:avLst/>
          </a:prstGeom>
          <a:noFill/>
        </p:spPr>
        <p:txBody>
          <a:bodyPr wrap="none" rtlCol="0">
            <a:spAutoFit/>
          </a:bodyPr>
          <a:lstStyle/>
          <a:p>
            <a:r>
              <a:rPr lang="en-US" dirty="0"/>
              <a:t>7/8</a:t>
            </a:r>
          </a:p>
        </p:txBody>
      </p:sp>
      <p:sp>
        <p:nvSpPr>
          <p:cNvPr id="104" name="TextBox 103"/>
          <p:cNvSpPr txBox="1"/>
          <p:nvPr/>
        </p:nvSpPr>
        <p:spPr>
          <a:xfrm>
            <a:off x="8745298" y="1484115"/>
            <a:ext cx="364202" cy="369332"/>
          </a:xfrm>
          <a:prstGeom prst="rect">
            <a:avLst/>
          </a:prstGeom>
          <a:noFill/>
        </p:spPr>
        <p:txBody>
          <a:bodyPr wrap="none" rtlCol="0">
            <a:spAutoFit/>
          </a:bodyPr>
          <a:lstStyle/>
          <a:p>
            <a:r>
              <a:rPr lang="en-US" dirty="0"/>
              <a:t>1/</a:t>
            </a:r>
          </a:p>
        </p:txBody>
      </p:sp>
      <p:sp>
        <p:nvSpPr>
          <p:cNvPr id="105" name="TextBox 104"/>
          <p:cNvSpPr txBox="1"/>
          <p:nvPr/>
        </p:nvSpPr>
        <p:spPr>
          <a:xfrm>
            <a:off x="10258994" y="1455539"/>
            <a:ext cx="364202" cy="369332"/>
          </a:xfrm>
          <a:prstGeom prst="rect">
            <a:avLst/>
          </a:prstGeom>
          <a:noFill/>
        </p:spPr>
        <p:txBody>
          <a:bodyPr wrap="none" rtlCol="0">
            <a:spAutoFit/>
          </a:bodyPr>
          <a:lstStyle/>
          <a:p>
            <a:r>
              <a:rPr lang="en-US" dirty="0"/>
              <a:t>2/</a:t>
            </a:r>
          </a:p>
        </p:txBody>
      </p:sp>
      <p:sp>
        <p:nvSpPr>
          <p:cNvPr id="106" name="TextBox 105"/>
          <p:cNvSpPr txBox="1"/>
          <p:nvPr/>
        </p:nvSpPr>
        <p:spPr>
          <a:xfrm>
            <a:off x="8787133" y="2955557"/>
            <a:ext cx="364202" cy="369332"/>
          </a:xfrm>
          <a:prstGeom prst="rect">
            <a:avLst/>
          </a:prstGeom>
          <a:noFill/>
        </p:spPr>
        <p:txBody>
          <a:bodyPr wrap="none" rtlCol="0">
            <a:spAutoFit/>
          </a:bodyPr>
          <a:lstStyle/>
          <a:p>
            <a:r>
              <a:rPr lang="en-US" dirty="0"/>
              <a:t>5/</a:t>
            </a:r>
          </a:p>
        </p:txBody>
      </p:sp>
      <p:sp>
        <p:nvSpPr>
          <p:cNvPr id="107" name="TextBox 106"/>
          <p:cNvSpPr txBox="1"/>
          <p:nvPr/>
        </p:nvSpPr>
        <p:spPr>
          <a:xfrm>
            <a:off x="8037918" y="2195991"/>
            <a:ext cx="364202" cy="369332"/>
          </a:xfrm>
          <a:prstGeom prst="rect">
            <a:avLst/>
          </a:prstGeom>
          <a:noFill/>
        </p:spPr>
        <p:txBody>
          <a:bodyPr wrap="none" rtlCol="0">
            <a:spAutoFit/>
          </a:bodyPr>
          <a:lstStyle/>
          <a:p>
            <a:r>
              <a:rPr lang="en-US" dirty="0"/>
              <a:t>4/</a:t>
            </a:r>
          </a:p>
        </p:txBody>
      </p:sp>
      <p:sp>
        <p:nvSpPr>
          <p:cNvPr id="108" name="TextBox 107"/>
          <p:cNvSpPr txBox="1"/>
          <p:nvPr/>
        </p:nvSpPr>
        <p:spPr>
          <a:xfrm>
            <a:off x="10277574" y="2938275"/>
            <a:ext cx="479618" cy="369332"/>
          </a:xfrm>
          <a:prstGeom prst="rect">
            <a:avLst/>
          </a:prstGeom>
          <a:noFill/>
        </p:spPr>
        <p:txBody>
          <a:bodyPr wrap="none" rtlCol="0">
            <a:spAutoFit/>
          </a:bodyPr>
          <a:lstStyle/>
          <a:p>
            <a:r>
              <a:rPr lang="en-US" dirty="0"/>
              <a:t>6/9</a:t>
            </a:r>
          </a:p>
        </p:txBody>
      </p:sp>
      <p:sp>
        <p:nvSpPr>
          <p:cNvPr id="109" name="TextBox 108"/>
          <p:cNvSpPr txBox="1"/>
          <p:nvPr/>
        </p:nvSpPr>
        <p:spPr>
          <a:xfrm>
            <a:off x="11015113" y="2205404"/>
            <a:ext cx="479618" cy="369332"/>
          </a:xfrm>
          <a:prstGeom prst="rect">
            <a:avLst/>
          </a:prstGeom>
          <a:noFill/>
        </p:spPr>
        <p:txBody>
          <a:bodyPr wrap="none" rtlCol="0">
            <a:spAutoFit/>
          </a:bodyPr>
          <a:lstStyle/>
          <a:p>
            <a:r>
              <a:rPr lang="en-US" dirty="0"/>
              <a:t>7/8</a:t>
            </a:r>
          </a:p>
        </p:txBody>
      </p:sp>
      <p:sp>
        <p:nvSpPr>
          <p:cNvPr id="110" name="TextBox 109"/>
          <p:cNvSpPr txBox="1"/>
          <p:nvPr/>
        </p:nvSpPr>
        <p:spPr>
          <a:xfrm>
            <a:off x="1442536" y="3897390"/>
            <a:ext cx="364202" cy="369332"/>
          </a:xfrm>
          <a:prstGeom prst="rect">
            <a:avLst/>
          </a:prstGeom>
          <a:noFill/>
        </p:spPr>
        <p:txBody>
          <a:bodyPr wrap="none" rtlCol="0">
            <a:spAutoFit/>
          </a:bodyPr>
          <a:lstStyle/>
          <a:p>
            <a:r>
              <a:rPr lang="en-US" dirty="0"/>
              <a:t>1/</a:t>
            </a:r>
          </a:p>
        </p:txBody>
      </p:sp>
      <p:sp>
        <p:nvSpPr>
          <p:cNvPr id="111" name="TextBox 110"/>
          <p:cNvSpPr txBox="1"/>
          <p:nvPr/>
        </p:nvSpPr>
        <p:spPr>
          <a:xfrm>
            <a:off x="2956232" y="3868814"/>
            <a:ext cx="364202" cy="369332"/>
          </a:xfrm>
          <a:prstGeom prst="rect">
            <a:avLst/>
          </a:prstGeom>
          <a:noFill/>
        </p:spPr>
        <p:txBody>
          <a:bodyPr wrap="none" rtlCol="0">
            <a:spAutoFit/>
          </a:bodyPr>
          <a:lstStyle/>
          <a:p>
            <a:r>
              <a:rPr lang="en-US" dirty="0"/>
              <a:t>2/</a:t>
            </a:r>
          </a:p>
        </p:txBody>
      </p:sp>
      <p:sp>
        <p:nvSpPr>
          <p:cNvPr id="112" name="TextBox 111"/>
          <p:cNvSpPr txBox="1"/>
          <p:nvPr/>
        </p:nvSpPr>
        <p:spPr>
          <a:xfrm>
            <a:off x="1484371" y="5368832"/>
            <a:ext cx="595035" cy="369332"/>
          </a:xfrm>
          <a:prstGeom prst="rect">
            <a:avLst/>
          </a:prstGeom>
          <a:noFill/>
        </p:spPr>
        <p:txBody>
          <a:bodyPr wrap="none" rtlCol="0">
            <a:spAutoFit/>
          </a:bodyPr>
          <a:lstStyle/>
          <a:p>
            <a:r>
              <a:rPr lang="en-US" dirty="0"/>
              <a:t>5/10</a:t>
            </a:r>
          </a:p>
        </p:txBody>
      </p:sp>
      <p:sp>
        <p:nvSpPr>
          <p:cNvPr id="113" name="TextBox 112"/>
          <p:cNvSpPr txBox="1"/>
          <p:nvPr/>
        </p:nvSpPr>
        <p:spPr>
          <a:xfrm>
            <a:off x="735156" y="4609266"/>
            <a:ext cx="364202" cy="369332"/>
          </a:xfrm>
          <a:prstGeom prst="rect">
            <a:avLst/>
          </a:prstGeom>
          <a:noFill/>
        </p:spPr>
        <p:txBody>
          <a:bodyPr wrap="none" rtlCol="0">
            <a:spAutoFit/>
          </a:bodyPr>
          <a:lstStyle/>
          <a:p>
            <a:r>
              <a:rPr lang="en-US" dirty="0"/>
              <a:t>4/</a:t>
            </a:r>
          </a:p>
        </p:txBody>
      </p:sp>
      <p:sp>
        <p:nvSpPr>
          <p:cNvPr id="114" name="TextBox 113"/>
          <p:cNvSpPr txBox="1"/>
          <p:nvPr/>
        </p:nvSpPr>
        <p:spPr>
          <a:xfrm>
            <a:off x="2974812" y="5351550"/>
            <a:ext cx="479618" cy="369332"/>
          </a:xfrm>
          <a:prstGeom prst="rect">
            <a:avLst/>
          </a:prstGeom>
          <a:noFill/>
        </p:spPr>
        <p:txBody>
          <a:bodyPr wrap="none" rtlCol="0">
            <a:spAutoFit/>
          </a:bodyPr>
          <a:lstStyle/>
          <a:p>
            <a:r>
              <a:rPr lang="en-US" dirty="0"/>
              <a:t>6/9</a:t>
            </a:r>
          </a:p>
        </p:txBody>
      </p:sp>
      <p:sp>
        <p:nvSpPr>
          <p:cNvPr id="115" name="TextBox 114"/>
          <p:cNvSpPr txBox="1"/>
          <p:nvPr/>
        </p:nvSpPr>
        <p:spPr>
          <a:xfrm>
            <a:off x="3712351" y="4618679"/>
            <a:ext cx="479618" cy="369332"/>
          </a:xfrm>
          <a:prstGeom prst="rect">
            <a:avLst/>
          </a:prstGeom>
          <a:noFill/>
        </p:spPr>
        <p:txBody>
          <a:bodyPr wrap="none" rtlCol="0">
            <a:spAutoFit/>
          </a:bodyPr>
          <a:lstStyle/>
          <a:p>
            <a:r>
              <a:rPr lang="en-US" dirty="0"/>
              <a:t>7/8</a:t>
            </a:r>
          </a:p>
        </p:txBody>
      </p:sp>
      <p:sp>
        <p:nvSpPr>
          <p:cNvPr id="116" name="TextBox 115"/>
          <p:cNvSpPr txBox="1"/>
          <p:nvPr/>
        </p:nvSpPr>
        <p:spPr>
          <a:xfrm>
            <a:off x="5100157" y="3897401"/>
            <a:ext cx="364202" cy="369332"/>
          </a:xfrm>
          <a:prstGeom prst="rect">
            <a:avLst/>
          </a:prstGeom>
          <a:noFill/>
        </p:spPr>
        <p:txBody>
          <a:bodyPr wrap="none" rtlCol="0">
            <a:spAutoFit/>
          </a:bodyPr>
          <a:lstStyle/>
          <a:p>
            <a:r>
              <a:rPr lang="en-US" dirty="0"/>
              <a:t>1/</a:t>
            </a:r>
          </a:p>
        </p:txBody>
      </p:sp>
      <p:sp>
        <p:nvSpPr>
          <p:cNvPr id="117" name="TextBox 116"/>
          <p:cNvSpPr txBox="1"/>
          <p:nvPr/>
        </p:nvSpPr>
        <p:spPr>
          <a:xfrm>
            <a:off x="6613853" y="3868825"/>
            <a:ext cx="364202" cy="369332"/>
          </a:xfrm>
          <a:prstGeom prst="rect">
            <a:avLst/>
          </a:prstGeom>
          <a:noFill/>
        </p:spPr>
        <p:txBody>
          <a:bodyPr wrap="none" rtlCol="0">
            <a:spAutoFit/>
          </a:bodyPr>
          <a:lstStyle/>
          <a:p>
            <a:r>
              <a:rPr lang="en-US" dirty="0"/>
              <a:t>2/</a:t>
            </a:r>
          </a:p>
        </p:txBody>
      </p:sp>
      <p:sp>
        <p:nvSpPr>
          <p:cNvPr id="118" name="TextBox 117"/>
          <p:cNvSpPr txBox="1"/>
          <p:nvPr/>
        </p:nvSpPr>
        <p:spPr>
          <a:xfrm>
            <a:off x="5141992" y="5368843"/>
            <a:ext cx="595035" cy="369332"/>
          </a:xfrm>
          <a:prstGeom prst="rect">
            <a:avLst/>
          </a:prstGeom>
          <a:noFill/>
        </p:spPr>
        <p:txBody>
          <a:bodyPr wrap="none" rtlCol="0">
            <a:spAutoFit/>
          </a:bodyPr>
          <a:lstStyle/>
          <a:p>
            <a:r>
              <a:rPr lang="en-US" dirty="0"/>
              <a:t>5/10</a:t>
            </a:r>
          </a:p>
        </p:txBody>
      </p:sp>
      <p:sp>
        <p:nvSpPr>
          <p:cNvPr id="119" name="TextBox 118"/>
          <p:cNvSpPr txBox="1"/>
          <p:nvPr/>
        </p:nvSpPr>
        <p:spPr>
          <a:xfrm>
            <a:off x="4392777" y="4609277"/>
            <a:ext cx="586443" cy="369332"/>
          </a:xfrm>
          <a:prstGeom prst="rect">
            <a:avLst/>
          </a:prstGeom>
          <a:noFill/>
        </p:spPr>
        <p:txBody>
          <a:bodyPr wrap="none" rtlCol="0">
            <a:spAutoFit/>
          </a:bodyPr>
          <a:lstStyle/>
          <a:p>
            <a:r>
              <a:rPr lang="en-US" dirty="0"/>
              <a:t>4/11</a:t>
            </a:r>
          </a:p>
        </p:txBody>
      </p:sp>
      <p:sp>
        <p:nvSpPr>
          <p:cNvPr id="120" name="TextBox 119"/>
          <p:cNvSpPr txBox="1"/>
          <p:nvPr/>
        </p:nvSpPr>
        <p:spPr>
          <a:xfrm>
            <a:off x="6632433" y="5351561"/>
            <a:ext cx="479618" cy="369332"/>
          </a:xfrm>
          <a:prstGeom prst="rect">
            <a:avLst/>
          </a:prstGeom>
          <a:noFill/>
        </p:spPr>
        <p:txBody>
          <a:bodyPr wrap="none" rtlCol="0">
            <a:spAutoFit/>
          </a:bodyPr>
          <a:lstStyle/>
          <a:p>
            <a:r>
              <a:rPr lang="en-US" dirty="0"/>
              <a:t>6/9</a:t>
            </a:r>
          </a:p>
        </p:txBody>
      </p:sp>
      <p:sp>
        <p:nvSpPr>
          <p:cNvPr id="121" name="TextBox 120"/>
          <p:cNvSpPr txBox="1"/>
          <p:nvPr/>
        </p:nvSpPr>
        <p:spPr>
          <a:xfrm>
            <a:off x="7369972" y="4618690"/>
            <a:ext cx="479618" cy="369332"/>
          </a:xfrm>
          <a:prstGeom prst="rect">
            <a:avLst/>
          </a:prstGeom>
          <a:noFill/>
        </p:spPr>
        <p:txBody>
          <a:bodyPr wrap="none" rtlCol="0">
            <a:spAutoFit/>
          </a:bodyPr>
          <a:lstStyle/>
          <a:p>
            <a:r>
              <a:rPr lang="en-US" dirty="0"/>
              <a:t>7/8</a:t>
            </a:r>
          </a:p>
        </p:txBody>
      </p:sp>
      <p:sp>
        <p:nvSpPr>
          <p:cNvPr id="122" name="TextBox 121"/>
          <p:cNvSpPr txBox="1"/>
          <p:nvPr/>
        </p:nvSpPr>
        <p:spPr>
          <a:xfrm>
            <a:off x="8757757" y="3940259"/>
            <a:ext cx="364202" cy="369332"/>
          </a:xfrm>
          <a:prstGeom prst="rect">
            <a:avLst/>
          </a:prstGeom>
          <a:noFill/>
        </p:spPr>
        <p:txBody>
          <a:bodyPr wrap="none" rtlCol="0">
            <a:spAutoFit/>
          </a:bodyPr>
          <a:lstStyle/>
          <a:p>
            <a:r>
              <a:rPr lang="en-US" dirty="0"/>
              <a:t>1/</a:t>
            </a:r>
          </a:p>
        </p:txBody>
      </p:sp>
      <p:sp>
        <p:nvSpPr>
          <p:cNvPr id="123" name="TextBox 122"/>
          <p:cNvSpPr txBox="1"/>
          <p:nvPr/>
        </p:nvSpPr>
        <p:spPr>
          <a:xfrm>
            <a:off x="10271453" y="3911683"/>
            <a:ext cx="364202" cy="369332"/>
          </a:xfrm>
          <a:prstGeom prst="rect">
            <a:avLst/>
          </a:prstGeom>
          <a:noFill/>
        </p:spPr>
        <p:txBody>
          <a:bodyPr wrap="none" rtlCol="0">
            <a:spAutoFit/>
          </a:bodyPr>
          <a:lstStyle/>
          <a:p>
            <a:r>
              <a:rPr lang="en-US" dirty="0"/>
              <a:t>2/</a:t>
            </a:r>
          </a:p>
        </p:txBody>
      </p:sp>
      <p:sp>
        <p:nvSpPr>
          <p:cNvPr id="124" name="TextBox 123"/>
          <p:cNvSpPr txBox="1"/>
          <p:nvPr/>
        </p:nvSpPr>
        <p:spPr>
          <a:xfrm>
            <a:off x="8799592" y="5411701"/>
            <a:ext cx="595035" cy="369332"/>
          </a:xfrm>
          <a:prstGeom prst="rect">
            <a:avLst/>
          </a:prstGeom>
          <a:noFill/>
        </p:spPr>
        <p:txBody>
          <a:bodyPr wrap="none" rtlCol="0">
            <a:spAutoFit/>
          </a:bodyPr>
          <a:lstStyle/>
          <a:p>
            <a:r>
              <a:rPr lang="en-US" dirty="0"/>
              <a:t>5/10</a:t>
            </a:r>
          </a:p>
        </p:txBody>
      </p:sp>
      <p:sp>
        <p:nvSpPr>
          <p:cNvPr id="125" name="TextBox 124"/>
          <p:cNvSpPr txBox="1"/>
          <p:nvPr/>
        </p:nvSpPr>
        <p:spPr>
          <a:xfrm>
            <a:off x="8050377" y="4652135"/>
            <a:ext cx="586443" cy="369332"/>
          </a:xfrm>
          <a:prstGeom prst="rect">
            <a:avLst/>
          </a:prstGeom>
          <a:noFill/>
        </p:spPr>
        <p:txBody>
          <a:bodyPr wrap="none" rtlCol="0">
            <a:spAutoFit/>
          </a:bodyPr>
          <a:lstStyle/>
          <a:p>
            <a:r>
              <a:rPr lang="en-US" dirty="0"/>
              <a:t>4/11</a:t>
            </a:r>
          </a:p>
        </p:txBody>
      </p:sp>
      <p:sp>
        <p:nvSpPr>
          <p:cNvPr id="126" name="TextBox 125"/>
          <p:cNvSpPr txBox="1"/>
          <p:nvPr/>
        </p:nvSpPr>
        <p:spPr>
          <a:xfrm>
            <a:off x="10290033" y="5394419"/>
            <a:ext cx="479618" cy="369332"/>
          </a:xfrm>
          <a:prstGeom prst="rect">
            <a:avLst/>
          </a:prstGeom>
          <a:noFill/>
        </p:spPr>
        <p:txBody>
          <a:bodyPr wrap="none" rtlCol="0">
            <a:spAutoFit/>
          </a:bodyPr>
          <a:lstStyle/>
          <a:p>
            <a:r>
              <a:rPr lang="en-US" dirty="0"/>
              <a:t>6/9</a:t>
            </a:r>
          </a:p>
        </p:txBody>
      </p:sp>
      <p:sp>
        <p:nvSpPr>
          <p:cNvPr id="127" name="TextBox 126"/>
          <p:cNvSpPr txBox="1"/>
          <p:nvPr/>
        </p:nvSpPr>
        <p:spPr>
          <a:xfrm>
            <a:off x="11027572" y="4661548"/>
            <a:ext cx="479618" cy="369332"/>
          </a:xfrm>
          <a:prstGeom prst="rect">
            <a:avLst/>
          </a:prstGeom>
          <a:noFill/>
        </p:spPr>
        <p:txBody>
          <a:bodyPr wrap="none" rtlCol="0">
            <a:spAutoFit/>
          </a:bodyPr>
          <a:lstStyle/>
          <a:p>
            <a:r>
              <a:rPr lang="en-US" dirty="0"/>
              <a:t>7/8</a:t>
            </a:r>
          </a:p>
        </p:txBody>
      </p:sp>
      <p:sp>
        <p:nvSpPr>
          <p:cNvPr id="128" name="TextBox 127"/>
          <p:cNvSpPr txBox="1"/>
          <p:nvPr/>
        </p:nvSpPr>
        <p:spPr>
          <a:xfrm>
            <a:off x="2213281" y="2240583"/>
            <a:ext cx="364202" cy="369332"/>
          </a:xfrm>
          <a:prstGeom prst="rect">
            <a:avLst/>
          </a:prstGeom>
          <a:noFill/>
        </p:spPr>
        <p:txBody>
          <a:bodyPr wrap="none" rtlCol="0">
            <a:spAutoFit/>
          </a:bodyPr>
          <a:lstStyle/>
          <a:p>
            <a:r>
              <a:rPr lang="en-US" dirty="0"/>
              <a:t>3/</a:t>
            </a:r>
          </a:p>
        </p:txBody>
      </p:sp>
      <p:sp>
        <p:nvSpPr>
          <p:cNvPr id="129" name="TextBox 128"/>
          <p:cNvSpPr txBox="1"/>
          <p:nvPr/>
        </p:nvSpPr>
        <p:spPr>
          <a:xfrm>
            <a:off x="5870989" y="2224095"/>
            <a:ext cx="364202" cy="369332"/>
          </a:xfrm>
          <a:prstGeom prst="rect">
            <a:avLst/>
          </a:prstGeom>
          <a:noFill/>
        </p:spPr>
        <p:txBody>
          <a:bodyPr wrap="none" rtlCol="0">
            <a:spAutoFit/>
          </a:bodyPr>
          <a:lstStyle/>
          <a:p>
            <a:r>
              <a:rPr lang="en-US" dirty="0"/>
              <a:t>3/</a:t>
            </a:r>
          </a:p>
        </p:txBody>
      </p:sp>
      <p:sp>
        <p:nvSpPr>
          <p:cNvPr id="130" name="TextBox 129"/>
          <p:cNvSpPr txBox="1"/>
          <p:nvPr/>
        </p:nvSpPr>
        <p:spPr>
          <a:xfrm>
            <a:off x="9544146" y="2224460"/>
            <a:ext cx="364202" cy="369332"/>
          </a:xfrm>
          <a:prstGeom prst="rect">
            <a:avLst/>
          </a:prstGeom>
          <a:noFill/>
        </p:spPr>
        <p:txBody>
          <a:bodyPr wrap="none" rtlCol="0">
            <a:spAutoFit/>
          </a:bodyPr>
          <a:lstStyle/>
          <a:p>
            <a:r>
              <a:rPr lang="en-US" dirty="0"/>
              <a:t>3/</a:t>
            </a:r>
          </a:p>
        </p:txBody>
      </p:sp>
      <p:sp>
        <p:nvSpPr>
          <p:cNvPr id="131" name="TextBox 130"/>
          <p:cNvSpPr txBox="1"/>
          <p:nvPr/>
        </p:nvSpPr>
        <p:spPr>
          <a:xfrm>
            <a:off x="2196468" y="4611818"/>
            <a:ext cx="364202" cy="369332"/>
          </a:xfrm>
          <a:prstGeom prst="rect">
            <a:avLst/>
          </a:prstGeom>
          <a:noFill/>
        </p:spPr>
        <p:txBody>
          <a:bodyPr wrap="none" rtlCol="0">
            <a:spAutoFit/>
          </a:bodyPr>
          <a:lstStyle/>
          <a:p>
            <a:r>
              <a:rPr lang="en-US" dirty="0"/>
              <a:t>3/</a:t>
            </a:r>
          </a:p>
        </p:txBody>
      </p:sp>
      <p:sp>
        <p:nvSpPr>
          <p:cNvPr id="132" name="TextBox 131"/>
          <p:cNvSpPr txBox="1"/>
          <p:nvPr/>
        </p:nvSpPr>
        <p:spPr>
          <a:xfrm>
            <a:off x="5885819" y="4654061"/>
            <a:ext cx="364202" cy="369332"/>
          </a:xfrm>
          <a:prstGeom prst="rect">
            <a:avLst/>
          </a:prstGeom>
          <a:noFill/>
        </p:spPr>
        <p:txBody>
          <a:bodyPr wrap="none" rtlCol="0">
            <a:spAutoFit/>
          </a:bodyPr>
          <a:lstStyle/>
          <a:p>
            <a:r>
              <a:rPr lang="en-US" dirty="0"/>
              <a:t>3/</a:t>
            </a:r>
          </a:p>
        </p:txBody>
      </p:sp>
      <p:sp>
        <p:nvSpPr>
          <p:cNvPr id="133" name="TextBox 132"/>
          <p:cNvSpPr txBox="1"/>
          <p:nvPr/>
        </p:nvSpPr>
        <p:spPr>
          <a:xfrm>
            <a:off x="9515702" y="4666275"/>
            <a:ext cx="595035" cy="369332"/>
          </a:xfrm>
          <a:prstGeom prst="rect">
            <a:avLst/>
          </a:prstGeom>
          <a:noFill/>
        </p:spPr>
        <p:txBody>
          <a:bodyPr wrap="none" rtlCol="0">
            <a:spAutoFit/>
          </a:bodyPr>
          <a:lstStyle/>
          <a:p>
            <a:r>
              <a:rPr lang="en-US" dirty="0"/>
              <a:t>3/12</a:t>
            </a:r>
          </a:p>
        </p:txBody>
      </p:sp>
      <p:cxnSp>
        <p:nvCxnSpPr>
          <p:cNvPr id="134" name="Straight Connector 133"/>
          <p:cNvCxnSpPr/>
          <p:nvPr/>
        </p:nvCxnSpPr>
        <p:spPr>
          <a:xfrm>
            <a:off x="609600" y="3902398"/>
            <a:ext cx="109728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70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a:t>
            </a:r>
          </a:p>
        </p:txBody>
      </p:sp>
      <p:sp>
        <p:nvSpPr>
          <p:cNvPr id="3" name="Content Placeholder 2"/>
          <p:cNvSpPr>
            <a:spLocks noGrp="1"/>
          </p:cNvSpPr>
          <p:nvPr>
            <p:ph idx="1"/>
          </p:nvPr>
        </p:nvSpPr>
        <p:spPr/>
        <p:txBody>
          <a:bodyPr>
            <a:normAutofit/>
          </a:bodyPr>
          <a:lstStyle/>
          <a:p>
            <a:r>
              <a:rPr lang="en-GB" dirty="0"/>
              <a:t>Non-Linear Data Structures</a:t>
            </a:r>
          </a:p>
          <a:p>
            <a:pPr lvl="1"/>
            <a:r>
              <a:rPr lang="en-GB" dirty="0"/>
              <a:t>Graphs</a:t>
            </a:r>
          </a:p>
          <a:p>
            <a:pPr lvl="2"/>
            <a:r>
              <a:rPr lang="en-GB" dirty="0"/>
              <a:t>Traversal</a:t>
            </a:r>
          </a:p>
          <a:p>
            <a:pPr lvl="3"/>
            <a:r>
              <a:rPr lang="en-GB" dirty="0"/>
              <a:t>BFS</a:t>
            </a:r>
          </a:p>
          <a:p>
            <a:pPr lvl="3"/>
            <a:r>
              <a:rPr lang="en-GB" dirty="0"/>
              <a:t>DFS</a:t>
            </a:r>
          </a:p>
          <a:p>
            <a:pPr lvl="2"/>
            <a:r>
              <a:rPr lang="en-GB"/>
              <a:t>Topological Sort</a:t>
            </a:r>
          </a:p>
          <a:p>
            <a:pPr lvl="2"/>
            <a:r>
              <a:rPr lang="en-GB"/>
              <a:t>Shortest </a:t>
            </a:r>
            <a:r>
              <a:rPr lang="en-GB" dirty="0"/>
              <a:t>Path</a:t>
            </a:r>
          </a:p>
          <a:p>
            <a:pPr lvl="3"/>
            <a:r>
              <a:rPr lang="en-GB" dirty="0"/>
              <a:t>Dijkstra’s Algorithm</a:t>
            </a:r>
          </a:p>
          <a:p>
            <a:pPr lvl="1"/>
            <a:endParaRPr lang="en-GB" dirty="0"/>
          </a:p>
        </p:txBody>
      </p:sp>
      <p:sp>
        <p:nvSpPr>
          <p:cNvPr id="6" name="Slide Number Placeholder 5"/>
          <p:cNvSpPr>
            <a:spLocks noGrp="1"/>
          </p:cNvSpPr>
          <p:nvPr>
            <p:ph type="sldNum" sz="quarter" idx="12"/>
          </p:nvPr>
        </p:nvSpPr>
        <p:spPr/>
        <p:txBody>
          <a:bodyPr/>
          <a:lstStyle/>
          <a:p>
            <a:fld id="{36450FFA-A71B-4322-B1E1-9AE765221D17}" type="slidenum">
              <a:rPr lang="en-GB" smtClean="0"/>
              <a:pPr/>
              <a:t>2</a:t>
            </a:fld>
            <a:endParaRPr lang="en-GB"/>
          </a:p>
        </p:txBody>
      </p:sp>
    </p:spTree>
    <p:extLst>
      <p:ext uri="{BB962C8B-B14F-4D97-AF65-F5344CB8AC3E}">
        <p14:creationId xmlns:p14="http://schemas.microsoft.com/office/powerpoint/2010/main" val="3300854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20</a:t>
            </a:fld>
            <a:endParaRPr lang="en-GB"/>
          </a:p>
        </p:txBody>
      </p:sp>
      <p:sp>
        <p:nvSpPr>
          <p:cNvPr id="6" name="Content Placeholder 5"/>
          <p:cNvSpPr>
            <a:spLocks noGrp="1"/>
          </p:cNvSpPr>
          <p:nvPr>
            <p:ph sz="quarter"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DFS Oder: 1 2 4 3 6 7 5</a:t>
            </a:r>
          </a:p>
          <a:p>
            <a:pPr lvl="1"/>
            <a:r>
              <a:rPr lang="en-US" dirty="0" err="1"/>
              <a:t>PreOrdering</a:t>
            </a:r>
            <a:r>
              <a:rPr lang="en-US" dirty="0"/>
              <a:t>: vertices in order of discovery time </a:t>
            </a:r>
          </a:p>
          <a:p>
            <a:pPr lvl="2"/>
            <a:r>
              <a:rPr lang="en-US" dirty="0"/>
              <a:t>1 2 4 3 6 7 5</a:t>
            </a:r>
          </a:p>
          <a:p>
            <a:pPr lvl="1"/>
            <a:r>
              <a:rPr lang="en-US" dirty="0" err="1"/>
              <a:t>PostOrdering</a:t>
            </a:r>
            <a:r>
              <a:rPr lang="en-US" dirty="0"/>
              <a:t>: vertices in order of their finish time</a:t>
            </a:r>
          </a:p>
          <a:p>
            <a:pPr lvl="2"/>
            <a:r>
              <a:rPr lang="en-US" dirty="0"/>
              <a:t>5 7 6 3 4 2 1</a:t>
            </a:r>
          </a:p>
          <a:p>
            <a:r>
              <a:rPr lang="en-US" dirty="0" err="1"/>
              <a:t>PreOrdering</a:t>
            </a:r>
            <a:r>
              <a:rPr lang="en-US" dirty="0"/>
              <a:t> and </a:t>
            </a:r>
            <a:r>
              <a:rPr lang="en-US" dirty="0" err="1"/>
              <a:t>Postordering</a:t>
            </a:r>
            <a:r>
              <a:rPr lang="en-US" dirty="0"/>
              <a:t> are not reverse of each other. </a:t>
            </a:r>
          </a:p>
          <a:p>
            <a:pPr lvl="1"/>
            <a:r>
              <a:rPr lang="en-US" dirty="0"/>
              <a:t>Check on the graph at right.</a:t>
            </a:r>
          </a:p>
        </p:txBody>
      </p:sp>
      <p:cxnSp>
        <p:nvCxnSpPr>
          <p:cNvPr id="7" name="Straight Connector 6"/>
          <p:cNvCxnSpPr/>
          <p:nvPr/>
        </p:nvCxnSpPr>
        <p:spPr>
          <a:xfrm>
            <a:off x="609600" y="3902398"/>
            <a:ext cx="10972800"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315" y="1787852"/>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flipH="1" flipV="1">
            <a:off x="1835236" y="2053757"/>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549392" y="2210945"/>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6"/>
          <p:cNvSpPr>
            <a:spLocks noChangeArrowheads="1"/>
          </p:cNvSpPr>
          <p:nvPr/>
        </p:nvSpPr>
        <p:spPr bwMode="auto">
          <a:xfrm>
            <a:off x="2838182" y="177124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sp>
        <p:nvSpPr>
          <p:cNvPr id="12" name="Oval 6"/>
          <p:cNvSpPr>
            <a:spLocks noChangeArrowheads="1"/>
          </p:cNvSpPr>
          <p:nvPr/>
        </p:nvSpPr>
        <p:spPr bwMode="auto">
          <a:xfrm>
            <a:off x="1334833" y="180838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cxnSp>
        <p:nvCxnSpPr>
          <p:cNvPr id="13" name="Straight Connector 12"/>
          <p:cNvCxnSpPr/>
          <p:nvPr/>
        </p:nvCxnSpPr>
        <p:spPr>
          <a:xfrm flipH="1" flipV="1">
            <a:off x="1128128" y="2793063"/>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6"/>
          <p:cNvSpPr>
            <a:spLocks noChangeArrowheads="1"/>
          </p:cNvSpPr>
          <p:nvPr/>
        </p:nvSpPr>
        <p:spPr bwMode="auto">
          <a:xfrm>
            <a:off x="602544" y="254292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15" name="Oval 6"/>
          <p:cNvSpPr>
            <a:spLocks noChangeArrowheads="1"/>
          </p:cNvSpPr>
          <p:nvPr/>
        </p:nvSpPr>
        <p:spPr bwMode="auto">
          <a:xfrm>
            <a:off x="2096708" y="253844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cxnSp>
        <p:nvCxnSpPr>
          <p:cNvPr id="16" name="Straight Connector 15"/>
          <p:cNvCxnSpPr/>
          <p:nvPr/>
        </p:nvCxnSpPr>
        <p:spPr>
          <a:xfrm flipH="1" flipV="1">
            <a:off x="1042697" y="2981358"/>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flipV="1">
            <a:off x="1848564" y="352735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6"/>
          <p:cNvSpPr>
            <a:spLocks noChangeArrowheads="1"/>
          </p:cNvSpPr>
          <p:nvPr/>
        </p:nvSpPr>
        <p:spPr bwMode="auto">
          <a:xfrm>
            <a:off x="1336835" y="326336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6</a:t>
            </a:r>
          </a:p>
        </p:txBody>
      </p:sp>
      <p:sp>
        <p:nvSpPr>
          <p:cNvPr id="19" name="Oval 6"/>
          <p:cNvSpPr>
            <a:spLocks noChangeArrowheads="1"/>
          </p:cNvSpPr>
          <p:nvPr/>
        </p:nvSpPr>
        <p:spPr bwMode="auto">
          <a:xfrm>
            <a:off x="3563386" y="252716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cxnSp>
        <p:nvCxnSpPr>
          <p:cNvPr id="20" name="Straight Connector 19"/>
          <p:cNvCxnSpPr/>
          <p:nvPr/>
        </p:nvCxnSpPr>
        <p:spPr>
          <a:xfrm flipV="1">
            <a:off x="3265062" y="2957340"/>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Oval 6"/>
          <p:cNvSpPr>
            <a:spLocks noChangeArrowheads="1"/>
          </p:cNvSpPr>
          <p:nvPr/>
        </p:nvSpPr>
        <p:spPr bwMode="auto">
          <a:xfrm>
            <a:off x="2817144" y="327273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7</a:t>
            </a:r>
          </a:p>
        </p:txBody>
      </p:sp>
      <p:pic>
        <p:nvPicPr>
          <p:cNvPr id="22"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1353" y="1777319"/>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p:cNvCxnSpPr/>
          <p:nvPr/>
        </p:nvCxnSpPr>
        <p:spPr>
          <a:xfrm flipH="1" flipV="1">
            <a:off x="5730042" y="2045336"/>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Oval 6"/>
          <p:cNvSpPr>
            <a:spLocks noChangeArrowheads="1"/>
          </p:cNvSpPr>
          <p:nvPr/>
        </p:nvSpPr>
        <p:spPr bwMode="auto">
          <a:xfrm>
            <a:off x="6732988" y="177711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sp>
        <p:nvSpPr>
          <p:cNvPr id="25" name="Oval 6"/>
          <p:cNvSpPr>
            <a:spLocks noChangeArrowheads="1"/>
          </p:cNvSpPr>
          <p:nvPr/>
        </p:nvSpPr>
        <p:spPr bwMode="auto">
          <a:xfrm>
            <a:off x="5229639" y="17999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cxnSp>
        <p:nvCxnSpPr>
          <p:cNvPr id="26" name="Straight Connector 25"/>
          <p:cNvCxnSpPr/>
          <p:nvPr/>
        </p:nvCxnSpPr>
        <p:spPr>
          <a:xfrm flipV="1">
            <a:off x="6434664" y="2207284"/>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5022934" y="2793063"/>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Oval 6"/>
          <p:cNvSpPr>
            <a:spLocks noChangeArrowheads="1"/>
          </p:cNvSpPr>
          <p:nvPr/>
        </p:nvSpPr>
        <p:spPr bwMode="auto">
          <a:xfrm>
            <a:off x="5981980" y="253478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sp>
        <p:nvSpPr>
          <p:cNvPr id="29" name="Oval 6"/>
          <p:cNvSpPr>
            <a:spLocks noChangeArrowheads="1"/>
          </p:cNvSpPr>
          <p:nvPr/>
        </p:nvSpPr>
        <p:spPr bwMode="auto">
          <a:xfrm>
            <a:off x="4502102" y="251068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cxnSp>
        <p:nvCxnSpPr>
          <p:cNvPr id="30" name="Straight Connector 29"/>
          <p:cNvCxnSpPr/>
          <p:nvPr/>
        </p:nvCxnSpPr>
        <p:spPr>
          <a:xfrm flipH="1" flipV="1">
            <a:off x="4947023" y="2965157"/>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5738602" y="3511587"/>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Oval 6"/>
          <p:cNvSpPr>
            <a:spLocks noChangeArrowheads="1"/>
          </p:cNvSpPr>
          <p:nvPr/>
        </p:nvSpPr>
        <p:spPr bwMode="auto">
          <a:xfrm>
            <a:off x="5226873" y="326144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6</a:t>
            </a:r>
          </a:p>
        </p:txBody>
      </p:sp>
      <p:sp>
        <p:nvSpPr>
          <p:cNvPr id="33" name="Oval 6"/>
          <p:cNvSpPr>
            <a:spLocks noChangeArrowheads="1"/>
          </p:cNvSpPr>
          <p:nvPr/>
        </p:nvSpPr>
        <p:spPr bwMode="auto">
          <a:xfrm>
            <a:off x="7453425" y="25391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cxnSp>
        <p:nvCxnSpPr>
          <p:cNvPr id="34" name="Straight Connector 33"/>
          <p:cNvCxnSpPr/>
          <p:nvPr/>
        </p:nvCxnSpPr>
        <p:spPr>
          <a:xfrm flipV="1">
            <a:off x="7155101" y="2969282"/>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Oval 6"/>
          <p:cNvSpPr>
            <a:spLocks noChangeArrowheads="1"/>
          </p:cNvSpPr>
          <p:nvPr/>
        </p:nvSpPr>
        <p:spPr bwMode="auto">
          <a:xfrm>
            <a:off x="6707182" y="325697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7</a:t>
            </a:r>
          </a:p>
        </p:txBody>
      </p:sp>
      <p:sp>
        <p:nvSpPr>
          <p:cNvPr id="36" name="TextBox 35"/>
          <p:cNvSpPr txBox="1"/>
          <p:nvPr/>
        </p:nvSpPr>
        <p:spPr>
          <a:xfrm>
            <a:off x="5229459" y="1513482"/>
            <a:ext cx="595035" cy="369332"/>
          </a:xfrm>
          <a:prstGeom prst="rect">
            <a:avLst/>
          </a:prstGeom>
          <a:noFill/>
        </p:spPr>
        <p:txBody>
          <a:bodyPr wrap="none" rtlCol="0">
            <a:spAutoFit/>
          </a:bodyPr>
          <a:lstStyle/>
          <a:p>
            <a:r>
              <a:rPr lang="en-US" dirty="0"/>
              <a:t>1/14</a:t>
            </a:r>
          </a:p>
        </p:txBody>
      </p:sp>
      <p:sp>
        <p:nvSpPr>
          <p:cNvPr id="37" name="TextBox 36"/>
          <p:cNvSpPr txBox="1"/>
          <p:nvPr/>
        </p:nvSpPr>
        <p:spPr>
          <a:xfrm>
            <a:off x="6743155" y="1484906"/>
            <a:ext cx="595035" cy="369332"/>
          </a:xfrm>
          <a:prstGeom prst="rect">
            <a:avLst/>
          </a:prstGeom>
          <a:noFill/>
        </p:spPr>
        <p:txBody>
          <a:bodyPr wrap="none" rtlCol="0">
            <a:spAutoFit/>
          </a:bodyPr>
          <a:lstStyle/>
          <a:p>
            <a:r>
              <a:rPr lang="en-US" dirty="0"/>
              <a:t>2/13</a:t>
            </a:r>
          </a:p>
        </p:txBody>
      </p:sp>
      <p:sp>
        <p:nvSpPr>
          <p:cNvPr id="38" name="TextBox 37"/>
          <p:cNvSpPr txBox="1"/>
          <p:nvPr/>
        </p:nvSpPr>
        <p:spPr>
          <a:xfrm>
            <a:off x="5271294" y="2984924"/>
            <a:ext cx="595035" cy="369332"/>
          </a:xfrm>
          <a:prstGeom prst="rect">
            <a:avLst/>
          </a:prstGeom>
          <a:noFill/>
        </p:spPr>
        <p:txBody>
          <a:bodyPr wrap="none" rtlCol="0">
            <a:spAutoFit/>
          </a:bodyPr>
          <a:lstStyle/>
          <a:p>
            <a:r>
              <a:rPr lang="en-US" dirty="0"/>
              <a:t>5/10</a:t>
            </a:r>
          </a:p>
        </p:txBody>
      </p:sp>
      <p:sp>
        <p:nvSpPr>
          <p:cNvPr id="39" name="TextBox 38"/>
          <p:cNvSpPr txBox="1"/>
          <p:nvPr/>
        </p:nvSpPr>
        <p:spPr>
          <a:xfrm>
            <a:off x="4522079" y="2225358"/>
            <a:ext cx="586443" cy="369332"/>
          </a:xfrm>
          <a:prstGeom prst="rect">
            <a:avLst/>
          </a:prstGeom>
          <a:noFill/>
        </p:spPr>
        <p:txBody>
          <a:bodyPr wrap="none" rtlCol="0">
            <a:spAutoFit/>
          </a:bodyPr>
          <a:lstStyle/>
          <a:p>
            <a:r>
              <a:rPr lang="en-US" dirty="0"/>
              <a:t>4/11</a:t>
            </a:r>
          </a:p>
        </p:txBody>
      </p:sp>
      <p:sp>
        <p:nvSpPr>
          <p:cNvPr id="40" name="TextBox 39"/>
          <p:cNvSpPr txBox="1"/>
          <p:nvPr/>
        </p:nvSpPr>
        <p:spPr>
          <a:xfrm>
            <a:off x="6761735" y="2967642"/>
            <a:ext cx="479618" cy="369332"/>
          </a:xfrm>
          <a:prstGeom prst="rect">
            <a:avLst/>
          </a:prstGeom>
          <a:noFill/>
        </p:spPr>
        <p:txBody>
          <a:bodyPr wrap="none" rtlCol="0">
            <a:spAutoFit/>
          </a:bodyPr>
          <a:lstStyle/>
          <a:p>
            <a:r>
              <a:rPr lang="en-US" dirty="0"/>
              <a:t>6/9</a:t>
            </a:r>
          </a:p>
        </p:txBody>
      </p:sp>
      <p:sp>
        <p:nvSpPr>
          <p:cNvPr id="41" name="TextBox 40"/>
          <p:cNvSpPr txBox="1"/>
          <p:nvPr/>
        </p:nvSpPr>
        <p:spPr>
          <a:xfrm>
            <a:off x="7499274" y="2234771"/>
            <a:ext cx="479618" cy="369332"/>
          </a:xfrm>
          <a:prstGeom prst="rect">
            <a:avLst/>
          </a:prstGeom>
          <a:noFill/>
        </p:spPr>
        <p:txBody>
          <a:bodyPr wrap="none" rtlCol="0">
            <a:spAutoFit/>
          </a:bodyPr>
          <a:lstStyle/>
          <a:p>
            <a:r>
              <a:rPr lang="en-US" dirty="0"/>
              <a:t>7/8</a:t>
            </a:r>
          </a:p>
        </p:txBody>
      </p:sp>
      <p:sp>
        <p:nvSpPr>
          <p:cNvPr id="42" name="TextBox 41"/>
          <p:cNvSpPr txBox="1"/>
          <p:nvPr/>
        </p:nvSpPr>
        <p:spPr>
          <a:xfrm>
            <a:off x="5987404" y="2239498"/>
            <a:ext cx="595035" cy="369332"/>
          </a:xfrm>
          <a:prstGeom prst="rect">
            <a:avLst/>
          </a:prstGeom>
          <a:noFill/>
        </p:spPr>
        <p:txBody>
          <a:bodyPr wrap="none" rtlCol="0">
            <a:spAutoFit/>
          </a:bodyPr>
          <a:lstStyle/>
          <a:p>
            <a:r>
              <a:rPr lang="en-US" dirty="0"/>
              <a:t>3/12</a:t>
            </a:r>
          </a:p>
        </p:txBody>
      </p:sp>
      <p:sp>
        <p:nvSpPr>
          <p:cNvPr id="43" name="TextBox 42"/>
          <p:cNvSpPr txBox="1"/>
          <p:nvPr/>
        </p:nvSpPr>
        <p:spPr>
          <a:xfrm>
            <a:off x="1414851" y="1513482"/>
            <a:ext cx="364202" cy="369332"/>
          </a:xfrm>
          <a:prstGeom prst="rect">
            <a:avLst/>
          </a:prstGeom>
          <a:noFill/>
        </p:spPr>
        <p:txBody>
          <a:bodyPr wrap="none" rtlCol="0">
            <a:spAutoFit/>
          </a:bodyPr>
          <a:lstStyle/>
          <a:p>
            <a:r>
              <a:rPr lang="en-US" dirty="0"/>
              <a:t>1/</a:t>
            </a:r>
          </a:p>
        </p:txBody>
      </p:sp>
      <p:sp>
        <p:nvSpPr>
          <p:cNvPr id="44" name="TextBox 43"/>
          <p:cNvSpPr txBox="1"/>
          <p:nvPr/>
        </p:nvSpPr>
        <p:spPr>
          <a:xfrm>
            <a:off x="2814243" y="1484906"/>
            <a:ext cx="595035" cy="369332"/>
          </a:xfrm>
          <a:prstGeom prst="rect">
            <a:avLst/>
          </a:prstGeom>
          <a:noFill/>
        </p:spPr>
        <p:txBody>
          <a:bodyPr wrap="none" rtlCol="0">
            <a:spAutoFit/>
          </a:bodyPr>
          <a:lstStyle/>
          <a:p>
            <a:r>
              <a:rPr lang="en-US" dirty="0"/>
              <a:t>2/13</a:t>
            </a:r>
          </a:p>
        </p:txBody>
      </p:sp>
      <p:sp>
        <p:nvSpPr>
          <p:cNvPr id="45" name="TextBox 44"/>
          <p:cNvSpPr txBox="1"/>
          <p:nvPr/>
        </p:nvSpPr>
        <p:spPr>
          <a:xfrm>
            <a:off x="1342382" y="2984924"/>
            <a:ext cx="595035" cy="369332"/>
          </a:xfrm>
          <a:prstGeom prst="rect">
            <a:avLst/>
          </a:prstGeom>
          <a:noFill/>
        </p:spPr>
        <p:txBody>
          <a:bodyPr wrap="none" rtlCol="0">
            <a:spAutoFit/>
          </a:bodyPr>
          <a:lstStyle/>
          <a:p>
            <a:r>
              <a:rPr lang="en-US" dirty="0"/>
              <a:t>5/10</a:t>
            </a:r>
          </a:p>
        </p:txBody>
      </p:sp>
      <p:sp>
        <p:nvSpPr>
          <p:cNvPr id="46" name="TextBox 45"/>
          <p:cNvSpPr txBox="1"/>
          <p:nvPr/>
        </p:nvSpPr>
        <p:spPr>
          <a:xfrm>
            <a:off x="593167" y="2225358"/>
            <a:ext cx="586443" cy="369332"/>
          </a:xfrm>
          <a:prstGeom prst="rect">
            <a:avLst/>
          </a:prstGeom>
          <a:noFill/>
        </p:spPr>
        <p:txBody>
          <a:bodyPr wrap="none" rtlCol="0">
            <a:spAutoFit/>
          </a:bodyPr>
          <a:lstStyle/>
          <a:p>
            <a:r>
              <a:rPr lang="en-US" dirty="0"/>
              <a:t>4/11</a:t>
            </a:r>
          </a:p>
        </p:txBody>
      </p:sp>
      <p:sp>
        <p:nvSpPr>
          <p:cNvPr id="47" name="TextBox 46"/>
          <p:cNvSpPr txBox="1"/>
          <p:nvPr/>
        </p:nvSpPr>
        <p:spPr>
          <a:xfrm>
            <a:off x="2832823" y="2967642"/>
            <a:ext cx="479618" cy="369332"/>
          </a:xfrm>
          <a:prstGeom prst="rect">
            <a:avLst/>
          </a:prstGeom>
          <a:noFill/>
        </p:spPr>
        <p:txBody>
          <a:bodyPr wrap="none" rtlCol="0">
            <a:spAutoFit/>
          </a:bodyPr>
          <a:lstStyle/>
          <a:p>
            <a:r>
              <a:rPr lang="en-US" dirty="0"/>
              <a:t>6/9</a:t>
            </a:r>
          </a:p>
        </p:txBody>
      </p:sp>
      <p:sp>
        <p:nvSpPr>
          <p:cNvPr id="48" name="TextBox 47"/>
          <p:cNvSpPr txBox="1"/>
          <p:nvPr/>
        </p:nvSpPr>
        <p:spPr>
          <a:xfrm>
            <a:off x="3570362" y="2234771"/>
            <a:ext cx="479618" cy="369332"/>
          </a:xfrm>
          <a:prstGeom prst="rect">
            <a:avLst/>
          </a:prstGeom>
          <a:noFill/>
        </p:spPr>
        <p:txBody>
          <a:bodyPr wrap="none" rtlCol="0">
            <a:spAutoFit/>
          </a:bodyPr>
          <a:lstStyle/>
          <a:p>
            <a:r>
              <a:rPr lang="en-US" dirty="0"/>
              <a:t>7/8</a:t>
            </a:r>
          </a:p>
        </p:txBody>
      </p:sp>
      <p:sp>
        <p:nvSpPr>
          <p:cNvPr id="49" name="TextBox 48"/>
          <p:cNvSpPr txBox="1"/>
          <p:nvPr/>
        </p:nvSpPr>
        <p:spPr>
          <a:xfrm>
            <a:off x="2058492" y="2239498"/>
            <a:ext cx="595035" cy="369332"/>
          </a:xfrm>
          <a:prstGeom prst="rect">
            <a:avLst/>
          </a:prstGeom>
          <a:noFill/>
        </p:spPr>
        <p:txBody>
          <a:bodyPr wrap="none" rtlCol="0">
            <a:spAutoFit/>
          </a:bodyPr>
          <a:lstStyle/>
          <a:p>
            <a:r>
              <a:rPr lang="en-US" dirty="0"/>
              <a:t>3/12</a:t>
            </a:r>
          </a:p>
        </p:txBody>
      </p:sp>
      <p:grpSp>
        <p:nvGrpSpPr>
          <p:cNvPr id="59" name="Group 58"/>
          <p:cNvGrpSpPr/>
          <p:nvPr/>
        </p:nvGrpSpPr>
        <p:grpSpPr>
          <a:xfrm>
            <a:off x="9815513" y="4731392"/>
            <a:ext cx="1363901" cy="1303459"/>
            <a:chOff x="9177617" y="4024508"/>
            <a:chExt cx="2001797" cy="2010343"/>
          </a:xfrm>
        </p:grpSpPr>
        <p:sp>
          <p:nvSpPr>
            <p:cNvPr id="50" name="Oval 6"/>
            <p:cNvSpPr>
              <a:spLocks noChangeArrowheads="1"/>
            </p:cNvSpPr>
            <p:nvPr/>
          </p:nvSpPr>
          <p:spPr bwMode="auto">
            <a:xfrm>
              <a:off x="9928625" y="40245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dirty="0"/>
                <a:t>1</a:t>
              </a:r>
            </a:p>
          </p:txBody>
        </p:sp>
        <p:cxnSp>
          <p:nvCxnSpPr>
            <p:cNvPr id="51" name="Straight Connector 50"/>
            <p:cNvCxnSpPr/>
            <p:nvPr/>
          </p:nvCxnSpPr>
          <p:spPr>
            <a:xfrm flipV="1">
              <a:off x="9630301" y="4454682"/>
              <a:ext cx="353171" cy="405190"/>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Oval 6"/>
            <p:cNvSpPr>
              <a:spLocks noChangeArrowheads="1"/>
            </p:cNvSpPr>
            <p:nvPr/>
          </p:nvSpPr>
          <p:spPr bwMode="auto">
            <a:xfrm>
              <a:off x="9177617" y="478218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dirty="0"/>
                <a:t>2</a:t>
              </a:r>
            </a:p>
          </p:txBody>
        </p:sp>
        <p:sp>
          <p:nvSpPr>
            <p:cNvPr id="53" name="Oval 6"/>
            <p:cNvSpPr>
              <a:spLocks noChangeArrowheads="1"/>
            </p:cNvSpPr>
            <p:nvPr/>
          </p:nvSpPr>
          <p:spPr bwMode="auto">
            <a:xfrm>
              <a:off x="10649062" y="478650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dirty="0"/>
                <a:t>3</a:t>
              </a:r>
            </a:p>
          </p:txBody>
        </p:sp>
        <p:cxnSp>
          <p:nvCxnSpPr>
            <p:cNvPr id="54" name="Straight Connector 53"/>
            <p:cNvCxnSpPr/>
            <p:nvPr/>
          </p:nvCxnSpPr>
          <p:spPr>
            <a:xfrm flipV="1">
              <a:off x="10350738" y="5216680"/>
              <a:ext cx="353171" cy="405190"/>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Oval 6"/>
            <p:cNvSpPr>
              <a:spLocks noChangeArrowheads="1"/>
            </p:cNvSpPr>
            <p:nvPr/>
          </p:nvSpPr>
          <p:spPr bwMode="auto">
            <a:xfrm>
              <a:off x="9902819" y="550437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dirty="0"/>
                <a:t>4</a:t>
              </a:r>
            </a:p>
          </p:txBody>
        </p:sp>
        <p:cxnSp>
          <p:nvCxnSpPr>
            <p:cNvPr id="56" name="Straight Connector 55"/>
            <p:cNvCxnSpPr/>
            <p:nvPr/>
          </p:nvCxnSpPr>
          <p:spPr>
            <a:xfrm flipH="1" flipV="1">
              <a:off x="10408373" y="4460665"/>
              <a:ext cx="304069" cy="37495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9630301" y="5246918"/>
              <a:ext cx="304069" cy="374952"/>
            </a:xfrm>
            <a:prstGeom prst="line">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7734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21</a:t>
            </a:fld>
            <a:endParaRPr lang="en-GB"/>
          </a:p>
        </p:txBody>
      </p:sp>
      <p:sp>
        <p:nvSpPr>
          <p:cNvPr id="6" name="Content Placeholder 5"/>
          <p:cNvSpPr>
            <a:spLocks noGrp="1"/>
          </p:cNvSpPr>
          <p:nvPr>
            <p:ph sz="quarter" idx="1"/>
          </p:nvPr>
        </p:nvSpPr>
        <p:spPr/>
        <p:txBody>
          <a:bodyPr>
            <a:normAutofit fontScale="92500" lnSpcReduction="10000"/>
          </a:bodyPr>
          <a:lstStyle/>
          <a:p>
            <a:r>
              <a:rPr lang="en-US" dirty="0"/>
              <a:t>Start vertex=1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without tri/coloring						Order: 1, 2, 5, 3, 7, 6</a:t>
            </a:r>
          </a:p>
        </p:txBody>
      </p:sp>
      <p:pic>
        <p:nvPicPr>
          <p:cNvPr id="7" name="Picture 6"/>
          <p:cNvPicPr>
            <a:picLocks noChangeAspect="1"/>
          </p:cNvPicPr>
          <p:nvPr/>
        </p:nvPicPr>
        <p:blipFill>
          <a:blip r:embed="rId2"/>
          <a:stretch>
            <a:fillRect/>
          </a:stretch>
        </p:blipFill>
        <p:spPr>
          <a:xfrm>
            <a:off x="7625226" y="1536964"/>
            <a:ext cx="3683221" cy="3930495"/>
          </a:xfrm>
          <a:prstGeom prst="rect">
            <a:avLst/>
          </a:prstGeom>
        </p:spPr>
      </p:pic>
      <p:pic>
        <p:nvPicPr>
          <p:cNvPr id="8" name="Picture 7"/>
          <p:cNvPicPr>
            <a:picLocks noChangeAspect="1"/>
          </p:cNvPicPr>
          <p:nvPr/>
        </p:nvPicPr>
        <p:blipFill rotWithShape="1">
          <a:blip r:embed="rId3"/>
          <a:srcRect l="46763"/>
          <a:stretch/>
        </p:blipFill>
        <p:spPr>
          <a:xfrm>
            <a:off x="6096000" y="1855946"/>
            <a:ext cx="1057275" cy="3464236"/>
          </a:xfrm>
          <a:prstGeom prst="rect">
            <a:avLst/>
          </a:prstGeom>
        </p:spPr>
      </p:pic>
      <p:pic>
        <p:nvPicPr>
          <p:cNvPr id="9" name="Picture 8"/>
          <p:cNvPicPr>
            <a:picLocks noChangeAspect="1"/>
          </p:cNvPicPr>
          <p:nvPr/>
        </p:nvPicPr>
        <p:blipFill rotWithShape="1">
          <a:blip r:embed="rId4"/>
          <a:srcRect r="4044"/>
          <a:stretch/>
        </p:blipFill>
        <p:spPr>
          <a:xfrm>
            <a:off x="1943100" y="1555902"/>
            <a:ext cx="3429000" cy="3930495"/>
          </a:xfrm>
          <a:prstGeom prst="rect">
            <a:avLst/>
          </a:prstGeom>
        </p:spPr>
      </p:pic>
      <p:pic>
        <p:nvPicPr>
          <p:cNvPr id="10" name="Picture 9"/>
          <p:cNvPicPr>
            <a:picLocks noChangeAspect="1"/>
          </p:cNvPicPr>
          <p:nvPr/>
        </p:nvPicPr>
        <p:blipFill rotWithShape="1">
          <a:blip r:embed="rId5"/>
          <a:srcRect l="51717"/>
          <a:stretch/>
        </p:blipFill>
        <p:spPr>
          <a:xfrm>
            <a:off x="609599" y="1781172"/>
            <a:ext cx="968086" cy="3475354"/>
          </a:xfrm>
          <a:prstGeom prst="rect">
            <a:avLst/>
          </a:prstGeom>
        </p:spPr>
      </p:pic>
      <p:grpSp>
        <p:nvGrpSpPr>
          <p:cNvPr id="34" name="Group 33"/>
          <p:cNvGrpSpPr/>
          <p:nvPr/>
        </p:nvGrpSpPr>
        <p:grpSpPr>
          <a:xfrm>
            <a:off x="1985964" y="1565430"/>
            <a:ext cx="3352992" cy="3922015"/>
            <a:chOff x="1985964" y="1651158"/>
            <a:chExt cx="3352992" cy="3922015"/>
          </a:xfrm>
        </p:grpSpPr>
        <p:sp>
          <p:nvSpPr>
            <p:cNvPr id="11" name="Oval 6"/>
            <p:cNvSpPr>
              <a:spLocks noChangeArrowheads="1"/>
            </p:cNvSpPr>
            <p:nvPr/>
          </p:nvSpPr>
          <p:spPr bwMode="auto">
            <a:xfrm>
              <a:off x="3478152" y="1651158"/>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0</a:t>
              </a:r>
            </a:p>
          </p:txBody>
        </p:sp>
        <p:sp>
          <p:nvSpPr>
            <p:cNvPr id="12" name="Oval 6"/>
            <p:cNvSpPr>
              <a:spLocks noChangeArrowheads="1"/>
            </p:cNvSpPr>
            <p:nvPr/>
          </p:nvSpPr>
          <p:spPr bwMode="auto">
            <a:xfrm>
              <a:off x="2746025" y="2542337"/>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sp>
          <p:nvSpPr>
            <p:cNvPr id="13" name="Oval 6"/>
            <p:cNvSpPr>
              <a:spLocks noChangeArrowheads="1"/>
            </p:cNvSpPr>
            <p:nvPr/>
          </p:nvSpPr>
          <p:spPr bwMode="auto">
            <a:xfrm>
              <a:off x="4198909" y="2540267"/>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14" name="Oval 6"/>
            <p:cNvSpPr>
              <a:spLocks noChangeArrowheads="1"/>
            </p:cNvSpPr>
            <p:nvPr/>
          </p:nvSpPr>
          <p:spPr bwMode="auto">
            <a:xfrm>
              <a:off x="4927476" y="3410776"/>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15" name="Oval 6"/>
            <p:cNvSpPr>
              <a:spLocks noChangeArrowheads="1"/>
            </p:cNvSpPr>
            <p:nvPr/>
          </p:nvSpPr>
          <p:spPr bwMode="auto">
            <a:xfrm>
              <a:off x="1985964" y="3396488"/>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16" name="Oval 6"/>
            <p:cNvSpPr>
              <a:spLocks noChangeArrowheads="1"/>
            </p:cNvSpPr>
            <p:nvPr/>
          </p:nvSpPr>
          <p:spPr bwMode="auto">
            <a:xfrm>
              <a:off x="3472785" y="5161693"/>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7</a:t>
              </a:r>
            </a:p>
          </p:txBody>
        </p:sp>
        <p:sp>
          <p:nvSpPr>
            <p:cNvPr id="17" name="Oval 6"/>
            <p:cNvSpPr>
              <a:spLocks noChangeArrowheads="1"/>
            </p:cNvSpPr>
            <p:nvPr/>
          </p:nvSpPr>
          <p:spPr bwMode="auto">
            <a:xfrm>
              <a:off x="4196226" y="4295067"/>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sp>
          <p:nvSpPr>
            <p:cNvPr id="23" name="Oval 6"/>
            <p:cNvSpPr>
              <a:spLocks noChangeArrowheads="1"/>
            </p:cNvSpPr>
            <p:nvPr/>
          </p:nvSpPr>
          <p:spPr bwMode="auto">
            <a:xfrm>
              <a:off x="2748236" y="4296199"/>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5</a:t>
              </a:r>
            </a:p>
          </p:txBody>
        </p:sp>
      </p:grpSp>
      <p:grpSp>
        <p:nvGrpSpPr>
          <p:cNvPr id="33" name="Group 32"/>
          <p:cNvGrpSpPr/>
          <p:nvPr/>
        </p:nvGrpSpPr>
        <p:grpSpPr>
          <a:xfrm>
            <a:off x="7651321" y="1518279"/>
            <a:ext cx="3352992" cy="3922015"/>
            <a:chOff x="7651321" y="1618295"/>
            <a:chExt cx="3352992" cy="3922015"/>
          </a:xfrm>
        </p:grpSpPr>
        <p:sp>
          <p:nvSpPr>
            <p:cNvPr id="25" name="Oval 6"/>
            <p:cNvSpPr>
              <a:spLocks noChangeArrowheads="1"/>
            </p:cNvSpPr>
            <p:nvPr/>
          </p:nvSpPr>
          <p:spPr bwMode="auto">
            <a:xfrm>
              <a:off x="9143509" y="1618295"/>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0</a:t>
              </a:r>
            </a:p>
          </p:txBody>
        </p:sp>
        <p:sp>
          <p:nvSpPr>
            <p:cNvPr id="26" name="Oval 6"/>
            <p:cNvSpPr>
              <a:spLocks noChangeArrowheads="1"/>
            </p:cNvSpPr>
            <p:nvPr/>
          </p:nvSpPr>
          <p:spPr bwMode="auto">
            <a:xfrm>
              <a:off x="8411382" y="2509474"/>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sp>
          <p:nvSpPr>
            <p:cNvPr id="27" name="Oval 6"/>
            <p:cNvSpPr>
              <a:spLocks noChangeArrowheads="1"/>
            </p:cNvSpPr>
            <p:nvPr/>
          </p:nvSpPr>
          <p:spPr bwMode="auto">
            <a:xfrm>
              <a:off x="9864266" y="2507404"/>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28" name="Oval 6"/>
            <p:cNvSpPr>
              <a:spLocks noChangeArrowheads="1"/>
            </p:cNvSpPr>
            <p:nvPr/>
          </p:nvSpPr>
          <p:spPr bwMode="auto">
            <a:xfrm>
              <a:off x="10592833" y="3377913"/>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29" name="Oval 6"/>
            <p:cNvSpPr>
              <a:spLocks noChangeArrowheads="1"/>
            </p:cNvSpPr>
            <p:nvPr/>
          </p:nvSpPr>
          <p:spPr bwMode="auto">
            <a:xfrm>
              <a:off x="7651321" y="3363625"/>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30" name="Oval 6"/>
            <p:cNvSpPr>
              <a:spLocks noChangeArrowheads="1"/>
            </p:cNvSpPr>
            <p:nvPr/>
          </p:nvSpPr>
          <p:spPr bwMode="auto">
            <a:xfrm>
              <a:off x="9138142" y="5128830"/>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7</a:t>
              </a:r>
            </a:p>
          </p:txBody>
        </p:sp>
        <p:sp>
          <p:nvSpPr>
            <p:cNvPr id="31" name="Oval 6"/>
            <p:cNvSpPr>
              <a:spLocks noChangeArrowheads="1"/>
            </p:cNvSpPr>
            <p:nvPr/>
          </p:nvSpPr>
          <p:spPr bwMode="auto">
            <a:xfrm>
              <a:off x="9861583" y="4262204"/>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sp>
          <p:nvSpPr>
            <p:cNvPr id="32" name="Oval 6"/>
            <p:cNvSpPr>
              <a:spLocks noChangeArrowheads="1"/>
            </p:cNvSpPr>
            <p:nvPr/>
          </p:nvSpPr>
          <p:spPr bwMode="auto">
            <a:xfrm>
              <a:off x="8413593" y="4263336"/>
              <a:ext cx="411480" cy="411480"/>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5</a:t>
              </a:r>
            </a:p>
          </p:txBody>
        </p:sp>
      </p:grpSp>
    </p:spTree>
    <p:extLst>
      <p:ext uri="{BB962C8B-B14F-4D97-AF65-F5344CB8AC3E}">
        <p14:creationId xmlns:p14="http://schemas.microsoft.com/office/powerpoint/2010/main" val="3587887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22</a:t>
            </a:fld>
            <a:endParaRPr lang="en-GB"/>
          </a:p>
        </p:txBody>
      </p:sp>
      <p:sp>
        <p:nvSpPr>
          <p:cNvPr id="6" name="Content Placeholder 5"/>
          <p:cNvSpPr>
            <a:spLocks noGrp="1"/>
          </p:cNvSpPr>
          <p:nvPr>
            <p:ph sz="quarter" idx="1"/>
          </p:nvPr>
        </p:nvSpPr>
        <p:spPr/>
        <p:txBody>
          <a:bodyPr/>
          <a:lstStyle/>
          <a:p>
            <a:r>
              <a:rPr lang="en-US" dirty="0"/>
              <a:t>DFS Tree</a:t>
            </a:r>
          </a:p>
          <a:p>
            <a:pPr lvl="1"/>
            <a:r>
              <a:rPr lang="en-US" dirty="0"/>
              <a:t>If a graph is connected, then by discarding the un-explored edges, resultant set of vertices and edges forms a tree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Multiple trees are possible depending upon choice of start vertex</a:t>
            </a:r>
          </a:p>
          <a:p>
            <a:pPr lvl="1"/>
            <a:r>
              <a:rPr lang="en-US" dirty="0"/>
              <a:t>And how adjacent vertices are picked</a:t>
            </a:r>
          </a:p>
          <a:p>
            <a:endParaRPr lang="en-US" dirty="0"/>
          </a:p>
          <a:p>
            <a:endParaRPr lang="en-US" dirty="0"/>
          </a:p>
        </p:txBody>
      </p:sp>
      <p:grpSp>
        <p:nvGrpSpPr>
          <p:cNvPr id="20" name="Group 19"/>
          <p:cNvGrpSpPr/>
          <p:nvPr/>
        </p:nvGrpSpPr>
        <p:grpSpPr>
          <a:xfrm>
            <a:off x="8045412" y="2448631"/>
            <a:ext cx="3481675" cy="2014818"/>
            <a:chOff x="4502102" y="1777110"/>
            <a:chExt cx="3481675" cy="2014818"/>
          </a:xfrm>
        </p:grpSpPr>
        <p:cxnSp>
          <p:nvCxnSpPr>
            <p:cNvPr id="7" name="Straight Connector 6"/>
            <p:cNvCxnSpPr/>
            <p:nvPr/>
          </p:nvCxnSpPr>
          <p:spPr>
            <a:xfrm flipH="1" flipV="1">
              <a:off x="5730042" y="2045336"/>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Oval 6"/>
            <p:cNvSpPr>
              <a:spLocks noChangeArrowheads="1"/>
            </p:cNvSpPr>
            <p:nvPr/>
          </p:nvSpPr>
          <p:spPr bwMode="auto">
            <a:xfrm>
              <a:off x="6732988" y="177711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sp>
          <p:nvSpPr>
            <p:cNvPr id="9" name="Oval 6"/>
            <p:cNvSpPr>
              <a:spLocks noChangeArrowheads="1"/>
            </p:cNvSpPr>
            <p:nvPr/>
          </p:nvSpPr>
          <p:spPr bwMode="auto">
            <a:xfrm>
              <a:off x="5229639" y="17999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cxnSp>
          <p:nvCxnSpPr>
            <p:cNvPr id="10" name="Straight Connector 9"/>
            <p:cNvCxnSpPr/>
            <p:nvPr/>
          </p:nvCxnSpPr>
          <p:spPr>
            <a:xfrm flipV="1">
              <a:off x="6434664" y="2207284"/>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5022934" y="2793063"/>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6"/>
            <p:cNvSpPr>
              <a:spLocks noChangeArrowheads="1"/>
            </p:cNvSpPr>
            <p:nvPr/>
          </p:nvSpPr>
          <p:spPr bwMode="auto">
            <a:xfrm>
              <a:off x="5981980" y="253478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sp>
          <p:nvSpPr>
            <p:cNvPr id="13" name="Oval 6"/>
            <p:cNvSpPr>
              <a:spLocks noChangeArrowheads="1"/>
            </p:cNvSpPr>
            <p:nvPr/>
          </p:nvSpPr>
          <p:spPr bwMode="auto">
            <a:xfrm>
              <a:off x="4502102" y="251068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cxnSp>
          <p:nvCxnSpPr>
            <p:cNvPr id="14" name="Straight Connector 13"/>
            <p:cNvCxnSpPr/>
            <p:nvPr/>
          </p:nvCxnSpPr>
          <p:spPr>
            <a:xfrm flipH="1" flipV="1">
              <a:off x="4932735" y="2993733"/>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5738602" y="3511587"/>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Oval 6"/>
            <p:cNvSpPr>
              <a:spLocks noChangeArrowheads="1"/>
            </p:cNvSpPr>
            <p:nvPr/>
          </p:nvSpPr>
          <p:spPr bwMode="auto">
            <a:xfrm>
              <a:off x="7453425" y="25391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cxnSp>
          <p:nvCxnSpPr>
            <p:cNvPr id="17" name="Straight Connector 16"/>
            <p:cNvCxnSpPr/>
            <p:nvPr/>
          </p:nvCxnSpPr>
          <p:spPr>
            <a:xfrm flipV="1">
              <a:off x="7155101" y="2969282"/>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6"/>
            <p:cNvSpPr>
              <a:spLocks noChangeArrowheads="1"/>
            </p:cNvSpPr>
            <p:nvPr/>
          </p:nvSpPr>
          <p:spPr bwMode="auto">
            <a:xfrm>
              <a:off x="6707182" y="325697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7</a:t>
              </a:r>
            </a:p>
          </p:txBody>
        </p:sp>
        <p:sp>
          <p:nvSpPr>
            <p:cNvPr id="19" name="Oval 6"/>
            <p:cNvSpPr>
              <a:spLocks noChangeArrowheads="1"/>
            </p:cNvSpPr>
            <p:nvPr/>
          </p:nvSpPr>
          <p:spPr bwMode="auto">
            <a:xfrm>
              <a:off x="5226873" y="326144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6</a:t>
              </a:r>
            </a:p>
          </p:txBody>
        </p:sp>
      </p:grpSp>
      <p:pic>
        <p:nvPicPr>
          <p:cNvPr id="21"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127" y="2493087"/>
            <a:ext cx="3479382" cy="201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190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23</a:t>
            </a:fld>
            <a:endParaRPr lang="en-GB"/>
          </a:p>
        </p:txBody>
      </p:sp>
      <p:sp>
        <p:nvSpPr>
          <p:cNvPr id="6" name="Content Placeholder 5"/>
          <p:cNvSpPr>
            <a:spLocks noGrp="1"/>
          </p:cNvSpPr>
          <p:nvPr>
            <p:ph sz="quarter" idx="1"/>
          </p:nvPr>
        </p:nvSpPr>
        <p:spPr/>
        <p:txBody>
          <a:bodyPr/>
          <a:lstStyle/>
          <a:p>
            <a:r>
              <a:rPr lang="en-US" dirty="0"/>
              <a:t>DFS Forest</a:t>
            </a:r>
          </a:p>
          <a:p>
            <a:pPr lvl="1"/>
            <a:r>
              <a:rPr lang="en-US" dirty="0"/>
              <a:t>If graph is not connected, then by running DFS on all un-discovered nodes gives a DFS tree forest.</a:t>
            </a:r>
          </a:p>
        </p:txBody>
      </p:sp>
      <p:grpSp>
        <p:nvGrpSpPr>
          <p:cNvPr id="92" name="Group 91"/>
          <p:cNvGrpSpPr/>
          <p:nvPr/>
        </p:nvGrpSpPr>
        <p:grpSpPr>
          <a:xfrm>
            <a:off x="8226258" y="2447030"/>
            <a:ext cx="3108960" cy="1737360"/>
            <a:chOff x="4502102" y="1777110"/>
            <a:chExt cx="3481675" cy="2014818"/>
          </a:xfrm>
        </p:grpSpPr>
        <p:cxnSp>
          <p:nvCxnSpPr>
            <p:cNvPr id="93" name="Straight Connector 92"/>
            <p:cNvCxnSpPr/>
            <p:nvPr/>
          </p:nvCxnSpPr>
          <p:spPr>
            <a:xfrm flipH="1" flipV="1">
              <a:off x="5730042" y="2045336"/>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4" name="Oval 6"/>
            <p:cNvSpPr>
              <a:spLocks noChangeArrowheads="1"/>
            </p:cNvSpPr>
            <p:nvPr/>
          </p:nvSpPr>
          <p:spPr bwMode="auto">
            <a:xfrm>
              <a:off x="6732988" y="177711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b</a:t>
              </a:r>
            </a:p>
          </p:txBody>
        </p:sp>
        <p:sp>
          <p:nvSpPr>
            <p:cNvPr id="95" name="Oval 6"/>
            <p:cNvSpPr>
              <a:spLocks noChangeArrowheads="1"/>
            </p:cNvSpPr>
            <p:nvPr/>
          </p:nvSpPr>
          <p:spPr bwMode="auto">
            <a:xfrm>
              <a:off x="5229639" y="17999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a</a:t>
              </a:r>
            </a:p>
          </p:txBody>
        </p:sp>
        <p:cxnSp>
          <p:nvCxnSpPr>
            <p:cNvPr id="96" name="Straight Connector 95"/>
            <p:cNvCxnSpPr/>
            <p:nvPr/>
          </p:nvCxnSpPr>
          <p:spPr>
            <a:xfrm flipV="1">
              <a:off x="6434664" y="2207284"/>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flipV="1">
              <a:off x="5022934" y="2793063"/>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Oval 6"/>
            <p:cNvSpPr>
              <a:spLocks noChangeArrowheads="1"/>
            </p:cNvSpPr>
            <p:nvPr/>
          </p:nvSpPr>
          <p:spPr bwMode="auto">
            <a:xfrm>
              <a:off x="5981980" y="253478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d</a:t>
              </a:r>
            </a:p>
          </p:txBody>
        </p:sp>
        <p:sp>
          <p:nvSpPr>
            <p:cNvPr id="99" name="Oval 6"/>
            <p:cNvSpPr>
              <a:spLocks noChangeArrowheads="1"/>
            </p:cNvSpPr>
            <p:nvPr/>
          </p:nvSpPr>
          <p:spPr bwMode="auto">
            <a:xfrm>
              <a:off x="4502102" y="251068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c</a:t>
              </a:r>
            </a:p>
          </p:txBody>
        </p:sp>
        <p:cxnSp>
          <p:nvCxnSpPr>
            <p:cNvPr id="100" name="Straight Connector 99"/>
            <p:cNvCxnSpPr/>
            <p:nvPr/>
          </p:nvCxnSpPr>
          <p:spPr>
            <a:xfrm flipH="1" flipV="1">
              <a:off x="4932735" y="2993733"/>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1" name="Oval 6"/>
            <p:cNvSpPr>
              <a:spLocks noChangeArrowheads="1"/>
            </p:cNvSpPr>
            <p:nvPr/>
          </p:nvSpPr>
          <p:spPr bwMode="auto">
            <a:xfrm>
              <a:off x="7453425" y="25391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g</a:t>
              </a:r>
            </a:p>
          </p:txBody>
        </p:sp>
        <p:cxnSp>
          <p:nvCxnSpPr>
            <p:cNvPr id="102" name="Straight Connector 101"/>
            <p:cNvCxnSpPr/>
            <p:nvPr/>
          </p:nvCxnSpPr>
          <p:spPr>
            <a:xfrm flipV="1">
              <a:off x="7155101" y="2969282"/>
              <a:ext cx="353171" cy="4051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3" name="Oval 6"/>
            <p:cNvSpPr>
              <a:spLocks noChangeArrowheads="1"/>
            </p:cNvSpPr>
            <p:nvPr/>
          </p:nvSpPr>
          <p:spPr bwMode="auto">
            <a:xfrm>
              <a:off x="6707182" y="325697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f</a:t>
              </a:r>
            </a:p>
          </p:txBody>
        </p:sp>
        <p:sp>
          <p:nvSpPr>
            <p:cNvPr id="104" name="Oval 6"/>
            <p:cNvSpPr>
              <a:spLocks noChangeArrowheads="1"/>
            </p:cNvSpPr>
            <p:nvPr/>
          </p:nvSpPr>
          <p:spPr bwMode="auto">
            <a:xfrm>
              <a:off x="5226873" y="326144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e</a:t>
              </a:r>
            </a:p>
          </p:txBody>
        </p:sp>
      </p:grpSp>
      <p:grpSp>
        <p:nvGrpSpPr>
          <p:cNvPr id="105" name="Group 104"/>
          <p:cNvGrpSpPr/>
          <p:nvPr/>
        </p:nvGrpSpPr>
        <p:grpSpPr>
          <a:xfrm>
            <a:off x="1300163" y="2468340"/>
            <a:ext cx="3108960" cy="1645920"/>
            <a:chOff x="1812112" y="3283995"/>
            <a:chExt cx="3481675" cy="2014818"/>
          </a:xfrm>
        </p:grpSpPr>
        <p:grpSp>
          <p:nvGrpSpPr>
            <p:cNvPr id="106" name="Group 105"/>
            <p:cNvGrpSpPr/>
            <p:nvPr/>
          </p:nvGrpSpPr>
          <p:grpSpPr>
            <a:xfrm>
              <a:off x="1812112" y="3283995"/>
              <a:ext cx="3481675" cy="2014818"/>
              <a:chOff x="4502102" y="1777110"/>
              <a:chExt cx="3481675" cy="2014818"/>
            </a:xfrm>
          </p:grpSpPr>
          <p:cxnSp>
            <p:nvCxnSpPr>
              <p:cNvPr id="108" name="Straight Connector 107"/>
              <p:cNvCxnSpPr/>
              <p:nvPr/>
            </p:nvCxnSpPr>
            <p:spPr>
              <a:xfrm flipH="1" flipV="1">
                <a:off x="5730042" y="2045336"/>
                <a:ext cx="1005840" cy="0"/>
              </a:xfrm>
              <a:prstGeom prst="line">
                <a:avLst/>
              </a:prstGeom>
              <a:ln/>
            </p:spPr>
            <p:style>
              <a:lnRef idx="2">
                <a:schemeClr val="dk1"/>
              </a:lnRef>
              <a:fillRef idx="1">
                <a:schemeClr val="lt1"/>
              </a:fillRef>
              <a:effectRef idx="0">
                <a:schemeClr val="dk1"/>
              </a:effectRef>
              <a:fontRef idx="minor">
                <a:schemeClr val="dk1"/>
              </a:fontRef>
            </p:style>
          </p:cxnSp>
          <p:sp>
            <p:nvSpPr>
              <p:cNvPr id="109" name="Oval 6"/>
              <p:cNvSpPr>
                <a:spLocks noChangeArrowheads="1"/>
              </p:cNvSpPr>
              <p:nvPr/>
            </p:nvSpPr>
            <p:spPr bwMode="auto">
              <a:xfrm>
                <a:off x="6732988" y="177711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b</a:t>
                </a:r>
              </a:p>
            </p:txBody>
          </p:sp>
          <p:sp>
            <p:nvSpPr>
              <p:cNvPr id="110" name="Oval 6"/>
              <p:cNvSpPr>
                <a:spLocks noChangeArrowheads="1"/>
              </p:cNvSpPr>
              <p:nvPr/>
            </p:nvSpPr>
            <p:spPr bwMode="auto">
              <a:xfrm>
                <a:off x="5229639" y="17999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a</a:t>
                </a:r>
              </a:p>
            </p:txBody>
          </p:sp>
          <p:cxnSp>
            <p:nvCxnSpPr>
              <p:cNvPr id="111" name="Straight Connector 110"/>
              <p:cNvCxnSpPr/>
              <p:nvPr/>
            </p:nvCxnSpPr>
            <p:spPr>
              <a:xfrm flipV="1">
                <a:off x="6434664" y="2207284"/>
                <a:ext cx="353171" cy="405190"/>
              </a:xfrm>
              <a:prstGeom prst="line">
                <a:avLst/>
              </a:prstGeom>
              <a:ln/>
            </p:spPr>
            <p:style>
              <a:lnRef idx="2">
                <a:schemeClr val="dk1"/>
              </a:lnRef>
              <a:fillRef idx="1">
                <a:schemeClr val="lt1"/>
              </a:fillRef>
              <a:effectRef idx="0">
                <a:schemeClr val="dk1"/>
              </a:effectRef>
              <a:fontRef idx="minor">
                <a:schemeClr val="dk1"/>
              </a:fontRef>
            </p:style>
          </p:cxnSp>
          <p:cxnSp>
            <p:nvCxnSpPr>
              <p:cNvPr id="112" name="Straight Connector 111"/>
              <p:cNvCxnSpPr/>
              <p:nvPr/>
            </p:nvCxnSpPr>
            <p:spPr>
              <a:xfrm flipH="1" flipV="1">
                <a:off x="5022934" y="2793063"/>
                <a:ext cx="1005840" cy="0"/>
              </a:xfrm>
              <a:prstGeom prst="line">
                <a:avLst/>
              </a:prstGeom>
              <a:ln/>
            </p:spPr>
            <p:style>
              <a:lnRef idx="2">
                <a:schemeClr val="dk1"/>
              </a:lnRef>
              <a:fillRef idx="1">
                <a:schemeClr val="lt1"/>
              </a:fillRef>
              <a:effectRef idx="0">
                <a:schemeClr val="dk1"/>
              </a:effectRef>
              <a:fontRef idx="minor">
                <a:schemeClr val="dk1"/>
              </a:fontRef>
            </p:style>
          </p:cxnSp>
          <p:sp>
            <p:nvSpPr>
              <p:cNvPr id="113" name="Oval 6"/>
              <p:cNvSpPr>
                <a:spLocks noChangeArrowheads="1"/>
              </p:cNvSpPr>
              <p:nvPr/>
            </p:nvSpPr>
            <p:spPr bwMode="auto">
              <a:xfrm>
                <a:off x="5981980" y="253478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d</a:t>
                </a:r>
              </a:p>
            </p:txBody>
          </p:sp>
          <p:sp>
            <p:nvSpPr>
              <p:cNvPr id="114" name="Oval 6"/>
              <p:cNvSpPr>
                <a:spLocks noChangeArrowheads="1"/>
              </p:cNvSpPr>
              <p:nvPr/>
            </p:nvSpPr>
            <p:spPr bwMode="auto">
              <a:xfrm>
                <a:off x="4502102" y="251068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c</a:t>
                </a:r>
              </a:p>
            </p:txBody>
          </p:sp>
          <p:cxnSp>
            <p:nvCxnSpPr>
              <p:cNvPr id="115" name="Straight Connector 114"/>
              <p:cNvCxnSpPr/>
              <p:nvPr/>
            </p:nvCxnSpPr>
            <p:spPr>
              <a:xfrm flipH="1" flipV="1">
                <a:off x="4932735" y="2993733"/>
                <a:ext cx="457200" cy="457200"/>
              </a:xfrm>
              <a:prstGeom prst="line">
                <a:avLst/>
              </a:prstGeom>
              <a:ln/>
            </p:spPr>
            <p:style>
              <a:lnRef idx="2">
                <a:schemeClr val="dk1"/>
              </a:lnRef>
              <a:fillRef idx="1">
                <a:schemeClr val="lt1"/>
              </a:fillRef>
              <a:effectRef idx="0">
                <a:schemeClr val="dk1"/>
              </a:effectRef>
              <a:fontRef idx="minor">
                <a:schemeClr val="dk1"/>
              </a:fontRef>
            </p:style>
          </p:cxnSp>
          <p:sp>
            <p:nvSpPr>
              <p:cNvPr id="116" name="Oval 6"/>
              <p:cNvSpPr>
                <a:spLocks noChangeArrowheads="1"/>
              </p:cNvSpPr>
              <p:nvPr/>
            </p:nvSpPr>
            <p:spPr bwMode="auto">
              <a:xfrm>
                <a:off x="7453425" y="25391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g</a:t>
                </a:r>
              </a:p>
            </p:txBody>
          </p:sp>
          <p:cxnSp>
            <p:nvCxnSpPr>
              <p:cNvPr id="117" name="Straight Connector 116"/>
              <p:cNvCxnSpPr/>
              <p:nvPr/>
            </p:nvCxnSpPr>
            <p:spPr>
              <a:xfrm flipV="1">
                <a:off x="7155101" y="2969282"/>
                <a:ext cx="353171" cy="405190"/>
              </a:xfrm>
              <a:prstGeom prst="line">
                <a:avLst/>
              </a:prstGeom>
              <a:ln/>
            </p:spPr>
            <p:style>
              <a:lnRef idx="2">
                <a:schemeClr val="dk1"/>
              </a:lnRef>
              <a:fillRef idx="1">
                <a:schemeClr val="lt1"/>
              </a:fillRef>
              <a:effectRef idx="0">
                <a:schemeClr val="dk1"/>
              </a:effectRef>
              <a:fontRef idx="minor">
                <a:schemeClr val="dk1"/>
              </a:fontRef>
            </p:style>
          </p:cxnSp>
          <p:sp>
            <p:nvSpPr>
              <p:cNvPr id="118" name="Oval 6"/>
              <p:cNvSpPr>
                <a:spLocks noChangeArrowheads="1"/>
              </p:cNvSpPr>
              <p:nvPr/>
            </p:nvSpPr>
            <p:spPr bwMode="auto">
              <a:xfrm>
                <a:off x="6707182" y="325697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f</a:t>
                </a:r>
              </a:p>
            </p:txBody>
          </p:sp>
          <p:sp>
            <p:nvSpPr>
              <p:cNvPr id="119" name="Oval 6"/>
              <p:cNvSpPr>
                <a:spLocks noChangeArrowheads="1"/>
              </p:cNvSpPr>
              <p:nvPr/>
            </p:nvSpPr>
            <p:spPr bwMode="auto">
              <a:xfrm>
                <a:off x="5226873" y="326144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e</a:t>
                </a:r>
              </a:p>
            </p:txBody>
          </p:sp>
        </p:grpSp>
        <p:cxnSp>
          <p:nvCxnSpPr>
            <p:cNvPr id="107" name="Straight Connector 106"/>
            <p:cNvCxnSpPr>
              <a:stCxn id="114" idx="7"/>
            </p:cNvCxnSpPr>
            <p:nvPr/>
          </p:nvCxnSpPr>
          <p:spPr>
            <a:xfrm flipV="1">
              <a:off x="2264796" y="3681118"/>
              <a:ext cx="309539" cy="414139"/>
            </a:xfrm>
            <a:prstGeom prst="line">
              <a:avLst/>
            </a:prstGeom>
            <a:ln/>
          </p:spPr>
          <p:style>
            <a:lnRef idx="2">
              <a:schemeClr val="dk1"/>
            </a:lnRef>
            <a:fillRef idx="1">
              <a:schemeClr val="lt1"/>
            </a:fillRef>
            <a:effectRef idx="0">
              <a:schemeClr val="dk1"/>
            </a:effectRef>
            <a:fontRef idx="minor">
              <a:schemeClr val="dk1"/>
            </a:fontRef>
          </p:style>
        </p:cxnSp>
      </p:grpSp>
      <p:grpSp>
        <p:nvGrpSpPr>
          <p:cNvPr id="120" name="Group 119"/>
          <p:cNvGrpSpPr/>
          <p:nvPr/>
        </p:nvGrpSpPr>
        <p:grpSpPr>
          <a:xfrm>
            <a:off x="1300163" y="4460262"/>
            <a:ext cx="3108960" cy="1737360"/>
            <a:chOff x="1429070" y="4524364"/>
            <a:chExt cx="3216544" cy="1606744"/>
          </a:xfrm>
        </p:grpSpPr>
        <p:grpSp>
          <p:nvGrpSpPr>
            <p:cNvPr id="121" name="Group 120"/>
            <p:cNvGrpSpPr/>
            <p:nvPr/>
          </p:nvGrpSpPr>
          <p:grpSpPr>
            <a:xfrm>
              <a:off x="1429070" y="4524364"/>
              <a:ext cx="3216544" cy="1606744"/>
              <a:chOff x="1812112" y="3283995"/>
              <a:chExt cx="3481675" cy="2014818"/>
            </a:xfrm>
          </p:grpSpPr>
          <p:grpSp>
            <p:nvGrpSpPr>
              <p:cNvPr id="124" name="Group 123"/>
              <p:cNvGrpSpPr/>
              <p:nvPr/>
            </p:nvGrpSpPr>
            <p:grpSpPr>
              <a:xfrm>
                <a:off x="1812112" y="3283995"/>
                <a:ext cx="3481675" cy="2014818"/>
                <a:chOff x="4502102" y="1777110"/>
                <a:chExt cx="3481675" cy="2014818"/>
              </a:xfrm>
            </p:grpSpPr>
            <p:cxnSp>
              <p:nvCxnSpPr>
                <p:cNvPr id="126" name="Straight Connector 125"/>
                <p:cNvCxnSpPr/>
                <p:nvPr/>
              </p:nvCxnSpPr>
              <p:spPr>
                <a:xfrm flipH="1" flipV="1">
                  <a:off x="5730042" y="2045336"/>
                  <a:ext cx="1005840" cy="0"/>
                </a:xfrm>
                <a:prstGeom prst="line">
                  <a:avLst/>
                </a:prstGeom>
                <a:ln>
                  <a:headEnd type="arrow" w="med" len="med"/>
                  <a:tailEnd type="none" w="med" len="med"/>
                </a:ln>
              </p:spPr>
              <p:style>
                <a:lnRef idx="2">
                  <a:schemeClr val="dk1"/>
                </a:lnRef>
                <a:fillRef idx="1">
                  <a:schemeClr val="lt1"/>
                </a:fillRef>
                <a:effectRef idx="0">
                  <a:schemeClr val="dk1"/>
                </a:effectRef>
                <a:fontRef idx="minor">
                  <a:schemeClr val="dk1"/>
                </a:fontRef>
              </p:style>
            </p:cxnSp>
            <p:sp>
              <p:nvSpPr>
                <p:cNvPr id="127" name="Oval 6"/>
                <p:cNvSpPr>
                  <a:spLocks noChangeArrowheads="1"/>
                </p:cNvSpPr>
                <p:nvPr/>
              </p:nvSpPr>
              <p:spPr bwMode="auto">
                <a:xfrm>
                  <a:off x="6732988" y="177711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b</a:t>
                  </a:r>
                </a:p>
              </p:txBody>
            </p:sp>
            <p:sp>
              <p:nvSpPr>
                <p:cNvPr id="128" name="Oval 6"/>
                <p:cNvSpPr>
                  <a:spLocks noChangeArrowheads="1"/>
                </p:cNvSpPr>
                <p:nvPr/>
              </p:nvSpPr>
              <p:spPr bwMode="auto">
                <a:xfrm>
                  <a:off x="5229639" y="17999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a</a:t>
                  </a:r>
                </a:p>
              </p:txBody>
            </p:sp>
            <p:cxnSp>
              <p:nvCxnSpPr>
                <p:cNvPr id="129" name="Straight Connector 128"/>
                <p:cNvCxnSpPr/>
                <p:nvPr/>
              </p:nvCxnSpPr>
              <p:spPr>
                <a:xfrm flipV="1">
                  <a:off x="6434664" y="2207284"/>
                  <a:ext cx="353171" cy="405190"/>
                </a:xfrm>
                <a:prstGeom prst="line">
                  <a:avLst/>
                </a:prstGeom>
                <a:ln>
                  <a:headEnd type="arrow" w="med" len="med"/>
                  <a:tailEnd type="none" w="med" len="med"/>
                </a:ln>
              </p:spPr>
              <p:style>
                <a:lnRef idx="2">
                  <a:schemeClr val="dk1"/>
                </a:lnRef>
                <a:fillRef idx="1">
                  <a:schemeClr val="lt1"/>
                </a:fillRef>
                <a:effectRef idx="0">
                  <a:schemeClr val="dk1"/>
                </a:effectRef>
                <a:fontRef idx="minor">
                  <a:schemeClr val="dk1"/>
                </a:fontRef>
              </p:style>
            </p:cxnSp>
            <p:cxnSp>
              <p:nvCxnSpPr>
                <p:cNvPr id="130" name="Straight Connector 129"/>
                <p:cNvCxnSpPr/>
                <p:nvPr/>
              </p:nvCxnSpPr>
              <p:spPr>
                <a:xfrm flipH="1" flipV="1">
                  <a:off x="5022934" y="2793063"/>
                  <a:ext cx="1005840" cy="0"/>
                </a:xfrm>
                <a:prstGeom prst="line">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31" name="Oval 6"/>
                <p:cNvSpPr>
                  <a:spLocks noChangeArrowheads="1"/>
                </p:cNvSpPr>
                <p:nvPr/>
              </p:nvSpPr>
              <p:spPr bwMode="auto">
                <a:xfrm>
                  <a:off x="5981980" y="253478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d</a:t>
                  </a:r>
                </a:p>
              </p:txBody>
            </p:sp>
            <p:sp>
              <p:nvSpPr>
                <p:cNvPr id="132" name="Oval 6"/>
                <p:cNvSpPr>
                  <a:spLocks noChangeArrowheads="1"/>
                </p:cNvSpPr>
                <p:nvPr/>
              </p:nvSpPr>
              <p:spPr bwMode="auto">
                <a:xfrm>
                  <a:off x="4502102" y="251068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c</a:t>
                  </a:r>
                </a:p>
              </p:txBody>
            </p:sp>
            <p:cxnSp>
              <p:nvCxnSpPr>
                <p:cNvPr id="133" name="Straight Connector 132"/>
                <p:cNvCxnSpPr/>
                <p:nvPr/>
              </p:nvCxnSpPr>
              <p:spPr>
                <a:xfrm flipH="1" flipV="1">
                  <a:off x="4932735" y="2993733"/>
                  <a:ext cx="457200" cy="457200"/>
                </a:xfrm>
                <a:prstGeom prst="line">
                  <a:avLst/>
                </a:prstGeom>
                <a:ln>
                  <a:headEnd type="arrow" w="med" len="med"/>
                  <a:tailEnd type="arrow" w="med" len="med"/>
                </a:ln>
              </p:spPr>
              <p:style>
                <a:lnRef idx="2">
                  <a:schemeClr val="dk1"/>
                </a:lnRef>
                <a:fillRef idx="1">
                  <a:schemeClr val="lt1"/>
                </a:fillRef>
                <a:effectRef idx="0">
                  <a:schemeClr val="dk1"/>
                </a:effectRef>
                <a:fontRef idx="minor">
                  <a:schemeClr val="dk1"/>
                </a:fontRef>
              </p:style>
            </p:cxnSp>
            <p:sp>
              <p:nvSpPr>
                <p:cNvPr id="134" name="Oval 6"/>
                <p:cNvSpPr>
                  <a:spLocks noChangeArrowheads="1"/>
                </p:cNvSpPr>
                <p:nvPr/>
              </p:nvSpPr>
              <p:spPr bwMode="auto">
                <a:xfrm>
                  <a:off x="7453425" y="25391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g</a:t>
                  </a:r>
                </a:p>
              </p:txBody>
            </p:sp>
            <p:cxnSp>
              <p:nvCxnSpPr>
                <p:cNvPr id="135" name="Straight Connector 134"/>
                <p:cNvCxnSpPr/>
                <p:nvPr/>
              </p:nvCxnSpPr>
              <p:spPr>
                <a:xfrm flipV="1">
                  <a:off x="7155101" y="2969282"/>
                  <a:ext cx="353171" cy="405190"/>
                </a:xfrm>
                <a:prstGeom prst="line">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36" name="Oval 6"/>
                <p:cNvSpPr>
                  <a:spLocks noChangeArrowheads="1"/>
                </p:cNvSpPr>
                <p:nvPr/>
              </p:nvSpPr>
              <p:spPr bwMode="auto">
                <a:xfrm>
                  <a:off x="6707182" y="325697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f</a:t>
                  </a:r>
                </a:p>
              </p:txBody>
            </p:sp>
            <p:sp>
              <p:nvSpPr>
                <p:cNvPr id="137" name="Oval 6"/>
                <p:cNvSpPr>
                  <a:spLocks noChangeArrowheads="1"/>
                </p:cNvSpPr>
                <p:nvPr/>
              </p:nvSpPr>
              <p:spPr bwMode="auto">
                <a:xfrm>
                  <a:off x="5226873" y="326144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e</a:t>
                  </a:r>
                </a:p>
              </p:txBody>
            </p:sp>
          </p:grpSp>
          <p:cxnSp>
            <p:nvCxnSpPr>
              <p:cNvPr id="125" name="Straight Connector 124"/>
              <p:cNvCxnSpPr>
                <a:stCxn id="132" idx="7"/>
              </p:cNvCxnSpPr>
              <p:nvPr/>
            </p:nvCxnSpPr>
            <p:spPr>
              <a:xfrm flipV="1">
                <a:off x="2264796" y="3681118"/>
                <a:ext cx="309539" cy="414139"/>
              </a:xfrm>
              <a:prstGeom prst="line">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cxnSp>
          <p:nvCxnSpPr>
            <p:cNvPr id="122" name="Straight Connector 121"/>
            <p:cNvCxnSpPr/>
            <p:nvPr/>
          </p:nvCxnSpPr>
          <p:spPr>
            <a:xfrm flipH="1" flipV="1">
              <a:off x="2563502" y="5972725"/>
              <a:ext cx="929245" cy="0"/>
            </a:xfrm>
            <a:prstGeom prst="line">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123" name="Straight Connector 122"/>
            <p:cNvCxnSpPr>
              <a:endCxn id="131" idx="5"/>
            </p:cNvCxnSpPr>
            <p:nvPr/>
          </p:nvCxnSpPr>
          <p:spPr>
            <a:xfrm flipH="1" flipV="1">
              <a:off x="3214466" y="5489670"/>
              <a:ext cx="303394" cy="275744"/>
            </a:xfrm>
            <a:prstGeom prst="line">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grpSp>
        <p:nvGrpSpPr>
          <p:cNvPr id="138" name="Group 137"/>
          <p:cNvGrpSpPr/>
          <p:nvPr/>
        </p:nvGrpSpPr>
        <p:grpSpPr>
          <a:xfrm>
            <a:off x="8251874" y="4458878"/>
            <a:ext cx="3108960" cy="1737360"/>
            <a:chOff x="4502102" y="1777110"/>
            <a:chExt cx="3481675" cy="2014818"/>
          </a:xfrm>
        </p:grpSpPr>
        <p:cxnSp>
          <p:nvCxnSpPr>
            <p:cNvPr id="139" name="Straight Connector 138"/>
            <p:cNvCxnSpPr/>
            <p:nvPr/>
          </p:nvCxnSpPr>
          <p:spPr>
            <a:xfrm flipH="1" flipV="1">
              <a:off x="5730042" y="2045336"/>
              <a:ext cx="1005840" cy="0"/>
            </a:xfrm>
            <a:prstGeom prst="line">
              <a:avLst/>
            </a:prstGeom>
            <a:ln w="38100">
              <a:solidFill>
                <a:srgbClr val="FF0000"/>
              </a:solidFill>
              <a:headEnd type="arrow" w="med" len="med"/>
              <a:tailEnd type="none" w="med" len="med"/>
            </a:ln>
          </p:spPr>
          <p:style>
            <a:lnRef idx="2">
              <a:schemeClr val="dk1"/>
            </a:lnRef>
            <a:fillRef idx="1">
              <a:schemeClr val="lt1"/>
            </a:fillRef>
            <a:effectRef idx="0">
              <a:schemeClr val="dk1"/>
            </a:effectRef>
            <a:fontRef idx="minor">
              <a:schemeClr val="dk1"/>
            </a:fontRef>
          </p:style>
        </p:cxnSp>
        <p:sp>
          <p:nvSpPr>
            <p:cNvPr id="140" name="Oval 6"/>
            <p:cNvSpPr>
              <a:spLocks noChangeArrowheads="1"/>
            </p:cNvSpPr>
            <p:nvPr/>
          </p:nvSpPr>
          <p:spPr bwMode="auto">
            <a:xfrm>
              <a:off x="6732988" y="177711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b</a:t>
              </a:r>
            </a:p>
          </p:txBody>
        </p:sp>
        <p:sp>
          <p:nvSpPr>
            <p:cNvPr id="141" name="Oval 6"/>
            <p:cNvSpPr>
              <a:spLocks noChangeArrowheads="1"/>
            </p:cNvSpPr>
            <p:nvPr/>
          </p:nvSpPr>
          <p:spPr bwMode="auto">
            <a:xfrm>
              <a:off x="5229639" y="17999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a</a:t>
              </a:r>
            </a:p>
          </p:txBody>
        </p:sp>
        <p:cxnSp>
          <p:nvCxnSpPr>
            <p:cNvPr id="142" name="Straight Connector 141"/>
            <p:cNvCxnSpPr/>
            <p:nvPr/>
          </p:nvCxnSpPr>
          <p:spPr>
            <a:xfrm flipV="1">
              <a:off x="6434664" y="2207284"/>
              <a:ext cx="353171" cy="405190"/>
            </a:xfrm>
            <a:prstGeom prst="line">
              <a:avLst/>
            </a:prstGeom>
            <a:ln w="38100">
              <a:solidFill>
                <a:srgbClr val="FF0000"/>
              </a:solidFill>
              <a:headEnd type="arrow" w="med" len="med"/>
              <a:tailEnd type="none" w="med" len="med"/>
            </a:ln>
          </p:spPr>
          <p:style>
            <a:lnRef idx="2">
              <a:schemeClr val="dk1"/>
            </a:lnRef>
            <a:fillRef idx="1">
              <a:schemeClr val="lt1"/>
            </a:fillRef>
            <a:effectRef idx="0">
              <a:schemeClr val="dk1"/>
            </a:effectRef>
            <a:fontRef idx="minor">
              <a:schemeClr val="dk1"/>
            </a:fontRef>
          </p:style>
        </p:cxnSp>
        <p:cxnSp>
          <p:nvCxnSpPr>
            <p:cNvPr id="143" name="Straight Connector 142"/>
            <p:cNvCxnSpPr/>
            <p:nvPr/>
          </p:nvCxnSpPr>
          <p:spPr>
            <a:xfrm flipH="1" flipV="1">
              <a:off x="5022934" y="2793063"/>
              <a:ext cx="1005840" cy="0"/>
            </a:xfrm>
            <a:prstGeom prst="line">
              <a:avLst/>
            </a:prstGeom>
            <a:ln w="3810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44" name="Oval 6"/>
            <p:cNvSpPr>
              <a:spLocks noChangeArrowheads="1"/>
            </p:cNvSpPr>
            <p:nvPr/>
          </p:nvSpPr>
          <p:spPr bwMode="auto">
            <a:xfrm>
              <a:off x="5981980" y="253478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d</a:t>
              </a:r>
            </a:p>
          </p:txBody>
        </p:sp>
        <p:sp>
          <p:nvSpPr>
            <p:cNvPr id="145" name="Oval 6"/>
            <p:cNvSpPr>
              <a:spLocks noChangeArrowheads="1"/>
            </p:cNvSpPr>
            <p:nvPr/>
          </p:nvSpPr>
          <p:spPr bwMode="auto">
            <a:xfrm>
              <a:off x="4502102" y="251068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c</a:t>
              </a:r>
            </a:p>
          </p:txBody>
        </p:sp>
        <p:sp>
          <p:nvSpPr>
            <p:cNvPr id="146" name="Oval 6"/>
            <p:cNvSpPr>
              <a:spLocks noChangeArrowheads="1"/>
            </p:cNvSpPr>
            <p:nvPr/>
          </p:nvSpPr>
          <p:spPr bwMode="auto">
            <a:xfrm>
              <a:off x="7453425" y="25391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g</a:t>
              </a:r>
            </a:p>
          </p:txBody>
        </p:sp>
        <p:cxnSp>
          <p:nvCxnSpPr>
            <p:cNvPr id="147" name="Straight Connector 146"/>
            <p:cNvCxnSpPr/>
            <p:nvPr/>
          </p:nvCxnSpPr>
          <p:spPr>
            <a:xfrm flipV="1">
              <a:off x="7155101" y="2969282"/>
              <a:ext cx="353171" cy="405190"/>
            </a:xfrm>
            <a:prstGeom prst="line">
              <a:avLst/>
            </a:prstGeom>
            <a:ln w="3810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48" name="Oval 6"/>
            <p:cNvSpPr>
              <a:spLocks noChangeArrowheads="1"/>
            </p:cNvSpPr>
            <p:nvPr/>
          </p:nvSpPr>
          <p:spPr bwMode="auto">
            <a:xfrm>
              <a:off x="6707182" y="325697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f</a:t>
              </a:r>
            </a:p>
          </p:txBody>
        </p:sp>
        <p:sp>
          <p:nvSpPr>
            <p:cNvPr id="149" name="Oval 6"/>
            <p:cNvSpPr>
              <a:spLocks noChangeArrowheads="1"/>
            </p:cNvSpPr>
            <p:nvPr/>
          </p:nvSpPr>
          <p:spPr bwMode="auto">
            <a:xfrm>
              <a:off x="5226873" y="326144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dk1"/>
            </a:lnRef>
            <a:fillRef idx="1">
              <a:schemeClr val="lt1"/>
            </a:fillRef>
            <a:effectRef idx="0">
              <a:schemeClr val="dk1"/>
            </a:effectRef>
            <a:fontRef idx="minor">
              <a:schemeClr val="dk1"/>
            </a:fontRef>
          </p:style>
          <p:txBody>
            <a:bodyPr wrap="none" anchor="ctr"/>
            <a:lstStyle/>
            <a:p>
              <a:pPr algn="ctr"/>
              <a:r>
                <a:rPr lang="en-US" sz="2400" dirty="0"/>
                <a:t>e</a:t>
              </a:r>
            </a:p>
          </p:txBody>
        </p:sp>
      </p:grpSp>
      <p:cxnSp>
        <p:nvCxnSpPr>
          <p:cNvPr id="150" name="Straight Connector 149"/>
          <p:cNvCxnSpPr/>
          <p:nvPr/>
        </p:nvCxnSpPr>
        <p:spPr>
          <a:xfrm flipH="1" flipV="1">
            <a:off x="5955752" y="3323785"/>
            <a:ext cx="929245" cy="0"/>
          </a:xfrm>
          <a:prstGeom prst="line">
            <a:avLst/>
          </a:prstGeom>
          <a:ln w="38100">
            <a:solidFill>
              <a:srgbClr val="FF0000"/>
            </a:solidFill>
            <a:headEnd type="arrow" w="med" len="med"/>
            <a:tailEnd type="none" w="med" len="med"/>
          </a:ln>
        </p:spPr>
        <p:style>
          <a:lnRef idx="2">
            <a:schemeClr val="dk1"/>
          </a:lnRef>
          <a:fillRef idx="1">
            <a:schemeClr val="lt1"/>
          </a:fillRef>
          <a:effectRef idx="0">
            <a:schemeClr val="dk1"/>
          </a:effectRef>
          <a:fontRef idx="minor">
            <a:schemeClr val="dk1"/>
          </a:fontRef>
        </p:style>
      </p:cxnSp>
      <p:cxnSp>
        <p:nvCxnSpPr>
          <p:cNvPr id="151" name="Straight Connector 150"/>
          <p:cNvCxnSpPr/>
          <p:nvPr/>
        </p:nvCxnSpPr>
        <p:spPr>
          <a:xfrm flipH="1" flipV="1">
            <a:off x="5955752" y="5331369"/>
            <a:ext cx="929245" cy="0"/>
          </a:xfrm>
          <a:prstGeom prst="line">
            <a:avLst/>
          </a:prstGeom>
          <a:ln w="38100">
            <a:solidFill>
              <a:srgbClr val="FF0000"/>
            </a:solidFill>
            <a:headEnd type="arrow" w="med" len="med"/>
            <a:tailEnd type="none" w="med" len="med"/>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2672908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Links</a:t>
            </a:r>
          </a:p>
        </p:txBody>
      </p:sp>
      <p:sp>
        <p:nvSpPr>
          <p:cNvPr id="5" name="Slide Number Placeholder 4"/>
          <p:cNvSpPr>
            <a:spLocks noGrp="1"/>
          </p:cNvSpPr>
          <p:nvPr>
            <p:ph type="sldNum" sz="quarter" idx="12"/>
          </p:nvPr>
        </p:nvSpPr>
        <p:spPr/>
        <p:txBody>
          <a:bodyPr/>
          <a:lstStyle/>
          <a:p>
            <a:fld id="{36450FFA-A71B-4322-B1E1-9AE765221D17}" type="slidenum">
              <a:rPr lang="en-GB" smtClean="0"/>
              <a:pPr/>
              <a:t>24</a:t>
            </a:fld>
            <a:endParaRPr lang="en-GB"/>
          </a:p>
        </p:txBody>
      </p:sp>
      <p:sp>
        <p:nvSpPr>
          <p:cNvPr id="6" name="Content Placeholder 5"/>
          <p:cNvSpPr>
            <a:spLocks noGrp="1"/>
          </p:cNvSpPr>
          <p:nvPr>
            <p:ph sz="quarter" idx="1"/>
          </p:nvPr>
        </p:nvSpPr>
        <p:spPr/>
        <p:txBody>
          <a:bodyPr/>
          <a:lstStyle/>
          <a:p>
            <a:r>
              <a:rPr lang="en-US" dirty="0"/>
              <a:t>A different approach</a:t>
            </a:r>
          </a:p>
          <a:p>
            <a:pPr lvl="1"/>
            <a:r>
              <a:rPr lang="en-US" dirty="0">
                <a:hlinkClick r:id="rId2"/>
              </a:rPr>
              <a:t>http://www.personal.kent.edu/~rmuhamma/Algorithms/MyAlgorithms/GraphAlgor/breadthSearch.htm</a:t>
            </a:r>
            <a:endParaRPr lang="en-US" dirty="0"/>
          </a:p>
          <a:p>
            <a:pPr lvl="1"/>
            <a:r>
              <a:rPr lang="en-US" dirty="0">
                <a:hlinkClick r:id="rId3"/>
              </a:rPr>
              <a:t>http://www.personal.kent.edu/~rmuhamma/Algorithms/MyAlgorithms/GraphAlgor/depthSearch.htm</a:t>
            </a:r>
            <a:endParaRPr lang="en-US" dirty="0"/>
          </a:p>
          <a:p>
            <a:r>
              <a:rPr lang="en-US" dirty="0"/>
              <a:t>Visualization</a:t>
            </a:r>
          </a:p>
          <a:p>
            <a:pPr lvl="1"/>
            <a:r>
              <a:rPr lang="en-US" dirty="0">
                <a:hlinkClick r:id="rId4"/>
              </a:rPr>
              <a:t>https://www.cs.usfca.edu/~galles/visualization/BFS.html</a:t>
            </a:r>
            <a:endParaRPr lang="en-US" dirty="0"/>
          </a:p>
          <a:p>
            <a:pPr lvl="1"/>
            <a:r>
              <a:rPr lang="en-US" dirty="0">
                <a:hlinkClick r:id="rId5"/>
              </a:rPr>
              <a:t>https://www.cs.usfca.edu/~galles/visualization/DFS.html</a:t>
            </a:r>
            <a:endParaRPr lang="en-US" dirty="0"/>
          </a:p>
          <a:p>
            <a:endParaRPr lang="en-US" dirty="0"/>
          </a:p>
        </p:txBody>
      </p:sp>
    </p:spTree>
    <p:extLst>
      <p:ext uri="{BB962C8B-B14F-4D97-AF65-F5344CB8AC3E}">
        <p14:creationId xmlns:p14="http://schemas.microsoft.com/office/powerpoint/2010/main" val="4191643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BFS vs. DFS</a:t>
            </a:r>
          </a:p>
        </p:txBody>
      </p:sp>
      <p:sp>
        <p:nvSpPr>
          <p:cNvPr id="5" name="Slide Number Placeholder 4"/>
          <p:cNvSpPr>
            <a:spLocks noGrp="1"/>
          </p:cNvSpPr>
          <p:nvPr>
            <p:ph type="sldNum" sz="quarter" idx="12"/>
          </p:nvPr>
        </p:nvSpPr>
        <p:spPr/>
        <p:txBody>
          <a:bodyPr/>
          <a:lstStyle/>
          <a:p>
            <a:fld id="{36450FFA-A71B-4322-B1E1-9AE765221D17}" type="slidenum">
              <a:rPr lang="en-GB" smtClean="0"/>
              <a:pPr/>
              <a:t>25</a:t>
            </a:fld>
            <a:endParaRPr lang="en-GB"/>
          </a:p>
        </p:txBody>
      </p:sp>
      <p:sp>
        <p:nvSpPr>
          <p:cNvPr id="6" name="Content Placeholder 5"/>
          <p:cNvSpPr>
            <a:spLocks noGrp="1"/>
          </p:cNvSpPr>
          <p:nvPr>
            <p:ph sz="quarter" idx="1"/>
          </p:nvPr>
        </p:nvSpPr>
        <p:spPr/>
        <p:txBody>
          <a:bodyPr>
            <a:normAutofit/>
          </a:bodyPr>
          <a:lstStyle/>
          <a:p>
            <a:r>
              <a:rPr lang="en-US" dirty="0"/>
              <a:t>Complexity?</a:t>
            </a:r>
          </a:p>
          <a:p>
            <a:pPr lvl="1"/>
            <a:r>
              <a:rPr lang="en-US" dirty="0"/>
              <a:t>Adjacency List?</a:t>
            </a:r>
          </a:p>
          <a:p>
            <a:pPr lvl="1"/>
            <a:r>
              <a:rPr lang="en-US" dirty="0"/>
              <a:t>Adjacency Matrix?</a:t>
            </a:r>
          </a:p>
          <a:p>
            <a:r>
              <a:rPr lang="en-US" dirty="0"/>
              <a:t>Helps to solve certain problems?</a:t>
            </a:r>
          </a:p>
          <a:p>
            <a:pPr lvl="1"/>
            <a:r>
              <a:rPr lang="en-US" dirty="0"/>
              <a:t>Cycle detection</a:t>
            </a:r>
          </a:p>
          <a:p>
            <a:pPr lvl="2"/>
            <a:r>
              <a:rPr lang="en-US" dirty="0"/>
              <a:t>both</a:t>
            </a:r>
          </a:p>
          <a:p>
            <a:pPr lvl="1"/>
            <a:r>
              <a:rPr lang="en-US" dirty="0"/>
              <a:t>Reachability of vertices</a:t>
            </a:r>
          </a:p>
          <a:p>
            <a:pPr lvl="2"/>
            <a:r>
              <a:rPr lang="en-US" dirty="0"/>
              <a:t>both</a:t>
            </a:r>
          </a:p>
          <a:p>
            <a:pPr lvl="1"/>
            <a:r>
              <a:rPr lang="en-US" dirty="0"/>
              <a:t>Is the graph connected?</a:t>
            </a:r>
          </a:p>
          <a:p>
            <a:pPr lvl="2"/>
            <a:r>
              <a:rPr lang="en-US" dirty="0"/>
              <a:t>both</a:t>
            </a:r>
          </a:p>
          <a:p>
            <a:pPr lvl="1"/>
            <a:r>
              <a:rPr lang="en-US" dirty="0"/>
              <a:t>Shortest path in non-weighted graphs</a:t>
            </a:r>
          </a:p>
          <a:p>
            <a:pPr lvl="2"/>
            <a:r>
              <a:rPr lang="en-US" dirty="0"/>
              <a:t>BFS </a:t>
            </a:r>
          </a:p>
        </p:txBody>
      </p:sp>
    </p:spTree>
    <p:extLst>
      <p:ext uri="{BB962C8B-B14F-4D97-AF65-F5344CB8AC3E}">
        <p14:creationId xmlns:p14="http://schemas.microsoft.com/office/powerpoint/2010/main" val="1390287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Path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26</a:t>
            </a:fld>
            <a:endParaRPr lang="en-GB"/>
          </a:p>
        </p:txBody>
      </p:sp>
      <p:sp>
        <p:nvSpPr>
          <p:cNvPr id="6" name="Content Placeholder 5"/>
          <p:cNvSpPr>
            <a:spLocks noGrp="1"/>
          </p:cNvSpPr>
          <p:nvPr>
            <p:ph sz="quarter" idx="1"/>
          </p:nvPr>
        </p:nvSpPr>
        <p:spPr/>
        <p:txBody>
          <a:bodyPr>
            <a:normAutofit/>
          </a:bodyPr>
          <a:lstStyle/>
          <a:p>
            <a:r>
              <a:rPr lang="en-US" dirty="0"/>
              <a:t>Given a graph, find the shortest path from start node to end node</a:t>
            </a:r>
          </a:p>
          <a:p>
            <a:r>
              <a:rPr lang="en-US" dirty="0"/>
              <a:t>Applications:</a:t>
            </a:r>
          </a:p>
          <a:p>
            <a:pPr lvl="1"/>
            <a:r>
              <a:rPr lang="en-US" dirty="0"/>
              <a:t>Going from one location to other</a:t>
            </a:r>
          </a:p>
          <a:p>
            <a:pPr lvl="1"/>
            <a:r>
              <a:rPr lang="en-US" dirty="0"/>
              <a:t>Routing phone calls from one network to other network</a:t>
            </a:r>
          </a:p>
          <a:p>
            <a:pPr lvl="1"/>
            <a:r>
              <a:rPr lang="en-US" dirty="0"/>
              <a:t>GPS applications for navigation</a:t>
            </a:r>
          </a:p>
          <a:p>
            <a:pPr lvl="1"/>
            <a:r>
              <a:rPr lang="en-US" dirty="0"/>
              <a:t>And many more</a:t>
            </a:r>
          </a:p>
          <a:p>
            <a:r>
              <a:rPr lang="en-US" dirty="0"/>
              <a:t>Single source vs. All pair shortest paths</a:t>
            </a:r>
          </a:p>
          <a:p>
            <a:pPr lvl="1"/>
            <a:r>
              <a:rPr lang="en-US" dirty="0"/>
              <a:t>SSSP: single source shortest paths</a:t>
            </a:r>
          </a:p>
          <a:p>
            <a:pPr lvl="2"/>
            <a:r>
              <a:rPr lang="en-US" dirty="0"/>
              <a:t>Shortest path from one vertex to all other vertices</a:t>
            </a:r>
          </a:p>
          <a:p>
            <a:pPr lvl="1"/>
            <a:r>
              <a:rPr lang="en-US" dirty="0"/>
              <a:t>APSP: all pair shortest paths</a:t>
            </a:r>
          </a:p>
          <a:p>
            <a:pPr lvl="2"/>
            <a:r>
              <a:rPr lang="en-US" dirty="0"/>
              <a:t>Shortest path from all vertices to all vertices</a:t>
            </a:r>
          </a:p>
          <a:p>
            <a:pPr lvl="2"/>
            <a:endParaRPr lang="en-US" dirty="0"/>
          </a:p>
        </p:txBody>
      </p:sp>
    </p:spTree>
    <p:extLst>
      <p:ext uri="{BB962C8B-B14F-4D97-AF65-F5344CB8AC3E}">
        <p14:creationId xmlns:p14="http://schemas.microsoft.com/office/powerpoint/2010/main" val="827573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BFS-Shortest Path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27</a:t>
            </a:fld>
            <a:endParaRPr lang="en-GB"/>
          </a:p>
        </p:txBody>
      </p:sp>
      <p:sp>
        <p:nvSpPr>
          <p:cNvPr id="6" name="Content Placeholder 5"/>
          <p:cNvSpPr>
            <a:spLocks noGrp="1"/>
          </p:cNvSpPr>
          <p:nvPr>
            <p:ph sz="quarter" idx="1"/>
          </p:nvPr>
        </p:nvSpPr>
        <p:spPr/>
        <p:txBody>
          <a:bodyPr>
            <a:normAutofit fontScale="92500" lnSpcReduction="10000"/>
          </a:bodyPr>
          <a:lstStyle/>
          <a:p>
            <a:r>
              <a:rPr lang="en-US" dirty="0"/>
              <a:t>Non-Weighted Graph:</a:t>
            </a:r>
          </a:p>
          <a:p>
            <a:pPr lvl="1"/>
            <a:r>
              <a:rPr lang="en-US" dirty="0"/>
              <a:t>Let say we want to find shortest paths to each vertex from source vertex?</a:t>
            </a:r>
          </a:p>
          <a:p>
            <a:pPr lvl="1"/>
            <a:r>
              <a:rPr lang="en-US" dirty="0"/>
              <a:t>How BFS can help?</a:t>
            </a:r>
          </a:p>
          <a:p>
            <a:pPr lvl="1"/>
            <a:endParaRPr lang="en-US" dirty="0"/>
          </a:p>
          <a:p>
            <a:pPr lvl="1"/>
            <a:r>
              <a:rPr lang="en-US" dirty="0"/>
              <a:t>Every edge is considered as having unit weight, means edges are equal in terms of cost.</a:t>
            </a:r>
          </a:p>
          <a:p>
            <a:pPr lvl="1"/>
            <a:r>
              <a:rPr lang="en-US" dirty="0"/>
              <a:t>BFS discovers each vertex by exploring minimum possible number of edges. </a:t>
            </a:r>
          </a:p>
          <a:p>
            <a:pPr lvl="2"/>
            <a:r>
              <a:rPr lang="en-US" dirty="0"/>
              <a:t>That is shortest path</a:t>
            </a:r>
          </a:p>
          <a:p>
            <a:pPr lvl="2"/>
            <a:r>
              <a:rPr lang="en-US" dirty="0"/>
              <a:t>Path length= sum of edges</a:t>
            </a:r>
          </a:p>
          <a:p>
            <a:r>
              <a:rPr lang="en-US" dirty="0"/>
              <a:t>What information needs to be maintained?</a:t>
            </a:r>
          </a:p>
          <a:p>
            <a:pPr lvl="1"/>
            <a:r>
              <a:rPr lang="en-US" dirty="0"/>
              <a:t>Record distance</a:t>
            </a:r>
            <a:r>
              <a:rPr lang="en-US" dirty="0">
                <a:sym typeface="Wingdings" panose="05000000000000000000" pitchFamily="2" charset="2"/>
              </a:rPr>
              <a:t> Path Length</a:t>
            </a:r>
          </a:p>
          <a:p>
            <a:pPr lvl="1"/>
            <a:endParaRPr lang="en-US" dirty="0">
              <a:sym typeface="Wingdings" panose="05000000000000000000" pitchFamily="2" charset="2"/>
            </a:endParaRPr>
          </a:p>
          <a:p>
            <a:pPr lvl="1"/>
            <a:r>
              <a:rPr lang="en-US" dirty="0">
                <a:sym typeface="Wingdings" panose="05000000000000000000" pitchFamily="2" charset="2"/>
              </a:rPr>
              <a:t>Record parent/</a:t>
            </a:r>
            <a:r>
              <a:rPr lang="en-US" dirty="0" err="1">
                <a:sym typeface="Wingdings" panose="05000000000000000000" pitchFamily="2" charset="2"/>
              </a:rPr>
              <a:t>prev</a:t>
            </a:r>
            <a:r>
              <a:rPr lang="en-US" dirty="0">
                <a:sym typeface="Wingdings" panose="05000000000000000000" pitchFamily="2" charset="2"/>
              </a:rPr>
              <a:t> vertex of discovered vertex It is the vertex  from which you discovered the current vertex.</a:t>
            </a:r>
          </a:p>
          <a:p>
            <a:pPr lvl="2"/>
            <a:r>
              <a:rPr lang="en-US" dirty="0">
                <a:sym typeface="Wingdings" panose="05000000000000000000" pitchFamily="2" charset="2"/>
              </a:rPr>
              <a:t>To track the path from start vertex to destination vertex</a:t>
            </a:r>
            <a:endParaRPr lang="en-US" dirty="0"/>
          </a:p>
        </p:txBody>
      </p:sp>
    </p:spTree>
    <p:extLst>
      <p:ext uri="{BB962C8B-B14F-4D97-AF65-F5344CB8AC3E}">
        <p14:creationId xmlns:p14="http://schemas.microsoft.com/office/powerpoint/2010/main" val="830679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BFS-Shortest Path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28</a:t>
            </a:fld>
            <a:endParaRPr lang="en-GB"/>
          </a:p>
        </p:txBody>
      </p:sp>
      <p:pic>
        <p:nvPicPr>
          <p:cNvPr id="7"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641" y="1490441"/>
            <a:ext cx="3479382" cy="20116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3017" y="1487789"/>
            <a:ext cx="3479382" cy="2011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5390" y="1490441"/>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flipH="1">
            <a:off x="8536366" y="1928003"/>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9317415" y="1758458"/>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9303126" y="1941653"/>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6"/>
          <p:cNvSpPr>
            <a:spLocks noChangeArrowheads="1"/>
          </p:cNvSpPr>
          <p:nvPr/>
        </p:nvSpPr>
        <p:spPr bwMode="auto">
          <a:xfrm>
            <a:off x="10320361" y="149023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15" name="Oval 6"/>
          <p:cNvSpPr>
            <a:spLocks noChangeArrowheads="1"/>
          </p:cNvSpPr>
          <p:nvPr/>
        </p:nvSpPr>
        <p:spPr bwMode="auto">
          <a:xfrm>
            <a:off x="8084723" y="224762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16" name="Oval 6"/>
          <p:cNvSpPr>
            <a:spLocks noChangeArrowheads="1"/>
          </p:cNvSpPr>
          <p:nvPr/>
        </p:nvSpPr>
        <p:spPr bwMode="auto">
          <a:xfrm>
            <a:off x="9578887" y="224314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17" name="Oval 6"/>
          <p:cNvSpPr>
            <a:spLocks noChangeArrowheads="1"/>
          </p:cNvSpPr>
          <p:nvPr/>
        </p:nvSpPr>
        <p:spPr bwMode="auto">
          <a:xfrm>
            <a:off x="5073676" y="151308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pic>
        <p:nvPicPr>
          <p:cNvPr id="18"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5390" y="4145280"/>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flipH="1">
            <a:off x="4759686" y="4595018"/>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5569311" y="4411185"/>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5540734" y="458009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Oval 6"/>
          <p:cNvSpPr>
            <a:spLocks noChangeArrowheads="1"/>
          </p:cNvSpPr>
          <p:nvPr/>
        </p:nvSpPr>
        <p:spPr bwMode="auto">
          <a:xfrm>
            <a:off x="5830783" y="489587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25" name="Oval 6"/>
          <p:cNvSpPr>
            <a:spLocks noChangeArrowheads="1"/>
          </p:cNvSpPr>
          <p:nvPr/>
        </p:nvSpPr>
        <p:spPr bwMode="auto">
          <a:xfrm>
            <a:off x="5068908" y="416581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pic>
        <p:nvPicPr>
          <p:cNvPr id="26"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361" y="4147933"/>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a:xfrm flipH="1">
            <a:off x="1035425" y="4614071"/>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1845050" y="4415950"/>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1816473" y="4599145"/>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Oval 6"/>
          <p:cNvSpPr>
            <a:spLocks noChangeArrowheads="1"/>
          </p:cNvSpPr>
          <p:nvPr/>
        </p:nvSpPr>
        <p:spPr bwMode="auto">
          <a:xfrm>
            <a:off x="2106522" y="490064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32" name="Oval 6"/>
          <p:cNvSpPr>
            <a:spLocks noChangeArrowheads="1"/>
          </p:cNvSpPr>
          <p:nvPr/>
        </p:nvSpPr>
        <p:spPr bwMode="auto">
          <a:xfrm>
            <a:off x="1344647" y="417058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pic>
        <p:nvPicPr>
          <p:cNvPr id="33"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3018" y="4145280"/>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p:cNvCxnSpPr/>
          <p:nvPr/>
        </p:nvCxnSpPr>
        <p:spPr>
          <a:xfrm flipH="1">
            <a:off x="8517314" y="4595018"/>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9326939" y="4411185"/>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9298362" y="458009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Oval 6"/>
          <p:cNvSpPr>
            <a:spLocks noChangeArrowheads="1"/>
          </p:cNvSpPr>
          <p:nvPr/>
        </p:nvSpPr>
        <p:spPr bwMode="auto">
          <a:xfrm>
            <a:off x="8826536" y="416581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cxnSp>
        <p:nvCxnSpPr>
          <p:cNvPr id="38" name="Straight Connector 37"/>
          <p:cNvCxnSpPr/>
          <p:nvPr/>
        </p:nvCxnSpPr>
        <p:spPr>
          <a:xfrm flipH="1" flipV="1">
            <a:off x="3279845" y="4568351"/>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Oval 6"/>
          <p:cNvSpPr>
            <a:spLocks noChangeArrowheads="1"/>
          </p:cNvSpPr>
          <p:nvPr/>
        </p:nvSpPr>
        <p:spPr bwMode="auto">
          <a:xfrm>
            <a:off x="3579679" y="488203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5</a:t>
            </a:r>
          </a:p>
        </p:txBody>
      </p:sp>
      <p:cxnSp>
        <p:nvCxnSpPr>
          <p:cNvPr id="40" name="Straight Connector 39"/>
          <p:cNvCxnSpPr/>
          <p:nvPr/>
        </p:nvCxnSpPr>
        <p:spPr>
          <a:xfrm flipH="1" flipV="1">
            <a:off x="10766502" y="458009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l 6"/>
          <p:cNvSpPr>
            <a:spLocks noChangeArrowheads="1"/>
          </p:cNvSpPr>
          <p:nvPr/>
        </p:nvSpPr>
        <p:spPr bwMode="auto">
          <a:xfrm>
            <a:off x="11060819" y="489587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5</a:t>
            </a:r>
          </a:p>
        </p:txBody>
      </p:sp>
      <p:sp>
        <p:nvSpPr>
          <p:cNvPr id="42" name="Oval 6"/>
          <p:cNvSpPr>
            <a:spLocks noChangeArrowheads="1"/>
          </p:cNvSpPr>
          <p:nvPr/>
        </p:nvSpPr>
        <p:spPr bwMode="auto">
          <a:xfrm>
            <a:off x="2847996" y="414772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sp>
        <p:nvSpPr>
          <p:cNvPr id="43" name="Oval 6"/>
          <p:cNvSpPr>
            <a:spLocks noChangeArrowheads="1"/>
          </p:cNvSpPr>
          <p:nvPr/>
        </p:nvSpPr>
        <p:spPr bwMode="auto">
          <a:xfrm>
            <a:off x="10329885" y="412867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44" name="Straight Connector 43"/>
          <p:cNvCxnSpPr/>
          <p:nvPr/>
        </p:nvCxnSpPr>
        <p:spPr>
          <a:xfrm flipH="1" flipV="1">
            <a:off x="8534400" y="5338786"/>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Oval 6"/>
          <p:cNvSpPr>
            <a:spLocks noChangeArrowheads="1"/>
          </p:cNvSpPr>
          <p:nvPr/>
        </p:nvSpPr>
        <p:spPr bwMode="auto">
          <a:xfrm>
            <a:off x="8094247" y="490035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46" name="Oval 6"/>
          <p:cNvSpPr>
            <a:spLocks noChangeArrowheads="1"/>
          </p:cNvSpPr>
          <p:nvPr/>
        </p:nvSpPr>
        <p:spPr bwMode="auto">
          <a:xfrm>
            <a:off x="8826536" y="562647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sp>
        <p:nvSpPr>
          <p:cNvPr id="48" name="Oval 6"/>
          <p:cNvSpPr>
            <a:spLocks noChangeArrowheads="1"/>
          </p:cNvSpPr>
          <p:nvPr/>
        </p:nvSpPr>
        <p:spPr bwMode="auto">
          <a:xfrm>
            <a:off x="10329885" y="563378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7</a:t>
            </a:r>
          </a:p>
        </p:txBody>
      </p:sp>
      <p:sp>
        <p:nvSpPr>
          <p:cNvPr id="49" name="Oval 6"/>
          <p:cNvSpPr>
            <a:spLocks noChangeArrowheads="1"/>
          </p:cNvSpPr>
          <p:nvPr/>
        </p:nvSpPr>
        <p:spPr bwMode="auto">
          <a:xfrm>
            <a:off x="9588411" y="489587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sp>
        <p:nvSpPr>
          <p:cNvPr id="50" name="Oval 6"/>
          <p:cNvSpPr>
            <a:spLocks noChangeArrowheads="1"/>
          </p:cNvSpPr>
          <p:nvPr/>
        </p:nvSpPr>
        <p:spPr bwMode="auto">
          <a:xfrm>
            <a:off x="8846543" y="150375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grpSp>
        <p:nvGrpSpPr>
          <p:cNvPr id="9" name="Group 8"/>
          <p:cNvGrpSpPr/>
          <p:nvPr/>
        </p:nvGrpSpPr>
        <p:grpSpPr>
          <a:xfrm>
            <a:off x="527309" y="1220317"/>
            <a:ext cx="4050332" cy="2505624"/>
            <a:chOff x="527309" y="1220317"/>
            <a:chExt cx="4050332" cy="2505624"/>
          </a:xfrm>
        </p:grpSpPr>
        <p:sp>
          <p:nvSpPr>
            <p:cNvPr id="51" name="TextBox 50"/>
            <p:cNvSpPr txBox="1"/>
            <p:nvPr/>
          </p:nvSpPr>
          <p:spPr>
            <a:xfrm>
              <a:off x="1269511"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53" name="TextBox 52"/>
            <p:cNvSpPr txBox="1"/>
            <p:nvPr/>
          </p:nvSpPr>
          <p:spPr>
            <a:xfrm>
              <a:off x="2721869"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54" name="TextBox 53"/>
            <p:cNvSpPr txBox="1"/>
            <p:nvPr/>
          </p:nvSpPr>
          <p:spPr>
            <a:xfrm>
              <a:off x="527309" y="1991789"/>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p>
          </p:txBody>
        </p:sp>
        <p:sp>
          <p:nvSpPr>
            <p:cNvPr id="55" name="TextBox 54"/>
            <p:cNvSpPr txBox="1"/>
            <p:nvPr/>
          </p:nvSpPr>
          <p:spPr>
            <a:xfrm>
              <a:off x="1984928" y="197179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56" name="TextBox 55"/>
            <p:cNvSpPr txBox="1"/>
            <p:nvPr/>
          </p:nvSpPr>
          <p:spPr>
            <a:xfrm>
              <a:off x="3318263" y="2632836"/>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57" name="TextBox 56"/>
            <p:cNvSpPr txBox="1"/>
            <p:nvPr/>
          </p:nvSpPr>
          <p:spPr>
            <a:xfrm>
              <a:off x="2605486" y="3358811"/>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58" name="TextBox 57"/>
            <p:cNvSpPr txBox="1"/>
            <p:nvPr/>
          </p:nvSpPr>
          <p:spPr>
            <a:xfrm>
              <a:off x="1228425" y="338738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grpSp>
      <p:grpSp>
        <p:nvGrpSpPr>
          <p:cNvPr id="59" name="Group 58"/>
          <p:cNvGrpSpPr/>
          <p:nvPr/>
        </p:nvGrpSpPr>
        <p:grpSpPr>
          <a:xfrm>
            <a:off x="4251594" y="1215549"/>
            <a:ext cx="4050332" cy="2505624"/>
            <a:chOff x="527309" y="1220317"/>
            <a:chExt cx="4050332" cy="2505624"/>
          </a:xfrm>
        </p:grpSpPr>
        <p:sp>
          <p:nvSpPr>
            <p:cNvPr id="60" name="TextBox 59"/>
            <p:cNvSpPr txBox="1"/>
            <p:nvPr/>
          </p:nvSpPr>
          <p:spPr>
            <a:xfrm>
              <a:off x="1269511"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0,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61" name="TextBox 60"/>
            <p:cNvSpPr txBox="1"/>
            <p:nvPr/>
          </p:nvSpPr>
          <p:spPr>
            <a:xfrm>
              <a:off x="2721869"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62" name="TextBox 61"/>
            <p:cNvSpPr txBox="1"/>
            <p:nvPr/>
          </p:nvSpPr>
          <p:spPr>
            <a:xfrm>
              <a:off x="527309" y="1991789"/>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p>
          </p:txBody>
        </p:sp>
        <p:sp>
          <p:nvSpPr>
            <p:cNvPr id="63" name="TextBox 62"/>
            <p:cNvSpPr txBox="1"/>
            <p:nvPr/>
          </p:nvSpPr>
          <p:spPr>
            <a:xfrm>
              <a:off x="1984928" y="197179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64" name="TextBox 63"/>
            <p:cNvSpPr txBox="1"/>
            <p:nvPr/>
          </p:nvSpPr>
          <p:spPr>
            <a:xfrm>
              <a:off x="3318263" y="2632836"/>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65" name="TextBox 64"/>
            <p:cNvSpPr txBox="1"/>
            <p:nvPr/>
          </p:nvSpPr>
          <p:spPr>
            <a:xfrm>
              <a:off x="2605486" y="3358811"/>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66" name="TextBox 65"/>
            <p:cNvSpPr txBox="1"/>
            <p:nvPr/>
          </p:nvSpPr>
          <p:spPr>
            <a:xfrm>
              <a:off x="1228425" y="338738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grpSp>
      <p:grpSp>
        <p:nvGrpSpPr>
          <p:cNvPr id="67" name="Group 66"/>
          <p:cNvGrpSpPr/>
          <p:nvPr/>
        </p:nvGrpSpPr>
        <p:grpSpPr>
          <a:xfrm>
            <a:off x="7966344" y="1215549"/>
            <a:ext cx="4050332" cy="2505624"/>
            <a:chOff x="527309" y="1220317"/>
            <a:chExt cx="4050332" cy="2505624"/>
          </a:xfrm>
        </p:grpSpPr>
        <p:sp>
          <p:nvSpPr>
            <p:cNvPr id="68" name="TextBox 67"/>
            <p:cNvSpPr txBox="1"/>
            <p:nvPr/>
          </p:nvSpPr>
          <p:spPr>
            <a:xfrm>
              <a:off x="1269511"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0,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69" name="TextBox 68"/>
            <p:cNvSpPr txBox="1"/>
            <p:nvPr/>
          </p:nvSpPr>
          <p:spPr>
            <a:xfrm>
              <a:off x="2721869"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70" name="TextBox 69"/>
            <p:cNvSpPr txBox="1"/>
            <p:nvPr/>
          </p:nvSpPr>
          <p:spPr>
            <a:xfrm>
              <a:off x="527309" y="1991789"/>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p>
          </p:txBody>
        </p:sp>
        <p:sp>
          <p:nvSpPr>
            <p:cNvPr id="71" name="TextBox 70"/>
            <p:cNvSpPr txBox="1"/>
            <p:nvPr/>
          </p:nvSpPr>
          <p:spPr>
            <a:xfrm>
              <a:off x="1984928" y="197179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72" name="TextBox 71"/>
            <p:cNvSpPr txBox="1"/>
            <p:nvPr/>
          </p:nvSpPr>
          <p:spPr>
            <a:xfrm>
              <a:off x="3318263" y="2632836"/>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73" name="TextBox 72"/>
            <p:cNvSpPr txBox="1"/>
            <p:nvPr/>
          </p:nvSpPr>
          <p:spPr>
            <a:xfrm>
              <a:off x="2605486" y="3358811"/>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74" name="TextBox 73"/>
            <p:cNvSpPr txBox="1"/>
            <p:nvPr/>
          </p:nvSpPr>
          <p:spPr>
            <a:xfrm>
              <a:off x="1228425" y="338738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grpSp>
      <p:grpSp>
        <p:nvGrpSpPr>
          <p:cNvPr id="75" name="Group 74"/>
          <p:cNvGrpSpPr/>
          <p:nvPr/>
        </p:nvGrpSpPr>
        <p:grpSpPr>
          <a:xfrm>
            <a:off x="530615" y="3868875"/>
            <a:ext cx="4050332" cy="2505624"/>
            <a:chOff x="527309" y="1220317"/>
            <a:chExt cx="4050332" cy="2505624"/>
          </a:xfrm>
        </p:grpSpPr>
        <p:sp>
          <p:nvSpPr>
            <p:cNvPr id="76" name="TextBox 75"/>
            <p:cNvSpPr txBox="1"/>
            <p:nvPr/>
          </p:nvSpPr>
          <p:spPr>
            <a:xfrm>
              <a:off x="1269511"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0,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77" name="TextBox 76"/>
            <p:cNvSpPr txBox="1"/>
            <p:nvPr/>
          </p:nvSpPr>
          <p:spPr>
            <a:xfrm>
              <a:off x="2721869"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78" name="TextBox 77"/>
            <p:cNvSpPr txBox="1"/>
            <p:nvPr/>
          </p:nvSpPr>
          <p:spPr>
            <a:xfrm>
              <a:off x="527309" y="1991789"/>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p>
          </p:txBody>
        </p:sp>
        <p:sp>
          <p:nvSpPr>
            <p:cNvPr id="79" name="TextBox 78"/>
            <p:cNvSpPr txBox="1"/>
            <p:nvPr/>
          </p:nvSpPr>
          <p:spPr>
            <a:xfrm>
              <a:off x="1984928" y="197179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80" name="TextBox 79"/>
            <p:cNvSpPr txBox="1"/>
            <p:nvPr/>
          </p:nvSpPr>
          <p:spPr>
            <a:xfrm>
              <a:off x="3318263" y="2632836"/>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=2</a:t>
              </a:r>
            </a:p>
          </p:txBody>
        </p:sp>
        <p:sp>
          <p:nvSpPr>
            <p:cNvPr id="81" name="TextBox 80"/>
            <p:cNvSpPr txBox="1"/>
            <p:nvPr/>
          </p:nvSpPr>
          <p:spPr>
            <a:xfrm>
              <a:off x="2605486" y="3358811"/>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82" name="TextBox 81"/>
            <p:cNvSpPr txBox="1"/>
            <p:nvPr/>
          </p:nvSpPr>
          <p:spPr>
            <a:xfrm>
              <a:off x="1228425" y="338738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grpSp>
      <p:grpSp>
        <p:nvGrpSpPr>
          <p:cNvPr id="83" name="Group 82"/>
          <p:cNvGrpSpPr/>
          <p:nvPr/>
        </p:nvGrpSpPr>
        <p:grpSpPr>
          <a:xfrm>
            <a:off x="4269179" y="3864107"/>
            <a:ext cx="4050332" cy="2505624"/>
            <a:chOff x="527309" y="1220317"/>
            <a:chExt cx="4050332" cy="2505624"/>
          </a:xfrm>
        </p:grpSpPr>
        <p:sp>
          <p:nvSpPr>
            <p:cNvPr id="84" name="TextBox 83"/>
            <p:cNvSpPr txBox="1"/>
            <p:nvPr/>
          </p:nvSpPr>
          <p:spPr>
            <a:xfrm>
              <a:off x="1269511"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0,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85" name="TextBox 84"/>
            <p:cNvSpPr txBox="1"/>
            <p:nvPr/>
          </p:nvSpPr>
          <p:spPr>
            <a:xfrm>
              <a:off x="2721869"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86" name="TextBox 85"/>
            <p:cNvSpPr txBox="1"/>
            <p:nvPr/>
          </p:nvSpPr>
          <p:spPr>
            <a:xfrm>
              <a:off x="527309" y="1991789"/>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p>
          </p:txBody>
        </p:sp>
        <p:sp>
          <p:nvSpPr>
            <p:cNvPr id="87" name="TextBox 86"/>
            <p:cNvSpPr txBox="1"/>
            <p:nvPr/>
          </p:nvSpPr>
          <p:spPr>
            <a:xfrm>
              <a:off x="1984928" y="197179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88" name="TextBox 87"/>
            <p:cNvSpPr txBox="1"/>
            <p:nvPr/>
          </p:nvSpPr>
          <p:spPr>
            <a:xfrm>
              <a:off x="3318263" y="2632836"/>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=2</a:t>
              </a:r>
            </a:p>
          </p:txBody>
        </p:sp>
        <p:sp>
          <p:nvSpPr>
            <p:cNvPr id="89" name="TextBox 88"/>
            <p:cNvSpPr txBox="1"/>
            <p:nvPr/>
          </p:nvSpPr>
          <p:spPr>
            <a:xfrm>
              <a:off x="2605486" y="3358811"/>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90" name="TextBox 89"/>
            <p:cNvSpPr txBox="1"/>
            <p:nvPr/>
          </p:nvSpPr>
          <p:spPr>
            <a:xfrm>
              <a:off x="1228425" y="338738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a:t>
              </a:r>
              <a:r>
                <a:rPr lang="en-US" sz="1400" b="1" dirty="0">
                  <a:solidFill>
                    <a:srgbClr val="0070C0"/>
                  </a:solidFill>
                </a:rPr>
                <a:t>3</a:t>
              </a:r>
              <a:endParaRPr lang="en-US" sz="1600" b="1" dirty="0">
                <a:solidFill>
                  <a:srgbClr val="0070C0"/>
                </a:solidFill>
              </a:endParaRPr>
            </a:p>
          </p:txBody>
        </p:sp>
      </p:grpSp>
      <p:sp>
        <p:nvSpPr>
          <p:cNvPr id="93" name="Oval 6"/>
          <p:cNvSpPr>
            <a:spLocks noChangeArrowheads="1"/>
          </p:cNvSpPr>
          <p:nvPr/>
        </p:nvSpPr>
        <p:spPr bwMode="auto">
          <a:xfrm>
            <a:off x="612358" y="490511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cxnSp>
        <p:nvCxnSpPr>
          <p:cNvPr id="94" name="Straight Connector 93"/>
          <p:cNvCxnSpPr/>
          <p:nvPr/>
        </p:nvCxnSpPr>
        <p:spPr>
          <a:xfrm flipH="1" flipV="1">
            <a:off x="7004133" y="457787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Oval 6"/>
          <p:cNvSpPr>
            <a:spLocks noChangeArrowheads="1"/>
          </p:cNvSpPr>
          <p:nvPr/>
        </p:nvSpPr>
        <p:spPr bwMode="auto">
          <a:xfrm>
            <a:off x="7303967" y="489155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5</a:t>
            </a:r>
          </a:p>
        </p:txBody>
      </p:sp>
      <p:cxnSp>
        <p:nvCxnSpPr>
          <p:cNvPr id="96" name="Straight Connector 95"/>
          <p:cNvCxnSpPr/>
          <p:nvPr/>
        </p:nvCxnSpPr>
        <p:spPr>
          <a:xfrm flipH="1" flipV="1">
            <a:off x="4767271" y="5343541"/>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7" name="Oval 6"/>
          <p:cNvSpPr>
            <a:spLocks noChangeArrowheads="1"/>
          </p:cNvSpPr>
          <p:nvPr/>
        </p:nvSpPr>
        <p:spPr bwMode="auto">
          <a:xfrm>
            <a:off x="5059407" y="561694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grpSp>
        <p:nvGrpSpPr>
          <p:cNvPr id="98" name="Group 97"/>
          <p:cNvGrpSpPr/>
          <p:nvPr/>
        </p:nvGrpSpPr>
        <p:grpSpPr>
          <a:xfrm>
            <a:off x="7964890" y="3845064"/>
            <a:ext cx="4050332" cy="2505624"/>
            <a:chOff x="527309" y="1220317"/>
            <a:chExt cx="4050332" cy="2505624"/>
          </a:xfrm>
        </p:grpSpPr>
        <p:sp>
          <p:nvSpPr>
            <p:cNvPr id="99" name="TextBox 98"/>
            <p:cNvSpPr txBox="1"/>
            <p:nvPr/>
          </p:nvSpPr>
          <p:spPr>
            <a:xfrm>
              <a:off x="1269511"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0,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100" name="TextBox 99"/>
            <p:cNvSpPr txBox="1"/>
            <p:nvPr/>
          </p:nvSpPr>
          <p:spPr>
            <a:xfrm>
              <a:off x="2721869"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101" name="TextBox 100"/>
            <p:cNvSpPr txBox="1"/>
            <p:nvPr/>
          </p:nvSpPr>
          <p:spPr>
            <a:xfrm>
              <a:off x="527309" y="1991789"/>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p>
          </p:txBody>
        </p:sp>
        <p:sp>
          <p:nvSpPr>
            <p:cNvPr id="102" name="TextBox 101"/>
            <p:cNvSpPr txBox="1"/>
            <p:nvPr/>
          </p:nvSpPr>
          <p:spPr>
            <a:xfrm>
              <a:off x="1984928" y="197179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103" name="TextBox 102"/>
            <p:cNvSpPr txBox="1"/>
            <p:nvPr/>
          </p:nvSpPr>
          <p:spPr>
            <a:xfrm>
              <a:off x="3318263" y="2632836"/>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=2</a:t>
              </a:r>
            </a:p>
          </p:txBody>
        </p:sp>
        <p:sp>
          <p:nvSpPr>
            <p:cNvPr id="104" name="TextBox 103"/>
            <p:cNvSpPr txBox="1"/>
            <p:nvPr/>
          </p:nvSpPr>
          <p:spPr>
            <a:xfrm>
              <a:off x="2605486" y="3358811"/>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a:t>
              </a:r>
              <a:r>
                <a:rPr lang="en-US" sz="1400" b="1" dirty="0">
                  <a:solidFill>
                    <a:srgbClr val="0070C0"/>
                  </a:solidFill>
                </a:rPr>
                <a:t>4</a:t>
              </a:r>
              <a:endParaRPr lang="en-US" sz="1600" b="1" dirty="0">
                <a:solidFill>
                  <a:srgbClr val="0070C0"/>
                </a:solidFill>
              </a:endParaRPr>
            </a:p>
          </p:txBody>
        </p:sp>
        <p:sp>
          <p:nvSpPr>
            <p:cNvPr id="105" name="TextBox 104"/>
            <p:cNvSpPr txBox="1"/>
            <p:nvPr/>
          </p:nvSpPr>
          <p:spPr>
            <a:xfrm>
              <a:off x="1228425" y="338738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a:t>
              </a:r>
              <a:r>
                <a:rPr lang="en-US" sz="1400" b="1" dirty="0">
                  <a:solidFill>
                    <a:srgbClr val="0070C0"/>
                  </a:solidFill>
                </a:rPr>
                <a:t>3</a:t>
              </a:r>
              <a:endParaRPr lang="en-US" sz="1600" b="1" dirty="0">
                <a:solidFill>
                  <a:srgbClr val="0070C0"/>
                </a:solidFill>
              </a:endParaRPr>
            </a:p>
          </p:txBody>
        </p:sp>
      </p:grpSp>
      <p:cxnSp>
        <p:nvCxnSpPr>
          <p:cNvPr id="106" name="Straight Connector 105"/>
          <p:cNvCxnSpPr/>
          <p:nvPr/>
        </p:nvCxnSpPr>
        <p:spPr>
          <a:xfrm>
            <a:off x="609600" y="3773808"/>
            <a:ext cx="10972800"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07" name="Table 106"/>
          <p:cNvGraphicFramePr>
            <a:graphicFrameLocks noGrp="1"/>
          </p:cNvGraphicFramePr>
          <p:nvPr/>
        </p:nvGraphicFramePr>
        <p:xfrm>
          <a:off x="600941" y="5760417"/>
          <a:ext cx="73152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gridCol w="243840">
                  <a:extLst>
                    <a:ext uri="{9D8B030D-6E8A-4147-A177-3AD203B41FA5}">
                      <a16:colId xmlns:a16="http://schemas.microsoft.com/office/drawing/2014/main" val="20002"/>
                    </a:ext>
                  </a:extLst>
                </a:gridCol>
              </a:tblGrid>
              <a:tr h="274320">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000"/>
                  </a:ext>
                </a:extLst>
              </a:tr>
            </a:tbl>
          </a:graphicData>
        </a:graphic>
      </p:graphicFrame>
      <p:graphicFrame>
        <p:nvGraphicFramePr>
          <p:cNvPr id="108" name="Table 107"/>
          <p:cNvGraphicFramePr>
            <a:graphicFrameLocks noGrp="1"/>
          </p:cNvGraphicFramePr>
          <p:nvPr/>
        </p:nvGraphicFramePr>
        <p:xfrm>
          <a:off x="7844736" y="3331528"/>
          <a:ext cx="73152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gridCol w="243840">
                  <a:extLst>
                    <a:ext uri="{9D8B030D-6E8A-4147-A177-3AD203B41FA5}">
                      <a16:colId xmlns:a16="http://schemas.microsoft.com/office/drawing/2014/main" val="20002"/>
                    </a:ext>
                  </a:extLst>
                </a:gridCol>
              </a:tblGrid>
              <a:tr h="274320">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0000"/>
                  </a:ext>
                </a:extLst>
              </a:tr>
            </a:tbl>
          </a:graphicData>
        </a:graphic>
      </p:graphicFrame>
      <p:graphicFrame>
        <p:nvGraphicFramePr>
          <p:cNvPr id="109" name="Table 108"/>
          <p:cNvGraphicFramePr>
            <a:graphicFrameLocks noGrp="1"/>
          </p:cNvGraphicFramePr>
          <p:nvPr/>
        </p:nvGraphicFramePr>
        <p:xfrm>
          <a:off x="4441019" y="3319780"/>
          <a:ext cx="274320" cy="365760"/>
        </p:xfrm>
        <a:graphic>
          <a:graphicData uri="http://schemas.openxmlformats.org/drawingml/2006/table">
            <a:tbl>
              <a:tblPr firstRow="1" bandRow="1">
                <a:tableStyleId>{16D9F66E-5EB9-4882-86FB-DCBF35E3C3E4}</a:tableStyleId>
              </a:tblPr>
              <a:tblGrid>
                <a:gridCol w="274320">
                  <a:extLst>
                    <a:ext uri="{9D8B030D-6E8A-4147-A177-3AD203B41FA5}">
                      <a16:colId xmlns:a16="http://schemas.microsoft.com/office/drawing/2014/main" val="20000"/>
                    </a:ext>
                  </a:extLst>
                </a:gridCol>
              </a:tblGrid>
              <a:tr h="274320">
                <a:tc>
                  <a:txBody>
                    <a:bodyPr/>
                    <a:lstStyle/>
                    <a:p>
                      <a:r>
                        <a:rPr lang="en-US" dirty="0"/>
                        <a:t>1</a:t>
                      </a:r>
                    </a:p>
                  </a:txBody>
                  <a:tcPr/>
                </a:tc>
                <a:extLst>
                  <a:ext uri="{0D108BD9-81ED-4DB2-BD59-A6C34878D82A}">
                    <a16:rowId xmlns:a16="http://schemas.microsoft.com/office/drawing/2014/main" val="10000"/>
                  </a:ext>
                </a:extLst>
              </a:tr>
            </a:tbl>
          </a:graphicData>
        </a:graphic>
      </p:graphicFrame>
      <p:graphicFrame>
        <p:nvGraphicFramePr>
          <p:cNvPr id="110" name="Table 109"/>
          <p:cNvGraphicFramePr>
            <a:graphicFrameLocks noGrp="1"/>
          </p:cNvGraphicFramePr>
          <p:nvPr/>
        </p:nvGraphicFramePr>
        <p:xfrm>
          <a:off x="4268083" y="5755649"/>
          <a:ext cx="73152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gridCol w="243840">
                  <a:extLst>
                    <a:ext uri="{9D8B030D-6E8A-4147-A177-3AD203B41FA5}">
                      <a16:colId xmlns:a16="http://schemas.microsoft.com/office/drawing/2014/main" val="20002"/>
                    </a:ext>
                  </a:extLst>
                </a:gridCol>
              </a:tblGrid>
              <a:tr h="274320">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10000"/>
                  </a:ext>
                </a:extLst>
              </a:tr>
            </a:tbl>
          </a:graphicData>
        </a:graphic>
      </p:graphicFrame>
      <p:graphicFrame>
        <p:nvGraphicFramePr>
          <p:cNvPr id="111" name="Table 110"/>
          <p:cNvGraphicFramePr>
            <a:graphicFrameLocks noGrp="1"/>
          </p:cNvGraphicFramePr>
          <p:nvPr/>
        </p:nvGraphicFramePr>
        <p:xfrm>
          <a:off x="7906810" y="5761092"/>
          <a:ext cx="73152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gridCol w="243840">
                  <a:extLst>
                    <a:ext uri="{9D8B030D-6E8A-4147-A177-3AD203B41FA5}">
                      <a16:colId xmlns:a16="http://schemas.microsoft.com/office/drawing/2014/main" val="20002"/>
                    </a:ext>
                  </a:extLst>
                </a:gridCol>
              </a:tblGrid>
              <a:tr h="274320">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0"/>
                  </a:ext>
                </a:extLst>
              </a:tr>
            </a:tbl>
          </a:graphicData>
        </a:graphic>
      </p:graphicFrame>
      <p:sp>
        <p:nvSpPr>
          <p:cNvPr id="112" name="Oval 6"/>
          <p:cNvSpPr>
            <a:spLocks noChangeArrowheads="1"/>
          </p:cNvSpPr>
          <p:nvPr/>
        </p:nvSpPr>
        <p:spPr bwMode="auto">
          <a:xfrm>
            <a:off x="6572257" y="412867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sp>
        <p:nvSpPr>
          <p:cNvPr id="113" name="Oval 6"/>
          <p:cNvSpPr>
            <a:spLocks noChangeArrowheads="1"/>
          </p:cNvSpPr>
          <p:nvPr/>
        </p:nvSpPr>
        <p:spPr bwMode="auto">
          <a:xfrm>
            <a:off x="4336619" y="490035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graphicFrame>
        <p:nvGraphicFramePr>
          <p:cNvPr id="114" name="Table 113"/>
          <p:cNvGraphicFramePr>
            <a:graphicFrameLocks noGrp="1"/>
          </p:cNvGraphicFramePr>
          <p:nvPr/>
        </p:nvGraphicFramePr>
        <p:xfrm>
          <a:off x="621483" y="3343588"/>
          <a:ext cx="274320" cy="365760"/>
        </p:xfrm>
        <a:graphic>
          <a:graphicData uri="http://schemas.openxmlformats.org/drawingml/2006/table">
            <a:tbl>
              <a:tblPr firstRow="1" bandRow="1">
                <a:tableStyleId>{16D9F66E-5EB9-4882-86FB-DCBF35E3C3E4}</a:tableStyleId>
              </a:tblPr>
              <a:tblGrid>
                <a:gridCol w="274320">
                  <a:extLst>
                    <a:ext uri="{9D8B030D-6E8A-4147-A177-3AD203B41FA5}">
                      <a16:colId xmlns:a16="http://schemas.microsoft.com/office/drawing/2014/main" val="20000"/>
                    </a:ext>
                  </a:extLst>
                </a:gridCol>
              </a:tblGrid>
              <a:tr h="274320">
                <a:tc>
                  <a:txBody>
                    <a:bodyPr/>
                    <a:lstStyle/>
                    <a:p>
                      <a:r>
                        <a:rPr lang="en-US" sz="1800" b="1" dirty="0">
                          <a:solidFill>
                            <a:schemeClr val="tx1"/>
                          </a:solidFill>
                        </a:rPr>
                        <a:t>∅</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21290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BFS-Shortest Path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29</a:t>
            </a:fld>
            <a:endParaRPr lang="en-GB"/>
          </a:p>
        </p:txBody>
      </p:sp>
      <p:sp>
        <p:nvSpPr>
          <p:cNvPr id="6" name="Content Placeholder 5"/>
          <p:cNvSpPr>
            <a:spLocks noGrp="1"/>
          </p:cNvSpPr>
          <p:nvPr>
            <p:ph sz="quarter"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Back track paths from destination to start:</a:t>
            </a:r>
          </a:p>
          <a:p>
            <a:pPr lvl="1"/>
            <a:r>
              <a:rPr lang="en-US" dirty="0"/>
              <a:t>2-1</a:t>
            </a:r>
          </a:p>
          <a:p>
            <a:pPr lvl="1"/>
            <a:r>
              <a:rPr lang="en-US" dirty="0"/>
              <a:t>3-1</a:t>
            </a:r>
          </a:p>
          <a:p>
            <a:pPr lvl="1"/>
            <a:r>
              <a:rPr lang="en-US" dirty="0"/>
              <a:t>4-1</a:t>
            </a:r>
          </a:p>
          <a:p>
            <a:pPr lvl="1"/>
            <a:r>
              <a:rPr lang="en-US" dirty="0"/>
              <a:t>5-2-1</a:t>
            </a:r>
          </a:p>
          <a:p>
            <a:pPr lvl="1"/>
            <a:r>
              <a:rPr lang="en-US" dirty="0"/>
              <a:t>6-3-1</a:t>
            </a:r>
          </a:p>
          <a:p>
            <a:pPr lvl="1"/>
            <a:r>
              <a:rPr lang="en-US" dirty="0"/>
              <a:t>7-4-1</a:t>
            </a:r>
          </a:p>
        </p:txBody>
      </p:sp>
      <p:pic>
        <p:nvPicPr>
          <p:cNvPr id="7"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641" y="1490441"/>
            <a:ext cx="3479382" cy="20116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3017" y="1487789"/>
            <a:ext cx="3479382" cy="2011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5390" y="1490441"/>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flipH="1">
            <a:off x="8536366" y="1928003"/>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9317415" y="1758458"/>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9303126" y="1941653"/>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6"/>
          <p:cNvSpPr>
            <a:spLocks noChangeArrowheads="1"/>
          </p:cNvSpPr>
          <p:nvPr/>
        </p:nvSpPr>
        <p:spPr bwMode="auto">
          <a:xfrm>
            <a:off x="10320361" y="149023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15" name="Oval 6"/>
          <p:cNvSpPr>
            <a:spLocks noChangeArrowheads="1"/>
          </p:cNvSpPr>
          <p:nvPr/>
        </p:nvSpPr>
        <p:spPr bwMode="auto">
          <a:xfrm>
            <a:off x="8084723" y="224762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16" name="Oval 6"/>
          <p:cNvSpPr>
            <a:spLocks noChangeArrowheads="1"/>
          </p:cNvSpPr>
          <p:nvPr/>
        </p:nvSpPr>
        <p:spPr bwMode="auto">
          <a:xfrm>
            <a:off x="9578887" y="224314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17" name="Oval 6"/>
          <p:cNvSpPr>
            <a:spLocks noChangeArrowheads="1"/>
          </p:cNvSpPr>
          <p:nvPr/>
        </p:nvSpPr>
        <p:spPr bwMode="auto">
          <a:xfrm>
            <a:off x="5073676" y="151308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sp>
        <p:nvSpPr>
          <p:cNvPr id="50" name="Oval 6"/>
          <p:cNvSpPr>
            <a:spLocks noChangeArrowheads="1"/>
          </p:cNvSpPr>
          <p:nvPr/>
        </p:nvSpPr>
        <p:spPr bwMode="auto">
          <a:xfrm>
            <a:off x="8846543" y="150375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pic>
        <p:nvPicPr>
          <p:cNvPr id="51"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348" y="1459227"/>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Connector 51"/>
          <p:cNvCxnSpPr/>
          <p:nvPr/>
        </p:nvCxnSpPr>
        <p:spPr>
          <a:xfrm flipH="1">
            <a:off x="1030644" y="1908965"/>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1840269" y="172513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811692" y="1894039"/>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Oval 6"/>
          <p:cNvSpPr>
            <a:spLocks noChangeArrowheads="1"/>
          </p:cNvSpPr>
          <p:nvPr/>
        </p:nvSpPr>
        <p:spPr bwMode="auto">
          <a:xfrm>
            <a:off x="1339866" y="147976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cxnSp>
        <p:nvCxnSpPr>
          <p:cNvPr id="56" name="Straight Connector 55"/>
          <p:cNvCxnSpPr/>
          <p:nvPr/>
        </p:nvCxnSpPr>
        <p:spPr>
          <a:xfrm flipH="1" flipV="1">
            <a:off x="3279832" y="1894039"/>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Oval 6"/>
          <p:cNvSpPr>
            <a:spLocks noChangeArrowheads="1"/>
          </p:cNvSpPr>
          <p:nvPr/>
        </p:nvSpPr>
        <p:spPr bwMode="auto">
          <a:xfrm>
            <a:off x="3574149" y="220982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sp>
        <p:nvSpPr>
          <p:cNvPr id="58" name="Oval 6"/>
          <p:cNvSpPr>
            <a:spLocks noChangeArrowheads="1"/>
          </p:cNvSpPr>
          <p:nvPr/>
        </p:nvSpPr>
        <p:spPr bwMode="auto">
          <a:xfrm>
            <a:off x="2843215" y="144261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59" name="Straight Connector 58"/>
          <p:cNvCxnSpPr/>
          <p:nvPr/>
        </p:nvCxnSpPr>
        <p:spPr>
          <a:xfrm flipH="1" flipV="1">
            <a:off x="1047730" y="2652733"/>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Oval 6"/>
          <p:cNvSpPr>
            <a:spLocks noChangeArrowheads="1"/>
          </p:cNvSpPr>
          <p:nvPr/>
        </p:nvSpPr>
        <p:spPr bwMode="auto">
          <a:xfrm>
            <a:off x="607577" y="221429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61" name="Oval 6"/>
          <p:cNvSpPr>
            <a:spLocks noChangeArrowheads="1"/>
          </p:cNvSpPr>
          <p:nvPr/>
        </p:nvSpPr>
        <p:spPr bwMode="auto">
          <a:xfrm>
            <a:off x="1339866" y="294042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cxnSp>
        <p:nvCxnSpPr>
          <p:cNvPr id="62" name="Straight Connector 61"/>
          <p:cNvCxnSpPr/>
          <p:nvPr/>
        </p:nvCxnSpPr>
        <p:spPr>
          <a:xfrm flipH="1" flipV="1">
            <a:off x="2530143" y="2661347"/>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Oval 6"/>
          <p:cNvSpPr>
            <a:spLocks noChangeArrowheads="1"/>
          </p:cNvSpPr>
          <p:nvPr/>
        </p:nvSpPr>
        <p:spPr bwMode="auto">
          <a:xfrm>
            <a:off x="2843215" y="294773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7</a:t>
            </a:r>
          </a:p>
        </p:txBody>
      </p:sp>
      <p:sp>
        <p:nvSpPr>
          <p:cNvPr id="64" name="Oval 6"/>
          <p:cNvSpPr>
            <a:spLocks noChangeArrowheads="1"/>
          </p:cNvSpPr>
          <p:nvPr/>
        </p:nvSpPr>
        <p:spPr bwMode="auto">
          <a:xfrm>
            <a:off x="2101741" y="220982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pic>
        <p:nvPicPr>
          <p:cNvPr id="65"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676" y="1504728"/>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Straight Connector 65"/>
          <p:cNvCxnSpPr/>
          <p:nvPr/>
        </p:nvCxnSpPr>
        <p:spPr>
          <a:xfrm flipH="1">
            <a:off x="4778740" y="1970866"/>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5588365" y="1772745"/>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5559788" y="1955940"/>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Oval 6"/>
          <p:cNvSpPr>
            <a:spLocks noChangeArrowheads="1"/>
          </p:cNvSpPr>
          <p:nvPr/>
        </p:nvSpPr>
        <p:spPr bwMode="auto">
          <a:xfrm>
            <a:off x="4355673" y="227620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70" name="Oval 6"/>
          <p:cNvSpPr>
            <a:spLocks noChangeArrowheads="1"/>
          </p:cNvSpPr>
          <p:nvPr/>
        </p:nvSpPr>
        <p:spPr bwMode="auto">
          <a:xfrm>
            <a:off x="5849837" y="227172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sp>
        <p:nvSpPr>
          <p:cNvPr id="71" name="Oval 6"/>
          <p:cNvSpPr>
            <a:spLocks noChangeArrowheads="1"/>
          </p:cNvSpPr>
          <p:nvPr/>
        </p:nvSpPr>
        <p:spPr bwMode="auto">
          <a:xfrm>
            <a:off x="5087962" y="152737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cxnSp>
        <p:nvCxnSpPr>
          <p:cNvPr id="72" name="Straight Connector 71"/>
          <p:cNvCxnSpPr/>
          <p:nvPr/>
        </p:nvCxnSpPr>
        <p:spPr>
          <a:xfrm flipH="1" flipV="1">
            <a:off x="7023160" y="1925146"/>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Oval 6"/>
          <p:cNvSpPr>
            <a:spLocks noChangeArrowheads="1"/>
          </p:cNvSpPr>
          <p:nvPr/>
        </p:nvSpPr>
        <p:spPr bwMode="auto">
          <a:xfrm>
            <a:off x="7322994" y="223882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sp>
        <p:nvSpPr>
          <p:cNvPr id="74" name="Oval 6"/>
          <p:cNvSpPr>
            <a:spLocks noChangeArrowheads="1"/>
          </p:cNvSpPr>
          <p:nvPr/>
        </p:nvSpPr>
        <p:spPr bwMode="auto">
          <a:xfrm>
            <a:off x="6591311" y="150451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75" name="Straight Connector 74"/>
          <p:cNvCxnSpPr/>
          <p:nvPr/>
        </p:nvCxnSpPr>
        <p:spPr>
          <a:xfrm flipH="1" flipV="1">
            <a:off x="4831791" y="2704715"/>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6314204" y="2699041"/>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Oval 6"/>
          <p:cNvSpPr>
            <a:spLocks noChangeArrowheads="1"/>
          </p:cNvSpPr>
          <p:nvPr/>
        </p:nvSpPr>
        <p:spPr bwMode="auto">
          <a:xfrm>
            <a:off x="5090856" y="297861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6</a:t>
            </a:r>
          </a:p>
        </p:txBody>
      </p:sp>
      <p:sp>
        <p:nvSpPr>
          <p:cNvPr id="78" name="Oval 6"/>
          <p:cNvSpPr>
            <a:spLocks noChangeArrowheads="1"/>
          </p:cNvSpPr>
          <p:nvPr/>
        </p:nvSpPr>
        <p:spPr bwMode="auto">
          <a:xfrm>
            <a:off x="6594205" y="298592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7</a:t>
            </a:r>
          </a:p>
        </p:txBody>
      </p:sp>
      <p:pic>
        <p:nvPicPr>
          <p:cNvPr id="79"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4425" y="1471180"/>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p:cNvCxnSpPr/>
          <p:nvPr/>
        </p:nvCxnSpPr>
        <p:spPr>
          <a:xfrm flipH="1">
            <a:off x="8488721" y="1920918"/>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9298346" y="1737085"/>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9269769" y="190599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Oval 6"/>
          <p:cNvSpPr>
            <a:spLocks noChangeArrowheads="1"/>
          </p:cNvSpPr>
          <p:nvPr/>
        </p:nvSpPr>
        <p:spPr bwMode="auto">
          <a:xfrm>
            <a:off x="8797943" y="149171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cxnSp>
        <p:nvCxnSpPr>
          <p:cNvPr id="84" name="Straight Connector 83"/>
          <p:cNvCxnSpPr/>
          <p:nvPr/>
        </p:nvCxnSpPr>
        <p:spPr>
          <a:xfrm flipH="1" flipV="1">
            <a:off x="10737909" y="190599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5" name="Oval 6"/>
          <p:cNvSpPr>
            <a:spLocks noChangeArrowheads="1"/>
          </p:cNvSpPr>
          <p:nvPr/>
        </p:nvSpPr>
        <p:spPr bwMode="auto">
          <a:xfrm>
            <a:off x="11032226" y="222177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sp>
        <p:nvSpPr>
          <p:cNvPr id="86" name="Oval 6"/>
          <p:cNvSpPr>
            <a:spLocks noChangeArrowheads="1"/>
          </p:cNvSpPr>
          <p:nvPr/>
        </p:nvSpPr>
        <p:spPr bwMode="auto">
          <a:xfrm>
            <a:off x="10301292" y="145457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87" name="Straight Connector 86"/>
          <p:cNvCxnSpPr/>
          <p:nvPr/>
        </p:nvCxnSpPr>
        <p:spPr>
          <a:xfrm flipH="1" flipV="1">
            <a:off x="8505807" y="2678974"/>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Oval 6"/>
          <p:cNvSpPr>
            <a:spLocks noChangeArrowheads="1"/>
          </p:cNvSpPr>
          <p:nvPr/>
        </p:nvSpPr>
        <p:spPr bwMode="auto">
          <a:xfrm>
            <a:off x="8065654" y="222625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89" name="Oval 6"/>
          <p:cNvSpPr>
            <a:spLocks noChangeArrowheads="1"/>
          </p:cNvSpPr>
          <p:nvPr/>
        </p:nvSpPr>
        <p:spPr bwMode="auto">
          <a:xfrm>
            <a:off x="8797943" y="295237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6</a:t>
            </a:r>
          </a:p>
        </p:txBody>
      </p:sp>
      <p:cxnSp>
        <p:nvCxnSpPr>
          <p:cNvPr id="90" name="Straight Connector 89"/>
          <p:cNvCxnSpPr/>
          <p:nvPr/>
        </p:nvCxnSpPr>
        <p:spPr>
          <a:xfrm flipH="1" flipV="1">
            <a:off x="9994051" y="2669198"/>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Oval 6"/>
          <p:cNvSpPr>
            <a:spLocks noChangeArrowheads="1"/>
          </p:cNvSpPr>
          <p:nvPr/>
        </p:nvSpPr>
        <p:spPr bwMode="auto">
          <a:xfrm>
            <a:off x="9559818" y="222177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sp>
        <p:nvSpPr>
          <p:cNvPr id="92" name="Oval 6"/>
          <p:cNvSpPr>
            <a:spLocks noChangeArrowheads="1"/>
          </p:cNvSpPr>
          <p:nvPr/>
        </p:nvSpPr>
        <p:spPr bwMode="auto">
          <a:xfrm>
            <a:off x="10287120" y="296898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7</a:t>
            </a:r>
          </a:p>
        </p:txBody>
      </p:sp>
      <p:grpSp>
        <p:nvGrpSpPr>
          <p:cNvPr id="107" name="Group 106"/>
          <p:cNvGrpSpPr/>
          <p:nvPr/>
        </p:nvGrpSpPr>
        <p:grpSpPr>
          <a:xfrm>
            <a:off x="549659" y="1173293"/>
            <a:ext cx="4050332" cy="2505624"/>
            <a:chOff x="527309" y="1220317"/>
            <a:chExt cx="4050332" cy="2505624"/>
          </a:xfrm>
        </p:grpSpPr>
        <p:sp>
          <p:nvSpPr>
            <p:cNvPr id="108" name="TextBox 107"/>
            <p:cNvSpPr txBox="1"/>
            <p:nvPr/>
          </p:nvSpPr>
          <p:spPr>
            <a:xfrm>
              <a:off x="1269511"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0,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109" name="TextBox 108"/>
            <p:cNvSpPr txBox="1"/>
            <p:nvPr/>
          </p:nvSpPr>
          <p:spPr>
            <a:xfrm>
              <a:off x="2721869"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110" name="TextBox 109"/>
            <p:cNvSpPr txBox="1"/>
            <p:nvPr/>
          </p:nvSpPr>
          <p:spPr>
            <a:xfrm>
              <a:off x="527309" y="1991789"/>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p>
          </p:txBody>
        </p:sp>
        <p:sp>
          <p:nvSpPr>
            <p:cNvPr id="111" name="TextBox 110"/>
            <p:cNvSpPr txBox="1"/>
            <p:nvPr/>
          </p:nvSpPr>
          <p:spPr>
            <a:xfrm>
              <a:off x="1984928" y="197179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112" name="TextBox 111"/>
            <p:cNvSpPr txBox="1"/>
            <p:nvPr/>
          </p:nvSpPr>
          <p:spPr>
            <a:xfrm>
              <a:off x="3318263" y="2632836"/>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=2</a:t>
              </a:r>
            </a:p>
          </p:txBody>
        </p:sp>
        <p:sp>
          <p:nvSpPr>
            <p:cNvPr id="113" name="TextBox 112"/>
            <p:cNvSpPr txBox="1"/>
            <p:nvPr/>
          </p:nvSpPr>
          <p:spPr>
            <a:xfrm>
              <a:off x="2605486" y="338738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a:t>
              </a:r>
              <a:r>
                <a:rPr lang="en-US" sz="1400" b="1" dirty="0">
                  <a:solidFill>
                    <a:srgbClr val="0070C0"/>
                  </a:solidFill>
                </a:rPr>
                <a:t>4</a:t>
              </a:r>
              <a:endParaRPr lang="en-US" sz="1600" b="1" dirty="0">
                <a:solidFill>
                  <a:srgbClr val="0070C0"/>
                </a:solidFill>
              </a:endParaRPr>
            </a:p>
          </p:txBody>
        </p:sp>
        <p:sp>
          <p:nvSpPr>
            <p:cNvPr id="114" name="TextBox 113"/>
            <p:cNvSpPr txBox="1"/>
            <p:nvPr/>
          </p:nvSpPr>
          <p:spPr>
            <a:xfrm>
              <a:off x="1228425" y="338738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a:t>
              </a:r>
              <a:r>
                <a:rPr lang="en-US" sz="1400" b="1" dirty="0">
                  <a:solidFill>
                    <a:srgbClr val="0070C0"/>
                  </a:solidFill>
                </a:rPr>
                <a:t>3</a:t>
              </a:r>
              <a:endParaRPr lang="en-US" sz="1600" b="1" dirty="0">
                <a:solidFill>
                  <a:srgbClr val="0070C0"/>
                </a:solidFill>
              </a:endParaRPr>
            </a:p>
          </p:txBody>
        </p:sp>
      </p:grpSp>
      <p:grpSp>
        <p:nvGrpSpPr>
          <p:cNvPr id="115" name="Group 114"/>
          <p:cNvGrpSpPr/>
          <p:nvPr/>
        </p:nvGrpSpPr>
        <p:grpSpPr>
          <a:xfrm>
            <a:off x="4302519" y="1225679"/>
            <a:ext cx="4050332" cy="2505624"/>
            <a:chOff x="527309" y="1220317"/>
            <a:chExt cx="4050332" cy="2505624"/>
          </a:xfrm>
        </p:grpSpPr>
        <p:sp>
          <p:nvSpPr>
            <p:cNvPr id="116" name="TextBox 115"/>
            <p:cNvSpPr txBox="1"/>
            <p:nvPr/>
          </p:nvSpPr>
          <p:spPr>
            <a:xfrm>
              <a:off x="1269511"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0,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117" name="TextBox 116"/>
            <p:cNvSpPr txBox="1"/>
            <p:nvPr/>
          </p:nvSpPr>
          <p:spPr>
            <a:xfrm>
              <a:off x="2721869"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118" name="TextBox 117"/>
            <p:cNvSpPr txBox="1"/>
            <p:nvPr/>
          </p:nvSpPr>
          <p:spPr>
            <a:xfrm>
              <a:off x="527309" y="1991789"/>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p>
          </p:txBody>
        </p:sp>
        <p:sp>
          <p:nvSpPr>
            <p:cNvPr id="119" name="TextBox 118"/>
            <p:cNvSpPr txBox="1"/>
            <p:nvPr/>
          </p:nvSpPr>
          <p:spPr>
            <a:xfrm>
              <a:off x="1984928" y="197179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120" name="TextBox 119"/>
            <p:cNvSpPr txBox="1"/>
            <p:nvPr/>
          </p:nvSpPr>
          <p:spPr>
            <a:xfrm>
              <a:off x="3318263" y="2632836"/>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=2</a:t>
              </a:r>
            </a:p>
          </p:txBody>
        </p:sp>
        <p:sp>
          <p:nvSpPr>
            <p:cNvPr id="121" name="TextBox 120"/>
            <p:cNvSpPr txBox="1"/>
            <p:nvPr/>
          </p:nvSpPr>
          <p:spPr>
            <a:xfrm>
              <a:off x="2605486" y="338738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a:t>
              </a:r>
              <a:r>
                <a:rPr lang="en-US" sz="1400" b="1" dirty="0">
                  <a:solidFill>
                    <a:srgbClr val="0070C0"/>
                  </a:solidFill>
                </a:rPr>
                <a:t>4</a:t>
              </a:r>
              <a:endParaRPr lang="en-US" sz="1600" b="1" dirty="0">
                <a:solidFill>
                  <a:srgbClr val="0070C0"/>
                </a:solidFill>
              </a:endParaRPr>
            </a:p>
          </p:txBody>
        </p:sp>
        <p:sp>
          <p:nvSpPr>
            <p:cNvPr id="122" name="TextBox 121"/>
            <p:cNvSpPr txBox="1"/>
            <p:nvPr/>
          </p:nvSpPr>
          <p:spPr>
            <a:xfrm>
              <a:off x="1228425" y="338738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a:t>
              </a:r>
              <a:r>
                <a:rPr lang="en-US" sz="1400" b="1" dirty="0">
                  <a:solidFill>
                    <a:srgbClr val="0070C0"/>
                  </a:solidFill>
                </a:rPr>
                <a:t>3</a:t>
              </a:r>
              <a:endParaRPr lang="en-US" sz="1600" b="1" dirty="0">
                <a:solidFill>
                  <a:srgbClr val="0070C0"/>
                </a:solidFill>
              </a:endParaRPr>
            </a:p>
          </p:txBody>
        </p:sp>
      </p:grpSp>
      <p:grpSp>
        <p:nvGrpSpPr>
          <p:cNvPr id="123" name="Group 122"/>
          <p:cNvGrpSpPr/>
          <p:nvPr/>
        </p:nvGrpSpPr>
        <p:grpSpPr>
          <a:xfrm>
            <a:off x="8007750" y="1187581"/>
            <a:ext cx="4050332" cy="2505624"/>
            <a:chOff x="527309" y="1220317"/>
            <a:chExt cx="4050332" cy="2505624"/>
          </a:xfrm>
        </p:grpSpPr>
        <p:sp>
          <p:nvSpPr>
            <p:cNvPr id="124" name="TextBox 123"/>
            <p:cNvSpPr txBox="1"/>
            <p:nvPr/>
          </p:nvSpPr>
          <p:spPr>
            <a:xfrm>
              <a:off x="1269511"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0, p</a:t>
              </a:r>
              <a:r>
                <a:rPr lang="en-US" sz="1600" b="1" dirty="0">
                  <a:solidFill>
                    <a:srgbClr val="0070C0"/>
                  </a:solidFill>
                </a:rPr>
                <a:t>=</a:t>
              </a:r>
              <a:r>
                <a:rPr lang="en-US" sz="1400" b="1" dirty="0">
                  <a:solidFill>
                    <a:srgbClr val="0070C0"/>
                  </a:solidFill>
                </a:rPr>
                <a:t>∅</a:t>
              </a:r>
              <a:endParaRPr lang="en-US" sz="1600" b="1" dirty="0">
                <a:solidFill>
                  <a:srgbClr val="0070C0"/>
                </a:solidFill>
              </a:endParaRPr>
            </a:p>
          </p:txBody>
        </p:sp>
        <p:sp>
          <p:nvSpPr>
            <p:cNvPr id="125" name="TextBox 124"/>
            <p:cNvSpPr txBox="1"/>
            <p:nvPr/>
          </p:nvSpPr>
          <p:spPr>
            <a:xfrm>
              <a:off x="2721869" y="122031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126" name="TextBox 125"/>
            <p:cNvSpPr txBox="1"/>
            <p:nvPr/>
          </p:nvSpPr>
          <p:spPr>
            <a:xfrm>
              <a:off x="527309" y="1991789"/>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p>
          </p:txBody>
        </p:sp>
        <p:sp>
          <p:nvSpPr>
            <p:cNvPr id="127" name="TextBox 126"/>
            <p:cNvSpPr txBox="1"/>
            <p:nvPr/>
          </p:nvSpPr>
          <p:spPr>
            <a:xfrm>
              <a:off x="1984928" y="197179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1, p</a:t>
              </a:r>
              <a:r>
                <a:rPr lang="en-US" sz="1600" b="1" dirty="0">
                  <a:solidFill>
                    <a:srgbClr val="0070C0"/>
                  </a:solidFill>
                </a:rPr>
                <a:t>=</a:t>
              </a:r>
              <a:r>
                <a:rPr lang="en-US" sz="1400" b="1" dirty="0">
                  <a:solidFill>
                    <a:srgbClr val="0070C0"/>
                  </a:solidFill>
                </a:rPr>
                <a:t>1</a:t>
              </a:r>
              <a:endParaRPr lang="en-US" sz="1600" b="1" dirty="0">
                <a:solidFill>
                  <a:srgbClr val="0070C0"/>
                </a:solidFill>
              </a:endParaRPr>
            </a:p>
          </p:txBody>
        </p:sp>
        <p:sp>
          <p:nvSpPr>
            <p:cNvPr id="128" name="TextBox 127"/>
            <p:cNvSpPr txBox="1"/>
            <p:nvPr/>
          </p:nvSpPr>
          <p:spPr>
            <a:xfrm>
              <a:off x="3318263" y="2632836"/>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=2</a:t>
              </a:r>
            </a:p>
          </p:txBody>
        </p:sp>
        <p:sp>
          <p:nvSpPr>
            <p:cNvPr id="129" name="TextBox 128"/>
            <p:cNvSpPr txBox="1"/>
            <p:nvPr/>
          </p:nvSpPr>
          <p:spPr>
            <a:xfrm>
              <a:off x="2605486" y="338738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a:t>
              </a:r>
              <a:r>
                <a:rPr lang="en-US" sz="1400" b="1" dirty="0">
                  <a:solidFill>
                    <a:srgbClr val="0070C0"/>
                  </a:solidFill>
                </a:rPr>
                <a:t>4</a:t>
              </a:r>
              <a:endParaRPr lang="en-US" sz="1600" b="1" dirty="0">
                <a:solidFill>
                  <a:srgbClr val="0070C0"/>
                </a:solidFill>
              </a:endParaRPr>
            </a:p>
          </p:txBody>
        </p:sp>
        <p:sp>
          <p:nvSpPr>
            <p:cNvPr id="130" name="TextBox 129"/>
            <p:cNvSpPr txBox="1"/>
            <p:nvPr/>
          </p:nvSpPr>
          <p:spPr>
            <a:xfrm>
              <a:off x="1228425" y="3387387"/>
              <a:ext cx="1259378" cy="338554"/>
            </a:xfrm>
            <a:prstGeom prst="rect">
              <a:avLst/>
            </a:prstGeom>
            <a:noFill/>
          </p:spPr>
          <p:txBody>
            <a:bodyPr wrap="square" rtlCol="0">
              <a:spAutoFit/>
            </a:bodyPr>
            <a:lstStyle/>
            <a:p>
              <a:r>
                <a:rPr lang="en-US" sz="1600" b="1" dirty="0">
                  <a:solidFill>
                    <a:srgbClr val="0070C0"/>
                  </a:solidFill>
                </a:rPr>
                <a:t>d</a:t>
              </a:r>
              <a:r>
                <a:rPr lang="en-US" sz="1200" b="1" dirty="0">
                  <a:solidFill>
                    <a:srgbClr val="0070C0"/>
                  </a:solidFill>
                </a:rPr>
                <a:t>=</a:t>
              </a:r>
              <a:r>
                <a:rPr lang="en-US" sz="1400" b="1" dirty="0">
                  <a:solidFill>
                    <a:srgbClr val="0070C0"/>
                  </a:solidFill>
                </a:rPr>
                <a:t>2, p</a:t>
              </a:r>
              <a:r>
                <a:rPr lang="en-US" sz="1600" b="1" dirty="0">
                  <a:solidFill>
                    <a:srgbClr val="0070C0"/>
                  </a:solidFill>
                </a:rPr>
                <a:t>=</a:t>
              </a:r>
              <a:r>
                <a:rPr lang="en-US" sz="1400" b="1" dirty="0">
                  <a:solidFill>
                    <a:srgbClr val="0070C0"/>
                  </a:solidFill>
                </a:rPr>
                <a:t>3</a:t>
              </a:r>
              <a:endParaRPr lang="en-US" sz="1600" b="1" dirty="0">
                <a:solidFill>
                  <a:srgbClr val="0070C0"/>
                </a:solidFill>
              </a:endParaRPr>
            </a:p>
          </p:txBody>
        </p:sp>
      </p:grpSp>
      <p:cxnSp>
        <p:nvCxnSpPr>
          <p:cNvPr id="147" name="Straight Connector 146"/>
          <p:cNvCxnSpPr/>
          <p:nvPr/>
        </p:nvCxnSpPr>
        <p:spPr>
          <a:xfrm>
            <a:off x="609600" y="3773808"/>
            <a:ext cx="10972800"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48" name="Table 147"/>
          <p:cNvGraphicFramePr>
            <a:graphicFrameLocks noGrp="1"/>
          </p:cNvGraphicFramePr>
          <p:nvPr/>
        </p:nvGraphicFramePr>
        <p:xfrm>
          <a:off x="600941" y="3331532"/>
          <a:ext cx="48768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tblGrid>
              <a:tr h="274320">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0"/>
                  </a:ext>
                </a:extLst>
              </a:tr>
            </a:tbl>
          </a:graphicData>
        </a:graphic>
      </p:graphicFrame>
      <p:graphicFrame>
        <p:nvGraphicFramePr>
          <p:cNvPr id="149" name="Table 148"/>
          <p:cNvGraphicFramePr>
            <a:graphicFrameLocks noGrp="1"/>
          </p:cNvGraphicFramePr>
          <p:nvPr/>
        </p:nvGraphicFramePr>
        <p:xfrm>
          <a:off x="4268083" y="3326764"/>
          <a:ext cx="24384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tblGrid>
              <a:tr h="274320">
                <a:tc>
                  <a:txBody>
                    <a:bodyPr/>
                    <a:lstStyle/>
                    <a:p>
                      <a:r>
                        <a:rPr lang="en-US" dirty="0"/>
                        <a:t>7</a:t>
                      </a:r>
                    </a:p>
                  </a:txBody>
                  <a:tcPr/>
                </a:tc>
                <a:extLst>
                  <a:ext uri="{0D108BD9-81ED-4DB2-BD59-A6C34878D82A}">
                    <a16:rowId xmlns:a16="http://schemas.microsoft.com/office/drawing/2014/main" val="10000"/>
                  </a:ext>
                </a:extLst>
              </a:tr>
            </a:tbl>
          </a:graphicData>
        </a:graphic>
      </p:graphicFrame>
      <p:graphicFrame>
        <p:nvGraphicFramePr>
          <p:cNvPr id="150" name="Table 149"/>
          <p:cNvGraphicFramePr>
            <a:graphicFrameLocks noGrp="1"/>
          </p:cNvGraphicFramePr>
          <p:nvPr/>
        </p:nvGraphicFramePr>
        <p:xfrm>
          <a:off x="7906810" y="3332207"/>
          <a:ext cx="24384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tblGrid>
              <a:tr h="274320">
                <a:tc>
                  <a:txBody>
                    <a:bodyPr/>
                    <a:lstStyle/>
                    <a:p>
                      <a:r>
                        <a:rPr lang="en-US" sz="1800" b="1" dirty="0">
                          <a:solidFill>
                            <a:schemeClr val="tx1"/>
                          </a:solidFill>
                        </a:rPr>
                        <a:t>∅</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23291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Traversal</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a:t>
            </a:fld>
            <a:endParaRPr lang="en-GB"/>
          </a:p>
        </p:txBody>
      </p:sp>
      <p:sp>
        <p:nvSpPr>
          <p:cNvPr id="6" name="Content Placeholder 5"/>
          <p:cNvSpPr>
            <a:spLocks noGrp="1"/>
          </p:cNvSpPr>
          <p:nvPr>
            <p:ph sz="quarter" idx="1"/>
          </p:nvPr>
        </p:nvSpPr>
        <p:spPr/>
        <p:txBody>
          <a:bodyPr/>
          <a:lstStyle/>
          <a:p>
            <a:r>
              <a:rPr lang="en-US" dirty="0"/>
              <a:t>Visiting all vertices one bye one</a:t>
            </a:r>
          </a:p>
          <a:p>
            <a:r>
              <a:rPr lang="en-US" dirty="0"/>
              <a:t>Just like we did in tree but remember tree has no cycles, so its bit different in graph scenario</a:t>
            </a:r>
          </a:p>
          <a:p>
            <a:pPr lvl="1"/>
            <a:r>
              <a:rPr lang="en-US" dirty="0"/>
              <a:t>We need to keep track of nodes that have been visited/discovered</a:t>
            </a:r>
          </a:p>
          <a:p>
            <a:r>
              <a:rPr lang="en-US" dirty="0"/>
              <a:t>And if graph is disconnected</a:t>
            </a:r>
          </a:p>
          <a:p>
            <a:pPr lvl="1"/>
            <a:r>
              <a:rPr lang="en-US" dirty="0"/>
              <a:t>We cannot traverse each vertex from just a single vertex</a:t>
            </a:r>
          </a:p>
          <a:p>
            <a:r>
              <a:rPr lang="en-US" dirty="0"/>
              <a:t>Two ways:</a:t>
            </a:r>
          </a:p>
          <a:p>
            <a:pPr lvl="1"/>
            <a:r>
              <a:rPr lang="en-US" dirty="0"/>
              <a:t>Breadth First Traversal</a:t>
            </a:r>
          </a:p>
          <a:p>
            <a:pPr lvl="2"/>
            <a:r>
              <a:rPr lang="en-US" dirty="0"/>
              <a:t>Visit nodes that are closest to starting node before other nodes</a:t>
            </a:r>
          </a:p>
          <a:p>
            <a:pPr lvl="1"/>
            <a:r>
              <a:rPr lang="en-US" dirty="0"/>
              <a:t>Depth First Traversal</a:t>
            </a:r>
          </a:p>
          <a:p>
            <a:pPr lvl="3"/>
            <a:r>
              <a:rPr lang="en-US" dirty="0"/>
              <a:t>Visit recursively one side before going back to other side</a:t>
            </a:r>
          </a:p>
        </p:txBody>
      </p:sp>
    </p:spTree>
    <p:extLst>
      <p:ext uri="{BB962C8B-B14F-4D97-AF65-F5344CB8AC3E}">
        <p14:creationId xmlns:p14="http://schemas.microsoft.com/office/powerpoint/2010/main" val="1189894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Path(Non-Weighted Graph)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30</a:t>
            </a:fld>
            <a:endParaRPr lang="en-GB"/>
          </a:p>
        </p:txBody>
      </p:sp>
      <p:sp>
        <p:nvSpPr>
          <p:cNvPr id="6" name="Content Placeholder 5"/>
          <p:cNvSpPr>
            <a:spLocks noGrp="1"/>
          </p:cNvSpPr>
          <p:nvPr>
            <p:ph sz="quarter" idx="1"/>
          </p:nvPr>
        </p:nvSpPr>
        <p:spPr/>
        <p:txBody>
          <a:bodyPr>
            <a:normAutofit fontScale="55000" lnSpcReduction="20000"/>
          </a:bodyPr>
          <a:lstStyle/>
          <a:p>
            <a:r>
              <a:rPr lang="en-US" dirty="0"/>
              <a:t>Algorithm: BFS(G, start)</a:t>
            </a:r>
          </a:p>
          <a:p>
            <a:pPr lvl="1"/>
            <a:r>
              <a:rPr lang="en-US" dirty="0">
                <a:latin typeface="Consolas" panose="020B0609020204030204" pitchFamily="49" charset="0"/>
                <a:cs typeface="Consolas" panose="020B0609020204030204" pitchFamily="49" charset="0"/>
              </a:rPr>
              <a:t>Input: Graph and start vertex of graph.</a:t>
            </a:r>
          </a:p>
          <a:p>
            <a:pPr lvl="1"/>
            <a:r>
              <a:rPr lang="en-US" dirty="0">
                <a:latin typeface="Consolas" panose="020B0609020204030204" pitchFamily="49" charset="0"/>
                <a:cs typeface="Consolas" panose="020B0609020204030204" pitchFamily="49" charset="0"/>
              </a:rPr>
              <a:t>Output: list of vertices reachable from start along with their paths and distances</a:t>
            </a:r>
          </a:p>
          <a:p>
            <a:pPr lvl="1"/>
            <a:r>
              <a:rPr lang="en-US" dirty="0">
                <a:latin typeface="Consolas" panose="020B0609020204030204" pitchFamily="49" charset="0"/>
                <a:cs typeface="Consolas" panose="020B0609020204030204" pitchFamily="49" charset="0"/>
              </a:rPr>
              <a:t>Steps:</a:t>
            </a:r>
          </a:p>
          <a:p>
            <a:pPr marL="777240" lvl="1" indent="-457200">
              <a:buFont typeface="+mj-lt"/>
              <a:buAutoNum type="arabicPeriod"/>
            </a:pPr>
            <a:r>
              <a:rPr lang="en-US" dirty="0">
                <a:latin typeface="Consolas" panose="020B0609020204030204" pitchFamily="49" charset="0"/>
                <a:cs typeface="Consolas" panose="020B0609020204030204" pitchFamily="49" charset="0"/>
              </a:rPr>
              <a:t>Q = new Queue()</a:t>
            </a:r>
          </a:p>
          <a:p>
            <a:pPr marL="777240" lvl="1" indent="-457200">
              <a:buFont typeface="+mj-lt"/>
              <a:buAutoNum type="arabicPeriod"/>
            </a:pPr>
            <a:r>
              <a:rPr lang="en-US" dirty="0">
                <a:latin typeface="Consolas" panose="020B0609020204030204" pitchFamily="49" charset="0"/>
                <a:cs typeface="Consolas" panose="020B0609020204030204" pitchFamily="49" charset="0"/>
              </a:rPr>
              <a:t>For each vertex v in G</a:t>
            </a:r>
          </a:p>
          <a:p>
            <a:pPr marL="777240" lvl="1" indent="-457200">
              <a:buFont typeface="+mj-lt"/>
              <a:buAutoNum type="arabicPeriod"/>
            </a:pPr>
            <a:r>
              <a:rPr lang="en-US" dirty="0">
                <a:latin typeface="Consolas" panose="020B0609020204030204" pitchFamily="49" charset="0"/>
                <a:cs typeface="Consolas" panose="020B0609020204030204" pitchFamily="49" charset="0"/>
              </a:rPr>
              <a:t>  d[v]=infinity</a:t>
            </a:r>
          </a:p>
          <a:p>
            <a:pPr marL="777240" lvl="1" indent="-457200">
              <a:buFont typeface="+mj-lt"/>
              <a:buAutoNum type="arabicPeriod"/>
            </a:pPr>
            <a:r>
              <a:rPr lang="en-US" dirty="0">
                <a:latin typeface="Consolas" panose="020B0609020204030204" pitchFamily="49" charset="0"/>
                <a:cs typeface="Consolas" panose="020B0609020204030204" pitchFamily="49" charset="0"/>
              </a:rPr>
              <a:t>  p[v]=null</a:t>
            </a:r>
          </a:p>
          <a:p>
            <a:pPr marL="777240" lvl="1" indent="-457200">
              <a:buFont typeface="+mj-lt"/>
              <a:buAutoNum type="arabicPeriod"/>
            </a:pPr>
            <a:r>
              <a:rPr lang="en-US" dirty="0">
                <a:latin typeface="Consolas" panose="020B0609020204030204" pitchFamily="49" charset="0"/>
                <a:cs typeface="Consolas" panose="020B0609020204030204" pitchFamily="49" charset="0"/>
              </a:rPr>
              <a:t>End For</a:t>
            </a:r>
          </a:p>
          <a:p>
            <a:pPr marL="777240" lvl="1" indent="-457200">
              <a:buFont typeface="+mj-lt"/>
              <a:buAutoNum type="arabicPeriod"/>
            </a:pPr>
            <a:r>
              <a:rPr lang="en-US" dirty="0">
                <a:latin typeface="Consolas" panose="020B0609020204030204" pitchFamily="49" charset="0"/>
                <a:cs typeface="Consolas" panose="020B0609020204030204" pitchFamily="49" charset="0"/>
              </a:rPr>
              <a:t>d[start]=0</a:t>
            </a:r>
          </a:p>
          <a:p>
            <a:pPr marL="777240" lvl="1" indent="-457200">
              <a:buFont typeface="+mj-lt"/>
              <a:buAutoNum type="arabicPeriod"/>
            </a:pPr>
            <a:r>
              <a:rPr lang="en-US" dirty="0" err="1">
                <a:latin typeface="Consolas" panose="020B0609020204030204" pitchFamily="49" charset="0"/>
                <a:cs typeface="Consolas" panose="020B0609020204030204" pitchFamily="49" charset="0"/>
              </a:rPr>
              <a:t>Q.enqueue</a:t>
            </a:r>
            <a:r>
              <a:rPr lang="en-US" dirty="0">
                <a:latin typeface="Consolas" panose="020B0609020204030204" pitchFamily="49" charset="0"/>
                <a:cs typeface="Consolas" panose="020B0609020204030204" pitchFamily="49" charset="0"/>
              </a:rPr>
              <a:t>(start)</a:t>
            </a:r>
          </a:p>
          <a:p>
            <a:pPr marL="777240" lvl="1" indent="-457200">
              <a:buFont typeface="+mj-lt"/>
              <a:buAutoNum type="arabicPeriod"/>
            </a:pPr>
            <a:r>
              <a:rPr lang="en-US" dirty="0">
                <a:latin typeface="Consolas" panose="020B0609020204030204" pitchFamily="49" charset="0"/>
                <a:cs typeface="Consolas" panose="020B0609020204030204" pitchFamily="49" charset="0"/>
              </a:rPr>
              <a:t>While Q is not empty</a:t>
            </a:r>
          </a:p>
          <a:p>
            <a:pPr marL="777240" lvl="1" indent="-457200">
              <a:buFont typeface="+mj-lt"/>
              <a:buAutoNum type="arabicPeriod"/>
            </a:pPr>
            <a:r>
              <a:rPr lang="en-US" dirty="0">
                <a:latin typeface="Consolas" panose="020B0609020204030204" pitchFamily="49" charset="0"/>
                <a:cs typeface="Consolas" panose="020B0609020204030204" pitchFamily="49" charset="0"/>
              </a:rPr>
              <a:t>     u= </a:t>
            </a:r>
            <a:r>
              <a:rPr lang="en-US" dirty="0" err="1">
                <a:latin typeface="Consolas" panose="020B0609020204030204" pitchFamily="49" charset="0"/>
                <a:cs typeface="Consolas" panose="020B0609020204030204" pitchFamily="49" charset="0"/>
              </a:rPr>
              <a:t>Q.dequeue</a:t>
            </a:r>
            <a:r>
              <a:rPr lang="en-US" dirty="0">
                <a:latin typeface="Consolas" panose="020B0609020204030204" pitchFamily="49" charset="0"/>
                <a:cs typeface="Consolas" panose="020B0609020204030204" pitchFamily="49" charset="0"/>
              </a:rPr>
              <a:t>()</a:t>
            </a:r>
          </a:p>
          <a:p>
            <a:pPr marL="777240" lvl="1" indent="-457200">
              <a:buFont typeface="+mj-lt"/>
              <a:buAutoNum type="arabicPeriod"/>
            </a:pPr>
            <a:r>
              <a:rPr lang="en-US" dirty="0">
                <a:latin typeface="Consolas" panose="020B0609020204030204" pitchFamily="49" charset="0"/>
                <a:cs typeface="Consolas" panose="020B0609020204030204" pitchFamily="49" charset="0"/>
              </a:rPr>
              <a:t>     For each node v adjacent to u</a:t>
            </a:r>
          </a:p>
          <a:p>
            <a:pPr marL="777240" lvl="1" indent="-457200">
              <a:buFont typeface="+mj-lt"/>
              <a:buAutoNum type="arabicPeriod"/>
            </a:pPr>
            <a:r>
              <a:rPr lang="en-US" dirty="0">
                <a:latin typeface="Consolas" panose="020B0609020204030204" pitchFamily="49" charset="0"/>
                <a:cs typeface="Consolas" panose="020B0609020204030204" pitchFamily="49" charset="0"/>
              </a:rPr>
              <a:t>        if d[v] is infinity	//undiscovered</a:t>
            </a:r>
          </a:p>
          <a:p>
            <a:pPr marL="777240" lvl="1" indent="-457200">
              <a:buFont typeface="+mj-lt"/>
              <a:buAutoNum type="arabicPeriod"/>
            </a:pPr>
            <a:r>
              <a:rPr lang="en-US" dirty="0">
                <a:latin typeface="Consolas" panose="020B0609020204030204" pitchFamily="49" charset="0"/>
                <a:cs typeface="Consolas" panose="020B0609020204030204" pitchFamily="49" charset="0"/>
              </a:rPr>
              <a:t>             d[v]=d[u]+1</a:t>
            </a:r>
          </a:p>
          <a:p>
            <a:pPr marL="777240" lvl="1" indent="-457200">
              <a:buFont typeface="+mj-lt"/>
              <a:buAutoNum type="arabicPeriod"/>
            </a:pPr>
            <a:r>
              <a:rPr lang="en-US" dirty="0">
                <a:latin typeface="Consolas" panose="020B0609020204030204" pitchFamily="49" charset="0"/>
                <a:cs typeface="Consolas" panose="020B0609020204030204" pitchFamily="49" charset="0"/>
              </a:rPr>
              <a:t>             p[v]=u</a:t>
            </a:r>
          </a:p>
          <a:p>
            <a:pPr marL="777240" lvl="1" indent="-457200">
              <a:buFont typeface="+mj-lt"/>
              <a:buAutoNum type="arabicPeriod"/>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Q.enqueue</a:t>
            </a:r>
            <a:r>
              <a:rPr lang="en-US" dirty="0">
                <a:latin typeface="Consolas" panose="020B0609020204030204" pitchFamily="49" charset="0"/>
                <a:cs typeface="Consolas" panose="020B0609020204030204" pitchFamily="49" charset="0"/>
              </a:rPr>
              <a:t>(v)</a:t>
            </a:r>
          </a:p>
          <a:p>
            <a:pPr marL="777240" lvl="1" indent="-457200">
              <a:buFont typeface="+mj-lt"/>
              <a:buAutoNum type="arabicPeriod"/>
            </a:pPr>
            <a:r>
              <a:rPr lang="en-US" dirty="0">
                <a:latin typeface="Consolas" panose="020B0609020204030204" pitchFamily="49" charset="0"/>
                <a:cs typeface="Consolas" panose="020B0609020204030204" pitchFamily="49" charset="0"/>
              </a:rPr>
              <a:t>         End if</a:t>
            </a:r>
          </a:p>
          <a:p>
            <a:pPr marL="777240" lvl="1" indent="-457200">
              <a:buFont typeface="+mj-lt"/>
              <a:buAutoNum type="arabicPeriod"/>
            </a:pPr>
            <a:r>
              <a:rPr lang="en-US" dirty="0">
                <a:latin typeface="Consolas" panose="020B0609020204030204" pitchFamily="49" charset="0"/>
                <a:cs typeface="Consolas" panose="020B0609020204030204" pitchFamily="49" charset="0"/>
              </a:rPr>
              <a:t>   End For</a:t>
            </a:r>
          </a:p>
          <a:p>
            <a:pPr marL="777240" lvl="1" indent="-457200">
              <a:buFont typeface="+mj-lt"/>
              <a:buAutoNum type="arabicPeriod"/>
            </a:pPr>
            <a:r>
              <a:rPr lang="en-US" dirty="0">
                <a:latin typeface="Consolas" panose="020B0609020204030204" pitchFamily="49" charset="0"/>
                <a:cs typeface="Consolas" panose="020B0609020204030204" pitchFamily="49" charset="0"/>
              </a:rPr>
              <a:t> End While</a:t>
            </a:r>
          </a:p>
        </p:txBody>
      </p:sp>
    </p:spTree>
    <p:extLst>
      <p:ext uri="{BB962C8B-B14F-4D97-AF65-F5344CB8AC3E}">
        <p14:creationId xmlns:p14="http://schemas.microsoft.com/office/powerpoint/2010/main" val="129516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Path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31</a:t>
            </a:fld>
            <a:endParaRPr lang="en-GB"/>
          </a:p>
        </p:txBody>
      </p:sp>
      <p:sp>
        <p:nvSpPr>
          <p:cNvPr id="6" name="Content Placeholder 5"/>
          <p:cNvSpPr>
            <a:spLocks noGrp="1"/>
          </p:cNvSpPr>
          <p:nvPr>
            <p:ph sz="quarter" idx="1"/>
          </p:nvPr>
        </p:nvSpPr>
        <p:spPr/>
        <p:txBody>
          <a:bodyPr/>
          <a:lstStyle/>
          <a:p>
            <a:r>
              <a:rPr lang="en-US" dirty="0"/>
              <a:t>Weighted Graph?</a:t>
            </a:r>
          </a:p>
          <a:p>
            <a:r>
              <a:rPr lang="en-US" dirty="0"/>
              <a:t>Shortest path between A to other nodes</a:t>
            </a:r>
          </a:p>
          <a:p>
            <a:pPr marL="548640" lvl="2" indent="0">
              <a:buNone/>
            </a:pPr>
            <a:r>
              <a:rPr lang="en-US" sz="1700" dirty="0"/>
              <a:t>B: 	[A, B]=	2	D: 	[A, B, D] = 5</a:t>
            </a:r>
          </a:p>
          <a:p>
            <a:pPr marL="548640" lvl="2" indent="0">
              <a:buNone/>
            </a:pPr>
            <a:r>
              <a:rPr lang="en-US" sz="1700" dirty="0"/>
              <a:t>C: 	[A, C]=	3	E: 	[A, B, E] =   6</a:t>
            </a:r>
            <a:endParaRPr lang="en-US" dirty="0"/>
          </a:p>
          <a:p>
            <a:endParaRPr lang="en-US" dirty="0"/>
          </a:p>
          <a:p>
            <a:pPr lvl="1"/>
            <a:r>
              <a:rPr lang="en-US" dirty="0"/>
              <a:t>How to find?</a:t>
            </a:r>
          </a:p>
        </p:txBody>
      </p:sp>
      <p:grpSp>
        <p:nvGrpSpPr>
          <p:cNvPr id="44" name="Group 43"/>
          <p:cNvGrpSpPr/>
          <p:nvPr/>
        </p:nvGrpSpPr>
        <p:grpSpPr>
          <a:xfrm>
            <a:off x="5719882" y="2971800"/>
            <a:ext cx="5405318" cy="2867456"/>
            <a:chOff x="1143000" y="1749917"/>
            <a:chExt cx="6624032" cy="3654915"/>
          </a:xfrm>
        </p:grpSpPr>
        <p:sp>
          <p:nvSpPr>
            <p:cNvPr id="84" name="Oval 83"/>
            <p:cNvSpPr/>
            <p:nvPr/>
          </p:nvSpPr>
          <p:spPr>
            <a:xfrm>
              <a:off x="1143000" y="3200401"/>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85" name="Oval 84"/>
            <p:cNvSpPr/>
            <p:nvPr/>
          </p:nvSpPr>
          <p:spPr>
            <a:xfrm>
              <a:off x="3733800"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a:t>
              </a:r>
            </a:p>
          </p:txBody>
        </p:sp>
        <p:sp>
          <p:nvSpPr>
            <p:cNvPr id="86" name="Oval 85"/>
            <p:cNvSpPr/>
            <p:nvPr/>
          </p:nvSpPr>
          <p:spPr>
            <a:xfrm>
              <a:off x="37338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a:t>
              </a:r>
            </a:p>
          </p:txBody>
        </p:sp>
        <p:sp>
          <p:nvSpPr>
            <p:cNvPr id="87" name="Oval 86"/>
            <p:cNvSpPr/>
            <p:nvPr/>
          </p:nvSpPr>
          <p:spPr>
            <a:xfrm>
              <a:off x="6984304"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88" name="Oval 87"/>
            <p:cNvSpPr/>
            <p:nvPr/>
          </p:nvSpPr>
          <p:spPr>
            <a:xfrm>
              <a:off x="70104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E</a:t>
              </a:r>
            </a:p>
          </p:txBody>
        </p:sp>
        <p:grpSp>
          <p:nvGrpSpPr>
            <p:cNvPr id="89" name="Group 88"/>
            <p:cNvGrpSpPr/>
            <p:nvPr/>
          </p:nvGrpSpPr>
          <p:grpSpPr>
            <a:xfrm>
              <a:off x="1788825" y="2207116"/>
              <a:ext cx="1944975" cy="1104091"/>
              <a:chOff x="1788825" y="2207116"/>
              <a:chExt cx="1944975" cy="1104091"/>
            </a:xfrm>
          </p:grpSpPr>
          <p:cxnSp>
            <p:nvCxnSpPr>
              <p:cNvPr id="114" name="Straight Arrow Connector 113"/>
              <p:cNvCxnSpPr>
                <a:stCxn id="84" idx="7"/>
                <a:endCxn id="85" idx="2"/>
              </p:cNvCxnSpPr>
              <p:nvPr/>
            </p:nvCxnSpPr>
            <p:spPr>
              <a:xfrm flipV="1">
                <a:off x="1788825" y="220711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15" name="TextBox 114"/>
              <p:cNvSpPr txBox="1"/>
              <p:nvPr/>
            </p:nvSpPr>
            <p:spPr>
              <a:xfrm>
                <a:off x="2556365" y="2246502"/>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endParaRPr lang="en-US" dirty="0"/>
              </a:p>
            </p:txBody>
          </p:sp>
        </p:grpSp>
        <p:grpSp>
          <p:nvGrpSpPr>
            <p:cNvPr id="90" name="Group 89"/>
            <p:cNvGrpSpPr/>
            <p:nvPr/>
          </p:nvGrpSpPr>
          <p:grpSpPr>
            <a:xfrm>
              <a:off x="1788825" y="3846226"/>
              <a:ext cx="1944975" cy="1332460"/>
              <a:chOff x="1788825" y="3846226"/>
              <a:chExt cx="1944975" cy="1332460"/>
            </a:xfrm>
          </p:grpSpPr>
          <p:cxnSp>
            <p:nvCxnSpPr>
              <p:cNvPr id="112" name="Straight Arrow Connector 111"/>
              <p:cNvCxnSpPr>
                <a:stCxn id="84" idx="5"/>
                <a:endCxn id="86" idx="2"/>
              </p:cNvCxnSpPr>
              <p:nvPr/>
            </p:nvCxnSpPr>
            <p:spPr>
              <a:xfrm>
                <a:off x="1788825" y="3846226"/>
                <a:ext cx="1944975" cy="118029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13" name="TextBox 112"/>
              <p:cNvSpPr txBox="1"/>
              <p:nvPr/>
            </p:nvSpPr>
            <p:spPr>
              <a:xfrm>
                <a:off x="2556365" y="459023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91" name="Group 90"/>
            <p:cNvGrpSpPr/>
            <p:nvPr/>
          </p:nvGrpSpPr>
          <p:grpSpPr>
            <a:xfrm>
              <a:off x="3632314" y="2680318"/>
              <a:ext cx="341381" cy="1921775"/>
              <a:chOff x="3632314" y="2680318"/>
              <a:chExt cx="341381" cy="1921775"/>
            </a:xfrm>
          </p:grpSpPr>
          <p:cxnSp>
            <p:nvCxnSpPr>
              <p:cNvPr id="110" name="Straight Arrow Connector 109"/>
              <p:cNvCxnSpPr/>
              <p:nvPr/>
            </p:nvCxnSpPr>
            <p:spPr>
              <a:xfrm>
                <a:off x="3973695"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11" name="TextBox 110"/>
              <p:cNvSpPr txBox="1"/>
              <p:nvPr/>
            </p:nvSpPr>
            <p:spPr>
              <a:xfrm>
                <a:off x="3632314" y="3518463"/>
                <a:ext cx="304800" cy="58844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2</a:t>
                </a:r>
                <a:endParaRPr lang="en-US" dirty="0"/>
              </a:p>
            </p:txBody>
          </p:sp>
        </p:grpSp>
        <p:grpSp>
          <p:nvGrpSpPr>
            <p:cNvPr id="92" name="Group 91"/>
            <p:cNvGrpSpPr/>
            <p:nvPr/>
          </p:nvGrpSpPr>
          <p:grpSpPr>
            <a:xfrm>
              <a:off x="4186363" y="2680318"/>
              <a:ext cx="304800" cy="1859792"/>
              <a:chOff x="4186363" y="2680318"/>
              <a:chExt cx="304800" cy="1859792"/>
            </a:xfrm>
          </p:grpSpPr>
          <p:cxnSp>
            <p:nvCxnSpPr>
              <p:cNvPr id="108" name="Straight Arrow Connector 107"/>
              <p:cNvCxnSpPr/>
              <p:nvPr/>
            </p:nvCxnSpPr>
            <p:spPr>
              <a:xfrm flipV="1">
                <a:off x="4285292" y="2680318"/>
                <a:ext cx="0" cy="1859792"/>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9" name="TextBox 108"/>
              <p:cNvSpPr txBox="1"/>
              <p:nvPr/>
            </p:nvSpPr>
            <p:spPr>
              <a:xfrm>
                <a:off x="4186363" y="3518463"/>
                <a:ext cx="3048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93" name="Group 92"/>
            <p:cNvGrpSpPr/>
            <p:nvPr/>
          </p:nvGrpSpPr>
          <p:grpSpPr>
            <a:xfrm>
              <a:off x="4490432" y="1749917"/>
              <a:ext cx="2493872" cy="588447"/>
              <a:chOff x="4490432" y="1749917"/>
              <a:chExt cx="2493872" cy="588447"/>
            </a:xfrm>
          </p:grpSpPr>
          <p:cxnSp>
            <p:nvCxnSpPr>
              <p:cNvPr id="106" name="Straight Arrow Connector 105"/>
              <p:cNvCxnSpPr>
                <a:stCxn id="85" idx="6"/>
                <a:endCxn id="87"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7" name="TextBox 106"/>
              <p:cNvSpPr txBox="1"/>
              <p:nvPr/>
            </p:nvSpPr>
            <p:spPr>
              <a:xfrm>
                <a:off x="5715000" y="1749917"/>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p>
            </p:txBody>
          </p:sp>
        </p:grpSp>
        <p:grpSp>
          <p:nvGrpSpPr>
            <p:cNvPr id="94" name="Group 93"/>
            <p:cNvGrpSpPr/>
            <p:nvPr/>
          </p:nvGrpSpPr>
          <p:grpSpPr>
            <a:xfrm>
              <a:off x="4379625" y="2474625"/>
              <a:ext cx="2741582" cy="2362340"/>
              <a:chOff x="4379625" y="2474625"/>
              <a:chExt cx="2741582" cy="2362340"/>
            </a:xfrm>
          </p:grpSpPr>
          <p:cxnSp>
            <p:nvCxnSpPr>
              <p:cNvPr id="104" name="Straight Arrow Connector 103"/>
              <p:cNvCxnSpPr>
                <a:stCxn id="85" idx="5"/>
                <a:endCxn id="88" idx="1"/>
              </p:cNvCxnSpPr>
              <p:nvPr/>
            </p:nvCxnSpPr>
            <p:spPr>
              <a:xfrm>
                <a:off x="4379625" y="2474625"/>
                <a:ext cx="2741582"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5" name="TextBox 104"/>
              <p:cNvSpPr txBox="1"/>
              <p:nvPr/>
            </p:nvSpPr>
            <p:spPr>
              <a:xfrm>
                <a:off x="6284891" y="4248518"/>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4</a:t>
                </a:r>
                <a:endParaRPr lang="en-US" dirty="0"/>
              </a:p>
            </p:txBody>
          </p:sp>
        </p:grpSp>
        <p:grpSp>
          <p:nvGrpSpPr>
            <p:cNvPr id="95" name="Group 94"/>
            <p:cNvGrpSpPr/>
            <p:nvPr/>
          </p:nvGrpSpPr>
          <p:grpSpPr>
            <a:xfrm>
              <a:off x="7361817" y="2585432"/>
              <a:ext cx="304796" cy="2062767"/>
              <a:chOff x="7361817" y="2585432"/>
              <a:chExt cx="304796" cy="2062767"/>
            </a:xfrm>
          </p:grpSpPr>
          <p:cxnSp>
            <p:nvCxnSpPr>
              <p:cNvPr id="102" name="Straight Arrow Connector 101"/>
              <p:cNvCxnSpPr>
                <a:stCxn id="88" idx="0"/>
                <a:endCxn id="87" idx="4"/>
              </p:cNvCxnSpPr>
              <p:nvPr/>
            </p:nvCxnSpPr>
            <p:spPr>
              <a:xfrm flipH="1" flipV="1">
                <a:off x="7362621" y="2585432"/>
                <a:ext cx="26096" cy="206276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3" name="TextBox 102"/>
              <p:cNvSpPr txBox="1"/>
              <p:nvPr/>
            </p:nvSpPr>
            <p:spPr>
              <a:xfrm>
                <a:off x="7361817" y="3502967"/>
                <a:ext cx="304796"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6</a:t>
                </a:r>
                <a:endParaRPr lang="en-US" dirty="0"/>
              </a:p>
            </p:txBody>
          </p:sp>
        </p:grpSp>
        <p:grpSp>
          <p:nvGrpSpPr>
            <p:cNvPr id="96" name="Group 95"/>
            <p:cNvGrpSpPr/>
            <p:nvPr/>
          </p:nvGrpSpPr>
          <p:grpSpPr>
            <a:xfrm>
              <a:off x="4490432" y="4924925"/>
              <a:ext cx="2519968" cy="470758"/>
              <a:chOff x="4490432" y="4924925"/>
              <a:chExt cx="2519968" cy="470758"/>
            </a:xfrm>
          </p:grpSpPr>
          <p:cxnSp>
            <p:nvCxnSpPr>
              <p:cNvPr id="100" name="Straight Arrow Connector 99"/>
              <p:cNvCxnSpPr>
                <a:stCxn id="86" idx="6"/>
                <a:endCxn id="88" idx="2"/>
              </p:cNvCxnSpPr>
              <p:nvPr/>
            </p:nvCxnSpPr>
            <p:spPr>
              <a:xfrm>
                <a:off x="4490432" y="5026516"/>
                <a:ext cx="2519968"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1" name="TextBox 100"/>
              <p:cNvSpPr txBox="1"/>
              <p:nvPr/>
            </p:nvSpPr>
            <p:spPr>
              <a:xfrm>
                <a:off x="5715001" y="4924925"/>
                <a:ext cx="304800" cy="47075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7</a:t>
                </a:r>
              </a:p>
            </p:txBody>
          </p:sp>
        </p:grpSp>
        <p:grpSp>
          <p:nvGrpSpPr>
            <p:cNvPr id="97" name="Group 96"/>
            <p:cNvGrpSpPr/>
            <p:nvPr/>
          </p:nvGrpSpPr>
          <p:grpSpPr>
            <a:xfrm>
              <a:off x="4379625" y="2474625"/>
              <a:ext cx="2715486" cy="2284380"/>
              <a:chOff x="4379625" y="2474625"/>
              <a:chExt cx="2715486" cy="2284380"/>
            </a:xfrm>
          </p:grpSpPr>
          <p:cxnSp>
            <p:nvCxnSpPr>
              <p:cNvPr id="98" name="Straight Arrow Connector 97"/>
              <p:cNvCxnSpPr>
                <a:stCxn id="86" idx="7"/>
                <a:endCxn id="87" idx="3"/>
              </p:cNvCxnSpPr>
              <p:nvPr/>
            </p:nvCxnSpPr>
            <p:spPr>
              <a:xfrm flipV="1">
                <a:off x="4379625" y="2474625"/>
                <a:ext cx="2715486" cy="228438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99" name="TextBox 98"/>
              <p:cNvSpPr txBox="1"/>
              <p:nvPr/>
            </p:nvSpPr>
            <p:spPr>
              <a:xfrm>
                <a:off x="6248860" y="254056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5</a:t>
                </a:r>
                <a:endParaRPr lang="en-US" dirty="0"/>
              </a:p>
            </p:txBody>
          </p:sp>
        </p:grpSp>
      </p:grpSp>
      <p:sp>
        <p:nvSpPr>
          <p:cNvPr id="116" name="Oval 115"/>
          <p:cNvSpPr/>
          <p:nvPr/>
        </p:nvSpPr>
        <p:spPr>
          <a:xfrm>
            <a:off x="5516879" y="3901440"/>
            <a:ext cx="975361" cy="1030632"/>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54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Path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32</a:t>
            </a:fld>
            <a:endParaRPr lang="en-GB"/>
          </a:p>
        </p:txBody>
      </p:sp>
      <p:sp>
        <p:nvSpPr>
          <p:cNvPr id="6" name="Content Placeholder 5"/>
          <p:cNvSpPr>
            <a:spLocks noGrp="1"/>
          </p:cNvSpPr>
          <p:nvPr>
            <p:ph sz="quarter" idx="1"/>
          </p:nvPr>
        </p:nvSpPr>
        <p:spPr/>
        <p:txBody>
          <a:bodyPr>
            <a:normAutofit/>
          </a:bodyPr>
          <a:lstStyle/>
          <a:p>
            <a:r>
              <a:rPr lang="en-US" dirty="0"/>
              <a:t>Weighted Graph?</a:t>
            </a:r>
          </a:p>
          <a:p>
            <a:r>
              <a:rPr lang="en-US" dirty="0"/>
              <a:t>Shortest path between A to other nodes</a:t>
            </a:r>
          </a:p>
          <a:p>
            <a:pPr marL="548640" lvl="2" indent="0">
              <a:buNone/>
            </a:pPr>
            <a:r>
              <a:rPr lang="en-US" sz="1700" dirty="0"/>
              <a:t>B: 	[A, B]=	2	D: 	[A, B, D] = 6</a:t>
            </a:r>
          </a:p>
          <a:p>
            <a:pPr marL="548640" lvl="2" indent="0">
              <a:buNone/>
            </a:pPr>
            <a:r>
              <a:rPr lang="en-US" sz="1700" dirty="0"/>
              <a:t>C: 	[A, C]=	3	E: 	[A, B, E] =   7</a:t>
            </a:r>
            <a:endParaRPr lang="en-US" dirty="0"/>
          </a:p>
          <a:p>
            <a:endParaRPr lang="en-US" dirty="0"/>
          </a:p>
          <a:p>
            <a:r>
              <a:rPr lang="en-US" dirty="0"/>
              <a:t>How to find?</a:t>
            </a:r>
          </a:p>
          <a:p>
            <a:pPr lvl="1"/>
            <a:r>
              <a:rPr lang="en-US" dirty="0"/>
              <a:t>Can we use BFS still?</a:t>
            </a:r>
          </a:p>
          <a:p>
            <a:pPr lvl="1"/>
            <a:r>
              <a:rPr lang="en-US" dirty="0"/>
              <a:t>BFS shortest path from A to B is 3</a:t>
            </a:r>
          </a:p>
          <a:p>
            <a:pPr lvl="1"/>
            <a:r>
              <a:rPr lang="en-US" dirty="0"/>
              <a:t>Actual shortest path from A to B is 2 </a:t>
            </a:r>
          </a:p>
          <a:p>
            <a:pPr lvl="1"/>
            <a:r>
              <a:rPr lang="en-US" dirty="0"/>
              <a:t>So simple BFS will not work</a:t>
            </a:r>
          </a:p>
          <a:p>
            <a:pPr lvl="2"/>
            <a:r>
              <a:rPr lang="en-US" dirty="0"/>
              <a:t>But why it works flawlessly with unit weights</a:t>
            </a:r>
          </a:p>
        </p:txBody>
      </p:sp>
      <p:grpSp>
        <p:nvGrpSpPr>
          <p:cNvPr id="42" name="Group 41"/>
          <p:cNvGrpSpPr/>
          <p:nvPr/>
        </p:nvGrpSpPr>
        <p:grpSpPr>
          <a:xfrm>
            <a:off x="5719882" y="2971800"/>
            <a:ext cx="5405318" cy="2867456"/>
            <a:chOff x="1143000" y="1749917"/>
            <a:chExt cx="6624032" cy="3654915"/>
          </a:xfrm>
        </p:grpSpPr>
        <p:sp>
          <p:nvSpPr>
            <p:cNvPr id="44" name="Oval 43"/>
            <p:cNvSpPr/>
            <p:nvPr/>
          </p:nvSpPr>
          <p:spPr>
            <a:xfrm>
              <a:off x="1143000" y="3200401"/>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46" name="Oval 45"/>
            <p:cNvSpPr/>
            <p:nvPr/>
          </p:nvSpPr>
          <p:spPr>
            <a:xfrm>
              <a:off x="3733800"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a:t>
              </a:r>
            </a:p>
          </p:txBody>
        </p:sp>
        <p:sp>
          <p:nvSpPr>
            <p:cNvPr id="48" name="Oval 47"/>
            <p:cNvSpPr/>
            <p:nvPr/>
          </p:nvSpPr>
          <p:spPr>
            <a:xfrm>
              <a:off x="37338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a:t>
              </a:r>
            </a:p>
          </p:txBody>
        </p:sp>
        <p:sp>
          <p:nvSpPr>
            <p:cNvPr id="50" name="Oval 49"/>
            <p:cNvSpPr/>
            <p:nvPr/>
          </p:nvSpPr>
          <p:spPr>
            <a:xfrm>
              <a:off x="6984304"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82" name="Oval 81"/>
            <p:cNvSpPr/>
            <p:nvPr/>
          </p:nvSpPr>
          <p:spPr>
            <a:xfrm>
              <a:off x="70104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E</a:t>
              </a:r>
            </a:p>
          </p:txBody>
        </p:sp>
        <p:grpSp>
          <p:nvGrpSpPr>
            <p:cNvPr id="83" name="Group 82"/>
            <p:cNvGrpSpPr/>
            <p:nvPr/>
          </p:nvGrpSpPr>
          <p:grpSpPr>
            <a:xfrm>
              <a:off x="1788825" y="2207116"/>
              <a:ext cx="1944975" cy="1104091"/>
              <a:chOff x="1788825" y="2207116"/>
              <a:chExt cx="1944975" cy="1104091"/>
            </a:xfrm>
          </p:grpSpPr>
          <p:cxnSp>
            <p:nvCxnSpPr>
              <p:cNvPr id="108" name="Straight Arrow Connector 107"/>
              <p:cNvCxnSpPr>
                <a:stCxn id="44" idx="7"/>
                <a:endCxn id="46" idx="2"/>
              </p:cNvCxnSpPr>
              <p:nvPr/>
            </p:nvCxnSpPr>
            <p:spPr>
              <a:xfrm flipV="1">
                <a:off x="1788825" y="220711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9" name="TextBox 108"/>
              <p:cNvSpPr txBox="1"/>
              <p:nvPr/>
            </p:nvSpPr>
            <p:spPr>
              <a:xfrm>
                <a:off x="2556365" y="2246502"/>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endParaRPr lang="en-US" dirty="0"/>
              </a:p>
            </p:txBody>
          </p:sp>
        </p:grpSp>
        <p:grpSp>
          <p:nvGrpSpPr>
            <p:cNvPr id="84" name="Group 83"/>
            <p:cNvGrpSpPr/>
            <p:nvPr/>
          </p:nvGrpSpPr>
          <p:grpSpPr>
            <a:xfrm>
              <a:off x="1788825" y="3846226"/>
              <a:ext cx="1944975" cy="1332460"/>
              <a:chOff x="1788825" y="3846226"/>
              <a:chExt cx="1944975" cy="1332460"/>
            </a:xfrm>
          </p:grpSpPr>
          <p:cxnSp>
            <p:nvCxnSpPr>
              <p:cNvPr id="106" name="Straight Arrow Connector 105"/>
              <p:cNvCxnSpPr>
                <a:stCxn id="44" idx="5"/>
                <a:endCxn id="48" idx="2"/>
              </p:cNvCxnSpPr>
              <p:nvPr/>
            </p:nvCxnSpPr>
            <p:spPr>
              <a:xfrm>
                <a:off x="1788825" y="3846226"/>
                <a:ext cx="1944975" cy="118029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7" name="TextBox 106"/>
              <p:cNvSpPr txBox="1"/>
              <p:nvPr/>
            </p:nvSpPr>
            <p:spPr>
              <a:xfrm>
                <a:off x="2556365" y="459023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85" name="Group 84"/>
            <p:cNvGrpSpPr/>
            <p:nvPr/>
          </p:nvGrpSpPr>
          <p:grpSpPr>
            <a:xfrm>
              <a:off x="3632314" y="2680318"/>
              <a:ext cx="341381" cy="1921775"/>
              <a:chOff x="3632314" y="2680318"/>
              <a:chExt cx="341381" cy="1921775"/>
            </a:xfrm>
          </p:grpSpPr>
          <p:cxnSp>
            <p:nvCxnSpPr>
              <p:cNvPr id="104" name="Straight Arrow Connector 103"/>
              <p:cNvCxnSpPr/>
              <p:nvPr/>
            </p:nvCxnSpPr>
            <p:spPr>
              <a:xfrm>
                <a:off x="3973695"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5" name="TextBox 104"/>
              <p:cNvSpPr txBox="1"/>
              <p:nvPr/>
            </p:nvSpPr>
            <p:spPr>
              <a:xfrm>
                <a:off x="3632314" y="3518463"/>
                <a:ext cx="304800" cy="58844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2</a:t>
                </a:r>
                <a:endParaRPr lang="en-US" dirty="0"/>
              </a:p>
            </p:txBody>
          </p:sp>
        </p:grpSp>
        <p:grpSp>
          <p:nvGrpSpPr>
            <p:cNvPr id="86" name="Group 85"/>
            <p:cNvGrpSpPr/>
            <p:nvPr/>
          </p:nvGrpSpPr>
          <p:grpSpPr>
            <a:xfrm>
              <a:off x="4186363" y="2680318"/>
              <a:ext cx="304800" cy="1859792"/>
              <a:chOff x="4186363" y="2680318"/>
              <a:chExt cx="304800" cy="1859792"/>
            </a:xfrm>
          </p:grpSpPr>
          <p:cxnSp>
            <p:nvCxnSpPr>
              <p:cNvPr id="102" name="Straight Arrow Connector 101"/>
              <p:cNvCxnSpPr/>
              <p:nvPr/>
            </p:nvCxnSpPr>
            <p:spPr>
              <a:xfrm flipV="1">
                <a:off x="4285292" y="2680318"/>
                <a:ext cx="0" cy="1859792"/>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3" name="TextBox 102"/>
              <p:cNvSpPr txBox="1"/>
              <p:nvPr/>
            </p:nvSpPr>
            <p:spPr>
              <a:xfrm>
                <a:off x="4186363" y="3518463"/>
                <a:ext cx="3048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87" name="Group 86"/>
            <p:cNvGrpSpPr/>
            <p:nvPr/>
          </p:nvGrpSpPr>
          <p:grpSpPr>
            <a:xfrm>
              <a:off x="4490432" y="1749917"/>
              <a:ext cx="2493872" cy="588447"/>
              <a:chOff x="4490432" y="1749917"/>
              <a:chExt cx="2493872" cy="588447"/>
            </a:xfrm>
          </p:grpSpPr>
          <p:cxnSp>
            <p:nvCxnSpPr>
              <p:cNvPr id="100" name="Straight Arrow Connector 99"/>
              <p:cNvCxnSpPr>
                <a:stCxn id="46" idx="6"/>
                <a:endCxn id="50"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1" name="TextBox 100"/>
              <p:cNvSpPr txBox="1"/>
              <p:nvPr/>
            </p:nvSpPr>
            <p:spPr>
              <a:xfrm>
                <a:off x="5715000" y="1749917"/>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p>
            </p:txBody>
          </p:sp>
        </p:grpSp>
        <p:grpSp>
          <p:nvGrpSpPr>
            <p:cNvPr id="88" name="Group 87"/>
            <p:cNvGrpSpPr/>
            <p:nvPr/>
          </p:nvGrpSpPr>
          <p:grpSpPr>
            <a:xfrm>
              <a:off x="4379625" y="2474625"/>
              <a:ext cx="2741582" cy="2362340"/>
              <a:chOff x="4379625" y="2474625"/>
              <a:chExt cx="2741582" cy="2362340"/>
            </a:xfrm>
          </p:grpSpPr>
          <p:cxnSp>
            <p:nvCxnSpPr>
              <p:cNvPr id="98" name="Straight Arrow Connector 97"/>
              <p:cNvCxnSpPr>
                <a:stCxn id="46" idx="5"/>
                <a:endCxn id="82" idx="1"/>
              </p:cNvCxnSpPr>
              <p:nvPr/>
            </p:nvCxnSpPr>
            <p:spPr>
              <a:xfrm>
                <a:off x="4379625" y="2474625"/>
                <a:ext cx="2741582"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99" name="TextBox 98"/>
              <p:cNvSpPr txBox="1"/>
              <p:nvPr/>
            </p:nvSpPr>
            <p:spPr>
              <a:xfrm>
                <a:off x="6284891" y="4248518"/>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4</a:t>
                </a:r>
                <a:endParaRPr lang="en-US" dirty="0"/>
              </a:p>
            </p:txBody>
          </p:sp>
        </p:grpSp>
        <p:grpSp>
          <p:nvGrpSpPr>
            <p:cNvPr id="89" name="Group 88"/>
            <p:cNvGrpSpPr/>
            <p:nvPr/>
          </p:nvGrpSpPr>
          <p:grpSpPr>
            <a:xfrm>
              <a:off x="7361817" y="2585432"/>
              <a:ext cx="304796" cy="2062767"/>
              <a:chOff x="7361817" y="2585432"/>
              <a:chExt cx="304796" cy="2062767"/>
            </a:xfrm>
          </p:grpSpPr>
          <p:cxnSp>
            <p:nvCxnSpPr>
              <p:cNvPr id="96" name="Straight Arrow Connector 95"/>
              <p:cNvCxnSpPr>
                <a:stCxn id="82" idx="0"/>
                <a:endCxn id="50" idx="4"/>
              </p:cNvCxnSpPr>
              <p:nvPr/>
            </p:nvCxnSpPr>
            <p:spPr>
              <a:xfrm flipH="1" flipV="1">
                <a:off x="7362621" y="2585432"/>
                <a:ext cx="26096" cy="206276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97" name="TextBox 96"/>
              <p:cNvSpPr txBox="1"/>
              <p:nvPr/>
            </p:nvSpPr>
            <p:spPr>
              <a:xfrm>
                <a:off x="7361817" y="3502967"/>
                <a:ext cx="304796"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6</a:t>
                </a:r>
                <a:endParaRPr lang="en-US" dirty="0"/>
              </a:p>
            </p:txBody>
          </p:sp>
        </p:grpSp>
        <p:grpSp>
          <p:nvGrpSpPr>
            <p:cNvPr id="90" name="Group 89"/>
            <p:cNvGrpSpPr/>
            <p:nvPr/>
          </p:nvGrpSpPr>
          <p:grpSpPr>
            <a:xfrm>
              <a:off x="4490432" y="4924925"/>
              <a:ext cx="2519968" cy="470758"/>
              <a:chOff x="4490432" y="4924925"/>
              <a:chExt cx="2519968" cy="470758"/>
            </a:xfrm>
          </p:grpSpPr>
          <p:cxnSp>
            <p:nvCxnSpPr>
              <p:cNvPr id="94" name="Straight Arrow Connector 93"/>
              <p:cNvCxnSpPr>
                <a:stCxn id="48" idx="6"/>
                <a:endCxn id="82" idx="2"/>
              </p:cNvCxnSpPr>
              <p:nvPr/>
            </p:nvCxnSpPr>
            <p:spPr>
              <a:xfrm>
                <a:off x="4490432" y="5026516"/>
                <a:ext cx="2519968"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95" name="TextBox 94"/>
              <p:cNvSpPr txBox="1"/>
              <p:nvPr/>
            </p:nvSpPr>
            <p:spPr>
              <a:xfrm>
                <a:off x="5715001" y="4924925"/>
                <a:ext cx="304800" cy="47075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7</a:t>
                </a:r>
              </a:p>
            </p:txBody>
          </p:sp>
        </p:grpSp>
        <p:grpSp>
          <p:nvGrpSpPr>
            <p:cNvPr id="91" name="Group 90"/>
            <p:cNvGrpSpPr/>
            <p:nvPr/>
          </p:nvGrpSpPr>
          <p:grpSpPr>
            <a:xfrm>
              <a:off x="4379625" y="2474625"/>
              <a:ext cx="2715486" cy="2284380"/>
              <a:chOff x="4379625" y="2474625"/>
              <a:chExt cx="2715486" cy="2284380"/>
            </a:xfrm>
          </p:grpSpPr>
          <p:cxnSp>
            <p:nvCxnSpPr>
              <p:cNvPr id="92" name="Straight Arrow Connector 91"/>
              <p:cNvCxnSpPr>
                <a:stCxn id="48" idx="7"/>
                <a:endCxn id="50" idx="3"/>
              </p:cNvCxnSpPr>
              <p:nvPr/>
            </p:nvCxnSpPr>
            <p:spPr>
              <a:xfrm flipV="1">
                <a:off x="4379625" y="2474625"/>
                <a:ext cx="2715486" cy="228438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93" name="TextBox 92"/>
              <p:cNvSpPr txBox="1"/>
              <p:nvPr/>
            </p:nvSpPr>
            <p:spPr>
              <a:xfrm>
                <a:off x="6248860" y="254056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5</a:t>
                </a:r>
                <a:endParaRPr lang="en-US" dirty="0"/>
              </a:p>
            </p:txBody>
          </p:sp>
        </p:grpSp>
      </p:grpSp>
      <p:sp>
        <p:nvSpPr>
          <p:cNvPr id="110" name="Oval 109"/>
          <p:cNvSpPr/>
          <p:nvPr/>
        </p:nvSpPr>
        <p:spPr>
          <a:xfrm>
            <a:off x="5516879" y="3901440"/>
            <a:ext cx="975361" cy="1030632"/>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576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Path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33</a:t>
            </a:fld>
            <a:endParaRPr lang="en-GB"/>
          </a:p>
        </p:txBody>
      </p:sp>
      <p:sp>
        <p:nvSpPr>
          <p:cNvPr id="6" name="Content Placeholder 5"/>
          <p:cNvSpPr>
            <a:spLocks noGrp="1"/>
          </p:cNvSpPr>
          <p:nvPr>
            <p:ph sz="quarter" idx="1"/>
          </p:nvPr>
        </p:nvSpPr>
        <p:spPr/>
        <p:txBody>
          <a:bodyPr>
            <a:normAutofit fontScale="92500" lnSpcReduction="20000"/>
          </a:bodyPr>
          <a:lstStyle/>
          <a:p>
            <a:r>
              <a:rPr lang="en-US" dirty="0"/>
              <a:t>Modify BFS Shortest Path Algorithm to handle weights</a:t>
            </a:r>
          </a:p>
          <a:p>
            <a:pPr lvl="1"/>
            <a:r>
              <a:rPr lang="en-US" dirty="0"/>
              <a:t>Instead of finalizing distance  of a nodes when we simply visit them, we should only finalize node which has minimum distance so far. </a:t>
            </a:r>
          </a:p>
          <a:p>
            <a:pPr lvl="2"/>
            <a:r>
              <a:rPr lang="en-US" dirty="0"/>
              <a:t>The node that is popped out has been finalized but nodes inside queue will continue to get updated when ever we can visit them from popped out node</a:t>
            </a:r>
          </a:p>
          <a:p>
            <a:pPr lvl="2"/>
            <a:r>
              <a:rPr lang="en-US" dirty="0"/>
              <a:t>So, a priority queue is needed instead of queue, to pop out the node with minimum distance so far from start node</a:t>
            </a:r>
          </a:p>
          <a:p>
            <a:pPr lvl="1"/>
            <a:r>
              <a:rPr lang="en-US" dirty="0"/>
              <a:t>See the example:</a:t>
            </a:r>
          </a:p>
          <a:p>
            <a:pPr lvl="2"/>
            <a:r>
              <a:rPr lang="en-US" dirty="0"/>
              <a:t>A is start vertex, it will be pushed to queue with distance 0</a:t>
            </a:r>
          </a:p>
          <a:p>
            <a:pPr lvl="2"/>
            <a:r>
              <a:rPr lang="en-US" dirty="0"/>
              <a:t>Now check adjacent nodes, B and C will be pushed to queue with distance 3 and 1</a:t>
            </a:r>
          </a:p>
          <a:p>
            <a:pPr lvl="2"/>
            <a:r>
              <a:rPr lang="en-US" dirty="0"/>
              <a:t>But now instead of popping out  B which comes first order wise, we will pop C</a:t>
            </a:r>
          </a:p>
          <a:p>
            <a:pPr lvl="3"/>
            <a:r>
              <a:rPr lang="en-US" dirty="0"/>
              <a:t>Because it’s distance is 1 from A</a:t>
            </a:r>
          </a:p>
          <a:p>
            <a:pPr lvl="2"/>
            <a:r>
              <a:rPr lang="en-US" dirty="0"/>
              <a:t>Now B is also adjacent node of C, so we will see if its distance can be updated which was 3 when it was discovered from A. </a:t>
            </a:r>
          </a:p>
          <a:p>
            <a:pPr lvl="3"/>
            <a:r>
              <a:rPr lang="en-US" dirty="0"/>
              <a:t>it will become 2 now</a:t>
            </a:r>
          </a:p>
          <a:p>
            <a:pPr lvl="2"/>
            <a:r>
              <a:rPr lang="en-US" dirty="0"/>
              <a:t>Keep on updating distances of adjacent nodes, when a node is popped out. </a:t>
            </a:r>
          </a:p>
          <a:p>
            <a:pPr lvl="3"/>
            <a:r>
              <a:rPr lang="en-US" dirty="0" err="1"/>
              <a:t>Untill</a:t>
            </a:r>
            <a:r>
              <a:rPr lang="en-US" dirty="0"/>
              <a:t> queue becomes empty</a:t>
            </a:r>
          </a:p>
          <a:p>
            <a:pPr lvl="1"/>
            <a:endParaRPr lang="en-US" dirty="0"/>
          </a:p>
        </p:txBody>
      </p:sp>
      <p:grpSp>
        <p:nvGrpSpPr>
          <p:cNvPr id="47" name="Group 46"/>
          <p:cNvGrpSpPr/>
          <p:nvPr/>
        </p:nvGrpSpPr>
        <p:grpSpPr>
          <a:xfrm>
            <a:off x="9845040" y="4937760"/>
            <a:ext cx="1624518" cy="1387794"/>
            <a:chOff x="894227" y="1828800"/>
            <a:chExt cx="3596936" cy="3762840"/>
          </a:xfrm>
        </p:grpSpPr>
        <p:grpSp>
          <p:nvGrpSpPr>
            <p:cNvPr id="48" name="Group 47"/>
            <p:cNvGrpSpPr/>
            <p:nvPr/>
          </p:nvGrpSpPr>
          <p:grpSpPr>
            <a:xfrm>
              <a:off x="1143000" y="1828800"/>
              <a:ext cx="3348163" cy="3762840"/>
              <a:chOff x="1143000" y="1828800"/>
              <a:chExt cx="3348163" cy="3762840"/>
            </a:xfrm>
          </p:grpSpPr>
          <p:sp>
            <p:nvSpPr>
              <p:cNvPr id="50" name="Oval 49"/>
              <p:cNvSpPr/>
              <p:nvPr/>
            </p:nvSpPr>
            <p:spPr>
              <a:xfrm>
                <a:off x="1143000" y="3200401"/>
                <a:ext cx="756632" cy="75663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dirty="0"/>
                  <a:t>A</a:t>
                </a:r>
              </a:p>
            </p:txBody>
          </p:sp>
          <p:sp>
            <p:nvSpPr>
              <p:cNvPr id="51" name="Oval 50"/>
              <p:cNvSpPr/>
              <p:nvPr/>
            </p:nvSpPr>
            <p:spPr>
              <a:xfrm>
                <a:off x="3733800" y="1828800"/>
                <a:ext cx="756632" cy="75663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dirty="0"/>
                  <a:t>B</a:t>
                </a:r>
              </a:p>
            </p:txBody>
          </p:sp>
          <p:sp>
            <p:nvSpPr>
              <p:cNvPr id="52" name="Oval 51"/>
              <p:cNvSpPr/>
              <p:nvPr/>
            </p:nvSpPr>
            <p:spPr>
              <a:xfrm>
                <a:off x="3733800" y="4648200"/>
                <a:ext cx="756632" cy="75663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dirty="0"/>
                  <a:t>C</a:t>
                </a:r>
              </a:p>
            </p:txBody>
          </p:sp>
          <p:grpSp>
            <p:nvGrpSpPr>
              <p:cNvPr id="55" name="Group 54"/>
              <p:cNvGrpSpPr/>
              <p:nvPr/>
            </p:nvGrpSpPr>
            <p:grpSpPr>
              <a:xfrm>
                <a:off x="1788825" y="1901133"/>
                <a:ext cx="1944975" cy="1410074"/>
                <a:chOff x="1788825" y="1901133"/>
                <a:chExt cx="1944975" cy="1410074"/>
              </a:xfrm>
            </p:grpSpPr>
            <p:cxnSp>
              <p:nvCxnSpPr>
                <p:cNvPr id="80" name="Straight Arrow Connector 79"/>
                <p:cNvCxnSpPr>
                  <a:stCxn id="50" idx="7"/>
                  <a:endCxn id="51" idx="2"/>
                </p:cNvCxnSpPr>
                <p:nvPr/>
              </p:nvCxnSpPr>
              <p:spPr>
                <a:xfrm flipV="1">
                  <a:off x="1788825" y="2207116"/>
                  <a:ext cx="1944975" cy="1104091"/>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556365" y="1901133"/>
                  <a:ext cx="304801" cy="1001401"/>
                </a:xfrm>
                <a:prstGeom prst="rect">
                  <a:avLst/>
                </a:prstGeom>
                <a:noFill/>
              </p:spPr>
              <p:txBody>
                <a:bodyPr wrap="square" rtlCol="0">
                  <a:spAutoFit/>
                </a:bodyPr>
                <a:lstStyle/>
                <a:p>
                  <a:r>
                    <a:rPr lang="en-US" dirty="0"/>
                    <a:t>3</a:t>
                  </a:r>
                  <a:endParaRPr lang="en-US" sz="1400" dirty="0"/>
                </a:p>
              </p:txBody>
            </p:sp>
          </p:grpSp>
          <p:grpSp>
            <p:nvGrpSpPr>
              <p:cNvPr id="56" name="Group 55"/>
              <p:cNvGrpSpPr/>
              <p:nvPr/>
            </p:nvGrpSpPr>
            <p:grpSpPr>
              <a:xfrm>
                <a:off x="1788825" y="3846226"/>
                <a:ext cx="1944975" cy="1745414"/>
                <a:chOff x="1788825" y="3846226"/>
                <a:chExt cx="1944975" cy="1745414"/>
              </a:xfrm>
            </p:grpSpPr>
            <p:cxnSp>
              <p:nvCxnSpPr>
                <p:cNvPr id="78" name="Straight Arrow Connector 77"/>
                <p:cNvCxnSpPr>
                  <a:stCxn id="50" idx="5"/>
                  <a:endCxn id="52" idx="2"/>
                </p:cNvCxnSpPr>
                <p:nvPr/>
              </p:nvCxnSpPr>
              <p:spPr>
                <a:xfrm>
                  <a:off x="1788825" y="3846226"/>
                  <a:ext cx="1944975" cy="1180290"/>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2556365" y="4590240"/>
                  <a:ext cx="304801" cy="1001400"/>
                </a:xfrm>
                <a:prstGeom prst="rect">
                  <a:avLst/>
                </a:prstGeom>
                <a:noFill/>
              </p:spPr>
              <p:txBody>
                <a:bodyPr wrap="square" rtlCol="0">
                  <a:spAutoFit/>
                </a:bodyPr>
                <a:lstStyle/>
                <a:p>
                  <a:r>
                    <a:rPr lang="en-US" dirty="0"/>
                    <a:t>1</a:t>
                  </a:r>
                  <a:endParaRPr lang="en-US" sz="1400" dirty="0"/>
                </a:p>
              </p:txBody>
            </p:sp>
          </p:grpSp>
          <p:grpSp>
            <p:nvGrpSpPr>
              <p:cNvPr id="57" name="Group 56"/>
              <p:cNvGrpSpPr/>
              <p:nvPr/>
            </p:nvGrpSpPr>
            <p:grpSpPr>
              <a:xfrm>
                <a:off x="3497338" y="2680318"/>
                <a:ext cx="476357" cy="1921775"/>
                <a:chOff x="3497338" y="2680318"/>
                <a:chExt cx="476357" cy="1921775"/>
              </a:xfrm>
            </p:grpSpPr>
            <p:cxnSp>
              <p:nvCxnSpPr>
                <p:cNvPr id="76" name="Straight Arrow Connector 75"/>
                <p:cNvCxnSpPr/>
                <p:nvPr/>
              </p:nvCxnSpPr>
              <p:spPr>
                <a:xfrm>
                  <a:off x="3973695" y="2680318"/>
                  <a:ext cx="0" cy="1921775"/>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497338" y="3518463"/>
                  <a:ext cx="304800" cy="1001400"/>
                </a:xfrm>
                <a:prstGeom prst="rect">
                  <a:avLst/>
                </a:prstGeom>
                <a:noFill/>
              </p:spPr>
              <p:txBody>
                <a:bodyPr wrap="square" rtlCol="0">
                  <a:spAutoFit/>
                </a:bodyPr>
                <a:lstStyle/>
                <a:p>
                  <a:r>
                    <a:rPr lang="en-US" dirty="0"/>
                    <a:t>2</a:t>
                  </a:r>
                  <a:endParaRPr lang="en-US" sz="1400" dirty="0"/>
                </a:p>
              </p:txBody>
            </p:sp>
          </p:grpSp>
          <p:grpSp>
            <p:nvGrpSpPr>
              <p:cNvPr id="58" name="Group 57"/>
              <p:cNvGrpSpPr/>
              <p:nvPr/>
            </p:nvGrpSpPr>
            <p:grpSpPr>
              <a:xfrm>
                <a:off x="4186363" y="2680318"/>
                <a:ext cx="304800" cy="1859792"/>
                <a:chOff x="4186363" y="2680318"/>
                <a:chExt cx="304800" cy="1859792"/>
              </a:xfrm>
            </p:grpSpPr>
            <p:cxnSp>
              <p:nvCxnSpPr>
                <p:cNvPr id="74" name="Straight Arrow Connector 73"/>
                <p:cNvCxnSpPr/>
                <p:nvPr/>
              </p:nvCxnSpPr>
              <p:spPr>
                <a:xfrm flipV="1">
                  <a:off x="4285292" y="2680318"/>
                  <a:ext cx="0" cy="1859792"/>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186363" y="3518463"/>
                  <a:ext cx="304800" cy="1001400"/>
                </a:xfrm>
                <a:prstGeom prst="rect">
                  <a:avLst/>
                </a:prstGeom>
                <a:noFill/>
              </p:spPr>
              <p:txBody>
                <a:bodyPr wrap="square" rtlCol="0">
                  <a:spAutoFit/>
                </a:bodyPr>
                <a:lstStyle/>
                <a:p>
                  <a:r>
                    <a:rPr lang="en-US" dirty="0"/>
                    <a:t>1</a:t>
                  </a:r>
                  <a:endParaRPr lang="en-US" sz="1400" dirty="0"/>
                </a:p>
              </p:txBody>
            </p:sp>
          </p:grpSp>
        </p:grpSp>
        <p:sp>
          <p:nvSpPr>
            <p:cNvPr id="49" name="Oval 48"/>
            <p:cNvSpPr/>
            <p:nvPr/>
          </p:nvSpPr>
          <p:spPr>
            <a:xfrm>
              <a:off x="894227" y="2934854"/>
              <a:ext cx="1195271" cy="1313663"/>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Tree>
    <p:extLst>
      <p:ext uri="{BB962C8B-B14F-4D97-AF65-F5344CB8AC3E}">
        <p14:creationId xmlns:p14="http://schemas.microsoft.com/office/powerpoint/2010/main" val="712055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Algorithm</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34</a:t>
            </a:fld>
            <a:endParaRPr lang="en-GB"/>
          </a:p>
        </p:txBody>
      </p:sp>
      <p:sp>
        <p:nvSpPr>
          <p:cNvPr id="6" name="Content Placeholder 5"/>
          <p:cNvSpPr>
            <a:spLocks noGrp="1"/>
          </p:cNvSpPr>
          <p:nvPr>
            <p:ph sz="quarter" idx="1"/>
          </p:nvPr>
        </p:nvSpPr>
        <p:spPr/>
        <p:txBody>
          <a:bodyPr>
            <a:normAutofit/>
          </a:bodyPr>
          <a:lstStyle/>
          <a:p>
            <a:r>
              <a:rPr lang="en-US" dirty="0"/>
              <a:t>This is how Dijkstra’s algorithm works.</a:t>
            </a:r>
          </a:p>
          <a:p>
            <a:pPr lvl="1"/>
            <a:r>
              <a:rPr lang="en-US" dirty="0"/>
              <a:t>Idea is to maintain two set of nodes</a:t>
            </a:r>
          </a:p>
          <a:p>
            <a:pPr lvl="2"/>
            <a:r>
              <a:rPr lang="en-US" dirty="0"/>
              <a:t>Nodes whose distance have been found, have been popped off from queue</a:t>
            </a:r>
          </a:p>
          <a:p>
            <a:pPr lvl="2"/>
            <a:r>
              <a:rPr lang="en-US" dirty="0"/>
              <a:t>Nodes whose best shortest path has been found so far but not finalized, may be it can be further reduced yet, so they have been discovered, but still in queue</a:t>
            </a:r>
          </a:p>
          <a:p>
            <a:pPr lvl="2"/>
            <a:r>
              <a:rPr lang="en-US" dirty="0"/>
              <a:t>Node with minimum distance so far will be popped from queue( Priority queue will help here)</a:t>
            </a:r>
          </a:p>
          <a:p>
            <a:pPr lvl="1"/>
            <a:endParaRPr lang="en-US" dirty="0"/>
          </a:p>
        </p:txBody>
      </p:sp>
    </p:spTree>
    <p:extLst>
      <p:ext uri="{BB962C8B-B14F-4D97-AF65-F5344CB8AC3E}">
        <p14:creationId xmlns:p14="http://schemas.microsoft.com/office/powerpoint/2010/main" val="2550244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Algorithm</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35</a:t>
            </a:fld>
            <a:endParaRPr lang="en-GB"/>
          </a:p>
        </p:txBody>
      </p:sp>
      <p:sp>
        <p:nvSpPr>
          <p:cNvPr id="6" name="Content Placeholder 5"/>
          <p:cNvSpPr>
            <a:spLocks noGrp="1"/>
          </p:cNvSpPr>
          <p:nvPr>
            <p:ph sz="quarter" idx="1"/>
          </p:nvPr>
        </p:nvSpPr>
        <p:spPr/>
        <p:txBody>
          <a:bodyPr/>
          <a:lstStyle/>
          <a:p>
            <a:r>
              <a:rPr lang="en-US" dirty="0"/>
              <a:t>Step 1: Initialize Graph</a:t>
            </a:r>
          </a:p>
          <a:p>
            <a:pPr lvl="1"/>
            <a:r>
              <a:rPr lang="en-US" dirty="0">
                <a:latin typeface="Consolas" panose="020B0609020204030204" pitchFamily="49" charset="0"/>
                <a:cs typeface="Consolas" panose="020B0609020204030204" pitchFamily="49" charset="0"/>
              </a:rPr>
              <a:t>Mark all node’s </a:t>
            </a:r>
            <a:r>
              <a:rPr lang="en-US" dirty="0" err="1">
                <a:latin typeface="Consolas" panose="020B0609020204030204" pitchFamily="49" charset="0"/>
                <a:cs typeface="Consolas" panose="020B0609020204030204" pitchFamily="49" charset="0"/>
              </a:rPr>
              <a:t>prev</a:t>
            </a:r>
            <a:r>
              <a:rPr lang="en-US" dirty="0">
                <a:latin typeface="Consolas" panose="020B0609020204030204" pitchFamily="49" charset="0"/>
                <a:cs typeface="Consolas" panose="020B0609020204030204" pitchFamily="49" charset="0"/>
              </a:rPr>
              <a:t> pointer to NULL</a:t>
            </a:r>
          </a:p>
          <a:p>
            <a:pPr lvl="1"/>
            <a:r>
              <a:rPr lang="en-US" dirty="0">
                <a:latin typeface="Consolas" panose="020B0609020204030204" pitchFamily="49" charset="0"/>
                <a:cs typeface="Consolas" panose="020B0609020204030204" pitchFamily="49" charset="0"/>
              </a:rPr>
              <a:t>Mark all node’s distance to infinity</a:t>
            </a:r>
          </a:p>
          <a:p>
            <a:pPr marL="274320" lvl="1" indent="0">
              <a:buNone/>
            </a:pPr>
            <a:r>
              <a:rPr lang="en-US" dirty="0"/>
              <a:t> </a:t>
            </a:r>
          </a:p>
          <a:p>
            <a:endParaRPr lang="en-US" dirty="0"/>
          </a:p>
          <a:p>
            <a:pPr lvl="1"/>
            <a:endParaRPr lang="en-US" dirty="0"/>
          </a:p>
        </p:txBody>
      </p:sp>
      <p:grpSp>
        <p:nvGrpSpPr>
          <p:cNvPr id="49" name="Group 48"/>
          <p:cNvGrpSpPr/>
          <p:nvPr/>
        </p:nvGrpSpPr>
        <p:grpSpPr>
          <a:xfrm>
            <a:off x="5459639" y="2532489"/>
            <a:ext cx="6353197" cy="3784267"/>
            <a:chOff x="5459639" y="2532489"/>
            <a:chExt cx="6353197" cy="3784267"/>
          </a:xfrm>
        </p:grpSpPr>
        <p:grpSp>
          <p:nvGrpSpPr>
            <p:cNvPr id="8" name="Group 7"/>
            <p:cNvGrpSpPr/>
            <p:nvPr/>
          </p:nvGrpSpPr>
          <p:grpSpPr>
            <a:xfrm>
              <a:off x="5719882" y="2971800"/>
              <a:ext cx="5405318" cy="2867456"/>
              <a:chOff x="1143000" y="1749917"/>
              <a:chExt cx="6624032" cy="3654915"/>
            </a:xfrm>
          </p:grpSpPr>
          <p:sp>
            <p:nvSpPr>
              <p:cNvPr id="10" name="Oval 9"/>
              <p:cNvSpPr/>
              <p:nvPr/>
            </p:nvSpPr>
            <p:spPr>
              <a:xfrm>
                <a:off x="1143000" y="3200401"/>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a:t>
                </a:r>
              </a:p>
            </p:txBody>
          </p:sp>
          <p:sp>
            <p:nvSpPr>
              <p:cNvPr id="11" name="Oval 10"/>
              <p:cNvSpPr/>
              <p:nvPr/>
            </p:nvSpPr>
            <p:spPr>
              <a:xfrm>
                <a:off x="3733800"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a:t>
                </a:r>
              </a:p>
            </p:txBody>
          </p:sp>
          <p:sp>
            <p:nvSpPr>
              <p:cNvPr id="12" name="Oval 11"/>
              <p:cNvSpPr/>
              <p:nvPr/>
            </p:nvSpPr>
            <p:spPr>
              <a:xfrm>
                <a:off x="37338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a:t>
                </a:r>
              </a:p>
            </p:txBody>
          </p:sp>
          <p:sp>
            <p:nvSpPr>
              <p:cNvPr id="13" name="Oval 12"/>
              <p:cNvSpPr/>
              <p:nvPr/>
            </p:nvSpPr>
            <p:spPr>
              <a:xfrm>
                <a:off x="6984304"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14" name="Oval 13"/>
              <p:cNvSpPr/>
              <p:nvPr/>
            </p:nvSpPr>
            <p:spPr>
              <a:xfrm>
                <a:off x="70104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E</a:t>
                </a:r>
              </a:p>
            </p:txBody>
          </p:sp>
          <p:grpSp>
            <p:nvGrpSpPr>
              <p:cNvPr id="15" name="Group 14"/>
              <p:cNvGrpSpPr/>
              <p:nvPr/>
            </p:nvGrpSpPr>
            <p:grpSpPr>
              <a:xfrm>
                <a:off x="1788825" y="2207116"/>
                <a:ext cx="1944975" cy="1104091"/>
                <a:chOff x="1788825" y="2207116"/>
                <a:chExt cx="1944975" cy="1104091"/>
              </a:xfrm>
            </p:grpSpPr>
            <p:cxnSp>
              <p:nvCxnSpPr>
                <p:cNvPr id="40" name="Straight Arrow Connector 39"/>
                <p:cNvCxnSpPr>
                  <a:stCxn id="10" idx="7"/>
                  <a:endCxn id="11" idx="2"/>
                </p:cNvCxnSpPr>
                <p:nvPr/>
              </p:nvCxnSpPr>
              <p:spPr>
                <a:xfrm flipV="1">
                  <a:off x="1788825" y="220711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41" name="TextBox 40"/>
                <p:cNvSpPr txBox="1"/>
                <p:nvPr/>
              </p:nvSpPr>
              <p:spPr>
                <a:xfrm>
                  <a:off x="2556365" y="2246502"/>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endParaRPr lang="en-US" dirty="0"/>
                </a:p>
              </p:txBody>
            </p:sp>
          </p:grpSp>
          <p:grpSp>
            <p:nvGrpSpPr>
              <p:cNvPr id="16" name="Group 15"/>
              <p:cNvGrpSpPr/>
              <p:nvPr/>
            </p:nvGrpSpPr>
            <p:grpSpPr>
              <a:xfrm>
                <a:off x="1788825" y="3846226"/>
                <a:ext cx="1944975" cy="1332460"/>
                <a:chOff x="1788825" y="3846226"/>
                <a:chExt cx="1944975" cy="1332460"/>
              </a:xfrm>
            </p:grpSpPr>
            <p:cxnSp>
              <p:nvCxnSpPr>
                <p:cNvPr id="38" name="Straight Arrow Connector 37"/>
                <p:cNvCxnSpPr>
                  <a:stCxn id="10" idx="5"/>
                  <a:endCxn id="12" idx="2"/>
                </p:cNvCxnSpPr>
                <p:nvPr/>
              </p:nvCxnSpPr>
              <p:spPr>
                <a:xfrm>
                  <a:off x="1788825" y="3846226"/>
                  <a:ext cx="1944975" cy="118029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39" name="TextBox 38"/>
                <p:cNvSpPr txBox="1"/>
                <p:nvPr/>
              </p:nvSpPr>
              <p:spPr>
                <a:xfrm>
                  <a:off x="2556365" y="459023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17" name="Group 16"/>
              <p:cNvGrpSpPr/>
              <p:nvPr/>
            </p:nvGrpSpPr>
            <p:grpSpPr>
              <a:xfrm>
                <a:off x="3632314" y="2680318"/>
                <a:ext cx="341381" cy="1921775"/>
                <a:chOff x="3632314" y="2680318"/>
                <a:chExt cx="341381" cy="1921775"/>
              </a:xfrm>
            </p:grpSpPr>
            <p:cxnSp>
              <p:nvCxnSpPr>
                <p:cNvPr id="36" name="Straight Arrow Connector 35"/>
                <p:cNvCxnSpPr/>
                <p:nvPr/>
              </p:nvCxnSpPr>
              <p:spPr>
                <a:xfrm>
                  <a:off x="3973695"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37" name="TextBox 36"/>
                <p:cNvSpPr txBox="1"/>
                <p:nvPr/>
              </p:nvSpPr>
              <p:spPr>
                <a:xfrm>
                  <a:off x="3632314" y="3518463"/>
                  <a:ext cx="304800" cy="58844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2</a:t>
                  </a:r>
                  <a:endParaRPr lang="en-US" dirty="0"/>
                </a:p>
              </p:txBody>
            </p:sp>
          </p:grpSp>
          <p:grpSp>
            <p:nvGrpSpPr>
              <p:cNvPr id="18" name="Group 17"/>
              <p:cNvGrpSpPr/>
              <p:nvPr/>
            </p:nvGrpSpPr>
            <p:grpSpPr>
              <a:xfrm>
                <a:off x="4186363" y="2680318"/>
                <a:ext cx="304800" cy="1859792"/>
                <a:chOff x="4186363" y="2680318"/>
                <a:chExt cx="304800" cy="1859792"/>
              </a:xfrm>
            </p:grpSpPr>
            <p:cxnSp>
              <p:nvCxnSpPr>
                <p:cNvPr id="34" name="Straight Arrow Connector 33"/>
                <p:cNvCxnSpPr/>
                <p:nvPr/>
              </p:nvCxnSpPr>
              <p:spPr>
                <a:xfrm flipV="1">
                  <a:off x="4285292" y="2680318"/>
                  <a:ext cx="0" cy="1859792"/>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35" name="TextBox 34"/>
                <p:cNvSpPr txBox="1"/>
                <p:nvPr/>
              </p:nvSpPr>
              <p:spPr>
                <a:xfrm>
                  <a:off x="4186363" y="3518463"/>
                  <a:ext cx="3048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19" name="Group 18"/>
              <p:cNvGrpSpPr/>
              <p:nvPr/>
            </p:nvGrpSpPr>
            <p:grpSpPr>
              <a:xfrm>
                <a:off x="4490432" y="1749917"/>
                <a:ext cx="2493872" cy="588447"/>
                <a:chOff x="4490432" y="1749917"/>
                <a:chExt cx="2493872" cy="588447"/>
              </a:xfrm>
            </p:grpSpPr>
            <p:cxnSp>
              <p:nvCxnSpPr>
                <p:cNvPr id="32" name="Straight Arrow Connector 31"/>
                <p:cNvCxnSpPr>
                  <a:stCxn id="11" idx="6"/>
                  <a:endCxn id="13"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33" name="TextBox 32"/>
                <p:cNvSpPr txBox="1"/>
                <p:nvPr/>
              </p:nvSpPr>
              <p:spPr>
                <a:xfrm>
                  <a:off x="5715000" y="1749917"/>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p>
              </p:txBody>
            </p:sp>
          </p:grpSp>
          <p:grpSp>
            <p:nvGrpSpPr>
              <p:cNvPr id="20" name="Group 19"/>
              <p:cNvGrpSpPr/>
              <p:nvPr/>
            </p:nvGrpSpPr>
            <p:grpSpPr>
              <a:xfrm>
                <a:off x="4379625" y="2474625"/>
                <a:ext cx="2741582" cy="2362340"/>
                <a:chOff x="4379625" y="2474625"/>
                <a:chExt cx="2741582" cy="2362340"/>
              </a:xfrm>
            </p:grpSpPr>
            <p:cxnSp>
              <p:nvCxnSpPr>
                <p:cNvPr id="30" name="Straight Arrow Connector 29"/>
                <p:cNvCxnSpPr>
                  <a:stCxn id="11" idx="5"/>
                  <a:endCxn id="14" idx="1"/>
                </p:cNvCxnSpPr>
                <p:nvPr/>
              </p:nvCxnSpPr>
              <p:spPr>
                <a:xfrm>
                  <a:off x="4379625" y="2474625"/>
                  <a:ext cx="2741582"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31" name="TextBox 30"/>
                <p:cNvSpPr txBox="1"/>
                <p:nvPr/>
              </p:nvSpPr>
              <p:spPr>
                <a:xfrm>
                  <a:off x="6284891" y="4248518"/>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4</a:t>
                  </a:r>
                  <a:endParaRPr lang="en-US" dirty="0"/>
                </a:p>
              </p:txBody>
            </p:sp>
          </p:grpSp>
          <p:grpSp>
            <p:nvGrpSpPr>
              <p:cNvPr id="21" name="Group 20"/>
              <p:cNvGrpSpPr/>
              <p:nvPr/>
            </p:nvGrpSpPr>
            <p:grpSpPr>
              <a:xfrm>
                <a:off x="7361817" y="2585432"/>
                <a:ext cx="304796" cy="2062767"/>
                <a:chOff x="7361817" y="2585432"/>
                <a:chExt cx="304796" cy="2062767"/>
              </a:xfrm>
            </p:grpSpPr>
            <p:cxnSp>
              <p:nvCxnSpPr>
                <p:cNvPr id="28" name="Straight Arrow Connector 27"/>
                <p:cNvCxnSpPr>
                  <a:stCxn id="14" idx="0"/>
                  <a:endCxn id="13" idx="4"/>
                </p:cNvCxnSpPr>
                <p:nvPr/>
              </p:nvCxnSpPr>
              <p:spPr>
                <a:xfrm flipH="1" flipV="1">
                  <a:off x="7362621" y="2585432"/>
                  <a:ext cx="26096" cy="206276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29" name="TextBox 28"/>
                <p:cNvSpPr txBox="1"/>
                <p:nvPr/>
              </p:nvSpPr>
              <p:spPr>
                <a:xfrm>
                  <a:off x="7361817" y="3502967"/>
                  <a:ext cx="304796"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6</a:t>
                  </a:r>
                  <a:endParaRPr lang="en-US" dirty="0"/>
                </a:p>
              </p:txBody>
            </p:sp>
          </p:grpSp>
          <p:grpSp>
            <p:nvGrpSpPr>
              <p:cNvPr id="22" name="Group 21"/>
              <p:cNvGrpSpPr/>
              <p:nvPr/>
            </p:nvGrpSpPr>
            <p:grpSpPr>
              <a:xfrm>
                <a:off x="4490432" y="4924925"/>
                <a:ext cx="2519968" cy="470758"/>
                <a:chOff x="4490432" y="4924925"/>
                <a:chExt cx="2519968" cy="470758"/>
              </a:xfrm>
            </p:grpSpPr>
            <p:cxnSp>
              <p:nvCxnSpPr>
                <p:cNvPr id="26" name="Straight Arrow Connector 25"/>
                <p:cNvCxnSpPr>
                  <a:stCxn id="12" idx="6"/>
                  <a:endCxn id="14" idx="2"/>
                </p:cNvCxnSpPr>
                <p:nvPr/>
              </p:nvCxnSpPr>
              <p:spPr>
                <a:xfrm>
                  <a:off x="4490432" y="5026516"/>
                  <a:ext cx="2519968"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27" name="TextBox 26"/>
                <p:cNvSpPr txBox="1"/>
                <p:nvPr/>
              </p:nvSpPr>
              <p:spPr>
                <a:xfrm>
                  <a:off x="5715001" y="4924925"/>
                  <a:ext cx="304800" cy="47075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7</a:t>
                  </a:r>
                </a:p>
              </p:txBody>
            </p:sp>
          </p:grpSp>
          <p:grpSp>
            <p:nvGrpSpPr>
              <p:cNvPr id="23" name="Group 22"/>
              <p:cNvGrpSpPr/>
              <p:nvPr/>
            </p:nvGrpSpPr>
            <p:grpSpPr>
              <a:xfrm>
                <a:off x="4379625" y="2474625"/>
                <a:ext cx="2715486" cy="2284380"/>
                <a:chOff x="4379625" y="2474625"/>
                <a:chExt cx="2715486" cy="2284380"/>
              </a:xfrm>
            </p:grpSpPr>
            <p:cxnSp>
              <p:nvCxnSpPr>
                <p:cNvPr id="24" name="Straight Arrow Connector 23"/>
                <p:cNvCxnSpPr>
                  <a:stCxn id="12" idx="7"/>
                  <a:endCxn id="13" idx="3"/>
                </p:cNvCxnSpPr>
                <p:nvPr/>
              </p:nvCxnSpPr>
              <p:spPr>
                <a:xfrm flipV="1">
                  <a:off x="4379625" y="2474625"/>
                  <a:ext cx="2715486" cy="228438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25" name="TextBox 24"/>
                <p:cNvSpPr txBox="1"/>
                <p:nvPr/>
              </p:nvSpPr>
              <p:spPr>
                <a:xfrm>
                  <a:off x="6248860" y="254056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5</a:t>
                  </a:r>
                  <a:endParaRPr lang="en-US" dirty="0"/>
                </a:p>
              </p:txBody>
            </p:sp>
          </p:grpSp>
        </p:grpSp>
        <p:sp>
          <p:nvSpPr>
            <p:cNvPr id="42" name="TextBox 41"/>
            <p:cNvSpPr txBox="1"/>
            <p:nvPr/>
          </p:nvSpPr>
          <p:spPr>
            <a:xfrm>
              <a:off x="5459639" y="3443776"/>
              <a:ext cx="1247172" cy="523220"/>
            </a:xfrm>
            <a:prstGeom prst="rect">
              <a:avLst/>
            </a:prstGeom>
            <a:noFill/>
          </p:spPr>
          <p:txBody>
            <a:bodyPr wrap="square" rtlCol="0">
              <a:spAutoFit/>
            </a:bodyPr>
            <a:lstStyle/>
            <a:p>
              <a:r>
                <a:rPr lang="en-US" sz="1400" b="1" dirty="0"/>
                <a:t>p=∅</a:t>
              </a:r>
            </a:p>
            <a:p>
              <a:r>
                <a:rPr lang="en-US" sz="1400" b="1" dirty="0"/>
                <a:t>d=∞</a:t>
              </a:r>
            </a:p>
          </p:txBody>
        </p:sp>
        <p:sp>
          <p:nvSpPr>
            <p:cNvPr id="43" name="TextBox 42"/>
            <p:cNvSpPr txBox="1"/>
            <p:nvPr/>
          </p:nvSpPr>
          <p:spPr>
            <a:xfrm>
              <a:off x="7789248" y="2532489"/>
              <a:ext cx="1247172" cy="523220"/>
            </a:xfrm>
            <a:prstGeom prst="rect">
              <a:avLst/>
            </a:prstGeom>
            <a:noFill/>
          </p:spPr>
          <p:txBody>
            <a:bodyPr wrap="square" rtlCol="0">
              <a:spAutoFit/>
            </a:bodyPr>
            <a:lstStyle/>
            <a:p>
              <a:r>
                <a:rPr lang="en-US" sz="1400" b="1" dirty="0"/>
                <a:t>p=∅</a:t>
              </a:r>
            </a:p>
            <a:p>
              <a:r>
                <a:rPr lang="en-US" sz="1400" b="1" dirty="0"/>
                <a:t>d=∞</a:t>
              </a:r>
            </a:p>
          </p:txBody>
        </p:sp>
        <p:sp>
          <p:nvSpPr>
            <p:cNvPr id="44" name="TextBox 43"/>
            <p:cNvSpPr txBox="1"/>
            <p:nvPr/>
          </p:nvSpPr>
          <p:spPr>
            <a:xfrm>
              <a:off x="7745803" y="5790530"/>
              <a:ext cx="1247172" cy="523220"/>
            </a:xfrm>
            <a:prstGeom prst="rect">
              <a:avLst/>
            </a:prstGeom>
            <a:noFill/>
          </p:spPr>
          <p:txBody>
            <a:bodyPr wrap="square" rtlCol="0">
              <a:spAutoFit/>
            </a:bodyPr>
            <a:lstStyle/>
            <a:p>
              <a:r>
                <a:rPr lang="en-US" sz="1400" b="1" dirty="0"/>
                <a:t>p=∅</a:t>
              </a:r>
            </a:p>
            <a:p>
              <a:r>
                <a:rPr lang="en-US" sz="1400" b="1" dirty="0"/>
                <a:t>d=∞</a:t>
              </a:r>
            </a:p>
          </p:txBody>
        </p:sp>
        <p:sp>
          <p:nvSpPr>
            <p:cNvPr id="45" name="TextBox 44"/>
            <p:cNvSpPr txBox="1"/>
            <p:nvPr/>
          </p:nvSpPr>
          <p:spPr>
            <a:xfrm>
              <a:off x="10565664" y="2532489"/>
              <a:ext cx="1247172" cy="523220"/>
            </a:xfrm>
            <a:prstGeom prst="rect">
              <a:avLst/>
            </a:prstGeom>
            <a:noFill/>
          </p:spPr>
          <p:txBody>
            <a:bodyPr wrap="square" rtlCol="0">
              <a:spAutoFit/>
            </a:bodyPr>
            <a:lstStyle/>
            <a:p>
              <a:r>
                <a:rPr lang="en-US" sz="1400" b="1" dirty="0"/>
                <a:t>p=∅</a:t>
              </a:r>
            </a:p>
            <a:p>
              <a:r>
                <a:rPr lang="en-US" sz="1400" b="1" dirty="0"/>
                <a:t>d=∞</a:t>
              </a:r>
            </a:p>
          </p:txBody>
        </p:sp>
        <p:sp>
          <p:nvSpPr>
            <p:cNvPr id="46" name="TextBox 45"/>
            <p:cNvSpPr txBox="1"/>
            <p:nvPr/>
          </p:nvSpPr>
          <p:spPr>
            <a:xfrm>
              <a:off x="10564591" y="5793536"/>
              <a:ext cx="1247172" cy="523220"/>
            </a:xfrm>
            <a:prstGeom prst="rect">
              <a:avLst/>
            </a:prstGeom>
            <a:noFill/>
          </p:spPr>
          <p:txBody>
            <a:bodyPr wrap="square" rtlCol="0">
              <a:spAutoFit/>
            </a:bodyPr>
            <a:lstStyle/>
            <a:p>
              <a:r>
                <a:rPr lang="en-US" sz="1400" b="1" dirty="0"/>
                <a:t>p=∅</a:t>
              </a:r>
            </a:p>
            <a:p>
              <a:r>
                <a:rPr lang="en-US" sz="1400" b="1" dirty="0"/>
                <a:t>d=∞</a:t>
              </a:r>
            </a:p>
          </p:txBody>
        </p:sp>
      </p:grpSp>
      <p:graphicFrame>
        <p:nvGraphicFramePr>
          <p:cNvPr id="47" name="Content Placeholder 8"/>
          <p:cNvGraphicFramePr>
            <a:graphicFrameLocks/>
          </p:cNvGraphicFramePr>
          <p:nvPr/>
        </p:nvGraphicFramePr>
        <p:xfrm>
          <a:off x="1020255" y="5387884"/>
          <a:ext cx="3033585" cy="741680"/>
        </p:xfrm>
        <a:graphic>
          <a:graphicData uri="http://schemas.openxmlformats.org/drawingml/2006/table">
            <a:tbl>
              <a:tblPr firstRow="1" bandRow="1">
                <a:tableStyleId>{21E4AEA4-8DFA-4A89-87EB-49C32662AFE0}</a:tableStyleId>
              </a:tblPr>
              <a:tblGrid>
                <a:gridCol w="606717">
                  <a:extLst>
                    <a:ext uri="{9D8B030D-6E8A-4147-A177-3AD203B41FA5}">
                      <a16:colId xmlns:a16="http://schemas.microsoft.com/office/drawing/2014/main" val="20000"/>
                    </a:ext>
                  </a:extLst>
                </a:gridCol>
                <a:gridCol w="606717">
                  <a:extLst>
                    <a:ext uri="{9D8B030D-6E8A-4147-A177-3AD203B41FA5}">
                      <a16:colId xmlns:a16="http://schemas.microsoft.com/office/drawing/2014/main" val="20001"/>
                    </a:ext>
                  </a:extLst>
                </a:gridCol>
                <a:gridCol w="606717">
                  <a:extLst>
                    <a:ext uri="{9D8B030D-6E8A-4147-A177-3AD203B41FA5}">
                      <a16:colId xmlns:a16="http://schemas.microsoft.com/office/drawing/2014/main" val="20002"/>
                    </a:ext>
                  </a:extLst>
                </a:gridCol>
                <a:gridCol w="606717">
                  <a:extLst>
                    <a:ext uri="{9D8B030D-6E8A-4147-A177-3AD203B41FA5}">
                      <a16:colId xmlns:a16="http://schemas.microsoft.com/office/drawing/2014/main" val="20003"/>
                    </a:ext>
                  </a:extLst>
                </a:gridCol>
                <a:gridCol w="606717">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48" name="Oval 47"/>
          <p:cNvSpPr/>
          <p:nvPr/>
        </p:nvSpPr>
        <p:spPr>
          <a:xfrm>
            <a:off x="5516879" y="3901440"/>
            <a:ext cx="975361" cy="1030632"/>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0834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Algorithm</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36</a:t>
            </a:fld>
            <a:endParaRPr lang="en-GB"/>
          </a:p>
        </p:txBody>
      </p:sp>
      <p:sp>
        <p:nvSpPr>
          <p:cNvPr id="6" name="Content Placeholder 5"/>
          <p:cNvSpPr>
            <a:spLocks noGrp="1"/>
          </p:cNvSpPr>
          <p:nvPr>
            <p:ph sz="quarter" idx="1"/>
          </p:nvPr>
        </p:nvSpPr>
        <p:spPr/>
        <p:txBody>
          <a:bodyPr/>
          <a:lstStyle/>
          <a:p>
            <a:r>
              <a:rPr lang="en-US" dirty="0"/>
              <a:t>STEP 2:</a:t>
            </a:r>
          </a:p>
          <a:p>
            <a:pPr lvl="1"/>
            <a:r>
              <a:rPr lang="en-US" dirty="0">
                <a:latin typeface="Consolas" panose="020B0609020204030204" pitchFamily="49" charset="0"/>
                <a:cs typeface="Consolas" panose="020B0609020204030204" pitchFamily="49" charset="0"/>
              </a:rPr>
              <a:t>Initialize distance of start node 0</a:t>
            </a:r>
          </a:p>
          <a:p>
            <a:pPr lvl="1"/>
            <a:r>
              <a:rPr lang="en-US" dirty="0">
                <a:latin typeface="Consolas" panose="020B0609020204030204" pitchFamily="49" charset="0"/>
                <a:cs typeface="Consolas" panose="020B0609020204030204" pitchFamily="49" charset="0"/>
              </a:rPr>
              <a:t>Push start node to queue</a:t>
            </a:r>
            <a:endParaRPr lang="en-US" dirty="0"/>
          </a:p>
          <a:p>
            <a:pPr lvl="1"/>
            <a:endParaRPr lang="en-US" dirty="0"/>
          </a:p>
          <a:p>
            <a:endParaRPr lang="en-US" dirty="0"/>
          </a:p>
          <a:p>
            <a:pPr lvl="1"/>
            <a:endParaRPr lang="en-US" dirty="0"/>
          </a:p>
        </p:txBody>
      </p:sp>
      <p:graphicFrame>
        <p:nvGraphicFramePr>
          <p:cNvPr id="47" name="Content Placeholder 8"/>
          <p:cNvGraphicFramePr>
            <a:graphicFrameLocks/>
          </p:cNvGraphicFramePr>
          <p:nvPr/>
        </p:nvGraphicFramePr>
        <p:xfrm>
          <a:off x="1020255" y="5387884"/>
          <a:ext cx="3033585" cy="741680"/>
        </p:xfrm>
        <a:graphic>
          <a:graphicData uri="http://schemas.openxmlformats.org/drawingml/2006/table">
            <a:tbl>
              <a:tblPr firstRow="1" bandRow="1">
                <a:tableStyleId>{21E4AEA4-8DFA-4A89-87EB-49C32662AFE0}</a:tableStyleId>
              </a:tblPr>
              <a:tblGrid>
                <a:gridCol w="606717">
                  <a:extLst>
                    <a:ext uri="{9D8B030D-6E8A-4147-A177-3AD203B41FA5}">
                      <a16:colId xmlns:a16="http://schemas.microsoft.com/office/drawing/2014/main" val="20000"/>
                    </a:ext>
                  </a:extLst>
                </a:gridCol>
                <a:gridCol w="606717">
                  <a:extLst>
                    <a:ext uri="{9D8B030D-6E8A-4147-A177-3AD203B41FA5}">
                      <a16:colId xmlns:a16="http://schemas.microsoft.com/office/drawing/2014/main" val="20001"/>
                    </a:ext>
                  </a:extLst>
                </a:gridCol>
                <a:gridCol w="606717">
                  <a:extLst>
                    <a:ext uri="{9D8B030D-6E8A-4147-A177-3AD203B41FA5}">
                      <a16:colId xmlns:a16="http://schemas.microsoft.com/office/drawing/2014/main" val="20002"/>
                    </a:ext>
                  </a:extLst>
                </a:gridCol>
                <a:gridCol w="606717">
                  <a:extLst>
                    <a:ext uri="{9D8B030D-6E8A-4147-A177-3AD203B41FA5}">
                      <a16:colId xmlns:a16="http://schemas.microsoft.com/office/drawing/2014/main" val="20003"/>
                    </a:ext>
                  </a:extLst>
                </a:gridCol>
                <a:gridCol w="606717">
                  <a:extLst>
                    <a:ext uri="{9D8B030D-6E8A-4147-A177-3AD203B41FA5}">
                      <a16:colId xmlns:a16="http://schemas.microsoft.com/office/drawing/2014/main" val="20004"/>
                    </a:ext>
                  </a:extLst>
                </a:gridCol>
              </a:tblGrid>
              <a:tr h="370840">
                <a:tc>
                  <a:txBody>
                    <a:bodyPr/>
                    <a:lstStyle/>
                    <a:p>
                      <a:r>
                        <a:rPr lang="en-US" dirty="0"/>
                        <a:t>A</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grpSp>
        <p:nvGrpSpPr>
          <p:cNvPr id="87" name="Group 86"/>
          <p:cNvGrpSpPr/>
          <p:nvPr/>
        </p:nvGrpSpPr>
        <p:grpSpPr>
          <a:xfrm>
            <a:off x="5459639" y="2532489"/>
            <a:ext cx="6353197" cy="3784267"/>
            <a:chOff x="5459639" y="2532489"/>
            <a:chExt cx="6353197" cy="3784267"/>
          </a:xfrm>
        </p:grpSpPr>
        <p:grpSp>
          <p:nvGrpSpPr>
            <p:cNvPr id="88" name="Group 87"/>
            <p:cNvGrpSpPr/>
            <p:nvPr/>
          </p:nvGrpSpPr>
          <p:grpSpPr>
            <a:xfrm>
              <a:off x="5719882" y="2971800"/>
              <a:ext cx="5405318" cy="2867456"/>
              <a:chOff x="1143000" y="1749917"/>
              <a:chExt cx="6624032" cy="3654915"/>
            </a:xfrm>
          </p:grpSpPr>
          <p:sp>
            <p:nvSpPr>
              <p:cNvPr id="94" name="Oval 93"/>
              <p:cNvSpPr/>
              <p:nvPr/>
            </p:nvSpPr>
            <p:spPr>
              <a:xfrm>
                <a:off x="1143000" y="3200401"/>
                <a:ext cx="756632" cy="7566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A</a:t>
                </a:r>
              </a:p>
            </p:txBody>
          </p:sp>
          <p:sp>
            <p:nvSpPr>
              <p:cNvPr id="95" name="Oval 94"/>
              <p:cNvSpPr/>
              <p:nvPr/>
            </p:nvSpPr>
            <p:spPr>
              <a:xfrm>
                <a:off x="3733800"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a:t>
                </a:r>
              </a:p>
            </p:txBody>
          </p:sp>
          <p:sp>
            <p:nvSpPr>
              <p:cNvPr id="96" name="Oval 95"/>
              <p:cNvSpPr/>
              <p:nvPr/>
            </p:nvSpPr>
            <p:spPr>
              <a:xfrm>
                <a:off x="37338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C</a:t>
                </a:r>
              </a:p>
            </p:txBody>
          </p:sp>
          <p:sp>
            <p:nvSpPr>
              <p:cNvPr id="97" name="Oval 96"/>
              <p:cNvSpPr/>
              <p:nvPr/>
            </p:nvSpPr>
            <p:spPr>
              <a:xfrm>
                <a:off x="6984304"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98" name="Oval 97"/>
              <p:cNvSpPr/>
              <p:nvPr/>
            </p:nvSpPr>
            <p:spPr>
              <a:xfrm>
                <a:off x="70104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E</a:t>
                </a:r>
              </a:p>
            </p:txBody>
          </p:sp>
          <p:grpSp>
            <p:nvGrpSpPr>
              <p:cNvPr id="99" name="Group 98"/>
              <p:cNvGrpSpPr/>
              <p:nvPr/>
            </p:nvGrpSpPr>
            <p:grpSpPr>
              <a:xfrm>
                <a:off x="1788825" y="2207116"/>
                <a:ext cx="1944975" cy="1104091"/>
                <a:chOff x="1788825" y="2207116"/>
                <a:chExt cx="1944975" cy="1104091"/>
              </a:xfrm>
            </p:grpSpPr>
            <p:cxnSp>
              <p:nvCxnSpPr>
                <p:cNvPr id="124" name="Straight Arrow Connector 123"/>
                <p:cNvCxnSpPr>
                  <a:stCxn id="94" idx="7"/>
                  <a:endCxn id="95" idx="2"/>
                </p:cNvCxnSpPr>
                <p:nvPr/>
              </p:nvCxnSpPr>
              <p:spPr>
                <a:xfrm flipV="1">
                  <a:off x="1788825" y="220711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25" name="TextBox 124"/>
                <p:cNvSpPr txBox="1"/>
                <p:nvPr/>
              </p:nvSpPr>
              <p:spPr>
                <a:xfrm>
                  <a:off x="2556365" y="2246502"/>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endParaRPr lang="en-US" dirty="0"/>
                </a:p>
              </p:txBody>
            </p:sp>
          </p:grpSp>
          <p:grpSp>
            <p:nvGrpSpPr>
              <p:cNvPr id="100" name="Group 99"/>
              <p:cNvGrpSpPr/>
              <p:nvPr/>
            </p:nvGrpSpPr>
            <p:grpSpPr>
              <a:xfrm>
                <a:off x="1788825" y="3846226"/>
                <a:ext cx="1944975" cy="1332460"/>
                <a:chOff x="1788825" y="3846226"/>
                <a:chExt cx="1944975" cy="1332460"/>
              </a:xfrm>
            </p:grpSpPr>
            <p:cxnSp>
              <p:nvCxnSpPr>
                <p:cNvPr id="122" name="Straight Arrow Connector 121"/>
                <p:cNvCxnSpPr>
                  <a:stCxn id="94" idx="5"/>
                  <a:endCxn id="96" idx="2"/>
                </p:cNvCxnSpPr>
                <p:nvPr/>
              </p:nvCxnSpPr>
              <p:spPr>
                <a:xfrm>
                  <a:off x="1788825" y="3846226"/>
                  <a:ext cx="1944975" cy="118029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23" name="TextBox 122"/>
                <p:cNvSpPr txBox="1"/>
                <p:nvPr/>
              </p:nvSpPr>
              <p:spPr>
                <a:xfrm>
                  <a:off x="2556365" y="459023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101" name="Group 100"/>
              <p:cNvGrpSpPr/>
              <p:nvPr/>
            </p:nvGrpSpPr>
            <p:grpSpPr>
              <a:xfrm>
                <a:off x="3632314" y="2680318"/>
                <a:ext cx="341381" cy="1921775"/>
                <a:chOff x="3632314" y="2680318"/>
                <a:chExt cx="341381" cy="1921775"/>
              </a:xfrm>
            </p:grpSpPr>
            <p:cxnSp>
              <p:nvCxnSpPr>
                <p:cNvPr id="120" name="Straight Arrow Connector 119"/>
                <p:cNvCxnSpPr/>
                <p:nvPr/>
              </p:nvCxnSpPr>
              <p:spPr>
                <a:xfrm>
                  <a:off x="3973695"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21" name="TextBox 120"/>
                <p:cNvSpPr txBox="1"/>
                <p:nvPr/>
              </p:nvSpPr>
              <p:spPr>
                <a:xfrm>
                  <a:off x="3632314" y="3518463"/>
                  <a:ext cx="304800" cy="58844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2</a:t>
                  </a:r>
                  <a:endParaRPr lang="en-US" dirty="0"/>
                </a:p>
              </p:txBody>
            </p:sp>
          </p:grpSp>
          <p:grpSp>
            <p:nvGrpSpPr>
              <p:cNvPr id="102" name="Group 101"/>
              <p:cNvGrpSpPr/>
              <p:nvPr/>
            </p:nvGrpSpPr>
            <p:grpSpPr>
              <a:xfrm>
                <a:off x="4186363" y="2680318"/>
                <a:ext cx="304800" cy="1859792"/>
                <a:chOff x="4186363" y="2680318"/>
                <a:chExt cx="304800" cy="1859792"/>
              </a:xfrm>
            </p:grpSpPr>
            <p:cxnSp>
              <p:nvCxnSpPr>
                <p:cNvPr id="118" name="Straight Arrow Connector 117"/>
                <p:cNvCxnSpPr/>
                <p:nvPr/>
              </p:nvCxnSpPr>
              <p:spPr>
                <a:xfrm flipV="1">
                  <a:off x="4285292" y="2680318"/>
                  <a:ext cx="0" cy="1859792"/>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19" name="TextBox 118"/>
                <p:cNvSpPr txBox="1"/>
                <p:nvPr/>
              </p:nvSpPr>
              <p:spPr>
                <a:xfrm>
                  <a:off x="4186363" y="3518463"/>
                  <a:ext cx="3048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103" name="Group 102"/>
              <p:cNvGrpSpPr/>
              <p:nvPr/>
            </p:nvGrpSpPr>
            <p:grpSpPr>
              <a:xfrm>
                <a:off x="4490432" y="1749917"/>
                <a:ext cx="2493872" cy="588447"/>
                <a:chOff x="4490432" y="1749917"/>
                <a:chExt cx="2493872" cy="588447"/>
              </a:xfrm>
            </p:grpSpPr>
            <p:cxnSp>
              <p:nvCxnSpPr>
                <p:cNvPr id="116" name="Straight Arrow Connector 115"/>
                <p:cNvCxnSpPr>
                  <a:stCxn id="95" idx="6"/>
                  <a:endCxn id="97"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17" name="TextBox 116"/>
                <p:cNvSpPr txBox="1"/>
                <p:nvPr/>
              </p:nvSpPr>
              <p:spPr>
                <a:xfrm>
                  <a:off x="5715000" y="1749917"/>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p>
              </p:txBody>
            </p:sp>
          </p:grpSp>
          <p:grpSp>
            <p:nvGrpSpPr>
              <p:cNvPr id="104" name="Group 103"/>
              <p:cNvGrpSpPr/>
              <p:nvPr/>
            </p:nvGrpSpPr>
            <p:grpSpPr>
              <a:xfrm>
                <a:off x="4379625" y="2474625"/>
                <a:ext cx="2741582" cy="2362340"/>
                <a:chOff x="4379625" y="2474625"/>
                <a:chExt cx="2741582" cy="2362340"/>
              </a:xfrm>
            </p:grpSpPr>
            <p:cxnSp>
              <p:nvCxnSpPr>
                <p:cNvPr id="114" name="Straight Arrow Connector 113"/>
                <p:cNvCxnSpPr>
                  <a:stCxn id="95" idx="5"/>
                  <a:endCxn id="98" idx="1"/>
                </p:cNvCxnSpPr>
                <p:nvPr/>
              </p:nvCxnSpPr>
              <p:spPr>
                <a:xfrm>
                  <a:off x="4379625" y="2474625"/>
                  <a:ext cx="2741582"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15" name="TextBox 114"/>
                <p:cNvSpPr txBox="1"/>
                <p:nvPr/>
              </p:nvSpPr>
              <p:spPr>
                <a:xfrm>
                  <a:off x="6284891" y="4248518"/>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4</a:t>
                  </a:r>
                  <a:endParaRPr lang="en-US" dirty="0"/>
                </a:p>
              </p:txBody>
            </p:sp>
          </p:grpSp>
          <p:grpSp>
            <p:nvGrpSpPr>
              <p:cNvPr id="105" name="Group 104"/>
              <p:cNvGrpSpPr/>
              <p:nvPr/>
            </p:nvGrpSpPr>
            <p:grpSpPr>
              <a:xfrm>
                <a:off x="7361817" y="2585432"/>
                <a:ext cx="304796" cy="2062767"/>
                <a:chOff x="7361817" y="2585432"/>
                <a:chExt cx="304796" cy="2062767"/>
              </a:xfrm>
            </p:grpSpPr>
            <p:cxnSp>
              <p:nvCxnSpPr>
                <p:cNvPr id="112" name="Straight Arrow Connector 111"/>
                <p:cNvCxnSpPr>
                  <a:stCxn id="98" idx="0"/>
                  <a:endCxn id="97" idx="4"/>
                </p:cNvCxnSpPr>
                <p:nvPr/>
              </p:nvCxnSpPr>
              <p:spPr>
                <a:xfrm flipH="1" flipV="1">
                  <a:off x="7362621" y="2585432"/>
                  <a:ext cx="26096" cy="206276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13" name="TextBox 112"/>
                <p:cNvSpPr txBox="1"/>
                <p:nvPr/>
              </p:nvSpPr>
              <p:spPr>
                <a:xfrm>
                  <a:off x="7361817" y="3502967"/>
                  <a:ext cx="304796"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6</a:t>
                  </a:r>
                  <a:endParaRPr lang="en-US" dirty="0"/>
                </a:p>
              </p:txBody>
            </p:sp>
          </p:grpSp>
          <p:grpSp>
            <p:nvGrpSpPr>
              <p:cNvPr id="106" name="Group 105"/>
              <p:cNvGrpSpPr/>
              <p:nvPr/>
            </p:nvGrpSpPr>
            <p:grpSpPr>
              <a:xfrm>
                <a:off x="4490432" y="4924925"/>
                <a:ext cx="2519968" cy="470758"/>
                <a:chOff x="4490432" y="4924925"/>
                <a:chExt cx="2519968" cy="470758"/>
              </a:xfrm>
            </p:grpSpPr>
            <p:cxnSp>
              <p:nvCxnSpPr>
                <p:cNvPr id="110" name="Straight Arrow Connector 109"/>
                <p:cNvCxnSpPr>
                  <a:stCxn id="96" idx="6"/>
                  <a:endCxn id="98" idx="2"/>
                </p:cNvCxnSpPr>
                <p:nvPr/>
              </p:nvCxnSpPr>
              <p:spPr>
                <a:xfrm>
                  <a:off x="4490432" y="5026516"/>
                  <a:ext cx="2519968"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11" name="TextBox 110"/>
                <p:cNvSpPr txBox="1"/>
                <p:nvPr/>
              </p:nvSpPr>
              <p:spPr>
                <a:xfrm>
                  <a:off x="5715001" y="4924925"/>
                  <a:ext cx="304800" cy="47075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7</a:t>
                  </a:r>
                </a:p>
              </p:txBody>
            </p:sp>
          </p:grpSp>
          <p:grpSp>
            <p:nvGrpSpPr>
              <p:cNvPr id="107" name="Group 106"/>
              <p:cNvGrpSpPr/>
              <p:nvPr/>
            </p:nvGrpSpPr>
            <p:grpSpPr>
              <a:xfrm>
                <a:off x="4379625" y="2474625"/>
                <a:ext cx="2715486" cy="2284380"/>
                <a:chOff x="4379625" y="2474625"/>
                <a:chExt cx="2715486" cy="2284380"/>
              </a:xfrm>
            </p:grpSpPr>
            <p:cxnSp>
              <p:nvCxnSpPr>
                <p:cNvPr id="108" name="Straight Arrow Connector 107"/>
                <p:cNvCxnSpPr>
                  <a:stCxn id="96" idx="7"/>
                  <a:endCxn id="97" idx="3"/>
                </p:cNvCxnSpPr>
                <p:nvPr/>
              </p:nvCxnSpPr>
              <p:spPr>
                <a:xfrm flipV="1">
                  <a:off x="4379625" y="2474625"/>
                  <a:ext cx="2715486" cy="228438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09" name="TextBox 108"/>
                <p:cNvSpPr txBox="1"/>
                <p:nvPr/>
              </p:nvSpPr>
              <p:spPr>
                <a:xfrm>
                  <a:off x="6248860" y="254056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5</a:t>
                  </a:r>
                  <a:endParaRPr lang="en-US" dirty="0"/>
                </a:p>
              </p:txBody>
            </p:sp>
          </p:grpSp>
        </p:grpSp>
        <p:sp>
          <p:nvSpPr>
            <p:cNvPr id="89" name="TextBox 88"/>
            <p:cNvSpPr txBox="1"/>
            <p:nvPr/>
          </p:nvSpPr>
          <p:spPr>
            <a:xfrm>
              <a:off x="5459639" y="3443776"/>
              <a:ext cx="1247172" cy="523220"/>
            </a:xfrm>
            <a:prstGeom prst="rect">
              <a:avLst/>
            </a:prstGeom>
            <a:noFill/>
          </p:spPr>
          <p:txBody>
            <a:bodyPr wrap="square" rtlCol="0">
              <a:spAutoFit/>
            </a:bodyPr>
            <a:lstStyle/>
            <a:p>
              <a:r>
                <a:rPr lang="en-US" sz="1400" b="1" dirty="0"/>
                <a:t>p=∅</a:t>
              </a:r>
            </a:p>
            <a:p>
              <a:r>
                <a:rPr lang="en-US" sz="1400" b="1" dirty="0"/>
                <a:t>d=0</a:t>
              </a:r>
            </a:p>
          </p:txBody>
        </p:sp>
        <p:sp>
          <p:nvSpPr>
            <p:cNvPr id="90" name="TextBox 89"/>
            <p:cNvSpPr txBox="1"/>
            <p:nvPr/>
          </p:nvSpPr>
          <p:spPr>
            <a:xfrm>
              <a:off x="7789248" y="2532489"/>
              <a:ext cx="1247172" cy="523220"/>
            </a:xfrm>
            <a:prstGeom prst="rect">
              <a:avLst/>
            </a:prstGeom>
            <a:noFill/>
          </p:spPr>
          <p:txBody>
            <a:bodyPr wrap="square" rtlCol="0">
              <a:spAutoFit/>
            </a:bodyPr>
            <a:lstStyle/>
            <a:p>
              <a:r>
                <a:rPr lang="en-US" sz="1400" b="1" dirty="0"/>
                <a:t>p=∅</a:t>
              </a:r>
            </a:p>
            <a:p>
              <a:r>
                <a:rPr lang="en-US" sz="1400" b="1" dirty="0"/>
                <a:t>d=∞</a:t>
              </a:r>
            </a:p>
          </p:txBody>
        </p:sp>
        <p:sp>
          <p:nvSpPr>
            <p:cNvPr id="91" name="TextBox 90"/>
            <p:cNvSpPr txBox="1"/>
            <p:nvPr/>
          </p:nvSpPr>
          <p:spPr>
            <a:xfrm>
              <a:off x="7745803" y="5790530"/>
              <a:ext cx="1247172" cy="523220"/>
            </a:xfrm>
            <a:prstGeom prst="rect">
              <a:avLst/>
            </a:prstGeom>
            <a:noFill/>
          </p:spPr>
          <p:txBody>
            <a:bodyPr wrap="square" rtlCol="0">
              <a:spAutoFit/>
            </a:bodyPr>
            <a:lstStyle/>
            <a:p>
              <a:r>
                <a:rPr lang="en-US" sz="1400" b="1" dirty="0"/>
                <a:t>p=∅</a:t>
              </a:r>
            </a:p>
            <a:p>
              <a:r>
                <a:rPr lang="en-US" sz="1400" b="1" dirty="0"/>
                <a:t>d=∞</a:t>
              </a:r>
            </a:p>
          </p:txBody>
        </p:sp>
        <p:sp>
          <p:nvSpPr>
            <p:cNvPr id="92" name="TextBox 91"/>
            <p:cNvSpPr txBox="1"/>
            <p:nvPr/>
          </p:nvSpPr>
          <p:spPr>
            <a:xfrm>
              <a:off x="10565664" y="2532489"/>
              <a:ext cx="1247172" cy="523220"/>
            </a:xfrm>
            <a:prstGeom prst="rect">
              <a:avLst/>
            </a:prstGeom>
            <a:noFill/>
          </p:spPr>
          <p:txBody>
            <a:bodyPr wrap="square" rtlCol="0">
              <a:spAutoFit/>
            </a:bodyPr>
            <a:lstStyle/>
            <a:p>
              <a:r>
                <a:rPr lang="en-US" sz="1400" b="1" dirty="0"/>
                <a:t>p=∅</a:t>
              </a:r>
            </a:p>
            <a:p>
              <a:r>
                <a:rPr lang="en-US" sz="1400" b="1" dirty="0"/>
                <a:t>d=∞</a:t>
              </a:r>
            </a:p>
          </p:txBody>
        </p:sp>
        <p:sp>
          <p:nvSpPr>
            <p:cNvPr id="93" name="TextBox 92"/>
            <p:cNvSpPr txBox="1"/>
            <p:nvPr/>
          </p:nvSpPr>
          <p:spPr>
            <a:xfrm>
              <a:off x="10564591" y="5793536"/>
              <a:ext cx="1247172" cy="523220"/>
            </a:xfrm>
            <a:prstGeom prst="rect">
              <a:avLst/>
            </a:prstGeom>
            <a:noFill/>
          </p:spPr>
          <p:txBody>
            <a:bodyPr wrap="square" rtlCol="0">
              <a:spAutoFit/>
            </a:bodyPr>
            <a:lstStyle/>
            <a:p>
              <a:r>
                <a:rPr lang="en-US" sz="1400" b="1" dirty="0"/>
                <a:t>p=∅</a:t>
              </a:r>
            </a:p>
            <a:p>
              <a:r>
                <a:rPr lang="en-US" sz="1400" b="1" dirty="0"/>
                <a:t>d=∞</a:t>
              </a:r>
            </a:p>
          </p:txBody>
        </p:sp>
      </p:grpSp>
      <p:sp>
        <p:nvSpPr>
          <p:cNvPr id="126" name="Oval 125"/>
          <p:cNvSpPr/>
          <p:nvPr/>
        </p:nvSpPr>
        <p:spPr>
          <a:xfrm>
            <a:off x="5516879" y="3901440"/>
            <a:ext cx="975361" cy="1030632"/>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869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Algorithm</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37</a:t>
            </a:fld>
            <a:endParaRPr lang="en-GB"/>
          </a:p>
        </p:txBody>
      </p:sp>
      <p:sp>
        <p:nvSpPr>
          <p:cNvPr id="6" name="Content Placeholder 5"/>
          <p:cNvSpPr>
            <a:spLocks noGrp="1"/>
          </p:cNvSpPr>
          <p:nvPr>
            <p:ph sz="quarter" idx="1"/>
          </p:nvPr>
        </p:nvSpPr>
        <p:spPr/>
        <p:txBody>
          <a:bodyPr/>
          <a:lstStyle/>
          <a:p>
            <a:r>
              <a:rPr lang="en-US" dirty="0"/>
              <a:t>Now B and C are adjacent nodes of A, they will be pushed to queue, with their respective distances. Distance is calculated as:</a:t>
            </a:r>
          </a:p>
          <a:p>
            <a:pPr lvl="1"/>
            <a:r>
              <a:rPr lang="en-US" dirty="0"/>
              <a:t>d[v]=d[u]+weight(</a:t>
            </a:r>
            <a:r>
              <a:rPr lang="en-US" dirty="0" err="1"/>
              <a:t>u,v</a:t>
            </a:r>
            <a:r>
              <a:rPr lang="en-US" dirty="0"/>
              <a:t>) </a:t>
            </a:r>
          </a:p>
          <a:p>
            <a:pPr lvl="2"/>
            <a:r>
              <a:rPr lang="en-US" dirty="0"/>
              <a:t>u and v are two connected nodes,</a:t>
            </a:r>
          </a:p>
          <a:p>
            <a:pPr lvl="2"/>
            <a:r>
              <a:rPr lang="en-US" dirty="0"/>
              <a:t>weight(</a:t>
            </a:r>
            <a:r>
              <a:rPr lang="en-US" dirty="0" err="1"/>
              <a:t>u,e</a:t>
            </a:r>
            <a:r>
              <a:rPr lang="en-US" dirty="0"/>
              <a:t>) is edge weight between u and v</a:t>
            </a:r>
          </a:p>
          <a:p>
            <a:pPr lvl="1"/>
            <a:r>
              <a:rPr lang="en-US" dirty="0" err="1"/>
              <a:t>Prev</a:t>
            </a:r>
            <a:r>
              <a:rPr lang="en-US" dirty="0"/>
              <a:t> pointer will point to A</a:t>
            </a:r>
          </a:p>
        </p:txBody>
      </p:sp>
      <p:graphicFrame>
        <p:nvGraphicFramePr>
          <p:cNvPr id="47" name="Content Placeholder 8"/>
          <p:cNvGraphicFramePr>
            <a:graphicFrameLocks/>
          </p:cNvGraphicFramePr>
          <p:nvPr/>
        </p:nvGraphicFramePr>
        <p:xfrm>
          <a:off x="1020255" y="5387884"/>
          <a:ext cx="3033585" cy="741680"/>
        </p:xfrm>
        <a:graphic>
          <a:graphicData uri="http://schemas.openxmlformats.org/drawingml/2006/table">
            <a:tbl>
              <a:tblPr firstRow="1" bandRow="1">
                <a:tableStyleId>{21E4AEA4-8DFA-4A89-87EB-49C32662AFE0}</a:tableStyleId>
              </a:tblPr>
              <a:tblGrid>
                <a:gridCol w="606717">
                  <a:extLst>
                    <a:ext uri="{9D8B030D-6E8A-4147-A177-3AD203B41FA5}">
                      <a16:colId xmlns:a16="http://schemas.microsoft.com/office/drawing/2014/main" val="20000"/>
                    </a:ext>
                  </a:extLst>
                </a:gridCol>
                <a:gridCol w="606717">
                  <a:extLst>
                    <a:ext uri="{9D8B030D-6E8A-4147-A177-3AD203B41FA5}">
                      <a16:colId xmlns:a16="http://schemas.microsoft.com/office/drawing/2014/main" val="20001"/>
                    </a:ext>
                  </a:extLst>
                </a:gridCol>
                <a:gridCol w="606717">
                  <a:extLst>
                    <a:ext uri="{9D8B030D-6E8A-4147-A177-3AD203B41FA5}">
                      <a16:colId xmlns:a16="http://schemas.microsoft.com/office/drawing/2014/main" val="20002"/>
                    </a:ext>
                  </a:extLst>
                </a:gridCol>
                <a:gridCol w="606717">
                  <a:extLst>
                    <a:ext uri="{9D8B030D-6E8A-4147-A177-3AD203B41FA5}">
                      <a16:colId xmlns:a16="http://schemas.microsoft.com/office/drawing/2014/main" val="20003"/>
                    </a:ext>
                  </a:extLst>
                </a:gridCol>
                <a:gridCol w="606717">
                  <a:extLst>
                    <a:ext uri="{9D8B030D-6E8A-4147-A177-3AD203B41FA5}">
                      <a16:colId xmlns:a16="http://schemas.microsoft.com/office/drawing/2014/main" val="20004"/>
                    </a:ext>
                  </a:extLst>
                </a:gridCol>
              </a:tblGrid>
              <a:tr h="370840">
                <a:tc>
                  <a:txBody>
                    <a:bodyPr/>
                    <a:lstStyle/>
                    <a:p>
                      <a:r>
                        <a:rPr lang="en-US" dirty="0"/>
                        <a:t>B</a:t>
                      </a:r>
                    </a:p>
                  </a:txBody>
                  <a:tcPr/>
                </a:tc>
                <a:tc>
                  <a:txBody>
                    <a:bodyPr/>
                    <a:lstStyle/>
                    <a:p>
                      <a:r>
                        <a:rPr lang="en-US" dirty="0"/>
                        <a:t>C</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3</a:t>
                      </a:r>
                    </a:p>
                  </a:txBody>
                  <a:tcPr/>
                </a:tc>
                <a:tc>
                  <a:txBody>
                    <a:bodyPr/>
                    <a:lstStyle/>
                    <a:p>
                      <a:r>
                        <a:rPr lang="en-US" dirty="0"/>
                        <a:t>1</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48" name="Content Placeholder 8"/>
          <p:cNvGraphicFramePr>
            <a:graphicFrameLocks/>
          </p:cNvGraphicFramePr>
          <p:nvPr/>
        </p:nvGraphicFramePr>
        <p:xfrm>
          <a:off x="1020255" y="4219301"/>
          <a:ext cx="3033585" cy="741680"/>
        </p:xfrm>
        <a:graphic>
          <a:graphicData uri="http://schemas.openxmlformats.org/drawingml/2006/table">
            <a:tbl>
              <a:tblPr firstRow="1" bandRow="1">
                <a:tableStyleId>{21E4AEA4-8DFA-4A89-87EB-49C32662AFE0}</a:tableStyleId>
              </a:tblPr>
              <a:tblGrid>
                <a:gridCol w="606717">
                  <a:extLst>
                    <a:ext uri="{9D8B030D-6E8A-4147-A177-3AD203B41FA5}">
                      <a16:colId xmlns:a16="http://schemas.microsoft.com/office/drawing/2014/main" val="20000"/>
                    </a:ext>
                  </a:extLst>
                </a:gridCol>
                <a:gridCol w="606717">
                  <a:extLst>
                    <a:ext uri="{9D8B030D-6E8A-4147-A177-3AD203B41FA5}">
                      <a16:colId xmlns:a16="http://schemas.microsoft.com/office/drawing/2014/main" val="20001"/>
                    </a:ext>
                  </a:extLst>
                </a:gridCol>
                <a:gridCol w="606717">
                  <a:extLst>
                    <a:ext uri="{9D8B030D-6E8A-4147-A177-3AD203B41FA5}">
                      <a16:colId xmlns:a16="http://schemas.microsoft.com/office/drawing/2014/main" val="20002"/>
                    </a:ext>
                  </a:extLst>
                </a:gridCol>
                <a:gridCol w="606717">
                  <a:extLst>
                    <a:ext uri="{9D8B030D-6E8A-4147-A177-3AD203B41FA5}">
                      <a16:colId xmlns:a16="http://schemas.microsoft.com/office/drawing/2014/main" val="20003"/>
                    </a:ext>
                  </a:extLst>
                </a:gridCol>
                <a:gridCol w="606717">
                  <a:extLst>
                    <a:ext uri="{9D8B030D-6E8A-4147-A177-3AD203B41FA5}">
                      <a16:colId xmlns:a16="http://schemas.microsoft.com/office/drawing/2014/main" val="20004"/>
                    </a:ext>
                  </a:extLst>
                </a:gridCol>
              </a:tblGrid>
              <a:tr h="370840">
                <a:tc>
                  <a:txBody>
                    <a:bodyPr/>
                    <a:lstStyle/>
                    <a:p>
                      <a:r>
                        <a:rPr lang="en-US" dirty="0"/>
                        <a:t>A</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49" name="Straight Arrow Connector 48"/>
          <p:cNvCxnSpPr/>
          <p:nvPr/>
        </p:nvCxnSpPr>
        <p:spPr>
          <a:xfrm>
            <a:off x="2537047" y="4960981"/>
            <a:ext cx="0" cy="365760"/>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5459639" y="2532489"/>
            <a:ext cx="6353197" cy="3784267"/>
            <a:chOff x="5459639" y="2532489"/>
            <a:chExt cx="6353197" cy="3784267"/>
          </a:xfrm>
        </p:grpSpPr>
        <p:grpSp>
          <p:nvGrpSpPr>
            <p:cNvPr id="51" name="Group 50"/>
            <p:cNvGrpSpPr/>
            <p:nvPr/>
          </p:nvGrpSpPr>
          <p:grpSpPr>
            <a:xfrm>
              <a:off x="5719882" y="2971800"/>
              <a:ext cx="5405318" cy="2867456"/>
              <a:chOff x="1143000" y="1749917"/>
              <a:chExt cx="6624032" cy="3654915"/>
            </a:xfrm>
          </p:grpSpPr>
          <p:sp>
            <p:nvSpPr>
              <p:cNvPr id="57" name="Oval 56"/>
              <p:cNvSpPr/>
              <p:nvPr/>
            </p:nvSpPr>
            <p:spPr>
              <a:xfrm>
                <a:off x="1143000" y="3200401"/>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A</a:t>
                </a:r>
              </a:p>
            </p:txBody>
          </p:sp>
          <p:sp>
            <p:nvSpPr>
              <p:cNvPr id="58" name="Oval 57"/>
              <p:cNvSpPr/>
              <p:nvPr/>
            </p:nvSpPr>
            <p:spPr>
              <a:xfrm>
                <a:off x="3733800" y="1828800"/>
                <a:ext cx="756632" cy="7566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B</a:t>
                </a:r>
              </a:p>
            </p:txBody>
          </p:sp>
          <p:sp>
            <p:nvSpPr>
              <p:cNvPr id="59" name="Oval 58"/>
              <p:cNvSpPr/>
              <p:nvPr/>
            </p:nvSpPr>
            <p:spPr>
              <a:xfrm>
                <a:off x="3733800" y="4648200"/>
                <a:ext cx="756632" cy="7566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C</a:t>
                </a:r>
              </a:p>
            </p:txBody>
          </p:sp>
          <p:sp>
            <p:nvSpPr>
              <p:cNvPr id="60" name="Oval 59"/>
              <p:cNvSpPr/>
              <p:nvPr/>
            </p:nvSpPr>
            <p:spPr>
              <a:xfrm>
                <a:off x="6984304"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D</a:t>
                </a:r>
              </a:p>
            </p:txBody>
          </p:sp>
          <p:sp>
            <p:nvSpPr>
              <p:cNvPr id="61" name="Oval 60"/>
              <p:cNvSpPr/>
              <p:nvPr/>
            </p:nvSpPr>
            <p:spPr>
              <a:xfrm>
                <a:off x="70104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E</a:t>
                </a:r>
              </a:p>
            </p:txBody>
          </p:sp>
          <p:grpSp>
            <p:nvGrpSpPr>
              <p:cNvPr id="62" name="Group 61"/>
              <p:cNvGrpSpPr/>
              <p:nvPr/>
            </p:nvGrpSpPr>
            <p:grpSpPr>
              <a:xfrm>
                <a:off x="1788825" y="2207116"/>
                <a:ext cx="1944975" cy="1104091"/>
                <a:chOff x="1788825" y="2207116"/>
                <a:chExt cx="1944975" cy="1104091"/>
              </a:xfrm>
            </p:grpSpPr>
            <p:cxnSp>
              <p:nvCxnSpPr>
                <p:cNvPr id="87" name="Straight Arrow Connector 86"/>
                <p:cNvCxnSpPr>
                  <a:stCxn id="57" idx="7"/>
                  <a:endCxn id="58" idx="2"/>
                </p:cNvCxnSpPr>
                <p:nvPr/>
              </p:nvCxnSpPr>
              <p:spPr>
                <a:xfrm flipV="1">
                  <a:off x="1788825" y="2207116"/>
                  <a:ext cx="1944975" cy="1104091"/>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8" name="TextBox 87"/>
                <p:cNvSpPr txBox="1"/>
                <p:nvPr/>
              </p:nvSpPr>
              <p:spPr>
                <a:xfrm>
                  <a:off x="2556365" y="2246502"/>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endParaRPr lang="en-US" dirty="0"/>
                </a:p>
              </p:txBody>
            </p:sp>
          </p:grpSp>
          <p:grpSp>
            <p:nvGrpSpPr>
              <p:cNvPr id="63" name="Group 62"/>
              <p:cNvGrpSpPr/>
              <p:nvPr/>
            </p:nvGrpSpPr>
            <p:grpSpPr>
              <a:xfrm>
                <a:off x="1788825" y="3846226"/>
                <a:ext cx="1944975" cy="1332460"/>
                <a:chOff x="1788825" y="3846226"/>
                <a:chExt cx="1944975" cy="1332460"/>
              </a:xfrm>
            </p:grpSpPr>
            <p:cxnSp>
              <p:nvCxnSpPr>
                <p:cNvPr id="85" name="Straight Arrow Connector 84"/>
                <p:cNvCxnSpPr>
                  <a:stCxn id="57" idx="5"/>
                  <a:endCxn id="59" idx="2"/>
                </p:cNvCxnSpPr>
                <p:nvPr/>
              </p:nvCxnSpPr>
              <p:spPr>
                <a:xfrm>
                  <a:off x="1788825" y="3846226"/>
                  <a:ext cx="1944975" cy="1180290"/>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6" name="TextBox 85"/>
                <p:cNvSpPr txBox="1"/>
                <p:nvPr/>
              </p:nvSpPr>
              <p:spPr>
                <a:xfrm>
                  <a:off x="2556365" y="459023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64" name="Group 63"/>
              <p:cNvGrpSpPr/>
              <p:nvPr/>
            </p:nvGrpSpPr>
            <p:grpSpPr>
              <a:xfrm>
                <a:off x="3632314" y="2680318"/>
                <a:ext cx="341381" cy="1921775"/>
                <a:chOff x="3632314" y="2680318"/>
                <a:chExt cx="341381" cy="1921775"/>
              </a:xfrm>
            </p:grpSpPr>
            <p:cxnSp>
              <p:nvCxnSpPr>
                <p:cNvPr id="83" name="Straight Arrow Connector 82"/>
                <p:cNvCxnSpPr/>
                <p:nvPr/>
              </p:nvCxnSpPr>
              <p:spPr>
                <a:xfrm>
                  <a:off x="3973695"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4" name="TextBox 83"/>
                <p:cNvSpPr txBox="1"/>
                <p:nvPr/>
              </p:nvSpPr>
              <p:spPr>
                <a:xfrm>
                  <a:off x="3632314" y="3518463"/>
                  <a:ext cx="304800" cy="58844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2</a:t>
                  </a:r>
                  <a:endParaRPr lang="en-US" dirty="0"/>
                </a:p>
              </p:txBody>
            </p:sp>
          </p:grpSp>
          <p:grpSp>
            <p:nvGrpSpPr>
              <p:cNvPr id="65" name="Group 64"/>
              <p:cNvGrpSpPr/>
              <p:nvPr/>
            </p:nvGrpSpPr>
            <p:grpSpPr>
              <a:xfrm>
                <a:off x="4186363" y="2680318"/>
                <a:ext cx="304800" cy="1859792"/>
                <a:chOff x="4186363" y="2680318"/>
                <a:chExt cx="304800" cy="1859792"/>
              </a:xfrm>
            </p:grpSpPr>
            <p:cxnSp>
              <p:nvCxnSpPr>
                <p:cNvPr id="81" name="Straight Arrow Connector 80"/>
                <p:cNvCxnSpPr/>
                <p:nvPr/>
              </p:nvCxnSpPr>
              <p:spPr>
                <a:xfrm flipV="1">
                  <a:off x="4285292" y="2680318"/>
                  <a:ext cx="0" cy="1859792"/>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2" name="TextBox 81"/>
                <p:cNvSpPr txBox="1"/>
                <p:nvPr/>
              </p:nvSpPr>
              <p:spPr>
                <a:xfrm>
                  <a:off x="4186363" y="3518463"/>
                  <a:ext cx="3048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66" name="Group 65"/>
              <p:cNvGrpSpPr/>
              <p:nvPr/>
            </p:nvGrpSpPr>
            <p:grpSpPr>
              <a:xfrm>
                <a:off x="4490432" y="1749917"/>
                <a:ext cx="2493872" cy="588447"/>
                <a:chOff x="4490432" y="1749917"/>
                <a:chExt cx="2493872" cy="588447"/>
              </a:xfrm>
            </p:grpSpPr>
            <p:cxnSp>
              <p:nvCxnSpPr>
                <p:cNvPr id="79" name="Straight Arrow Connector 78"/>
                <p:cNvCxnSpPr>
                  <a:stCxn id="58" idx="6"/>
                  <a:endCxn id="60"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0" name="TextBox 79"/>
                <p:cNvSpPr txBox="1"/>
                <p:nvPr/>
              </p:nvSpPr>
              <p:spPr>
                <a:xfrm>
                  <a:off x="5715000" y="1749917"/>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p>
              </p:txBody>
            </p:sp>
          </p:grpSp>
          <p:grpSp>
            <p:nvGrpSpPr>
              <p:cNvPr id="67" name="Group 66"/>
              <p:cNvGrpSpPr/>
              <p:nvPr/>
            </p:nvGrpSpPr>
            <p:grpSpPr>
              <a:xfrm>
                <a:off x="4379625" y="2474625"/>
                <a:ext cx="2741582" cy="2362340"/>
                <a:chOff x="4379625" y="2474625"/>
                <a:chExt cx="2741582" cy="2362340"/>
              </a:xfrm>
            </p:grpSpPr>
            <p:cxnSp>
              <p:nvCxnSpPr>
                <p:cNvPr id="77" name="Straight Arrow Connector 76"/>
                <p:cNvCxnSpPr>
                  <a:stCxn id="58" idx="5"/>
                  <a:endCxn id="61" idx="1"/>
                </p:cNvCxnSpPr>
                <p:nvPr/>
              </p:nvCxnSpPr>
              <p:spPr>
                <a:xfrm>
                  <a:off x="4379625" y="2474625"/>
                  <a:ext cx="2741582"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8" name="TextBox 77"/>
                <p:cNvSpPr txBox="1"/>
                <p:nvPr/>
              </p:nvSpPr>
              <p:spPr>
                <a:xfrm>
                  <a:off x="6284891" y="4248518"/>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4</a:t>
                  </a:r>
                  <a:endParaRPr lang="en-US" dirty="0"/>
                </a:p>
              </p:txBody>
            </p:sp>
          </p:grpSp>
          <p:grpSp>
            <p:nvGrpSpPr>
              <p:cNvPr id="68" name="Group 67"/>
              <p:cNvGrpSpPr/>
              <p:nvPr/>
            </p:nvGrpSpPr>
            <p:grpSpPr>
              <a:xfrm>
                <a:off x="7361817" y="2585432"/>
                <a:ext cx="304796" cy="2062767"/>
                <a:chOff x="7361817" y="2585432"/>
                <a:chExt cx="304796" cy="2062767"/>
              </a:xfrm>
            </p:grpSpPr>
            <p:cxnSp>
              <p:nvCxnSpPr>
                <p:cNvPr id="75" name="Straight Arrow Connector 74"/>
                <p:cNvCxnSpPr>
                  <a:stCxn id="61" idx="0"/>
                  <a:endCxn id="60" idx="4"/>
                </p:cNvCxnSpPr>
                <p:nvPr/>
              </p:nvCxnSpPr>
              <p:spPr>
                <a:xfrm flipH="1" flipV="1">
                  <a:off x="7362621" y="2585432"/>
                  <a:ext cx="26096" cy="206276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6" name="TextBox 75"/>
                <p:cNvSpPr txBox="1"/>
                <p:nvPr/>
              </p:nvSpPr>
              <p:spPr>
                <a:xfrm>
                  <a:off x="7361817" y="3502967"/>
                  <a:ext cx="304796"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6</a:t>
                  </a:r>
                  <a:endParaRPr lang="en-US" dirty="0"/>
                </a:p>
              </p:txBody>
            </p:sp>
          </p:grpSp>
          <p:grpSp>
            <p:nvGrpSpPr>
              <p:cNvPr id="69" name="Group 68"/>
              <p:cNvGrpSpPr/>
              <p:nvPr/>
            </p:nvGrpSpPr>
            <p:grpSpPr>
              <a:xfrm>
                <a:off x="4490432" y="4924925"/>
                <a:ext cx="2519968" cy="470758"/>
                <a:chOff x="4490432" y="4924925"/>
                <a:chExt cx="2519968" cy="470758"/>
              </a:xfrm>
            </p:grpSpPr>
            <p:cxnSp>
              <p:nvCxnSpPr>
                <p:cNvPr id="73" name="Straight Arrow Connector 72"/>
                <p:cNvCxnSpPr>
                  <a:stCxn id="59" idx="6"/>
                  <a:endCxn id="61" idx="2"/>
                </p:cNvCxnSpPr>
                <p:nvPr/>
              </p:nvCxnSpPr>
              <p:spPr>
                <a:xfrm>
                  <a:off x="4490432" y="5026516"/>
                  <a:ext cx="2519968"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4" name="TextBox 73"/>
                <p:cNvSpPr txBox="1"/>
                <p:nvPr/>
              </p:nvSpPr>
              <p:spPr>
                <a:xfrm>
                  <a:off x="5715001" y="4924925"/>
                  <a:ext cx="304800" cy="47075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7</a:t>
                  </a:r>
                </a:p>
              </p:txBody>
            </p:sp>
          </p:grpSp>
          <p:grpSp>
            <p:nvGrpSpPr>
              <p:cNvPr id="70" name="Group 69"/>
              <p:cNvGrpSpPr/>
              <p:nvPr/>
            </p:nvGrpSpPr>
            <p:grpSpPr>
              <a:xfrm>
                <a:off x="4379625" y="2474625"/>
                <a:ext cx="2715486" cy="2284380"/>
                <a:chOff x="4379625" y="2474625"/>
                <a:chExt cx="2715486" cy="2284380"/>
              </a:xfrm>
            </p:grpSpPr>
            <p:cxnSp>
              <p:nvCxnSpPr>
                <p:cNvPr id="71" name="Straight Arrow Connector 70"/>
                <p:cNvCxnSpPr>
                  <a:stCxn id="59" idx="7"/>
                  <a:endCxn id="60" idx="3"/>
                </p:cNvCxnSpPr>
                <p:nvPr/>
              </p:nvCxnSpPr>
              <p:spPr>
                <a:xfrm flipV="1">
                  <a:off x="4379625" y="2474625"/>
                  <a:ext cx="2715486" cy="228438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2" name="TextBox 71"/>
                <p:cNvSpPr txBox="1"/>
                <p:nvPr/>
              </p:nvSpPr>
              <p:spPr>
                <a:xfrm>
                  <a:off x="6248860" y="254056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5</a:t>
                  </a:r>
                  <a:endParaRPr lang="en-US" dirty="0"/>
                </a:p>
              </p:txBody>
            </p:sp>
          </p:grpSp>
        </p:grpSp>
        <p:sp>
          <p:nvSpPr>
            <p:cNvPr id="52" name="TextBox 51"/>
            <p:cNvSpPr txBox="1"/>
            <p:nvPr/>
          </p:nvSpPr>
          <p:spPr>
            <a:xfrm>
              <a:off x="5459639" y="3443776"/>
              <a:ext cx="1247172" cy="523220"/>
            </a:xfrm>
            <a:prstGeom prst="rect">
              <a:avLst/>
            </a:prstGeom>
            <a:noFill/>
          </p:spPr>
          <p:txBody>
            <a:bodyPr wrap="square" rtlCol="0">
              <a:spAutoFit/>
            </a:bodyPr>
            <a:lstStyle/>
            <a:p>
              <a:r>
                <a:rPr lang="en-US" sz="1400" b="1" dirty="0"/>
                <a:t>p=∅</a:t>
              </a:r>
            </a:p>
            <a:p>
              <a:r>
                <a:rPr lang="en-US" sz="1400" b="1" dirty="0"/>
                <a:t>d=0</a:t>
              </a:r>
            </a:p>
          </p:txBody>
        </p:sp>
        <p:sp>
          <p:nvSpPr>
            <p:cNvPr id="53" name="TextBox 52"/>
            <p:cNvSpPr txBox="1"/>
            <p:nvPr/>
          </p:nvSpPr>
          <p:spPr>
            <a:xfrm>
              <a:off x="7789248" y="2532489"/>
              <a:ext cx="1247172" cy="523220"/>
            </a:xfrm>
            <a:prstGeom prst="rect">
              <a:avLst/>
            </a:prstGeom>
            <a:noFill/>
          </p:spPr>
          <p:txBody>
            <a:bodyPr wrap="square" rtlCol="0">
              <a:spAutoFit/>
            </a:bodyPr>
            <a:lstStyle/>
            <a:p>
              <a:r>
                <a:rPr lang="en-US" sz="1400" b="1" dirty="0"/>
                <a:t>p=A</a:t>
              </a:r>
            </a:p>
            <a:p>
              <a:r>
                <a:rPr lang="en-US" sz="1400" b="1" dirty="0"/>
                <a:t>d=3</a:t>
              </a:r>
            </a:p>
          </p:txBody>
        </p:sp>
        <p:sp>
          <p:nvSpPr>
            <p:cNvPr id="54" name="TextBox 53"/>
            <p:cNvSpPr txBox="1"/>
            <p:nvPr/>
          </p:nvSpPr>
          <p:spPr>
            <a:xfrm>
              <a:off x="7745803" y="5790530"/>
              <a:ext cx="1247172" cy="523220"/>
            </a:xfrm>
            <a:prstGeom prst="rect">
              <a:avLst/>
            </a:prstGeom>
            <a:noFill/>
          </p:spPr>
          <p:txBody>
            <a:bodyPr wrap="square" rtlCol="0">
              <a:spAutoFit/>
            </a:bodyPr>
            <a:lstStyle/>
            <a:p>
              <a:r>
                <a:rPr lang="en-US" sz="1400" b="1" dirty="0"/>
                <a:t>p=A</a:t>
              </a:r>
            </a:p>
            <a:p>
              <a:r>
                <a:rPr lang="en-US" sz="1400" b="1" dirty="0"/>
                <a:t>d=1</a:t>
              </a:r>
            </a:p>
          </p:txBody>
        </p:sp>
        <p:sp>
          <p:nvSpPr>
            <p:cNvPr id="55" name="TextBox 54"/>
            <p:cNvSpPr txBox="1"/>
            <p:nvPr/>
          </p:nvSpPr>
          <p:spPr>
            <a:xfrm>
              <a:off x="10565664" y="2532489"/>
              <a:ext cx="1247172" cy="523220"/>
            </a:xfrm>
            <a:prstGeom prst="rect">
              <a:avLst/>
            </a:prstGeom>
            <a:noFill/>
          </p:spPr>
          <p:txBody>
            <a:bodyPr wrap="square" rtlCol="0">
              <a:spAutoFit/>
            </a:bodyPr>
            <a:lstStyle/>
            <a:p>
              <a:r>
                <a:rPr lang="en-US" sz="1400" b="1" dirty="0"/>
                <a:t>p=∅</a:t>
              </a:r>
            </a:p>
            <a:p>
              <a:r>
                <a:rPr lang="en-US" sz="1400" b="1" dirty="0"/>
                <a:t>d=∞</a:t>
              </a:r>
            </a:p>
          </p:txBody>
        </p:sp>
        <p:sp>
          <p:nvSpPr>
            <p:cNvPr id="56" name="TextBox 55"/>
            <p:cNvSpPr txBox="1"/>
            <p:nvPr/>
          </p:nvSpPr>
          <p:spPr>
            <a:xfrm>
              <a:off x="10564591" y="5793536"/>
              <a:ext cx="1247172" cy="523220"/>
            </a:xfrm>
            <a:prstGeom prst="rect">
              <a:avLst/>
            </a:prstGeom>
            <a:noFill/>
          </p:spPr>
          <p:txBody>
            <a:bodyPr wrap="square" rtlCol="0">
              <a:spAutoFit/>
            </a:bodyPr>
            <a:lstStyle/>
            <a:p>
              <a:r>
                <a:rPr lang="en-US" sz="1400" b="1" dirty="0"/>
                <a:t>p=∅</a:t>
              </a:r>
            </a:p>
            <a:p>
              <a:r>
                <a:rPr lang="en-US" sz="1400" b="1" dirty="0"/>
                <a:t>d=∞</a:t>
              </a:r>
            </a:p>
          </p:txBody>
        </p:sp>
      </p:grpSp>
      <p:sp>
        <p:nvSpPr>
          <p:cNvPr id="89" name="Oval 88"/>
          <p:cNvSpPr/>
          <p:nvPr/>
        </p:nvSpPr>
        <p:spPr>
          <a:xfrm>
            <a:off x="5516879" y="3901440"/>
            <a:ext cx="975361" cy="1030632"/>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36107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Algorithm</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38</a:t>
            </a:fld>
            <a:endParaRPr lang="en-GB"/>
          </a:p>
        </p:txBody>
      </p:sp>
      <p:sp>
        <p:nvSpPr>
          <p:cNvPr id="6" name="Content Placeholder 5"/>
          <p:cNvSpPr>
            <a:spLocks noGrp="1"/>
          </p:cNvSpPr>
          <p:nvPr>
            <p:ph sz="quarter" idx="1"/>
          </p:nvPr>
        </p:nvSpPr>
        <p:spPr/>
        <p:txBody>
          <a:bodyPr/>
          <a:lstStyle/>
          <a:p>
            <a:r>
              <a:rPr lang="en-US" dirty="0"/>
              <a:t>C has minimum distance so far, so it will be popped out.</a:t>
            </a:r>
          </a:p>
          <a:p>
            <a:pPr lvl="1"/>
            <a:r>
              <a:rPr lang="en-US" dirty="0"/>
              <a:t>Two new nodes D and E are pushed to queue, and B’s distance and </a:t>
            </a:r>
            <a:r>
              <a:rPr lang="en-US" dirty="0" err="1"/>
              <a:t>prev</a:t>
            </a:r>
            <a:r>
              <a:rPr lang="en-US" dirty="0"/>
              <a:t> pointer is updated</a:t>
            </a:r>
          </a:p>
          <a:p>
            <a:pPr lvl="1"/>
            <a:r>
              <a:rPr lang="en-US" dirty="0"/>
              <a:t>Node’s distance is updated according to following:</a:t>
            </a:r>
          </a:p>
          <a:p>
            <a:pPr lvl="2"/>
            <a:r>
              <a:rPr lang="en-US" dirty="0"/>
              <a:t>If d[v] &gt; d[u]+weight(</a:t>
            </a:r>
            <a:r>
              <a:rPr lang="en-US" dirty="0" err="1"/>
              <a:t>u,v</a:t>
            </a:r>
            <a:r>
              <a:rPr lang="en-US" dirty="0"/>
              <a:t>)</a:t>
            </a:r>
          </a:p>
          <a:p>
            <a:pPr lvl="3"/>
            <a:r>
              <a:rPr lang="en-US" dirty="0"/>
              <a:t>d[v]=d[u]+weight(</a:t>
            </a:r>
            <a:r>
              <a:rPr lang="en-US" dirty="0" err="1"/>
              <a:t>u,v</a:t>
            </a:r>
            <a:r>
              <a:rPr lang="en-US" dirty="0"/>
              <a:t>)</a:t>
            </a:r>
          </a:p>
          <a:p>
            <a:pPr lvl="3"/>
            <a:r>
              <a:rPr lang="en-US" dirty="0"/>
              <a:t>p[v]=u</a:t>
            </a:r>
          </a:p>
          <a:p>
            <a:pPr lvl="3"/>
            <a:endParaRPr lang="en-US" dirty="0"/>
          </a:p>
        </p:txBody>
      </p:sp>
      <p:graphicFrame>
        <p:nvGraphicFramePr>
          <p:cNvPr id="47" name="Content Placeholder 8"/>
          <p:cNvGraphicFramePr>
            <a:graphicFrameLocks/>
          </p:cNvGraphicFramePr>
          <p:nvPr/>
        </p:nvGraphicFramePr>
        <p:xfrm>
          <a:off x="1020255" y="5387884"/>
          <a:ext cx="3033585" cy="741680"/>
        </p:xfrm>
        <a:graphic>
          <a:graphicData uri="http://schemas.openxmlformats.org/drawingml/2006/table">
            <a:tbl>
              <a:tblPr firstRow="1" bandRow="1">
                <a:tableStyleId>{21E4AEA4-8DFA-4A89-87EB-49C32662AFE0}</a:tableStyleId>
              </a:tblPr>
              <a:tblGrid>
                <a:gridCol w="606717">
                  <a:extLst>
                    <a:ext uri="{9D8B030D-6E8A-4147-A177-3AD203B41FA5}">
                      <a16:colId xmlns:a16="http://schemas.microsoft.com/office/drawing/2014/main" val="20000"/>
                    </a:ext>
                  </a:extLst>
                </a:gridCol>
                <a:gridCol w="606717">
                  <a:extLst>
                    <a:ext uri="{9D8B030D-6E8A-4147-A177-3AD203B41FA5}">
                      <a16:colId xmlns:a16="http://schemas.microsoft.com/office/drawing/2014/main" val="20001"/>
                    </a:ext>
                  </a:extLst>
                </a:gridCol>
                <a:gridCol w="606717">
                  <a:extLst>
                    <a:ext uri="{9D8B030D-6E8A-4147-A177-3AD203B41FA5}">
                      <a16:colId xmlns:a16="http://schemas.microsoft.com/office/drawing/2014/main" val="20002"/>
                    </a:ext>
                  </a:extLst>
                </a:gridCol>
                <a:gridCol w="606717">
                  <a:extLst>
                    <a:ext uri="{9D8B030D-6E8A-4147-A177-3AD203B41FA5}">
                      <a16:colId xmlns:a16="http://schemas.microsoft.com/office/drawing/2014/main" val="20003"/>
                    </a:ext>
                  </a:extLst>
                </a:gridCol>
                <a:gridCol w="606717">
                  <a:extLst>
                    <a:ext uri="{9D8B030D-6E8A-4147-A177-3AD203B41FA5}">
                      <a16:colId xmlns:a16="http://schemas.microsoft.com/office/drawing/2014/main" val="20004"/>
                    </a:ext>
                  </a:extLst>
                </a:gridCol>
              </a:tblGrid>
              <a:tr h="370840">
                <a:tc>
                  <a:txBody>
                    <a:bodyPr/>
                    <a:lstStyle/>
                    <a:p>
                      <a:r>
                        <a:rPr lang="en-US" dirty="0"/>
                        <a:t>B</a:t>
                      </a:r>
                    </a:p>
                  </a:txBody>
                  <a:tcPr/>
                </a:tc>
                <a:tc>
                  <a:txBody>
                    <a:bodyPr/>
                    <a:lstStyle/>
                    <a:p>
                      <a:r>
                        <a:rPr lang="en-US" dirty="0"/>
                        <a:t>D</a:t>
                      </a:r>
                    </a:p>
                  </a:txBody>
                  <a:tcPr/>
                </a:tc>
                <a:tc>
                  <a:txBody>
                    <a:bodyPr/>
                    <a:lstStyle/>
                    <a:p>
                      <a:r>
                        <a:rPr lang="en-US" dirty="0"/>
                        <a:t>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2</a:t>
                      </a:r>
                    </a:p>
                  </a:txBody>
                  <a:tcPr/>
                </a:tc>
                <a:tc>
                  <a:txBody>
                    <a:bodyPr/>
                    <a:lstStyle/>
                    <a:p>
                      <a:r>
                        <a:rPr lang="en-US" dirty="0"/>
                        <a:t>6</a:t>
                      </a:r>
                    </a:p>
                  </a:txBody>
                  <a:tcPr/>
                </a:tc>
                <a:tc>
                  <a:txBody>
                    <a:bodyPr/>
                    <a:lstStyle/>
                    <a:p>
                      <a:r>
                        <a:rPr lang="en-US" dirty="0"/>
                        <a:t>8</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48" name="Content Placeholder 8"/>
          <p:cNvGraphicFramePr>
            <a:graphicFrameLocks/>
          </p:cNvGraphicFramePr>
          <p:nvPr/>
        </p:nvGraphicFramePr>
        <p:xfrm>
          <a:off x="1020255" y="4219301"/>
          <a:ext cx="3033585" cy="741680"/>
        </p:xfrm>
        <a:graphic>
          <a:graphicData uri="http://schemas.openxmlformats.org/drawingml/2006/table">
            <a:tbl>
              <a:tblPr firstRow="1" bandRow="1">
                <a:tableStyleId>{21E4AEA4-8DFA-4A89-87EB-49C32662AFE0}</a:tableStyleId>
              </a:tblPr>
              <a:tblGrid>
                <a:gridCol w="606717">
                  <a:extLst>
                    <a:ext uri="{9D8B030D-6E8A-4147-A177-3AD203B41FA5}">
                      <a16:colId xmlns:a16="http://schemas.microsoft.com/office/drawing/2014/main" val="20000"/>
                    </a:ext>
                  </a:extLst>
                </a:gridCol>
                <a:gridCol w="606717">
                  <a:extLst>
                    <a:ext uri="{9D8B030D-6E8A-4147-A177-3AD203B41FA5}">
                      <a16:colId xmlns:a16="http://schemas.microsoft.com/office/drawing/2014/main" val="20001"/>
                    </a:ext>
                  </a:extLst>
                </a:gridCol>
                <a:gridCol w="606717">
                  <a:extLst>
                    <a:ext uri="{9D8B030D-6E8A-4147-A177-3AD203B41FA5}">
                      <a16:colId xmlns:a16="http://schemas.microsoft.com/office/drawing/2014/main" val="20002"/>
                    </a:ext>
                  </a:extLst>
                </a:gridCol>
                <a:gridCol w="606717">
                  <a:extLst>
                    <a:ext uri="{9D8B030D-6E8A-4147-A177-3AD203B41FA5}">
                      <a16:colId xmlns:a16="http://schemas.microsoft.com/office/drawing/2014/main" val="20003"/>
                    </a:ext>
                  </a:extLst>
                </a:gridCol>
                <a:gridCol w="606717">
                  <a:extLst>
                    <a:ext uri="{9D8B030D-6E8A-4147-A177-3AD203B41FA5}">
                      <a16:colId xmlns:a16="http://schemas.microsoft.com/office/drawing/2014/main" val="20004"/>
                    </a:ext>
                  </a:extLst>
                </a:gridCol>
              </a:tblGrid>
              <a:tr h="370840">
                <a:tc>
                  <a:txBody>
                    <a:bodyPr/>
                    <a:lstStyle/>
                    <a:p>
                      <a:r>
                        <a:rPr lang="en-US" dirty="0"/>
                        <a:t>B</a:t>
                      </a:r>
                    </a:p>
                  </a:txBody>
                  <a:tcPr/>
                </a:tc>
                <a:tc>
                  <a:txBody>
                    <a:bodyPr/>
                    <a:lstStyle/>
                    <a:p>
                      <a:r>
                        <a:rPr lang="en-US" dirty="0"/>
                        <a:t>C</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3</a:t>
                      </a:r>
                    </a:p>
                  </a:txBody>
                  <a:tcPr/>
                </a:tc>
                <a:tc>
                  <a:txBody>
                    <a:bodyPr/>
                    <a:lstStyle/>
                    <a:p>
                      <a:r>
                        <a:rPr lang="en-US" dirty="0"/>
                        <a:t>1</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49" name="Straight Arrow Connector 48"/>
          <p:cNvCxnSpPr/>
          <p:nvPr/>
        </p:nvCxnSpPr>
        <p:spPr>
          <a:xfrm>
            <a:off x="2537047" y="4960981"/>
            <a:ext cx="0" cy="365760"/>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5459639" y="2532489"/>
            <a:ext cx="6353197" cy="3784267"/>
            <a:chOff x="5459639" y="2532489"/>
            <a:chExt cx="6353197" cy="3784267"/>
          </a:xfrm>
        </p:grpSpPr>
        <p:grpSp>
          <p:nvGrpSpPr>
            <p:cNvPr id="51" name="Group 50"/>
            <p:cNvGrpSpPr/>
            <p:nvPr/>
          </p:nvGrpSpPr>
          <p:grpSpPr>
            <a:xfrm>
              <a:off x="5719882" y="2971800"/>
              <a:ext cx="5405318" cy="2867456"/>
              <a:chOff x="1143000" y="1749917"/>
              <a:chExt cx="6624032" cy="3654915"/>
            </a:xfrm>
          </p:grpSpPr>
          <p:sp>
            <p:nvSpPr>
              <p:cNvPr id="57" name="Oval 56"/>
              <p:cNvSpPr/>
              <p:nvPr/>
            </p:nvSpPr>
            <p:spPr>
              <a:xfrm>
                <a:off x="1143000" y="3200401"/>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A</a:t>
                </a:r>
              </a:p>
            </p:txBody>
          </p:sp>
          <p:sp>
            <p:nvSpPr>
              <p:cNvPr id="58" name="Oval 57"/>
              <p:cNvSpPr/>
              <p:nvPr/>
            </p:nvSpPr>
            <p:spPr>
              <a:xfrm>
                <a:off x="3733800" y="1828800"/>
                <a:ext cx="756632" cy="7566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B</a:t>
                </a:r>
              </a:p>
            </p:txBody>
          </p:sp>
          <p:sp>
            <p:nvSpPr>
              <p:cNvPr id="59" name="Oval 58"/>
              <p:cNvSpPr/>
              <p:nvPr/>
            </p:nvSpPr>
            <p:spPr>
              <a:xfrm>
                <a:off x="3733800" y="46482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C</a:t>
                </a:r>
              </a:p>
            </p:txBody>
          </p:sp>
          <p:sp>
            <p:nvSpPr>
              <p:cNvPr id="60" name="Oval 59"/>
              <p:cNvSpPr/>
              <p:nvPr/>
            </p:nvSpPr>
            <p:spPr>
              <a:xfrm>
                <a:off x="6984304" y="1828800"/>
                <a:ext cx="756632" cy="7566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D</a:t>
                </a:r>
              </a:p>
            </p:txBody>
          </p:sp>
          <p:sp>
            <p:nvSpPr>
              <p:cNvPr id="61" name="Oval 60"/>
              <p:cNvSpPr/>
              <p:nvPr/>
            </p:nvSpPr>
            <p:spPr>
              <a:xfrm>
                <a:off x="7010400" y="4648200"/>
                <a:ext cx="756632" cy="7566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E</a:t>
                </a:r>
              </a:p>
            </p:txBody>
          </p:sp>
          <p:grpSp>
            <p:nvGrpSpPr>
              <p:cNvPr id="62" name="Group 61"/>
              <p:cNvGrpSpPr/>
              <p:nvPr/>
            </p:nvGrpSpPr>
            <p:grpSpPr>
              <a:xfrm>
                <a:off x="1788825" y="2207116"/>
                <a:ext cx="1944975" cy="1104091"/>
                <a:chOff x="1788825" y="2207116"/>
                <a:chExt cx="1944975" cy="1104091"/>
              </a:xfrm>
            </p:grpSpPr>
            <p:cxnSp>
              <p:nvCxnSpPr>
                <p:cNvPr id="87" name="Straight Arrow Connector 86"/>
                <p:cNvCxnSpPr>
                  <a:stCxn id="57" idx="7"/>
                  <a:endCxn id="58" idx="2"/>
                </p:cNvCxnSpPr>
                <p:nvPr/>
              </p:nvCxnSpPr>
              <p:spPr>
                <a:xfrm flipV="1">
                  <a:off x="1788825" y="2207116"/>
                  <a:ext cx="1944975" cy="1104091"/>
                </a:xfrm>
                <a:prstGeom prst="straightConnector1">
                  <a:avLst/>
                </a:prstGeom>
                <a:ln>
                  <a:solidFill>
                    <a:schemeClr val="tx1"/>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8" name="TextBox 87"/>
                <p:cNvSpPr txBox="1"/>
                <p:nvPr/>
              </p:nvSpPr>
              <p:spPr>
                <a:xfrm>
                  <a:off x="2556365" y="2246502"/>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endParaRPr lang="en-US" dirty="0"/>
                </a:p>
              </p:txBody>
            </p:sp>
          </p:grpSp>
          <p:grpSp>
            <p:nvGrpSpPr>
              <p:cNvPr id="63" name="Group 62"/>
              <p:cNvGrpSpPr/>
              <p:nvPr/>
            </p:nvGrpSpPr>
            <p:grpSpPr>
              <a:xfrm>
                <a:off x="1788825" y="3846226"/>
                <a:ext cx="1944975" cy="1332460"/>
                <a:chOff x="1788825" y="3846226"/>
                <a:chExt cx="1944975" cy="1332460"/>
              </a:xfrm>
            </p:grpSpPr>
            <p:cxnSp>
              <p:nvCxnSpPr>
                <p:cNvPr id="85" name="Straight Arrow Connector 84"/>
                <p:cNvCxnSpPr>
                  <a:stCxn id="57" idx="5"/>
                  <a:endCxn id="59" idx="2"/>
                </p:cNvCxnSpPr>
                <p:nvPr/>
              </p:nvCxnSpPr>
              <p:spPr>
                <a:xfrm>
                  <a:off x="1788825" y="3846226"/>
                  <a:ext cx="1944975" cy="1180290"/>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6" name="TextBox 85"/>
                <p:cNvSpPr txBox="1"/>
                <p:nvPr/>
              </p:nvSpPr>
              <p:spPr>
                <a:xfrm>
                  <a:off x="2556365" y="459023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64" name="Group 63"/>
              <p:cNvGrpSpPr/>
              <p:nvPr/>
            </p:nvGrpSpPr>
            <p:grpSpPr>
              <a:xfrm>
                <a:off x="3632314" y="2680318"/>
                <a:ext cx="341381" cy="1921775"/>
                <a:chOff x="3632314" y="2680318"/>
                <a:chExt cx="341381" cy="1921775"/>
              </a:xfrm>
            </p:grpSpPr>
            <p:cxnSp>
              <p:nvCxnSpPr>
                <p:cNvPr id="83" name="Straight Arrow Connector 82"/>
                <p:cNvCxnSpPr/>
                <p:nvPr/>
              </p:nvCxnSpPr>
              <p:spPr>
                <a:xfrm>
                  <a:off x="3973695"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4" name="TextBox 83"/>
                <p:cNvSpPr txBox="1"/>
                <p:nvPr/>
              </p:nvSpPr>
              <p:spPr>
                <a:xfrm>
                  <a:off x="3632314" y="3518463"/>
                  <a:ext cx="304800" cy="58844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2</a:t>
                  </a:r>
                  <a:endParaRPr lang="en-US" dirty="0"/>
                </a:p>
              </p:txBody>
            </p:sp>
          </p:grpSp>
          <p:grpSp>
            <p:nvGrpSpPr>
              <p:cNvPr id="65" name="Group 64"/>
              <p:cNvGrpSpPr/>
              <p:nvPr/>
            </p:nvGrpSpPr>
            <p:grpSpPr>
              <a:xfrm>
                <a:off x="4186363" y="2680318"/>
                <a:ext cx="304800" cy="1859792"/>
                <a:chOff x="4186363" y="2680318"/>
                <a:chExt cx="304800" cy="1859792"/>
              </a:xfrm>
            </p:grpSpPr>
            <p:cxnSp>
              <p:nvCxnSpPr>
                <p:cNvPr id="81" name="Straight Arrow Connector 80"/>
                <p:cNvCxnSpPr/>
                <p:nvPr/>
              </p:nvCxnSpPr>
              <p:spPr>
                <a:xfrm flipV="1">
                  <a:off x="4285292" y="2680318"/>
                  <a:ext cx="0" cy="1859792"/>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2" name="TextBox 81"/>
                <p:cNvSpPr txBox="1"/>
                <p:nvPr/>
              </p:nvSpPr>
              <p:spPr>
                <a:xfrm>
                  <a:off x="4186363" y="3518463"/>
                  <a:ext cx="3048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66" name="Group 65"/>
              <p:cNvGrpSpPr/>
              <p:nvPr/>
            </p:nvGrpSpPr>
            <p:grpSpPr>
              <a:xfrm>
                <a:off x="4490432" y="1749917"/>
                <a:ext cx="2493872" cy="588447"/>
                <a:chOff x="4490432" y="1749917"/>
                <a:chExt cx="2493872" cy="588447"/>
              </a:xfrm>
            </p:grpSpPr>
            <p:cxnSp>
              <p:nvCxnSpPr>
                <p:cNvPr id="79" name="Straight Arrow Connector 78"/>
                <p:cNvCxnSpPr>
                  <a:stCxn id="58" idx="6"/>
                  <a:endCxn id="60"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0" name="TextBox 79"/>
                <p:cNvSpPr txBox="1"/>
                <p:nvPr/>
              </p:nvSpPr>
              <p:spPr>
                <a:xfrm>
                  <a:off x="5715000" y="1749917"/>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p>
              </p:txBody>
            </p:sp>
          </p:grpSp>
          <p:grpSp>
            <p:nvGrpSpPr>
              <p:cNvPr id="67" name="Group 66"/>
              <p:cNvGrpSpPr/>
              <p:nvPr/>
            </p:nvGrpSpPr>
            <p:grpSpPr>
              <a:xfrm>
                <a:off x="4379625" y="2474625"/>
                <a:ext cx="2741582" cy="2362340"/>
                <a:chOff x="4379625" y="2474625"/>
                <a:chExt cx="2741582" cy="2362340"/>
              </a:xfrm>
            </p:grpSpPr>
            <p:cxnSp>
              <p:nvCxnSpPr>
                <p:cNvPr id="77" name="Straight Arrow Connector 76"/>
                <p:cNvCxnSpPr>
                  <a:stCxn id="58" idx="5"/>
                  <a:endCxn id="61" idx="1"/>
                </p:cNvCxnSpPr>
                <p:nvPr/>
              </p:nvCxnSpPr>
              <p:spPr>
                <a:xfrm>
                  <a:off x="4379625" y="2474625"/>
                  <a:ext cx="2741582"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8" name="TextBox 77"/>
                <p:cNvSpPr txBox="1"/>
                <p:nvPr/>
              </p:nvSpPr>
              <p:spPr>
                <a:xfrm>
                  <a:off x="6284891" y="4248518"/>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4</a:t>
                  </a:r>
                  <a:endParaRPr lang="en-US" dirty="0"/>
                </a:p>
              </p:txBody>
            </p:sp>
          </p:grpSp>
          <p:grpSp>
            <p:nvGrpSpPr>
              <p:cNvPr id="68" name="Group 67"/>
              <p:cNvGrpSpPr/>
              <p:nvPr/>
            </p:nvGrpSpPr>
            <p:grpSpPr>
              <a:xfrm>
                <a:off x="7361817" y="2585432"/>
                <a:ext cx="304796" cy="2062767"/>
                <a:chOff x="7361817" y="2585432"/>
                <a:chExt cx="304796" cy="2062767"/>
              </a:xfrm>
            </p:grpSpPr>
            <p:cxnSp>
              <p:nvCxnSpPr>
                <p:cNvPr id="75" name="Straight Arrow Connector 74"/>
                <p:cNvCxnSpPr>
                  <a:stCxn id="61" idx="0"/>
                  <a:endCxn id="60" idx="4"/>
                </p:cNvCxnSpPr>
                <p:nvPr/>
              </p:nvCxnSpPr>
              <p:spPr>
                <a:xfrm flipH="1" flipV="1">
                  <a:off x="7362621" y="2585432"/>
                  <a:ext cx="0" cy="206276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6" name="TextBox 75"/>
                <p:cNvSpPr txBox="1"/>
                <p:nvPr/>
              </p:nvSpPr>
              <p:spPr>
                <a:xfrm>
                  <a:off x="7361817" y="3502967"/>
                  <a:ext cx="304796"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6</a:t>
                  </a:r>
                  <a:endParaRPr lang="en-US" dirty="0"/>
                </a:p>
              </p:txBody>
            </p:sp>
          </p:grpSp>
          <p:grpSp>
            <p:nvGrpSpPr>
              <p:cNvPr id="69" name="Group 68"/>
              <p:cNvGrpSpPr/>
              <p:nvPr/>
            </p:nvGrpSpPr>
            <p:grpSpPr>
              <a:xfrm>
                <a:off x="4490432" y="4924925"/>
                <a:ext cx="2519968" cy="470758"/>
                <a:chOff x="4490432" y="4924925"/>
                <a:chExt cx="2519968" cy="470758"/>
              </a:xfrm>
            </p:grpSpPr>
            <p:cxnSp>
              <p:nvCxnSpPr>
                <p:cNvPr id="73" name="Straight Arrow Connector 72"/>
                <p:cNvCxnSpPr>
                  <a:stCxn id="59" idx="6"/>
                  <a:endCxn id="61" idx="2"/>
                </p:cNvCxnSpPr>
                <p:nvPr/>
              </p:nvCxnSpPr>
              <p:spPr>
                <a:xfrm>
                  <a:off x="4490432" y="5026516"/>
                  <a:ext cx="2519968" cy="0"/>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4" name="TextBox 73"/>
                <p:cNvSpPr txBox="1"/>
                <p:nvPr/>
              </p:nvSpPr>
              <p:spPr>
                <a:xfrm>
                  <a:off x="5715001" y="4924925"/>
                  <a:ext cx="304800" cy="47075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7</a:t>
                  </a:r>
                </a:p>
              </p:txBody>
            </p:sp>
          </p:grpSp>
          <p:grpSp>
            <p:nvGrpSpPr>
              <p:cNvPr id="70" name="Group 69"/>
              <p:cNvGrpSpPr/>
              <p:nvPr/>
            </p:nvGrpSpPr>
            <p:grpSpPr>
              <a:xfrm>
                <a:off x="4379625" y="2474625"/>
                <a:ext cx="2715486" cy="2284380"/>
                <a:chOff x="4379625" y="2474625"/>
                <a:chExt cx="2715486" cy="2284380"/>
              </a:xfrm>
            </p:grpSpPr>
            <p:cxnSp>
              <p:nvCxnSpPr>
                <p:cNvPr id="71" name="Straight Arrow Connector 70"/>
                <p:cNvCxnSpPr>
                  <a:stCxn id="59" idx="7"/>
                  <a:endCxn id="60" idx="3"/>
                </p:cNvCxnSpPr>
                <p:nvPr/>
              </p:nvCxnSpPr>
              <p:spPr>
                <a:xfrm flipV="1">
                  <a:off x="4379625" y="2474625"/>
                  <a:ext cx="2715486" cy="2284380"/>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2" name="TextBox 71"/>
                <p:cNvSpPr txBox="1"/>
                <p:nvPr/>
              </p:nvSpPr>
              <p:spPr>
                <a:xfrm>
                  <a:off x="6248860" y="254056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5</a:t>
                  </a:r>
                  <a:endParaRPr lang="en-US" dirty="0"/>
                </a:p>
              </p:txBody>
            </p:sp>
          </p:grpSp>
        </p:grpSp>
        <p:sp>
          <p:nvSpPr>
            <p:cNvPr id="52" name="TextBox 51"/>
            <p:cNvSpPr txBox="1"/>
            <p:nvPr/>
          </p:nvSpPr>
          <p:spPr>
            <a:xfrm>
              <a:off x="5459639" y="3443776"/>
              <a:ext cx="1247172" cy="523220"/>
            </a:xfrm>
            <a:prstGeom prst="rect">
              <a:avLst/>
            </a:prstGeom>
            <a:noFill/>
          </p:spPr>
          <p:txBody>
            <a:bodyPr wrap="square" rtlCol="0">
              <a:spAutoFit/>
            </a:bodyPr>
            <a:lstStyle/>
            <a:p>
              <a:r>
                <a:rPr lang="en-US" sz="1400" b="1" dirty="0"/>
                <a:t>p=∅</a:t>
              </a:r>
            </a:p>
            <a:p>
              <a:r>
                <a:rPr lang="en-US" sz="1400" b="1" dirty="0"/>
                <a:t>d=0</a:t>
              </a:r>
            </a:p>
          </p:txBody>
        </p:sp>
        <p:sp>
          <p:nvSpPr>
            <p:cNvPr id="53" name="TextBox 52"/>
            <p:cNvSpPr txBox="1"/>
            <p:nvPr/>
          </p:nvSpPr>
          <p:spPr>
            <a:xfrm>
              <a:off x="7789248" y="2532489"/>
              <a:ext cx="1247172" cy="523220"/>
            </a:xfrm>
            <a:prstGeom prst="rect">
              <a:avLst/>
            </a:prstGeom>
            <a:noFill/>
          </p:spPr>
          <p:txBody>
            <a:bodyPr wrap="square" rtlCol="0">
              <a:spAutoFit/>
            </a:bodyPr>
            <a:lstStyle/>
            <a:p>
              <a:r>
                <a:rPr lang="en-US" sz="1400" b="1" dirty="0"/>
                <a:t>p=C</a:t>
              </a:r>
            </a:p>
            <a:p>
              <a:r>
                <a:rPr lang="en-US" sz="1400" b="1" dirty="0"/>
                <a:t>d=2</a:t>
              </a:r>
            </a:p>
          </p:txBody>
        </p:sp>
        <p:sp>
          <p:nvSpPr>
            <p:cNvPr id="54" name="TextBox 53"/>
            <p:cNvSpPr txBox="1"/>
            <p:nvPr/>
          </p:nvSpPr>
          <p:spPr>
            <a:xfrm>
              <a:off x="7745803" y="5790530"/>
              <a:ext cx="1247172" cy="523220"/>
            </a:xfrm>
            <a:prstGeom prst="rect">
              <a:avLst/>
            </a:prstGeom>
            <a:noFill/>
          </p:spPr>
          <p:txBody>
            <a:bodyPr wrap="square" rtlCol="0">
              <a:spAutoFit/>
            </a:bodyPr>
            <a:lstStyle/>
            <a:p>
              <a:r>
                <a:rPr lang="en-US" sz="1400" b="1" dirty="0"/>
                <a:t>p=A</a:t>
              </a:r>
            </a:p>
            <a:p>
              <a:r>
                <a:rPr lang="en-US" sz="1400" b="1" dirty="0"/>
                <a:t>d=1</a:t>
              </a:r>
            </a:p>
          </p:txBody>
        </p:sp>
        <p:sp>
          <p:nvSpPr>
            <p:cNvPr id="55" name="TextBox 54"/>
            <p:cNvSpPr txBox="1"/>
            <p:nvPr/>
          </p:nvSpPr>
          <p:spPr>
            <a:xfrm>
              <a:off x="10565664" y="2532489"/>
              <a:ext cx="1247172" cy="523220"/>
            </a:xfrm>
            <a:prstGeom prst="rect">
              <a:avLst/>
            </a:prstGeom>
            <a:noFill/>
          </p:spPr>
          <p:txBody>
            <a:bodyPr wrap="square" rtlCol="0">
              <a:spAutoFit/>
            </a:bodyPr>
            <a:lstStyle/>
            <a:p>
              <a:r>
                <a:rPr lang="en-US" sz="1400" b="1" dirty="0"/>
                <a:t>p=C</a:t>
              </a:r>
            </a:p>
            <a:p>
              <a:r>
                <a:rPr lang="en-US" sz="1400" b="1" dirty="0"/>
                <a:t>d=6</a:t>
              </a:r>
            </a:p>
          </p:txBody>
        </p:sp>
        <p:sp>
          <p:nvSpPr>
            <p:cNvPr id="56" name="TextBox 55"/>
            <p:cNvSpPr txBox="1"/>
            <p:nvPr/>
          </p:nvSpPr>
          <p:spPr>
            <a:xfrm>
              <a:off x="10564591" y="5793536"/>
              <a:ext cx="1247172" cy="523220"/>
            </a:xfrm>
            <a:prstGeom prst="rect">
              <a:avLst/>
            </a:prstGeom>
            <a:noFill/>
          </p:spPr>
          <p:txBody>
            <a:bodyPr wrap="square" rtlCol="0">
              <a:spAutoFit/>
            </a:bodyPr>
            <a:lstStyle/>
            <a:p>
              <a:r>
                <a:rPr lang="en-US" sz="1400" b="1" dirty="0"/>
                <a:t>p=C</a:t>
              </a:r>
            </a:p>
            <a:p>
              <a:r>
                <a:rPr lang="en-US" sz="1400" b="1" dirty="0"/>
                <a:t>d=8</a:t>
              </a:r>
            </a:p>
          </p:txBody>
        </p:sp>
      </p:grpSp>
      <p:sp>
        <p:nvSpPr>
          <p:cNvPr id="89" name="Oval 88"/>
          <p:cNvSpPr/>
          <p:nvPr/>
        </p:nvSpPr>
        <p:spPr>
          <a:xfrm>
            <a:off x="5516879" y="3901440"/>
            <a:ext cx="975361" cy="1030632"/>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294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Algorithm</a:t>
            </a:r>
          </a:p>
        </p:txBody>
      </p:sp>
      <p:sp>
        <p:nvSpPr>
          <p:cNvPr id="5" name="Slide Number Placeholder 4"/>
          <p:cNvSpPr>
            <a:spLocks noGrp="1"/>
          </p:cNvSpPr>
          <p:nvPr>
            <p:ph type="sldNum" sz="quarter" idx="12"/>
          </p:nvPr>
        </p:nvSpPr>
        <p:spPr/>
        <p:txBody>
          <a:bodyPr/>
          <a:lstStyle/>
          <a:p>
            <a:fld id="{36450FFA-A71B-4322-B1E1-9AE765221D17}" type="slidenum">
              <a:rPr lang="en-GB" smtClean="0"/>
              <a:pPr/>
              <a:t>39</a:t>
            </a:fld>
            <a:endParaRPr lang="en-GB"/>
          </a:p>
        </p:txBody>
      </p:sp>
      <p:sp>
        <p:nvSpPr>
          <p:cNvPr id="6" name="Content Placeholder 5"/>
          <p:cNvSpPr>
            <a:spLocks noGrp="1"/>
          </p:cNvSpPr>
          <p:nvPr>
            <p:ph sz="quarter" idx="1"/>
          </p:nvPr>
        </p:nvSpPr>
        <p:spPr/>
        <p:txBody>
          <a:bodyPr/>
          <a:lstStyle/>
          <a:p>
            <a:r>
              <a:rPr lang="en-US" dirty="0"/>
              <a:t>Now B will be popped out, as it has minimum distance of 2</a:t>
            </a:r>
          </a:p>
          <a:p>
            <a:pPr lvl="1"/>
            <a:r>
              <a:rPr lang="en-US" dirty="0"/>
              <a:t>Is it possible to reduce distance of D and E, as they are adjacent nodes of B</a:t>
            </a:r>
          </a:p>
          <a:p>
            <a:pPr lvl="2"/>
            <a:r>
              <a:rPr lang="en-US" dirty="0"/>
              <a:t>If Yes, update them</a:t>
            </a:r>
          </a:p>
        </p:txBody>
      </p:sp>
      <p:graphicFrame>
        <p:nvGraphicFramePr>
          <p:cNvPr id="47" name="Content Placeholder 8"/>
          <p:cNvGraphicFramePr>
            <a:graphicFrameLocks/>
          </p:cNvGraphicFramePr>
          <p:nvPr/>
        </p:nvGraphicFramePr>
        <p:xfrm>
          <a:off x="1020255" y="5387884"/>
          <a:ext cx="3033585" cy="741680"/>
        </p:xfrm>
        <a:graphic>
          <a:graphicData uri="http://schemas.openxmlformats.org/drawingml/2006/table">
            <a:tbl>
              <a:tblPr firstRow="1" bandRow="1">
                <a:tableStyleId>{21E4AEA4-8DFA-4A89-87EB-49C32662AFE0}</a:tableStyleId>
              </a:tblPr>
              <a:tblGrid>
                <a:gridCol w="606717">
                  <a:extLst>
                    <a:ext uri="{9D8B030D-6E8A-4147-A177-3AD203B41FA5}">
                      <a16:colId xmlns:a16="http://schemas.microsoft.com/office/drawing/2014/main" val="20000"/>
                    </a:ext>
                  </a:extLst>
                </a:gridCol>
                <a:gridCol w="606717">
                  <a:extLst>
                    <a:ext uri="{9D8B030D-6E8A-4147-A177-3AD203B41FA5}">
                      <a16:colId xmlns:a16="http://schemas.microsoft.com/office/drawing/2014/main" val="20001"/>
                    </a:ext>
                  </a:extLst>
                </a:gridCol>
                <a:gridCol w="606717">
                  <a:extLst>
                    <a:ext uri="{9D8B030D-6E8A-4147-A177-3AD203B41FA5}">
                      <a16:colId xmlns:a16="http://schemas.microsoft.com/office/drawing/2014/main" val="20002"/>
                    </a:ext>
                  </a:extLst>
                </a:gridCol>
                <a:gridCol w="606717">
                  <a:extLst>
                    <a:ext uri="{9D8B030D-6E8A-4147-A177-3AD203B41FA5}">
                      <a16:colId xmlns:a16="http://schemas.microsoft.com/office/drawing/2014/main" val="20003"/>
                    </a:ext>
                  </a:extLst>
                </a:gridCol>
                <a:gridCol w="606717">
                  <a:extLst>
                    <a:ext uri="{9D8B030D-6E8A-4147-A177-3AD203B41FA5}">
                      <a16:colId xmlns:a16="http://schemas.microsoft.com/office/drawing/2014/main" val="20004"/>
                    </a:ext>
                  </a:extLst>
                </a:gridCol>
              </a:tblGrid>
              <a:tr h="370840">
                <a:tc>
                  <a:txBody>
                    <a:bodyPr/>
                    <a:lstStyle/>
                    <a:p>
                      <a:r>
                        <a:rPr lang="en-US" dirty="0"/>
                        <a:t>D</a:t>
                      </a:r>
                    </a:p>
                  </a:txBody>
                  <a:tcPr/>
                </a:tc>
                <a:tc>
                  <a:txBody>
                    <a:bodyPr/>
                    <a:lstStyle/>
                    <a:p>
                      <a:r>
                        <a:rPr lang="en-US" dirty="0"/>
                        <a:t>E</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5</a:t>
                      </a:r>
                    </a:p>
                  </a:txBody>
                  <a:tcPr/>
                </a:tc>
                <a:tc>
                  <a:txBody>
                    <a:bodyPr/>
                    <a:lstStyle/>
                    <a:p>
                      <a:r>
                        <a:rPr lang="en-US" dirty="0"/>
                        <a:t>6</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49" name="Content Placeholder 8"/>
          <p:cNvGraphicFramePr>
            <a:graphicFrameLocks/>
          </p:cNvGraphicFramePr>
          <p:nvPr/>
        </p:nvGraphicFramePr>
        <p:xfrm>
          <a:off x="1020255" y="4219301"/>
          <a:ext cx="3033585" cy="741680"/>
        </p:xfrm>
        <a:graphic>
          <a:graphicData uri="http://schemas.openxmlformats.org/drawingml/2006/table">
            <a:tbl>
              <a:tblPr firstRow="1" bandRow="1">
                <a:tableStyleId>{21E4AEA4-8DFA-4A89-87EB-49C32662AFE0}</a:tableStyleId>
              </a:tblPr>
              <a:tblGrid>
                <a:gridCol w="606717">
                  <a:extLst>
                    <a:ext uri="{9D8B030D-6E8A-4147-A177-3AD203B41FA5}">
                      <a16:colId xmlns:a16="http://schemas.microsoft.com/office/drawing/2014/main" val="20000"/>
                    </a:ext>
                  </a:extLst>
                </a:gridCol>
                <a:gridCol w="606717">
                  <a:extLst>
                    <a:ext uri="{9D8B030D-6E8A-4147-A177-3AD203B41FA5}">
                      <a16:colId xmlns:a16="http://schemas.microsoft.com/office/drawing/2014/main" val="20001"/>
                    </a:ext>
                  </a:extLst>
                </a:gridCol>
                <a:gridCol w="606717">
                  <a:extLst>
                    <a:ext uri="{9D8B030D-6E8A-4147-A177-3AD203B41FA5}">
                      <a16:colId xmlns:a16="http://schemas.microsoft.com/office/drawing/2014/main" val="20002"/>
                    </a:ext>
                  </a:extLst>
                </a:gridCol>
                <a:gridCol w="606717">
                  <a:extLst>
                    <a:ext uri="{9D8B030D-6E8A-4147-A177-3AD203B41FA5}">
                      <a16:colId xmlns:a16="http://schemas.microsoft.com/office/drawing/2014/main" val="20003"/>
                    </a:ext>
                  </a:extLst>
                </a:gridCol>
                <a:gridCol w="606717">
                  <a:extLst>
                    <a:ext uri="{9D8B030D-6E8A-4147-A177-3AD203B41FA5}">
                      <a16:colId xmlns:a16="http://schemas.microsoft.com/office/drawing/2014/main" val="20004"/>
                    </a:ext>
                  </a:extLst>
                </a:gridCol>
              </a:tblGrid>
              <a:tr h="370840">
                <a:tc>
                  <a:txBody>
                    <a:bodyPr/>
                    <a:lstStyle/>
                    <a:p>
                      <a:r>
                        <a:rPr lang="en-US" dirty="0"/>
                        <a:t>B</a:t>
                      </a:r>
                    </a:p>
                  </a:txBody>
                  <a:tcPr/>
                </a:tc>
                <a:tc>
                  <a:txBody>
                    <a:bodyPr/>
                    <a:lstStyle/>
                    <a:p>
                      <a:r>
                        <a:rPr lang="en-US" dirty="0"/>
                        <a:t>D</a:t>
                      </a:r>
                    </a:p>
                  </a:txBody>
                  <a:tcPr/>
                </a:tc>
                <a:tc>
                  <a:txBody>
                    <a:bodyPr/>
                    <a:lstStyle/>
                    <a:p>
                      <a:r>
                        <a:rPr lang="en-US" dirty="0"/>
                        <a:t>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2</a:t>
                      </a:r>
                    </a:p>
                  </a:txBody>
                  <a:tcPr/>
                </a:tc>
                <a:tc>
                  <a:txBody>
                    <a:bodyPr/>
                    <a:lstStyle/>
                    <a:p>
                      <a:r>
                        <a:rPr lang="en-US" dirty="0"/>
                        <a:t>6</a:t>
                      </a:r>
                    </a:p>
                  </a:txBody>
                  <a:tcPr/>
                </a:tc>
                <a:tc>
                  <a:txBody>
                    <a:bodyPr/>
                    <a:lstStyle/>
                    <a:p>
                      <a:r>
                        <a:rPr lang="en-US" dirty="0"/>
                        <a:t>8</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50" name="Straight Arrow Connector 49"/>
          <p:cNvCxnSpPr/>
          <p:nvPr/>
        </p:nvCxnSpPr>
        <p:spPr>
          <a:xfrm>
            <a:off x="2537047" y="4960981"/>
            <a:ext cx="0" cy="365760"/>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5459639" y="2532489"/>
            <a:ext cx="6353197" cy="3784267"/>
            <a:chOff x="5459639" y="2532489"/>
            <a:chExt cx="6353197" cy="3784267"/>
          </a:xfrm>
        </p:grpSpPr>
        <p:grpSp>
          <p:nvGrpSpPr>
            <p:cNvPr id="93" name="Group 92"/>
            <p:cNvGrpSpPr/>
            <p:nvPr/>
          </p:nvGrpSpPr>
          <p:grpSpPr>
            <a:xfrm>
              <a:off x="5719882" y="2971800"/>
              <a:ext cx="5405318" cy="2867456"/>
              <a:chOff x="1143000" y="1749917"/>
              <a:chExt cx="6624032" cy="3654915"/>
            </a:xfrm>
          </p:grpSpPr>
          <p:sp>
            <p:nvSpPr>
              <p:cNvPr id="99" name="Oval 98"/>
              <p:cNvSpPr/>
              <p:nvPr/>
            </p:nvSpPr>
            <p:spPr>
              <a:xfrm>
                <a:off x="1143000" y="3200401"/>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A</a:t>
                </a:r>
              </a:p>
            </p:txBody>
          </p:sp>
          <p:sp>
            <p:nvSpPr>
              <p:cNvPr id="100" name="Oval 99"/>
              <p:cNvSpPr/>
              <p:nvPr/>
            </p:nvSpPr>
            <p:spPr>
              <a:xfrm>
                <a:off x="3733800" y="18288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B</a:t>
                </a:r>
              </a:p>
            </p:txBody>
          </p:sp>
          <p:sp>
            <p:nvSpPr>
              <p:cNvPr id="101" name="Oval 100"/>
              <p:cNvSpPr/>
              <p:nvPr/>
            </p:nvSpPr>
            <p:spPr>
              <a:xfrm>
                <a:off x="3733800" y="46482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C</a:t>
                </a:r>
              </a:p>
            </p:txBody>
          </p:sp>
          <p:sp>
            <p:nvSpPr>
              <p:cNvPr id="102" name="Oval 101"/>
              <p:cNvSpPr/>
              <p:nvPr/>
            </p:nvSpPr>
            <p:spPr>
              <a:xfrm>
                <a:off x="6984304" y="1828800"/>
                <a:ext cx="756632" cy="7566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D</a:t>
                </a:r>
              </a:p>
            </p:txBody>
          </p:sp>
          <p:sp>
            <p:nvSpPr>
              <p:cNvPr id="103" name="Oval 102"/>
              <p:cNvSpPr/>
              <p:nvPr/>
            </p:nvSpPr>
            <p:spPr>
              <a:xfrm>
                <a:off x="7010400" y="4648200"/>
                <a:ext cx="756632" cy="7566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E</a:t>
                </a:r>
              </a:p>
            </p:txBody>
          </p:sp>
          <p:grpSp>
            <p:nvGrpSpPr>
              <p:cNvPr id="104" name="Group 103"/>
              <p:cNvGrpSpPr/>
              <p:nvPr/>
            </p:nvGrpSpPr>
            <p:grpSpPr>
              <a:xfrm>
                <a:off x="1788825" y="2207116"/>
                <a:ext cx="1944975" cy="1104091"/>
                <a:chOff x="1788825" y="2207116"/>
                <a:chExt cx="1944975" cy="1104091"/>
              </a:xfrm>
            </p:grpSpPr>
            <p:cxnSp>
              <p:nvCxnSpPr>
                <p:cNvPr id="129" name="Straight Arrow Connector 128"/>
                <p:cNvCxnSpPr>
                  <a:stCxn id="99" idx="7"/>
                  <a:endCxn id="100" idx="2"/>
                </p:cNvCxnSpPr>
                <p:nvPr/>
              </p:nvCxnSpPr>
              <p:spPr>
                <a:xfrm flipV="1">
                  <a:off x="1788825" y="2207116"/>
                  <a:ext cx="1944975" cy="1104091"/>
                </a:xfrm>
                <a:prstGeom prst="straightConnector1">
                  <a:avLst/>
                </a:prstGeom>
                <a:ln>
                  <a:solidFill>
                    <a:schemeClr val="tx1"/>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30" name="TextBox 129"/>
                <p:cNvSpPr txBox="1"/>
                <p:nvPr/>
              </p:nvSpPr>
              <p:spPr>
                <a:xfrm>
                  <a:off x="2556365" y="2246502"/>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endParaRPr lang="en-US" dirty="0"/>
                </a:p>
              </p:txBody>
            </p:sp>
          </p:grpSp>
          <p:grpSp>
            <p:nvGrpSpPr>
              <p:cNvPr id="105" name="Group 104"/>
              <p:cNvGrpSpPr/>
              <p:nvPr/>
            </p:nvGrpSpPr>
            <p:grpSpPr>
              <a:xfrm>
                <a:off x="1788825" y="3846226"/>
                <a:ext cx="1944975" cy="1332460"/>
                <a:chOff x="1788825" y="3846226"/>
                <a:chExt cx="1944975" cy="1332460"/>
              </a:xfrm>
            </p:grpSpPr>
            <p:cxnSp>
              <p:nvCxnSpPr>
                <p:cNvPr id="127" name="Straight Arrow Connector 126"/>
                <p:cNvCxnSpPr>
                  <a:stCxn id="99" idx="5"/>
                  <a:endCxn id="101" idx="2"/>
                </p:cNvCxnSpPr>
                <p:nvPr/>
              </p:nvCxnSpPr>
              <p:spPr>
                <a:xfrm>
                  <a:off x="1788825" y="3846226"/>
                  <a:ext cx="1944975" cy="1180290"/>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28" name="TextBox 127"/>
                <p:cNvSpPr txBox="1"/>
                <p:nvPr/>
              </p:nvSpPr>
              <p:spPr>
                <a:xfrm>
                  <a:off x="2556365" y="459023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106" name="Group 105"/>
              <p:cNvGrpSpPr/>
              <p:nvPr/>
            </p:nvGrpSpPr>
            <p:grpSpPr>
              <a:xfrm>
                <a:off x="3632314" y="2680318"/>
                <a:ext cx="341381" cy="1921775"/>
                <a:chOff x="3632314" y="2680318"/>
                <a:chExt cx="341381" cy="1921775"/>
              </a:xfrm>
            </p:grpSpPr>
            <p:cxnSp>
              <p:nvCxnSpPr>
                <p:cNvPr id="125" name="Straight Arrow Connector 124"/>
                <p:cNvCxnSpPr/>
                <p:nvPr/>
              </p:nvCxnSpPr>
              <p:spPr>
                <a:xfrm>
                  <a:off x="3973695"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26" name="TextBox 125"/>
                <p:cNvSpPr txBox="1"/>
                <p:nvPr/>
              </p:nvSpPr>
              <p:spPr>
                <a:xfrm>
                  <a:off x="3632314" y="3518463"/>
                  <a:ext cx="304800" cy="58844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2</a:t>
                  </a:r>
                  <a:endParaRPr lang="en-US" dirty="0"/>
                </a:p>
              </p:txBody>
            </p:sp>
          </p:grpSp>
          <p:grpSp>
            <p:nvGrpSpPr>
              <p:cNvPr id="107" name="Group 106"/>
              <p:cNvGrpSpPr/>
              <p:nvPr/>
            </p:nvGrpSpPr>
            <p:grpSpPr>
              <a:xfrm>
                <a:off x="4186363" y="2680318"/>
                <a:ext cx="304800" cy="1859792"/>
                <a:chOff x="4186363" y="2680318"/>
                <a:chExt cx="304800" cy="1859792"/>
              </a:xfrm>
            </p:grpSpPr>
            <p:cxnSp>
              <p:nvCxnSpPr>
                <p:cNvPr id="123" name="Straight Arrow Connector 122"/>
                <p:cNvCxnSpPr/>
                <p:nvPr/>
              </p:nvCxnSpPr>
              <p:spPr>
                <a:xfrm flipV="1">
                  <a:off x="4285292" y="2680318"/>
                  <a:ext cx="0" cy="1859792"/>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24" name="TextBox 123"/>
                <p:cNvSpPr txBox="1"/>
                <p:nvPr/>
              </p:nvSpPr>
              <p:spPr>
                <a:xfrm>
                  <a:off x="4186363" y="3518463"/>
                  <a:ext cx="3048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108" name="Group 107"/>
              <p:cNvGrpSpPr/>
              <p:nvPr/>
            </p:nvGrpSpPr>
            <p:grpSpPr>
              <a:xfrm>
                <a:off x="4490432" y="1749917"/>
                <a:ext cx="2493872" cy="588447"/>
                <a:chOff x="4490432" y="1749917"/>
                <a:chExt cx="2493872" cy="588447"/>
              </a:xfrm>
            </p:grpSpPr>
            <p:cxnSp>
              <p:nvCxnSpPr>
                <p:cNvPr id="121" name="Straight Arrow Connector 120"/>
                <p:cNvCxnSpPr>
                  <a:stCxn id="100" idx="6"/>
                  <a:endCxn id="102" idx="2"/>
                </p:cNvCxnSpPr>
                <p:nvPr/>
              </p:nvCxnSpPr>
              <p:spPr>
                <a:xfrm>
                  <a:off x="4490432" y="2207116"/>
                  <a:ext cx="2493872" cy="0"/>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22" name="TextBox 121"/>
                <p:cNvSpPr txBox="1"/>
                <p:nvPr/>
              </p:nvSpPr>
              <p:spPr>
                <a:xfrm>
                  <a:off x="5715000" y="1749917"/>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p>
              </p:txBody>
            </p:sp>
          </p:grpSp>
          <p:grpSp>
            <p:nvGrpSpPr>
              <p:cNvPr id="109" name="Group 108"/>
              <p:cNvGrpSpPr/>
              <p:nvPr/>
            </p:nvGrpSpPr>
            <p:grpSpPr>
              <a:xfrm>
                <a:off x="4379625" y="2474625"/>
                <a:ext cx="2741582" cy="2362340"/>
                <a:chOff x="4379625" y="2474625"/>
                <a:chExt cx="2741582" cy="2362340"/>
              </a:xfrm>
            </p:grpSpPr>
            <p:cxnSp>
              <p:nvCxnSpPr>
                <p:cNvPr id="119" name="Straight Arrow Connector 118"/>
                <p:cNvCxnSpPr>
                  <a:stCxn id="100" idx="5"/>
                  <a:endCxn id="103" idx="1"/>
                </p:cNvCxnSpPr>
                <p:nvPr/>
              </p:nvCxnSpPr>
              <p:spPr>
                <a:xfrm>
                  <a:off x="4379625" y="2474625"/>
                  <a:ext cx="2741582" cy="2284381"/>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20" name="TextBox 119"/>
                <p:cNvSpPr txBox="1"/>
                <p:nvPr/>
              </p:nvSpPr>
              <p:spPr>
                <a:xfrm>
                  <a:off x="6284891" y="4248518"/>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4</a:t>
                  </a:r>
                  <a:endParaRPr lang="en-US" dirty="0"/>
                </a:p>
              </p:txBody>
            </p:sp>
          </p:grpSp>
          <p:grpSp>
            <p:nvGrpSpPr>
              <p:cNvPr id="110" name="Group 109"/>
              <p:cNvGrpSpPr/>
              <p:nvPr/>
            </p:nvGrpSpPr>
            <p:grpSpPr>
              <a:xfrm>
                <a:off x="7361817" y="2585432"/>
                <a:ext cx="304796" cy="2062767"/>
                <a:chOff x="7361817" y="2585432"/>
                <a:chExt cx="304796" cy="2062767"/>
              </a:xfrm>
            </p:grpSpPr>
            <p:cxnSp>
              <p:nvCxnSpPr>
                <p:cNvPr id="117" name="Straight Arrow Connector 116"/>
                <p:cNvCxnSpPr>
                  <a:stCxn id="103" idx="0"/>
                  <a:endCxn id="102" idx="4"/>
                </p:cNvCxnSpPr>
                <p:nvPr/>
              </p:nvCxnSpPr>
              <p:spPr>
                <a:xfrm flipH="1" flipV="1">
                  <a:off x="7362621" y="2585432"/>
                  <a:ext cx="0" cy="206276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18" name="TextBox 117"/>
                <p:cNvSpPr txBox="1"/>
                <p:nvPr/>
              </p:nvSpPr>
              <p:spPr>
                <a:xfrm>
                  <a:off x="7361817" y="3502967"/>
                  <a:ext cx="304796"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6</a:t>
                  </a:r>
                  <a:endParaRPr lang="en-US" dirty="0"/>
                </a:p>
              </p:txBody>
            </p:sp>
          </p:grpSp>
          <p:grpSp>
            <p:nvGrpSpPr>
              <p:cNvPr id="111" name="Group 110"/>
              <p:cNvGrpSpPr/>
              <p:nvPr/>
            </p:nvGrpSpPr>
            <p:grpSpPr>
              <a:xfrm>
                <a:off x="4490432" y="4924925"/>
                <a:ext cx="2519968" cy="470758"/>
                <a:chOff x="4490432" y="4924925"/>
                <a:chExt cx="2519968" cy="470758"/>
              </a:xfrm>
            </p:grpSpPr>
            <p:cxnSp>
              <p:nvCxnSpPr>
                <p:cNvPr id="115" name="Straight Arrow Connector 114"/>
                <p:cNvCxnSpPr>
                  <a:stCxn id="101" idx="6"/>
                  <a:endCxn id="103" idx="2"/>
                </p:cNvCxnSpPr>
                <p:nvPr/>
              </p:nvCxnSpPr>
              <p:spPr>
                <a:xfrm>
                  <a:off x="4490432" y="5026516"/>
                  <a:ext cx="2519968" cy="0"/>
                </a:xfrm>
                <a:prstGeom prst="straightConnector1">
                  <a:avLst/>
                </a:prstGeom>
                <a:ln w="12700">
                  <a:solidFill>
                    <a:schemeClr val="tx1"/>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16" name="TextBox 115"/>
                <p:cNvSpPr txBox="1"/>
                <p:nvPr/>
              </p:nvSpPr>
              <p:spPr>
                <a:xfrm>
                  <a:off x="5715001" y="4924925"/>
                  <a:ext cx="304800" cy="47075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7</a:t>
                  </a:r>
                </a:p>
              </p:txBody>
            </p:sp>
          </p:grpSp>
          <p:grpSp>
            <p:nvGrpSpPr>
              <p:cNvPr id="112" name="Group 111"/>
              <p:cNvGrpSpPr/>
              <p:nvPr/>
            </p:nvGrpSpPr>
            <p:grpSpPr>
              <a:xfrm>
                <a:off x="4379625" y="2474625"/>
                <a:ext cx="2715486" cy="2284380"/>
                <a:chOff x="4379625" y="2474625"/>
                <a:chExt cx="2715486" cy="2284380"/>
              </a:xfrm>
            </p:grpSpPr>
            <p:cxnSp>
              <p:nvCxnSpPr>
                <p:cNvPr id="113" name="Straight Arrow Connector 112"/>
                <p:cNvCxnSpPr>
                  <a:stCxn id="101" idx="7"/>
                  <a:endCxn id="102" idx="3"/>
                </p:cNvCxnSpPr>
                <p:nvPr/>
              </p:nvCxnSpPr>
              <p:spPr>
                <a:xfrm flipV="1">
                  <a:off x="4379625" y="2474625"/>
                  <a:ext cx="2715486" cy="2284380"/>
                </a:xfrm>
                <a:prstGeom prst="straightConnector1">
                  <a:avLst/>
                </a:prstGeom>
                <a:ln w="12700">
                  <a:solidFill>
                    <a:schemeClr val="tx1"/>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114" name="TextBox 113"/>
                <p:cNvSpPr txBox="1"/>
                <p:nvPr/>
              </p:nvSpPr>
              <p:spPr>
                <a:xfrm>
                  <a:off x="6248860" y="254056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5</a:t>
                  </a:r>
                  <a:endParaRPr lang="en-US" dirty="0"/>
                </a:p>
              </p:txBody>
            </p:sp>
          </p:grpSp>
        </p:grpSp>
        <p:sp>
          <p:nvSpPr>
            <p:cNvPr id="94" name="TextBox 93"/>
            <p:cNvSpPr txBox="1"/>
            <p:nvPr/>
          </p:nvSpPr>
          <p:spPr>
            <a:xfrm>
              <a:off x="5459639" y="3443776"/>
              <a:ext cx="1247172" cy="523220"/>
            </a:xfrm>
            <a:prstGeom prst="rect">
              <a:avLst/>
            </a:prstGeom>
            <a:noFill/>
          </p:spPr>
          <p:txBody>
            <a:bodyPr wrap="square" rtlCol="0">
              <a:spAutoFit/>
            </a:bodyPr>
            <a:lstStyle/>
            <a:p>
              <a:r>
                <a:rPr lang="en-US" sz="1400" b="1" dirty="0"/>
                <a:t>p=∅</a:t>
              </a:r>
            </a:p>
            <a:p>
              <a:r>
                <a:rPr lang="en-US" sz="1400" b="1" dirty="0"/>
                <a:t>d=0</a:t>
              </a:r>
            </a:p>
          </p:txBody>
        </p:sp>
        <p:sp>
          <p:nvSpPr>
            <p:cNvPr id="95" name="TextBox 94"/>
            <p:cNvSpPr txBox="1"/>
            <p:nvPr/>
          </p:nvSpPr>
          <p:spPr>
            <a:xfrm>
              <a:off x="7789248" y="2532489"/>
              <a:ext cx="1247172" cy="523220"/>
            </a:xfrm>
            <a:prstGeom prst="rect">
              <a:avLst/>
            </a:prstGeom>
            <a:noFill/>
          </p:spPr>
          <p:txBody>
            <a:bodyPr wrap="square" rtlCol="0">
              <a:spAutoFit/>
            </a:bodyPr>
            <a:lstStyle/>
            <a:p>
              <a:r>
                <a:rPr lang="en-US" sz="1400" b="1" dirty="0"/>
                <a:t>p=C</a:t>
              </a:r>
            </a:p>
            <a:p>
              <a:r>
                <a:rPr lang="en-US" sz="1400" b="1" dirty="0"/>
                <a:t>d=2</a:t>
              </a:r>
            </a:p>
          </p:txBody>
        </p:sp>
        <p:sp>
          <p:nvSpPr>
            <p:cNvPr id="96" name="TextBox 95"/>
            <p:cNvSpPr txBox="1"/>
            <p:nvPr/>
          </p:nvSpPr>
          <p:spPr>
            <a:xfrm>
              <a:off x="7745803" y="5790530"/>
              <a:ext cx="1247172" cy="523220"/>
            </a:xfrm>
            <a:prstGeom prst="rect">
              <a:avLst/>
            </a:prstGeom>
            <a:noFill/>
          </p:spPr>
          <p:txBody>
            <a:bodyPr wrap="square" rtlCol="0">
              <a:spAutoFit/>
            </a:bodyPr>
            <a:lstStyle/>
            <a:p>
              <a:r>
                <a:rPr lang="en-US" sz="1400" b="1" dirty="0"/>
                <a:t>p=A</a:t>
              </a:r>
            </a:p>
            <a:p>
              <a:r>
                <a:rPr lang="en-US" sz="1400" b="1" dirty="0"/>
                <a:t>d=1</a:t>
              </a:r>
            </a:p>
          </p:txBody>
        </p:sp>
        <p:sp>
          <p:nvSpPr>
            <p:cNvPr id="97" name="TextBox 96"/>
            <p:cNvSpPr txBox="1"/>
            <p:nvPr/>
          </p:nvSpPr>
          <p:spPr>
            <a:xfrm>
              <a:off x="10565664" y="2532489"/>
              <a:ext cx="1247172" cy="523220"/>
            </a:xfrm>
            <a:prstGeom prst="rect">
              <a:avLst/>
            </a:prstGeom>
            <a:noFill/>
          </p:spPr>
          <p:txBody>
            <a:bodyPr wrap="square" rtlCol="0">
              <a:spAutoFit/>
            </a:bodyPr>
            <a:lstStyle/>
            <a:p>
              <a:r>
                <a:rPr lang="en-US" sz="1400" b="1" dirty="0"/>
                <a:t>p=B</a:t>
              </a:r>
            </a:p>
            <a:p>
              <a:r>
                <a:rPr lang="en-US" sz="1400" b="1" dirty="0"/>
                <a:t>d=5</a:t>
              </a:r>
            </a:p>
          </p:txBody>
        </p:sp>
        <p:sp>
          <p:nvSpPr>
            <p:cNvPr id="98" name="TextBox 97"/>
            <p:cNvSpPr txBox="1"/>
            <p:nvPr/>
          </p:nvSpPr>
          <p:spPr>
            <a:xfrm>
              <a:off x="10564591" y="5793536"/>
              <a:ext cx="1247172" cy="523220"/>
            </a:xfrm>
            <a:prstGeom prst="rect">
              <a:avLst/>
            </a:prstGeom>
            <a:noFill/>
          </p:spPr>
          <p:txBody>
            <a:bodyPr wrap="square" rtlCol="0">
              <a:spAutoFit/>
            </a:bodyPr>
            <a:lstStyle/>
            <a:p>
              <a:r>
                <a:rPr lang="en-US" sz="1400" b="1" dirty="0"/>
                <a:t>p=B</a:t>
              </a:r>
            </a:p>
            <a:p>
              <a:r>
                <a:rPr lang="en-US" sz="1400" b="1" dirty="0"/>
                <a:t>d=6</a:t>
              </a:r>
            </a:p>
          </p:txBody>
        </p:sp>
      </p:grpSp>
      <p:sp>
        <p:nvSpPr>
          <p:cNvPr id="131" name="Oval 130"/>
          <p:cNvSpPr/>
          <p:nvPr/>
        </p:nvSpPr>
        <p:spPr>
          <a:xfrm>
            <a:off x="5516879" y="3901440"/>
            <a:ext cx="975361" cy="1030632"/>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535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4</a:t>
            </a:fld>
            <a:endParaRPr lang="en-GB"/>
          </a:p>
        </p:txBody>
      </p:sp>
      <p:sp>
        <p:nvSpPr>
          <p:cNvPr id="6" name="Content Placeholder 5"/>
          <p:cNvSpPr>
            <a:spLocks noGrp="1"/>
          </p:cNvSpPr>
          <p:nvPr>
            <p:ph sz="quarter" idx="1"/>
          </p:nvPr>
        </p:nvSpPr>
        <p:spPr/>
        <p:txBody>
          <a:bodyPr>
            <a:normAutofit/>
          </a:bodyPr>
          <a:lstStyle/>
          <a:p>
            <a:r>
              <a:rPr lang="en-US" dirty="0"/>
              <a:t>Given a graph G and a start vertex, breadth first search systematically explores edges of G to </a:t>
            </a:r>
            <a:r>
              <a:rPr lang="en-US" b="1" dirty="0"/>
              <a:t>discover</a:t>
            </a:r>
            <a:r>
              <a:rPr lang="en-US" dirty="0"/>
              <a:t> vertices that are reachable from start vertex. </a:t>
            </a:r>
          </a:p>
          <a:p>
            <a:r>
              <a:rPr lang="en-US" dirty="0"/>
              <a:t>It is named as breadth first because as it traverse the vertices at distance K before the vertices at distance k+1, where k represents number of edges.</a:t>
            </a:r>
          </a:p>
          <a:p>
            <a:pPr marL="274320" lvl="1">
              <a:spcBef>
                <a:spcPts val="600"/>
              </a:spcBef>
              <a:buClr>
                <a:schemeClr val="accent1"/>
              </a:buClr>
            </a:pPr>
            <a:r>
              <a:rPr lang="en-US" dirty="0"/>
              <a:t>BFS order of vertices From 1: 1 , 2, 3, 4, 5, 6, 7</a:t>
            </a:r>
          </a:p>
          <a:p>
            <a:endParaRPr lang="en-US" dirty="0"/>
          </a:p>
          <a:p>
            <a:endParaRPr lang="en-US" dirty="0"/>
          </a:p>
          <a:p>
            <a:endParaRPr lang="en-US" dirty="0"/>
          </a:p>
          <a:p>
            <a:endParaRPr lang="en-US" dirty="0"/>
          </a:p>
          <a:p>
            <a:pPr lvl="1"/>
            <a:r>
              <a:rPr lang="en-US" dirty="0"/>
              <a:t>Vertices at edge distance of 1are visited before vertices at edge distance of 2.</a:t>
            </a:r>
          </a:p>
          <a:p>
            <a:pPr lvl="1"/>
            <a:r>
              <a:rPr lang="en-US" dirty="0"/>
              <a:t>So, BFS discovers each vertex by exploring minimum possible number of edges. </a:t>
            </a:r>
          </a:p>
          <a:p>
            <a:endParaRPr lang="en-US" dirty="0"/>
          </a:p>
        </p:txBody>
      </p:sp>
      <p:pic>
        <p:nvPicPr>
          <p:cNvPr id="1028"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2312" y="3098552"/>
            <a:ext cx="3784600" cy="218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071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Algorithm</a:t>
            </a:r>
          </a:p>
        </p:txBody>
      </p:sp>
      <p:sp>
        <p:nvSpPr>
          <p:cNvPr id="5" name="Slide Number Placeholder 4"/>
          <p:cNvSpPr>
            <a:spLocks noGrp="1"/>
          </p:cNvSpPr>
          <p:nvPr>
            <p:ph type="sldNum" sz="quarter" idx="12"/>
          </p:nvPr>
        </p:nvSpPr>
        <p:spPr/>
        <p:txBody>
          <a:bodyPr/>
          <a:lstStyle/>
          <a:p>
            <a:fld id="{36450FFA-A71B-4322-B1E1-9AE765221D17}" type="slidenum">
              <a:rPr lang="en-GB" smtClean="0"/>
              <a:pPr/>
              <a:t>40</a:t>
            </a:fld>
            <a:endParaRPr lang="en-GB"/>
          </a:p>
        </p:txBody>
      </p:sp>
      <p:sp>
        <p:nvSpPr>
          <p:cNvPr id="6" name="Content Placeholder 5"/>
          <p:cNvSpPr>
            <a:spLocks noGrp="1"/>
          </p:cNvSpPr>
          <p:nvPr>
            <p:ph sz="quarter" idx="1"/>
          </p:nvPr>
        </p:nvSpPr>
        <p:spPr/>
        <p:txBody>
          <a:bodyPr/>
          <a:lstStyle/>
          <a:p>
            <a:r>
              <a:rPr lang="en-US" dirty="0"/>
              <a:t>Now D will be popped out, as it has minimum distance of 5</a:t>
            </a:r>
          </a:p>
          <a:p>
            <a:pPr lvl="1"/>
            <a:r>
              <a:rPr lang="en-US" dirty="0"/>
              <a:t>No node will be updated</a:t>
            </a:r>
          </a:p>
        </p:txBody>
      </p:sp>
      <p:graphicFrame>
        <p:nvGraphicFramePr>
          <p:cNvPr id="47" name="Content Placeholder 8"/>
          <p:cNvGraphicFramePr>
            <a:graphicFrameLocks/>
          </p:cNvGraphicFramePr>
          <p:nvPr/>
        </p:nvGraphicFramePr>
        <p:xfrm>
          <a:off x="1020255" y="5387884"/>
          <a:ext cx="3033585" cy="741680"/>
        </p:xfrm>
        <a:graphic>
          <a:graphicData uri="http://schemas.openxmlformats.org/drawingml/2006/table">
            <a:tbl>
              <a:tblPr firstRow="1" bandRow="1">
                <a:tableStyleId>{21E4AEA4-8DFA-4A89-87EB-49C32662AFE0}</a:tableStyleId>
              </a:tblPr>
              <a:tblGrid>
                <a:gridCol w="606717">
                  <a:extLst>
                    <a:ext uri="{9D8B030D-6E8A-4147-A177-3AD203B41FA5}">
                      <a16:colId xmlns:a16="http://schemas.microsoft.com/office/drawing/2014/main" val="20000"/>
                    </a:ext>
                  </a:extLst>
                </a:gridCol>
                <a:gridCol w="606717">
                  <a:extLst>
                    <a:ext uri="{9D8B030D-6E8A-4147-A177-3AD203B41FA5}">
                      <a16:colId xmlns:a16="http://schemas.microsoft.com/office/drawing/2014/main" val="20001"/>
                    </a:ext>
                  </a:extLst>
                </a:gridCol>
                <a:gridCol w="606717">
                  <a:extLst>
                    <a:ext uri="{9D8B030D-6E8A-4147-A177-3AD203B41FA5}">
                      <a16:colId xmlns:a16="http://schemas.microsoft.com/office/drawing/2014/main" val="20002"/>
                    </a:ext>
                  </a:extLst>
                </a:gridCol>
                <a:gridCol w="606717">
                  <a:extLst>
                    <a:ext uri="{9D8B030D-6E8A-4147-A177-3AD203B41FA5}">
                      <a16:colId xmlns:a16="http://schemas.microsoft.com/office/drawing/2014/main" val="20003"/>
                    </a:ext>
                  </a:extLst>
                </a:gridCol>
                <a:gridCol w="606717">
                  <a:extLst>
                    <a:ext uri="{9D8B030D-6E8A-4147-A177-3AD203B41FA5}">
                      <a16:colId xmlns:a16="http://schemas.microsoft.com/office/drawing/2014/main" val="20004"/>
                    </a:ext>
                  </a:extLst>
                </a:gridCol>
              </a:tblGrid>
              <a:tr h="370840">
                <a:tc>
                  <a:txBody>
                    <a:bodyPr/>
                    <a:lstStyle/>
                    <a:p>
                      <a:r>
                        <a:rPr lang="en-US" dirty="0"/>
                        <a:t>E</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6</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48" name="Content Placeholder 8"/>
          <p:cNvGraphicFramePr>
            <a:graphicFrameLocks/>
          </p:cNvGraphicFramePr>
          <p:nvPr/>
        </p:nvGraphicFramePr>
        <p:xfrm>
          <a:off x="1020255" y="4219301"/>
          <a:ext cx="3033585" cy="741680"/>
        </p:xfrm>
        <a:graphic>
          <a:graphicData uri="http://schemas.openxmlformats.org/drawingml/2006/table">
            <a:tbl>
              <a:tblPr firstRow="1" bandRow="1">
                <a:tableStyleId>{21E4AEA4-8DFA-4A89-87EB-49C32662AFE0}</a:tableStyleId>
              </a:tblPr>
              <a:tblGrid>
                <a:gridCol w="606717">
                  <a:extLst>
                    <a:ext uri="{9D8B030D-6E8A-4147-A177-3AD203B41FA5}">
                      <a16:colId xmlns:a16="http://schemas.microsoft.com/office/drawing/2014/main" val="20000"/>
                    </a:ext>
                  </a:extLst>
                </a:gridCol>
                <a:gridCol w="606717">
                  <a:extLst>
                    <a:ext uri="{9D8B030D-6E8A-4147-A177-3AD203B41FA5}">
                      <a16:colId xmlns:a16="http://schemas.microsoft.com/office/drawing/2014/main" val="20001"/>
                    </a:ext>
                  </a:extLst>
                </a:gridCol>
                <a:gridCol w="606717">
                  <a:extLst>
                    <a:ext uri="{9D8B030D-6E8A-4147-A177-3AD203B41FA5}">
                      <a16:colId xmlns:a16="http://schemas.microsoft.com/office/drawing/2014/main" val="20002"/>
                    </a:ext>
                  </a:extLst>
                </a:gridCol>
                <a:gridCol w="606717">
                  <a:extLst>
                    <a:ext uri="{9D8B030D-6E8A-4147-A177-3AD203B41FA5}">
                      <a16:colId xmlns:a16="http://schemas.microsoft.com/office/drawing/2014/main" val="20003"/>
                    </a:ext>
                  </a:extLst>
                </a:gridCol>
                <a:gridCol w="606717">
                  <a:extLst>
                    <a:ext uri="{9D8B030D-6E8A-4147-A177-3AD203B41FA5}">
                      <a16:colId xmlns:a16="http://schemas.microsoft.com/office/drawing/2014/main" val="20004"/>
                    </a:ext>
                  </a:extLst>
                </a:gridCol>
              </a:tblGrid>
              <a:tr h="370840">
                <a:tc>
                  <a:txBody>
                    <a:bodyPr/>
                    <a:lstStyle/>
                    <a:p>
                      <a:r>
                        <a:rPr lang="en-US" dirty="0"/>
                        <a:t>D</a:t>
                      </a:r>
                    </a:p>
                  </a:txBody>
                  <a:tcPr/>
                </a:tc>
                <a:tc>
                  <a:txBody>
                    <a:bodyPr/>
                    <a:lstStyle/>
                    <a:p>
                      <a:r>
                        <a:rPr lang="en-US" dirty="0"/>
                        <a:t>E</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5</a:t>
                      </a:r>
                    </a:p>
                  </a:txBody>
                  <a:tcPr/>
                </a:tc>
                <a:tc>
                  <a:txBody>
                    <a:bodyPr/>
                    <a:lstStyle/>
                    <a:p>
                      <a:r>
                        <a:rPr lang="en-US" dirty="0"/>
                        <a:t>6</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49" name="Straight Arrow Connector 48"/>
          <p:cNvCxnSpPr/>
          <p:nvPr/>
        </p:nvCxnSpPr>
        <p:spPr>
          <a:xfrm>
            <a:off x="2537047" y="4960981"/>
            <a:ext cx="0" cy="365760"/>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5459639" y="2532489"/>
            <a:ext cx="6353197" cy="3784267"/>
            <a:chOff x="5459639" y="2532489"/>
            <a:chExt cx="6353197" cy="3784267"/>
          </a:xfrm>
        </p:grpSpPr>
        <p:grpSp>
          <p:nvGrpSpPr>
            <p:cNvPr id="51" name="Group 50"/>
            <p:cNvGrpSpPr/>
            <p:nvPr/>
          </p:nvGrpSpPr>
          <p:grpSpPr>
            <a:xfrm>
              <a:off x="5719882" y="2971800"/>
              <a:ext cx="5405318" cy="2867456"/>
              <a:chOff x="1143000" y="1749917"/>
              <a:chExt cx="6624032" cy="3654915"/>
            </a:xfrm>
          </p:grpSpPr>
          <p:sp>
            <p:nvSpPr>
              <p:cNvPr id="57" name="Oval 56"/>
              <p:cNvSpPr/>
              <p:nvPr/>
            </p:nvSpPr>
            <p:spPr>
              <a:xfrm>
                <a:off x="1143000" y="3200401"/>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A</a:t>
                </a:r>
              </a:p>
            </p:txBody>
          </p:sp>
          <p:sp>
            <p:nvSpPr>
              <p:cNvPr id="58" name="Oval 57"/>
              <p:cNvSpPr/>
              <p:nvPr/>
            </p:nvSpPr>
            <p:spPr>
              <a:xfrm>
                <a:off x="3733800" y="18288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B</a:t>
                </a:r>
              </a:p>
            </p:txBody>
          </p:sp>
          <p:sp>
            <p:nvSpPr>
              <p:cNvPr id="59" name="Oval 58"/>
              <p:cNvSpPr/>
              <p:nvPr/>
            </p:nvSpPr>
            <p:spPr>
              <a:xfrm>
                <a:off x="3733800" y="46482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C</a:t>
                </a:r>
              </a:p>
            </p:txBody>
          </p:sp>
          <p:sp>
            <p:nvSpPr>
              <p:cNvPr id="60" name="Oval 59"/>
              <p:cNvSpPr/>
              <p:nvPr/>
            </p:nvSpPr>
            <p:spPr>
              <a:xfrm>
                <a:off x="6984304" y="18288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D</a:t>
                </a:r>
              </a:p>
            </p:txBody>
          </p:sp>
          <p:sp>
            <p:nvSpPr>
              <p:cNvPr id="61" name="Oval 60"/>
              <p:cNvSpPr/>
              <p:nvPr/>
            </p:nvSpPr>
            <p:spPr>
              <a:xfrm>
                <a:off x="7010400" y="4648200"/>
                <a:ext cx="756632" cy="75663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E</a:t>
                </a:r>
              </a:p>
            </p:txBody>
          </p:sp>
          <p:grpSp>
            <p:nvGrpSpPr>
              <p:cNvPr id="62" name="Group 61"/>
              <p:cNvGrpSpPr/>
              <p:nvPr/>
            </p:nvGrpSpPr>
            <p:grpSpPr>
              <a:xfrm>
                <a:off x="1788825" y="2207116"/>
                <a:ext cx="1944975" cy="1104091"/>
                <a:chOff x="1788825" y="2207116"/>
                <a:chExt cx="1944975" cy="1104091"/>
              </a:xfrm>
            </p:grpSpPr>
            <p:cxnSp>
              <p:nvCxnSpPr>
                <p:cNvPr id="87" name="Straight Arrow Connector 86"/>
                <p:cNvCxnSpPr>
                  <a:stCxn id="57" idx="7"/>
                  <a:endCxn id="58" idx="2"/>
                </p:cNvCxnSpPr>
                <p:nvPr/>
              </p:nvCxnSpPr>
              <p:spPr>
                <a:xfrm flipV="1">
                  <a:off x="1788825" y="2207116"/>
                  <a:ext cx="1944975" cy="1104091"/>
                </a:xfrm>
                <a:prstGeom prst="straightConnector1">
                  <a:avLst/>
                </a:prstGeom>
                <a:ln>
                  <a:solidFill>
                    <a:schemeClr val="tx1"/>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8" name="TextBox 87"/>
                <p:cNvSpPr txBox="1"/>
                <p:nvPr/>
              </p:nvSpPr>
              <p:spPr>
                <a:xfrm>
                  <a:off x="2556365" y="2246502"/>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endParaRPr lang="en-US" dirty="0"/>
                </a:p>
              </p:txBody>
            </p:sp>
          </p:grpSp>
          <p:grpSp>
            <p:nvGrpSpPr>
              <p:cNvPr id="63" name="Group 62"/>
              <p:cNvGrpSpPr/>
              <p:nvPr/>
            </p:nvGrpSpPr>
            <p:grpSpPr>
              <a:xfrm>
                <a:off x="1788825" y="3846226"/>
                <a:ext cx="1944975" cy="1332460"/>
                <a:chOff x="1788825" y="3846226"/>
                <a:chExt cx="1944975" cy="1332460"/>
              </a:xfrm>
            </p:grpSpPr>
            <p:cxnSp>
              <p:nvCxnSpPr>
                <p:cNvPr id="85" name="Straight Arrow Connector 84"/>
                <p:cNvCxnSpPr>
                  <a:stCxn id="57" idx="5"/>
                  <a:endCxn id="59" idx="2"/>
                </p:cNvCxnSpPr>
                <p:nvPr/>
              </p:nvCxnSpPr>
              <p:spPr>
                <a:xfrm>
                  <a:off x="1788825" y="3846226"/>
                  <a:ext cx="1944975" cy="1180290"/>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6" name="TextBox 85"/>
                <p:cNvSpPr txBox="1"/>
                <p:nvPr/>
              </p:nvSpPr>
              <p:spPr>
                <a:xfrm>
                  <a:off x="2556365" y="459023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64" name="Group 63"/>
              <p:cNvGrpSpPr/>
              <p:nvPr/>
            </p:nvGrpSpPr>
            <p:grpSpPr>
              <a:xfrm>
                <a:off x="3632314" y="2680318"/>
                <a:ext cx="341381" cy="1921775"/>
                <a:chOff x="3632314" y="2680318"/>
                <a:chExt cx="341381" cy="1921775"/>
              </a:xfrm>
            </p:grpSpPr>
            <p:cxnSp>
              <p:nvCxnSpPr>
                <p:cNvPr id="83" name="Straight Arrow Connector 82"/>
                <p:cNvCxnSpPr/>
                <p:nvPr/>
              </p:nvCxnSpPr>
              <p:spPr>
                <a:xfrm>
                  <a:off x="3973695"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4" name="TextBox 83"/>
                <p:cNvSpPr txBox="1"/>
                <p:nvPr/>
              </p:nvSpPr>
              <p:spPr>
                <a:xfrm>
                  <a:off x="3632314" y="3518463"/>
                  <a:ext cx="304800" cy="58844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2</a:t>
                  </a:r>
                  <a:endParaRPr lang="en-US" dirty="0"/>
                </a:p>
              </p:txBody>
            </p:sp>
          </p:grpSp>
          <p:grpSp>
            <p:nvGrpSpPr>
              <p:cNvPr id="65" name="Group 64"/>
              <p:cNvGrpSpPr/>
              <p:nvPr/>
            </p:nvGrpSpPr>
            <p:grpSpPr>
              <a:xfrm>
                <a:off x="4186363" y="2680318"/>
                <a:ext cx="304800" cy="1859792"/>
                <a:chOff x="4186363" y="2680318"/>
                <a:chExt cx="304800" cy="1859792"/>
              </a:xfrm>
            </p:grpSpPr>
            <p:cxnSp>
              <p:nvCxnSpPr>
                <p:cNvPr id="81" name="Straight Arrow Connector 80"/>
                <p:cNvCxnSpPr/>
                <p:nvPr/>
              </p:nvCxnSpPr>
              <p:spPr>
                <a:xfrm flipV="1">
                  <a:off x="4285292" y="2680318"/>
                  <a:ext cx="0" cy="1859792"/>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2" name="TextBox 81"/>
                <p:cNvSpPr txBox="1"/>
                <p:nvPr/>
              </p:nvSpPr>
              <p:spPr>
                <a:xfrm>
                  <a:off x="4186363" y="3518463"/>
                  <a:ext cx="3048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66" name="Group 65"/>
              <p:cNvGrpSpPr/>
              <p:nvPr/>
            </p:nvGrpSpPr>
            <p:grpSpPr>
              <a:xfrm>
                <a:off x="4490432" y="1749917"/>
                <a:ext cx="2493872" cy="588447"/>
                <a:chOff x="4490432" y="1749917"/>
                <a:chExt cx="2493872" cy="588447"/>
              </a:xfrm>
            </p:grpSpPr>
            <p:cxnSp>
              <p:nvCxnSpPr>
                <p:cNvPr id="79" name="Straight Arrow Connector 78"/>
                <p:cNvCxnSpPr>
                  <a:stCxn id="58" idx="6"/>
                  <a:endCxn id="60" idx="2"/>
                </p:cNvCxnSpPr>
                <p:nvPr/>
              </p:nvCxnSpPr>
              <p:spPr>
                <a:xfrm>
                  <a:off x="4490432" y="2207116"/>
                  <a:ext cx="2493872" cy="0"/>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0" name="TextBox 79"/>
                <p:cNvSpPr txBox="1"/>
                <p:nvPr/>
              </p:nvSpPr>
              <p:spPr>
                <a:xfrm>
                  <a:off x="5715000" y="1749917"/>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p>
              </p:txBody>
            </p:sp>
          </p:grpSp>
          <p:grpSp>
            <p:nvGrpSpPr>
              <p:cNvPr id="67" name="Group 66"/>
              <p:cNvGrpSpPr/>
              <p:nvPr/>
            </p:nvGrpSpPr>
            <p:grpSpPr>
              <a:xfrm>
                <a:off x="4379625" y="2474625"/>
                <a:ext cx="2741582" cy="2362340"/>
                <a:chOff x="4379625" y="2474625"/>
                <a:chExt cx="2741582" cy="2362340"/>
              </a:xfrm>
            </p:grpSpPr>
            <p:cxnSp>
              <p:nvCxnSpPr>
                <p:cNvPr id="77" name="Straight Arrow Connector 76"/>
                <p:cNvCxnSpPr>
                  <a:stCxn id="58" idx="5"/>
                  <a:endCxn id="61" idx="1"/>
                </p:cNvCxnSpPr>
                <p:nvPr/>
              </p:nvCxnSpPr>
              <p:spPr>
                <a:xfrm>
                  <a:off x="4379625" y="2474625"/>
                  <a:ext cx="2741582" cy="2284381"/>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8" name="TextBox 77"/>
                <p:cNvSpPr txBox="1"/>
                <p:nvPr/>
              </p:nvSpPr>
              <p:spPr>
                <a:xfrm>
                  <a:off x="6284891" y="4248518"/>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4</a:t>
                  </a:r>
                  <a:endParaRPr lang="en-US" dirty="0"/>
                </a:p>
              </p:txBody>
            </p:sp>
          </p:grpSp>
          <p:grpSp>
            <p:nvGrpSpPr>
              <p:cNvPr id="68" name="Group 67"/>
              <p:cNvGrpSpPr/>
              <p:nvPr/>
            </p:nvGrpSpPr>
            <p:grpSpPr>
              <a:xfrm>
                <a:off x="7361817" y="2585432"/>
                <a:ext cx="304796" cy="2062767"/>
                <a:chOff x="7361817" y="2585432"/>
                <a:chExt cx="304796" cy="2062767"/>
              </a:xfrm>
            </p:grpSpPr>
            <p:cxnSp>
              <p:nvCxnSpPr>
                <p:cNvPr id="75" name="Straight Arrow Connector 74"/>
                <p:cNvCxnSpPr>
                  <a:stCxn id="61" idx="0"/>
                  <a:endCxn id="60" idx="4"/>
                </p:cNvCxnSpPr>
                <p:nvPr/>
              </p:nvCxnSpPr>
              <p:spPr>
                <a:xfrm flipH="1" flipV="1">
                  <a:off x="7362621" y="2585432"/>
                  <a:ext cx="0" cy="206276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6" name="TextBox 75"/>
                <p:cNvSpPr txBox="1"/>
                <p:nvPr/>
              </p:nvSpPr>
              <p:spPr>
                <a:xfrm>
                  <a:off x="7361817" y="3502967"/>
                  <a:ext cx="304796"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6</a:t>
                  </a:r>
                  <a:endParaRPr lang="en-US" dirty="0"/>
                </a:p>
              </p:txBody>
            </p:sp>
          </p:grpSp>
          <p:grpSp>
            <p:nvGrpSpPr>
              <p:cNvPr id="69" name="Group 68"/>
              <p:cNvGrpSpPr/>
              <p:nvPr/>
            </p:nvGrpSpPr>
            <p:grpSpPr>
              <a:xfrm>
                <a:off x="4490432" y="4924925"/>
                <a:ext cx="2519968" cy="470758"/>
                <a:chOff x="4490432" y="4924925"/>
                <a:chExt cx="2519968" cy="470758"/>
              </a:xfrm>
            </p:grpSpPr>
            <p:cxnSp>
              <p:nvCxnSpPr>
                <p:cNvPr id="73" name="Straight Arrow Connector 72"/>
                <p:cNvCxnSpPr>
                  <a:stCxn id="59" idx="6"/>
                  <a:endCxn id="61" idx="2"/>
                </p:cNvCxnSpPr>
                <p:nvPr/>
              </p:nvCxnSpPr>
              <p:spPr>
                <a:xfrm>
                  <a:off x="4490432" y="5026516"/>
                  <a:ext cx="2519968" cy="0"/>
                </a:xfrm>
                <a:prstGeom prst="straightConnector1">
                  <a:avLst/>
                </a:prstGeom>
                <a:ln w="12700">
                  <a:solidFill>
                    <a:schemeClr val="tx1"/>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4" name="TextBox 73"/>
                <p:cNvSpPr txBox="1"/>
                <p:nvPr/>
              </p:nvSpPr>
              <p:spPr>
                <a:xfrm>
                  <a:off x="5715001" y="4924925"/>
                  <a:ext cx="304800" cy="47075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7</a:t>
                  </a:r>
                </a:p>
              </p:txBody>
            </p:sp>
          </p:grpSp>
          <p:grpSp>
            <p:nvGrpSpPr>
              <p:cNvPr id="70" name="Group 69"/>
              <p:cNvGrpSpPr/>
              <p:nvPr/>
            </p:nvGrpSpPr>
            <p:grpSpPr>
              <a:xfrm>
                <a:off x="4379625" y="2474625"/>
                <a:ext cx="2715486" cy="2284380"/>
                <a:chOff x="4379625" y="2474625"/>
                <a:chExt cx="2715486" cy="2284380"/>
              </a:xfrm>
            </p:grpSpPr>
            <p:cxnSp>
              <p:nvCxnSpPr>
                <p:cNvPr id="71" name="Straight Arrow Connector 70"/>
                <p:cNvCxnSpPr>
                  <a:stCxn id="59" idx="7"/>
                  <a:endCxn id="60" idx="3"/>
                </p:cNvCxnSpPr>
                <p:nvPr/>
              </p:nvCxnSpPr>
              <p:spPr>
                <a:xfrm flipV="1">
                  <a:off x="4379625" y="2474625"/>
                  <a:ext cx="2715486" cy="2284380"/>
                </a:xfrm>
                <a:prstGeom prst="straightConnector1">
                  <a:avLst/>
                </a:prstGeom>
                <a:ln w="12700">
                  <a:solidFill>
                    <a:schemeClr val="tx1"/>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2" name="TextBox 71"/>
                <p:cNvSpPr txBox="1"/>
                <p:nvPr/>
              </p:nvSpPr>
              <p:spPr>
                <a:xfrm>
                  <a:off x="6248860" y="254056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5</a:t>
                  </a:r>
                  <a:endParaRPr lang="en-US" dirty="0"/>
                </a:p>
              </p:txBody>
            </p:sp>
          </p:grpSp>
        </p:grpSp>
        <p:sp>
          <p:nvSpPr>
            <p:cNvPr id="52" name="TextBox 51"/>
            <p:cNvSpPr txBox="1"/>
            <p:nvPr/>
          </p:nvSpPr>
          <p:spPr>
            <a:xfrm>
              <a:off x="5459639" y="3443776"/>
              <a:ext cx="1247172" cy="523220"/>
            </a:xfrm>
            <a:prstGeom prst="rect">
              <a:avLst/>
            </a:prstGeom>
            <a:noFill/>
          </p:spPr>
          <p:txBody>
            <a:bodyPr wrap="square" rtlCol="0">
              <a:spAutoFit/>
            </a:bodyPr>
            <a:lstStyle/>
            <a:p>
              <a:r>
                <a:rPr lang="en-US" sz="1400" b="1" dirty="0"/>
                <a:t>p=∅</a:t>
              </a:r>
            </a:p>
            <a:p>
              <a:r>
                <a:rPr lang="en-US" sz="1400" b="1" dirty="0"/>
                <a:t>d=0</a:t>
              </a:r>
            </a:p>
          </p:txBody>
        </p:sp>
        <p:sp>
          <p:nvSpPr>
            <p:cNvPr id="53" name="TextBox 52"/>
            <p:cNvSpPr txBox="1"/>
            <p:nvPr/>
          </p:nvSpPr>
          <p:spPr>
            <a:xfrm>
              <a:off x="7789248" y="2532489"/>
              <a:ext cx="1247172" cy="523220"/>
            </a:xfrm>
            <a:prstGeom prst="rect">
              <a:avLst/>
            </a:prstGeom>
            <a:noFill/>
          </p:spPr>
          <p:txBody>
            <a:bodyPr wrap="square" rtlCol="0">
              <a:spAutoFit/>
            </a:bodyPr>
            <a:lstStyle/>
            <a:p>
              <a:r>
                <a:rPr lang="en-US" sz="1400" b="1" dirty="0"/>
                <a:t>p=C</a:t>
              </a:r>
            </a:p>
            <a:p>
              <a:r>
                <a:rPr lang="en-US" sz="1400" b="1" dirty="0"/>
                <a:t>d=2</a:t>
              </a:r>
            </a:p>
          </p:txBody>
        </p:sp>
        <p:sp>
          <p:nvSpPr>
            <p:cNvPr id="54" name="TextBox 53"/>
            <p:cNvSpPr txBox="1"/>
            <p:nvPr/>
          </p:nvSpPr>
          <p:spPr>
            <a:xfrm>
              <a:off x="7745803" y="5790530"/>
              <a:ext cx="1247172" cy="523220"/>
            </a:xfrm>
            <a:prstGeom prst="rect">
              <a:avLst/>
            </a:prstGeom>
            <a:noFill/>
          </p:spPr>
          <p:txBody>
            <a:bodyPr wrap="square" rtlCol="0">
              <a:spAutoFit/>
            </a:bodyPr>
            <a:lstStyle/>
            <a:p>
              <a:r>
                <a:rPr lang="en-US" sz="1400" b="1" dirty="0"/>
                <a:t>p=A</a:t>
              </a:r>
            </a:p>
            <a:p>
              <a:r>
                <a:rPr lang="en-US" sz="1400" b="1" dirty="0"/>
                <a:t>d=1</a:t>
              </a:r>
            </a:p>
          </p:txBody>
        </p:sp>
        <p:sp>
          <p:nvSpPr>
            <p:cNvPr id="55" name="TextBox 54"/>
            <p:cNvSpPr txBox="1"/>
            <p:nvPr/>
          </p:nvSpPr>
          <p:spPr>
            <a:xfrm>
              <a:off x="10565664" y="2532489"/>
              <a:ext cx="1247172" cy="523220"/>
            </a:xfrm>
            <a:prstGeom prst="rect">
              <a:avLst/>
            </a:prstGeom>
            <a:noFill/>
          </p:spPr>
          <p:txBody>
            <a:bodyPr wrap="square" rtlCol="0">
              <a:spAutoFit/>
            </a:bodyPr>
            <a:lstStyle/>
            <a:p>
              <a:r>
                <a:rPr lang="en-US" sz="1400" b="1" dirty="0"/>
                <a:t>p=B</a:t>
              </a:r>
            </a:p>
            <a:p>
              <a:r>
                <a:rPr lang="en-US" sz="1400" b="1" dirty="0"/>
                <a:t>d=5</a:t>
              </a:r>
            </a:p>
          </p:txBody>
        </p:sp>
        <p:sp>
          <p:nvSpPr>
            <p:cNvPr id="56" name="TextBox 55"/>
            <p:cNvSpPr txBox="1"/>
            <p:nvPr/>
          </p:nvSpPr>
          <p:spPr>
            <a:xfrm>
              <a:off x="10564591" y="5793536"/>
              <a:ext cx="1247172" cy="523220"/>
            </a:xfrm>
            <a:prstGeom prst="rect">
              <a:avLst/>
            </a:prstGeom>
            <a:noFill/>
          </p:spPr>
          <p:txBody>
            <a:bodyPr wrap="square" rtlCol="0">
              <a:spAutoFit/>
            </a:bodyPr>
            <a:lstStyle/>
            <a:p>
              <a:r>
                <a:rPr lang="en-US" sz="1400" b="1" dirty="0"/>
                <a:t>p=B</a:t>
              </a:r>
            </a:p>
            <a:p>
              <a:r>
                <a:rPr lang="en-US" sz="1400" b="1" dirty="0"/>
                <a:t>d=6</a:t>
              </a:r>
            </a:p>
          </p:txBody>
        </p:sp>
      </p:grpSp>
      <p:sp>
        <p:nvSpPr>
          <p:cNvPr id="89" name="Oval 88"/>
          <p:cNvSpPr/>
          <p:nvPr/>
        </p:nvSpPr>
        <p:spPr>
          <a:xfrm>
            <a:off x="5516879" y="3901440"/>
            <a:ext cx="975361" cy="1030632"/>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8312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Algorithm</a:t>
            </a:r>
          </a:p>
        </p:txBody>
      </p:sp>
      <p:sp>
        <p:nvSpPr>
          <p:cNvPr id="5" name="Slide Number Placeholder 4"/>
          <p:cNvSpPr>
            <a:spLocks noGrp="1"/>
          </p:cNvSpPr>
          <p:nvPr>
            <p:ph type="sldNum" sz="quarter" idx="12"/>
          </p:nvPr>
        </p:nvSpPr>
        <p:spPr/>
        <p:txBody>
          <a:bodyPr/>
          <a:lstStyle/>
          <a:p>
            <a:fld id="{36450FFA-A71B-4322-B1E1-9AE765221D17}" type="slidenum">
              <a:rPr lang="en-GB" smtClean="0"/>
              <a:pPr/>
              <a:t>41</a:t>
            </a:fld>
            <a:endParaRPr lang="en-GB"/>
          </a:p>
        </p:txBody>
      </p:sp>
      <p:sp>
        <p:nvSpPr>
          <p:cNvPr id="6" name="Content Placeholder 5"/>
          <p:cNvSpPr>
            <a:spLocks noGrp="1"/>
          </p:cNvSpPr>
          <p:nvPr>
            <p:ph sz="quarter" idx="1"/>
          </p:nvPr>
        </p:nvSpPr>
        <p:spPr/>
        <p:txBody>
          <a:bodyPr/>
          <a:lstStyle/>
          <a:p>
            <a:r>
              <a:rPr lang="en-US" dirty="0"/>
              <a:t>Finally pop E</a:t>
            </a:r>
          </a:p>
          <a:p>
            <a:r>
              <a:rPr lang="en-US" dirty="0"/>
              <a:t>Queue has become empty and all distance and paths have been found</a:t>
            </a:r>
          </a:p>
          <a:p>
            <a:pPr lvl="1"/>
            <a:endParaRPr lang="en-US" dirty="0"/>
          </a:p>
        </p:txBody>
      </p:sp>
      <p:sp>
        <p:nvSpPr>
          <p:cNvPr id="44" name="TextBox 43"/>
          <p:cNvSpPr txBox="1"/>
          <p:nvPr/>
        </p:nvSpPr>
        <p:spPr>
          <a:xfrm>
            <a:off x="7745803" y="5790530"/>
            <a:ext cx="1247172" cy="523220"/>
          </a:xfrm>
          <a:prstGeom prst="rect">
            <a:avLst/>
          </a:prstGeom>
          <a:noFill/>
        </p:spPr>
        <p:txBody>
          <a:bodyPr wrap="square" rtlCol="0">
            <a:spAutoFit/>
          </a:bodyPr>
          <a:lstStyle/>
          <a:p>
            <a:r>
              <a:rPr lang="en-US" sz="1400" b="1" dirty="0"/>
              <a:t>p=A</a:t>
            </a:r>
          </a:p>
          <a:p>
            <a:r>
              <a:rPr lang="en-US" sz="1400" b="1" dirty="0"/>
              <a:t>d=1</a:t>
            </a:r>
          </a:p>
        </p:txBody>
      </p:sp>
      <p:sp>
        <p:nvSpPr>
          <p:cNvPr id="46" name="TextBox 45"/>
          <p:cNvSpPr txBox="1"/>
          <p:nvPr/>
        </p:nvSpPr>
        <p:spPr>
          <a:xfrm>
            <a:off x="10564591" y="5793536"/>
            <a:ext cx="1247172" cy="523220"/>
          </a:xfrm>
          <a:prstGeom prst="rect">
            <a:avLst/>
          </a:prstGeom>
          <a:noFill/>
        </p:spPr>
        <p:txBody>
          <a:bodyPr wrap="square" rtlCol="0">
            <a:spAutoFit/>
          </a:bodyPr>
          <a:lstStyle/>
          <a:p>
            <a:r>
              <a:rPr lang="en-US" sz="1400" b="1" dirty="0"/>
              <a:t>p=B</a:t>
            </a:r>
          </a:p>
          <a:p>
            <a:r>
              <a:rPr lang="en-US" sz="1400" b="1" dirty="0"/>
              <a:t>d=6</a:t>
            </a:r>
          </a:p>
        </p:txBody>
      </p:sp>
      <p:graphicFrame>
        <p:nvGraphicFramePr>
          <p:cNvPr id="47" name="Content Placeholder 8"/>
          <p:cNvGraphicFramePr>
            <a:graphicFrameLocks/>
          </p:cNvGraphicFramePr>
          <p:nvPr/>
        </p:nvGraphicFramePr>
        <p:xfrm>
          <a:off x="1020255" y="5387884"/>
          <a:ext cx="3033585" cy="741680"/>
        </p:xfrm>
        <a:graphic>
          <a:graphicData uri="http://schemas.openxmlformats.org/drawingml/2006/table">
            <a:tbl>
              <a:tblPr firstRow="1" bandRow="1">
                <a:tableStyleId>{21E4AEA4-8DFA-4A89-87EB-49C32662AFE0}</a:tableStyleId>
              </a:tblPr>
              <a:tblGrid>
                <a:gridCol w="606717">
                  <a:extLst>
                    <a:ext uri="{9D8B030D-6E8A-4147-A177-3AD203B41FA5}">
                      <a16:colId xmlns:a16="http://schemas.microsoft.com/office/drawing/2014/main" val="20000"/>
                    </a:ext>
                  </a:extLst>
                </a:gridCol>
                <a:gridCol w="606717">
                  <a:extLst>
                    <a:ext uri="{9D8B030D-6E8A-4147-A177-3AD203B41FA5}">
                      <a16:colId xmlns:a16="http://schemas.microsoft.com/office/drawing/2014/main" val="20001"/>
                    </a:ext>
                  </a:extLst>
                </a:gridCol>
                <a:gridCol w="606717">
                  <a:extLst>
                    <a:ext uri="{9D8B030D-6E8A-4147-A177-3AD203B41FA5}">
                      <a16:colId xmlns:a16="http://schemas.microsoft.com/office/drawing/2014/main" val="20002"/>
                    </a:ext>
                  </a:extLst>
                </a:gridCol>
                <a:gridCol w="606717">
                  <a:extLst>
                    <a:ext uri="{9D8B030D-6E8A-4147-A177-3AD203B41FA5}">
                      <a16:colId xmlns:a16="http://schemas.microsoft.com/office/drawing/2014/main" val="20003"/>
                    </a:ext>
                  </a:extLst>
                </a:gridCol>
                <a:gridCol w="606717">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grpSp>
        <p:nvGrpSpPr>
          <p:cNvPr id="48" name="Group 47"/>
          <p:cNvGrpSpPr/>
          <p:nvPr/>
        </p:nvGrpSpPr>
        <p:grpSpPr>
          <a:xfrm>
            <a:off x="5459639" y="2532489"/>
            <a:ext cx="6353197" cy="3784267"/>
            <a:chOff x="5459639" y="2532489"/>
            <a:chExt cx="6353197" cy="3784267"/>
          </a:xfrm>
        </p:grpSpPr>
        <p:grpSp>
          <p:nvGrpSpPr>
            <p:cNvPr id="49" name="Group 48"/>
            <p:cNvGrpSpPr/>
            <p:nvPr/>
          </p:nvGrpSpPr>
          <p:grpSpPr>
            <a:xfrm>
              <a:off x="5719882" y="2971800"/>
              <a:ext cx="5405318" cy="2867456"/>
              <a:chOff x="1143000" y="1749917"/>
              <a:chExt cx="6624032" cy="3654915"/>
            </a:xfrm>
          </p:grpSpPr>
          <p:sp>
            <p:nvSpPr>
              <p:cNvPr id="55" name="Oval 54"/>
              <p:cNvSpPr/>
              <p:nvPr/>
            </p:nvSpPr>
            <p:spPr>
              <a:xfrm>
                <a:off x="1143000" y="3200401"/>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A</a:t>
                </a:r>
              </a:p>
            </p:txBody>
          </p:sp>
          <p:sp>
            <p:nvSpPr>
              <p:cNvPr id="56" name="Oval 55"/>
              <p:cNvSpPr/>
              <p:nvPr/>
            </p:nvSpPr>
            <p:spPr>
              <a:xfrm>
                <a:off x="3733800" y="18288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B</a:t>
                </a:r>
              </a:p>
            </p:txBody>
          </p:sp>
          <p:sp>
            <p:nvSpPr>
              <p:cNvPr id="57" name="Oval 56"/>
              <p:cNvSpPr/>
              <p:nvPr/>
            </p:nvSpPr>
            <p:spPr>
              <a:xfrm>
                <a:off x="3733800" y="46482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C</a:t>
                </a:r>
              </a:p>
            </p:txBody>
          </p:sp>
          <p:sp>
            <p:nvSpPr>
              <p:cNvPr id="58" name="Oval 57"/>
              <p:cNvSpPr/>
              <p:nvPr/>
            </p:nvSpPr>
            <p:spPr>
              <a:xfrm>
                <a:off x="6984304" y="18288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D</a:t>
                </a:r>
              </a:p>
            </p:txBody>
          </p:sp>
          <p:sp>
            <p:nvSpPr>
              <p:cNvPr id="59" name="Oval 58"/>
              <p:cNvSpPr/>
              <p:nvPr/>
            </p:nvSpPr>
            <p:spPr>
              <a:xfrm>
                <a:off x="7010400" y="46482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E</a:t>
                </a:r>
              </a:p>
            </p:txBody>
          </p:sp>
          <p:grpSp>
            <p:nvGrpSpPr>
              <p:cNvPr id="60" name="Group 59"/>
              <p:cNvGrpSpPr/>
              <p:nvPr/>
            </p:nvGrpSpPr>
            <p:grpSpPr>
              <a:xfrm>
                <a:off x="1788825" y="2207116"/>
                <a:ext cx="1944975" cy="1104091"/>
                <a:chOff x="1788825" y="2207116"/>
                <a:chExt cx="1944975" cy="1104091"/>
              </a:xfrm>
            </p:grpSpPr>
            <p:cxnSp>
              <p:nvCxnSpPr>
                <p:cNvPr id="85" name="Straight Arrow Connector 84"/>
                <p:cNvCxnSpPr>
                  <a:stCxn id="55" idx="7"/>
                  <a:endCxn id="56" idx="2"/>
                </p:cNvCxnSpPr>
                <p:nvPr/>
              </p:nvCxnSpPr>
              <p:spPr>
                <a:xfrm flipV="1">
                  <a:off x="1788825" y="2207116"/>
                  <a:ext cx="1944975" cy="1104091"/>
                </a:xfrm>
                <a:prstGeom prst="straightConnector1">
                  <a:avLst/>
                </a:prstGeom>
                <a:ln>
                  <a:solidFill>
                    <a:schemeClr val="tx1"/>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6" name="TextBox 85"/>
                <p:cNvSpPr txBox="1"/>
                <p:nvPr/>
              </p:nvSpPr>
              <p:spPr>
                <a:xfrm>
                  <a:off x="2556365" y="2246502"/>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endParaRPr lang="en-US" dirty="0"/>
                </a:p>
              </p:txBody>
            </p:sp>
          </p:grpSp>
          <p:grpSp>
            <p:nvGrpSpPr>
              <p:cNvPr id="61" name="Group 60"/>
              <p:cNvGrpSpPr/>
              <p:nvPr/>
            </p:nvGrpSpPr>
            <p:grpSpPr>
              <a:xfrm>
                <a:off x="1788825" y="3846226"/>
                <a:ext cx="1944975" cy="1332460"/>
                <a:chOff x="1788825" y="3846226"/>
                <a:chExt cx="1944975" cy="1332460"/>
              </a:xfrm>
            </p:grpSpPr>
            <p:cxnSp>
              <p:nvCxnSpPr>
                <p:cNvPr id="83" name="Straight Arrow Connector 82"/>
                <p:cNvCxnSpPr>
                  <a:stCxn id="55" idx="5"/>
                  <a:endCxn id="57" idx="2"/>
                </p:cNvCxnSpPr>
                <p:nvPr/>
              </p:nvCxnSpPr>
              <p:spPr>
                <a:xfrm>
                  <a:off x="1788825" y="3846226"/>
                  <a:ext cx="1944975" cy="1180290"/>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4" name="TextBox 83"/>
                <p:cNvSpPr txBox="1"/>
                <p:nvPr/>
              </p:nvSpPr>
              <p:spPr>
                <a:xfrm>
                  <a:off x="2556365" y="459023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62" name="Group 61"/>
              <p:cNvGrpSpPr/>
              <p:nvPr/>
            </p:nvGrpSpPr>
            <p:grpSpPr>
              <a:xfrm>
                <a:off x="3632314" y="2680318"/>
                <a:ext cx="341381" cy="1921775"/>
                <a:chOff x="3632314" y="2680318"/>
                <a:chExt cx="341381" cy="1921775"/>
              </a:xfrm>
            </p:grpSpPr>
            <p:cxnSp>
              <p:nvCxnSpPr>
                <p:cNvPr id="81" name="Straight Arrow Connector 80"/>
                <p:cNvCxnSpPr/>
                <p:nvPr/>
              </p:nvCxnSpPr>
              <p:spPr>
                <a:xfrm>
                  <a:off x="3973695"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2" name="TextBox 81"/>
                <p:cNvSpPr txBox="1"/>
                <p:nvPr/>
              </p:nvSpPr>
              <p:spPr>
                <a:xfrm>
                  <a:off x="3632314" y="3518463"/>
                  <a:ext cx="304800" cy="58844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2</a:t>
                  </a:r>
                  <a:endParaRPr lang="en-US" dirty="0"/>
                </a:p>
              </p:txBody>
            </p:sp>
          </p:grpSp>
          <p:grpSp>
            <p:nvGrpSpPr>
              <p:cNvPr id="63" name="Group 62"/>
              <p:cNvGrpSpPr/>
              <p:nvPr/>
            </p:nvGrpSpPr>
            <p:grpSpPr>
              <a:xfrm>
                <a:off x="4186363" y="2680318"/>
                <a:ext cx="304800" cy="1859792"/>
                <a:chOff x="4186363" y="2680318"/>
                <a:chExt cx="304800" cy="1859792"/>
              </a:xfrm>
            </p:grpSpPr>
            <p:cxnSp>
              <p:nvCxnSpPr>
                <p:cNvPr id="79" name="Straight Arrow Connector 78"/>
                <p:cNvCxnSpPr/>
                <p:nvPr/>
              </p:nvCxnSpPr>
              <p:spPr>
                <a:xfrm flipV="1">
                  <a:off x="4285292" y="2680318"/>
                  <a:ext cx="0" cy="1859792"/>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80" name="TextBox 79"/>
                <p:cNvSpPr txBox="1"/>
                <p:nvPr/>
              </p:nvSpPr>
              <p:spPr>
                <a:xfrm>
                  <a:off x="4186363" y="3518463"/>
                  <a:ext cx="3048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64" name="Group 63"/>
              <p:cNvGrpSpPr/>
              <p:nvPr/>
            </p:nvGrpSpPr>
            <p:grpSpPr>
              <a:xfrm>
                <a:off x="4490432" y="1749917"/>
                <a:ext cx="2493872" cy="588447"/>
                <a:chOff x="4490432" y="1749917"/>
                <a:chExt cx="2493872" cy="588447"/>
              </a:xfrm>
            </p:grpSpPr>
            <p:cxnSp>
              <p:nvCxnSpPr>
                <p:cNvPr id="77" name="Straight Arrow Connector 76"/>
                <p:cNvCxnSpPr>
                  <a:stCxn id="56" idx="6"/>
                  <a:endCxn id="58" idx="2"/>
                </p:cNvCxnSpPr>
                <p:nvPr/>
              </p:nvCxnSpPr>
              <p:spPr>
                <a:xfrm>
                  <a:off x="4490432" y="2207116"/>
                  <a:ext cx="2493872" cy="0"/>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8" name="TextBox 77"/>
                <p:cNvSpPr txBox="1"/>
                <p:nvPr/>
              </p:nvSpPr>
              <p:spPr>
                <a:xfrm>
                  <a:off x="5715000" y="1749917"/>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p>
              </p:txBody>
            </p:sp>
          </p:grpSp>
          <p:grpSp>
            <p:nvGrpSpPr>
              <p:cNvPr id="65" name="Group 64"/>
              <p:cNvGrpSpPr/>
              <p:nvPr/>
            </p:nvGrpSpPr>
            <p:grpSpPr>
              <a:xfrm>
                <a:off x="4379625" y="2474625"/>
                <a:ext cx="2741582" cy="2362340"/>
                <a:chOff x="4379625" y="2474625"/>
                <a:chExt cx="2741582" cy="2362340"/>
              </a:xfrm>
            </p:grpSpPr>
            <p:cxnSp>
              <p:nvCxnSpPr>
                <p:cNvPr id="75" name="Straight Arrow Connector 74"/>
                <p:cNvCxnSpPr>
                  <a:stCxn id="56" idx="5"/>
                  <a:endCxn id="59" idx="1"/>
                </p:cNvCxnSpPr>
                <p:nvPr/>
              </p:nvCxnSpPr>
              <p:spPr>
                <a:xfrm>
                  <a:off x="4379625" y="2474625"/>
                  <a:ext cx="2741582" cy="2284381"/>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6" name="TextBox 75"/>
                <p:cNvSpPr txBox="1"/>
                <p:nvPr/>
              </p:nvSpPr>
              <p:spPr>
                <a:xfrm>
                  <a:off x="6284891" y="4248518"/>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4</a:t>
                  </a:r>
                  <a:endParaRPr lang="en-US" dirty="0"/>
                </a:p>
              </p:txBody>
            </p:sp>
          </p:grpSp>
          <p:grpSp>
            <p:nvGrpSpPr>
              <p:cNvPr id="66" name="Group 65"/>
              <p:cNvGrpSpPr/>
              <p:nvPr/>
            </p:nvGrpSpPr>
            <p:grpSpPr>
              <a:xfrm>
                <a:off x="7361817" y="2585432"/>
                <a:ext cx="304796" cy="2062767"/>
                <a:chOff x="7361817" y="2585432"/>
                <a:chExt cx="304796" cy="2062767"/>
              </a:xfrm>
            </p:grpSpPr>
            <p:cxnSp>
              <p:nvCxnSpPr>
                <p:cNvPr id="73" name="Straight Arrow Connector 72"/>
                <p:cNvCxnSpPr>
                  <a:stCxn id="59" idx="0"/>
                  <a:endCxn id="58" idx="4"/>
                </p:cNvCxnSpPr>
                <p:nvPr/>
              </p:nvCxnSpPr>
              <p:spPr>
                <a:xfrm flipH="1" flipV="1">
                  <a:off x="7362621" y="2585432"/>
                  <a:ext cx="0" cy="206276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4" name="TextBox 73"/>
                <p:cNvSpPr txBox="1"/>
                <p:nvPr/>
              </p:nvSpPr>
              <p:spPr>
                <a:xfrm>
                  <a:off x="7361817" y="3502967"/>
                  <a:ext cx="304796"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6</a:t>
                  </a:r>
                  <a:endParaRPr lang="en-US" dirty="0"/>
                </a:p>
              </p:txBody>
            </p:sp>
          </p:grpSp>
          <p:grpSp>
            <p:nvGrpSpPr>
              <p:cNvPr id="67" name="Group 66"/>
              <p:cNvGrpSpPr/>
              <p:nvPr/>
            </p:nvGrpSpPr>
            <p:grpSpPr>
              <a:xfrm>
                <a:off x="4490432" y="4924925"/>
                <a:ext cx="2519968" cy="470758"/>
                <a:chOff x="4490432" y="4924925"/>
                <a:chExt cx="2519968" cy="470758"/>
              </a:xfrm>
            </p:grpSpPr>
            <p:cxnSp>
              <p:nvCxnSpPr>
                <p:cNvPr id="71" name="Straight Arrow Connector 70"/>
                <p:cNvCxnSpPr>
                  <a:stCxn id="57" idx="6"/>
                  <a:endCxn id="59" idx="2"/>
                </p:cNvCxnSpPr>
                <p:nvPr/>
              </p:nvCxnSpPr>
              <p:spPr>
                <a:xfrm>
                  <a:off x="4490432" y="5026516"/>
                  <a:ext cx="2519968" cy="0"/>
                </a:xfrm>
                <a:prstGeom prst="straightConnector1">
                  <a:avLst/>
                </a:prstGeom>
                <a:ln w="12700">
                  <a:solidFill>
                    <a:schemeClr val="tx1"/>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2" name="TextBox 71"/>
                <p:cNvSpPr txBox="1"/>
                <p:nvPr/>
              </p:nvSpPr>
              <p:spPr>
                <a:xfrm>
                  <a:off x="5715001" y="4924925"/>
                  <a:ext cx="304800" cy="47075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7</a:t>
                  </a:r>
                </a:p>
              </p:txBody>
            </p:sp>
          </p:grpSp>
          <p:grpSp>
            <p:nvGrpSpPr>
              <p:cNvPr id="68" name="Group 67"/>
              <p:cNvGrpSpPr/>
              <p:nvPr/>
            </p:nvGrpSpPr>
            <p:grpSpPr>
              <a:xfrm>
                <a:off x="4379625" y="2474625"/>
                <a:ext cx="2715486" cy="2284380"/>
                <a:chOff x="4379625" y="2474625"/>
                <a:chExt cx="2715486" cy="2284380"/>
              </a:xfrm>
            </p:grpSpPr>
            <p:cxnSp>
              <p:nvCxnSpPr>
                <p:cNvPr id="69" name="Straight Arrow Connector 68"/>
                <p:cNvCxnSpPr>
                  <a:stCxn id="57" idx="7"/>
                  <a:endCxn id="58" idx="3"/>
                </p:cNvCxnSpPr>
                <p:nvPr/>
              </p:nvCxnSpPr>
              <p:spPr>
                <a:xfrm flipV="1">
                  <a:off x="4379625" y="2474625"/>
                  <a:ext cx="2715486" cy="2284380"/>
                </a:xfrm>
                <a:prstGeom prst="straightConnector1">
                  <a:avLst/>
                </a:prstGeom>
                <a:ln w="12700">
                  <a:solidFill>
                    <a:schemeClr val="tx1"/>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70" name="TextBox 69"/>
                <p:cNvSpPr txBox="1"/>
                <p:nvPr/>
              </p:nvSpPr>
              <p:spPr>
                <a:xfrm>
                  <a:off x="6248860" y="254056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5</a:t>
                  </a:r>
                  <a:endParaRPr lang="en-US" dirty="0"/>
                </a:p>
              </p:txBody>
            </p:sp>
          </p:grpSp>
        </p:grpSp>
        <p:sp>
          <p:nvSpPr>
            <p:cNvPr id="50" name="TextBox 49"/>
            <p:cNvSpPr txBox="1"/>
            <p:nvPr/>
          </p:nvSpPr>
          <p:spPr>
            <a:xfrm>
              <a:off x="5459639" y="3443776"/>
              <a:ext cx="1247172" cy="523220"/>
            </a:xfrm>
            <a:prstGeom prst="rect">
              <a:avLst/>
            </a:prstGeom>
            <a:noFill/>
          </p:spPr>
          <p:txBody>
            <a:bodyPr wrap="square" rtlCol="0">
              <a:spAutoFit/>
            </a:bodyPr>
            <a:lstStyle/>
            <a:p>
              <a:r>
                <a:rPr lang="en-US" sz="1400" b="1" dirty="0"/>
                <a:t>p=∅</a:t>
              </a:r>
            </a:p>
            <a:p>
              <a:r>
                <a:rPr lang="en-US" sz="1400" b="1" dirty="0"/>
                <a:t>d=0</a:t>
              </a:r>
            </a:p>
          </p:txBody>
        </p:sp>
        <p:sp>
          <p:nvSpPr>
            <p:cNvPr id="51" name="TextBox 50"/>
            <p:cNvSpPr txBox="1"/>
            <p:nvPr/>
          </p:nvSpPr>
          <p:spPr>
            <a:xfrm>
              <a:off x="7789248" y="2532489"/>
              <a:ext cx="1247172" cy="523220"/>
            </a:xfrm>
            <a:prstGeom prst="rect">
              <a:avLst/>
            </a:prstGeom>
            <a:noFill/>
          </p:spPr>
          <p:txBody>
            <a:bodyPr wrap="square" rtlCol="0">
              <a:spAutoFit/>
            </a:bodyPr>
            <a:lstStyle/>
            <a:p>
              <a:r>
                <a:rPr lang="en-US" sz="1400" b="1" dirty="0"/>
                <a:t>p=C</a:t>
              </a:r>
            </a:p>
            <a:p>
              <a:r>
                <a:rPr lang="en-US" sz="1400" b="1" dirty="0"/>
                <a:t>d=2</a:t>
              </a:r>
            </a:p>
          </p:txBody>
        </p:sp>
        <p:sp>
          <p:nvSpPr>
            <p:cNvPr id="52" name="TextBox 51"/>
            <p:cNvSpPr txBox="1"/>
            <p:nvPr/>
          </p:nvSpPr>
          <p:spPr>
            <a:xfrm>
              <a:off x="7745803" y="5790530"/>
              <a:ext cx="1247172" cy="523220"/>
            </a:xfrm>
            <a:prstGeom prst="rect">
              <a:avLst/>
            </a:prstGeom>
            <a:noFill/>
          </p:spPr>
          <p:txBody>
            <a:bodyPr wrap="square" rtlCol="0">
              <a:spAutoFit/>
            </a:bodyPr>
            <a:lstStyle/>
            <a:p>
              <a:r>
                <a:rPr lang="en-US" sz="1400" b="1" dirty="0"/>
                <a:t>p=A</a:t>
              </a:r>
            </a:p>
            <a:p>
              <a:r>
                <a:rPr lang="en-US" sz="1400" b="1" dirty="0"/>
                <a:t>d=1</a:t>
              </a:r>
            </a:p>
          </p:txBody>
        </p:sp>
        <p:sp>
          <p:nvSpPr>
            <p:cNvPr id="53" name="TextBox 52"/>
            <p:cNvSpPr txBox="1"/>
            <p:nvPr/>
          </p:nvSpPr>
          <p:spPr>
            <a:xfrm>
              <a:off x="10565664" y="2532489"/>
              <a:ext cx="1247172" cy="523220"/>
            </a:xfrm>
            <a:prstGeom prst="rect">
              <a:avLst/>
            </a:prstGeom>
            <a:noFill/>
          </p:spPr>
          <p:txBody>
            <a:bodyPr wrap="square" rtlCol="0">
              <a:spAutoFit/>
            </a:bodyPr>
            <a:lstStyle/>
            <a:p>
              <a:r>
                <a:rPr lang="en-US" sz="1400" b="1" dirty="0"/>
                <a:t>p=B</a:t>
              </a:r>
            </a:p>
            <a:p>
              <a:r>
                <a:rPr lang="en-US" sz="1400" b="1" dirty="0"/>
                <a:t>d=5</a:t>
              </a:r>
            </a:p>
          </p:txBody>
        </p:sp>
        <p:sp>
          <p:nvSpPr>
            <p:cNvPr id="54" name="TextBox 53"/>
            <p:cNvSpPr txBox="1"/>
            <p:nvPr/>
          </p:nvSpPr>
          <p:spPr>
            <a:xfrm>
              <a:off x="10564591" y="5793536"/>
              <a:ext cx="1247172" cy="523220"/>
            </a:xfrm>
            <a:prstGeom prst="rect">
              <a:avLst/>
            </a:prstGeom>
            <a:noFill/>
          </p:spPr>
          <p:txBody>
            <a:bodyPr wrap="square" rtlCol="0">
              <a:spAutoFit/>
            </a:bodyPr>
            <a:lstStyle/>
            <a:p>
              <a:r>
                <a:rPr lang="en-US" sz="1400" b="1" dirty="0"/>
                <a:t>p=B</a:t>
              </a:r>
            </a:p>
            <a:p>
              <a:r>
                <a:rPr lang="en-US" sz="1400" b="1" dirty="0"/>
                <a:t>d=6</a:t>
              </a:r>
            </a:p>
          </p:txBody>
        </p:sp>
      </p:grpSp>
      <p:sp>
        <p:nvSpPr>
          <p:cNvPr id="87" name="Oval 86"/>
          <p:cNvSpPr/>
          <p:nvPr/>
        </p:nvSpPr>
        <p:spPr>
          <a:xfrm>
            <a:off x="5516879" y="3901440"/>
            <a:ext cx="975361" cy="1030632"/>
          </a:xfrm>
          <a:prstGeom prst="ellipse">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5394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Algorithm</a:t>
            </a:r>
          </a:p>
        </p:txBody>
      </p:sp>
      <p:sp>
        <p:nvSpPr>
          <p:cNvPr id="5" name="Slide Number Placeholder 4"/>
          <p:cNvSpPr>
            <a:spLocks noGrp="1"/>
          </p:cNvSpPr>
          <p:nvPr>
            <p:ph type="sldNum" sz="quarter" idx="12"/>
          </p:nvPr>
        </p:nvSpPr>
        <p:spPr/>
        <p:txBody>
          <a:bodyPr/>
          <a:lstStyle/>
          <a:p>
            <a:fld id="{36450FFA-A71B-4322-B1E1-9AE765221D17}" type="slidenum">
              <a:rPr lang="en-GB" smtClean="0"/>
              <a:pPr/>
              <a:t>42</a:t>
            </a:fld>
            <a:endParaRPr lang="en-GB"/>
          </a:p>
        </p:txBody>
      </p:sp>
      <p:sp>
        <p:nvSpPr>
          <p:cNvPr id="6" name="Content Placeholder 5"/>
          <p:cNvSpPr>
            <a:spLocks noGrp="1"/>
          </p:cNvSpPr>
          <p:nvPr>
            <p:ph sz="quarter" idx="1"/>
          </p:nvPr>
        </p:nvSpPr>
        <p:spPr/>
        <p:txBody>
          <a:bodyPr/>
          <a:lstStyle/>
          <a:p>
            <a:r>
              <a:rPr lang="en-US" dirty="0"/>
              <a:t>Dijkstra’s Shortest Path Tree</a:t>
            </a:r>
          </a:p>
        </p:txBody>
      </p:sp>
      <p:grpSp>
        <p:nvGrpSpPr>
          <p:cNvPr id="8" name="Group 7"/>
          <p:cNvGrpSpPr/>
          <p:nvPr/>
        </p:nvGrpSpPr>
        <p:grpSpPr>
          <a:xfrm>
            <a:off x="3120218" y="2257420"/>
            <a:ext cx="5405318" cy="2867456"/>
            <a:chOff x="1143000" y="1749917"/>
            <a:chExt cx="6624032" cy="3654915"/>
          </a:xfrm>
        </p:grpSpPr>
        <p:sp>
          <p:nvSpPr>
            <p:cNvPr id="14" name="Oval 13"/>
            <p:cNvSpPr/>
            <p:nvPr/>
          </p:nvSpPr>
          <p:spPr>
            <a:xfrm>
              <a:off x="1143000" y="3200401"/>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A</a:t>
              </a:r>
            </a:p>
          </p:txBody>
        </p:sp>
        <p:sp>
          <p:nvSpPr>
            <p:cNvPr id="15" name="Oval 14"/>
            <p:cNvSpPr/>
            <p:nvPr/>
          </p:nvSpPr>
          <p:spPr>
            <a:xfrm>
              <a:off x="3733800" y="18288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B</a:t>
              </a:r>
            </a:p>
          </p:txBody>
        </p:sp>
        <p:sp>
          <p:nvSpPr>
            <p:cNvPr id="16" name="Oval 15"/>
            <p:cNvSpPr/>
            <p:nvPr/>
          </p:nvSpPr>
          <p:spPr>
            <a:xfrm>
              <a:off x="3733800" y="46482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C</a:t>
              </a:r>
            </a:p>
          </p:txBody>
        </p:sp>
        <p:sp>
          <p:nvSpPr>
            <p:cNvPr id="17" name="Oval 16"/>
            <p:cNvSpPr/>
            <p:nvPr/>
          </p:nvSpPr>
          <p:spPr>
            <a:xfrm>
              <a:off x="6984304" y="18288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D</a:t>
              </a:r>
            </a:p>
          </p:txBody>
        </p:sp>
        <p:sp>
          <p:nvSpPr>
            <p:cNvPr id="18" name="Oval 17"/>
            <p:cNvSpPr/>
            <p:nvPr/>
          </p:nvSpPr>
          <p:spPr>
            <a:xfrm>
              <a:off x="7010400" y="4648200"/>
              <a:ext cx="756632" cy="75663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E</a:t>
              </a:r>
            </a:p>
          </p:txBody>
        </p:sp>
        <p:grpSp>
          <p:nvGrpSpPr>
            <p:cNvPr id="20" name="Group 19"/>
            <p:cNvGrpSpPr/>
            <p:nvPr/>
          </p:nvGrpSpPr>
          <p:grpSpPr>
            <a:xfrm>
              <a:off x="1788825" y="3846226"/>
              <a:ext cx="1944975" cy="1332460"/>
              <a:chOff x="1788825" y="3846226"/>
              <a:chExt cx="1944975" cy="1332460"/>
            </a:xfrm>
          </p:grpSpPr>
          <p:cxnSp>
            <p:nvCxnSpPr>
              <p:cNvPr id="42" name="Straight Arrow Connector 41"/>
              <p:cNvCxnSpPr>
                <a:stCxn id="14" idx="5"/>
                <a:endCxn id="16" idx="2"/>
              </p:cNvCxnSpPr>
              <p:nvPr/>
            </p:nvCxnSpPr>
            <p:spPr>
              <a:xfrm>
                <a:off x="1788825" y="3846226"/>
                <a:ext cx="1944975" cy="1180290"/>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43" name="TextBox 42"/>
              <p:cNvSpPr txBox="1"/>
              <p:nvPr/>
            </p:nvSpPr>
            <p:spPr>
              <a:xfrm>
                <a:off x="2556365" y="4590239"/>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22" name="Group 21"/>
            <p:cNvGrpSpPr/>
            <p:nvPr/>
          </p:nvGrpSpPr>
          <p:grpSpPr>
            <a:xfrm>
              <a:off x="4186363" y="2680318"/>
              <a:ext cx="304800" cy="1859792"/>
              <a:chOff x="4186363" y="2680318"/>
              <a:chExt cx="304800" cy="1859792"/>
            </a:xfrm>
          </p:grpSpPr>
          <p:cxnSp>
            <p:nvCxnSpPr>
              <p:cNvPr id="38" name="Straight Arrow Connector 37"/>
              <p:cNvCxnSpPr/>
              <p:nvPr/>
            </p:nvCxnSpPr>
            <p:spPr>
              <a:xfrm flipV="1">
                <a:off x="4285292" y="2680318"/>
                <a:ext cx="0" cy="1859792"/>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39" name="TextBox 38"/>
              <p:cNvSpPr txBox="1"/>
              <p:nvPr/>
            </p:nvSpPr>
            <p:spPr>
              <a:xfrm>
                <a:off x="4186363" y="3518463"/>
                <a:ext cx="304800" cy="46166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1</a:t>
                </a:r>
                <a:endParaRPr lang="en-US" dirty="0"/>
              </a:p>
            </p:txBody>
          </p:sp>
        </p:grpSp>
        <p:grpSp>
          <p:nvGrpSpPr>
            <p:cNvPr id="23" name="Group 22"/>
            <p:cNvGrpSpPr/>
            <p:nvPr/>
          </p:nvGrpSpPr>
          <p:grpSpPr>
            <a:xfrm>
              <a:off x="4490432" y="1749917"/>
              <a:ext cx="2493872" cy="588447"/>
              <a:chOff x="4490432" y="1749917"/>
              <a:chExt cx="2493872" cy="588447"/>
            </a:xfrm>
          </p:grpSpPr>
          <p:cxnSp>
            <p:nvCxnSpPr>
              <p:cNvPr id="36" name="Straight Arrow Connector 35"/>
              <p:cNvCxnSpPr>
                <a:stCxn id="15" idx="6"/>
                <a:endCxn id="17" idx="2"/>
              </p:cNvCxnSpPr>
              <p:nvPr/>
            </p:nvCxnSpPr>
            <p:spPr>
              <a:xfrm>
                <a:off x="4490432" y="2207116"/>
                <a:ext cx="2493872" cy="0"/>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37" name="TextBox 36"/>
              <p:cNvSpPr txBox="1"/>
              <p:nvPr/>
            </p:nvSpPr>
            <p:spPr>
              <a:xfrm>
                <a:off x="5715000" y="1749917"/>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3</a:t>
                </a:r>
              </a:p>
            </p:txBody>
          </p:sp>
        </p:grpSp>
        <p:grpSp>
          <p:nvGrpSpPr>
            <p:cNvPr id="24" name="Group 23"/>
            <p:cNvGrpSpPr/>
            <p:nvPr/>
          </p:nvGrpSpPr>
          <p:grpSpPr>
            <a:xfrm>
              <a:off x="4379625" y="2474625"/>
              <a:ext cx="2741582" cy="2362340"/>
              <a:chOff x="4379625" y="2474625"/>
              <a:chExt cx="2741582" cy="2362340"/>
            </a:xfrm>
          </p:grpSpPr>
          <p:cxnSp>
            <p:nvCxnSpPr>
              <p:cNvPr id="34" name="Straight Arrow Connector 33"/>
              <p:cNvCxnSpPr>
                <a:stCxn id="15" idx="5"/>
                <a:endCxn id="18" idx="1"/>
              </p:cNvCxnSpPr>
              <p:nvPr/>
            </p:nvCxnSpPr>
            <p:spPr>
              <a:xfrm>
                <a:off x="4379625" y="2474625"/>
                <a:ext cx="2741582" cy="2284381"/>
              </a:xfrm>
              <a:prstGeom prst="straightConnector1">
                <a:avLst/>
              </a:prstGeom>
              <a:ln w="57150">
                <a:solidFill>
                  <a:srgbClr val="FF0000"/>
                </a:solidFill>
                <a:headEnd type="none" w="med" len="med"/>
                <a:tailEnd type="arrow" w="med" len="med"/>
              </a:ln>
            </p:spPr>
            <p:style>
              <a:lnRef idx="2">
                <a:schemeClr val="dk1"/>
              </a:lnRef>
              <a:fillRef idx="1">
                <a:schemeClr val="lt1"/>
              </a:fillRef>
              <a:effectRef idx="0">
                <a:schemeClr val="dk1"/>
              </a:effectRef>
              <a:fontRef idx="minor">
                <a:schemeClr val="dk1"/>
              </a:fontRef>
            </p:style>
          </p:cxnSp>
          <p:sp>
            <p:nvSpPr>
              <p:cNvPr id="35" name="TextBox 34"/>
              <p:cNvSpPr txBox="1"/>
              <p:nvPr/>
            </p:nvSpPr>
            <p:spPr>
              <a:xfrm>
                <a:off x="6284891" y="4248518"/>
                <a:ext cx="304800" cy="58844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4</a:t>
                </a:r>
                <a:endParaRPr lang="en-US" dirty="0"/>
              </a:p>
            </p:txBody>
          </p:sp>
        </p:grpSp>
      </p:grpSp>
    </p:spTree>
    <p:extLst>
      <p:ext uri="{BB962C8B-B14F-4D97-AF65-F5344CB8AC3E}">
        <p14:creationId xmlns:p14="http://schemas.microsoft.com/office/powerpoint/2010/main" val="26056946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43</a:t>
            </a:fld>
            <a:endParaRPr lang="en-GB"/>
          </a:p>
        </p:txBody>
      </p:sp>
      <p:sp>
        <p:nvSpPr>
          <p:cNvPr id="6" name="Content Placeholder 5"/>
          <p:cNvSpPr>
            <a:spLocks noGrp="1"/>
          </p:cNvSpPr>
          <p:nvPr>
            <p:ph sz="quarter" idx="1"/>
          </p:nvPr>
        </p:nvSpPr>
        <p:spPr/>
        <p:txBody>
          <a:bodyPr/>
          <a:lstStyle/>
          <a:p>
            <a:r>
              <a:rPr lang="en-US" dirty="0"/>
              <a:t>Start vertex: 1</a:t>
            </a:r>
          </a:p>
          <a:p>
            <a:endParaRPr lang="en-US" dirty="0"/>
          </a:p>
          <a:p>
            <a:endParaRPr lang="en-US" dirty="0"/>
          </a:p>
          <a:p>
            <a:endParaRPr lang="en-US" dirty="0"/>
          </a:p>
          <a:p>
            <a:endParaRPr lang="en-US" dirty="0"/>
          </a:p>
          <a:p>
            <a:endParaRPr lang="en-US" dirty="0"/>
          </a:p>
          <a:p>
            <a:endParaRPr lang="en-US" dirty="0"/>
          </a:p>
          <a:p>
            <a:endParaRPr lang="en-US" dirty="0"/>
          </a:p>
          <a:p>
            <a:r>
              <a:rPr lang="en-US" dirty="0"/>
              <a:t>Path is alternate for parent</a:t>
            </a:r>
          </a:p>
          <a:p>
            <a:r>
              <a:rPr lang="en-US" dirty="0"/>
              <a:t>Cost is alternate for distance</a:t>
            </a:r>
          </a:p>
        </p:txBody>
      </p:sp>
      <p:pic>
        <p:nvPicPr>
          <p:cNvPr id="7" name="Picture 6"/>
          <p:cNvPicPr>
            <a:picLocks noChangeAspect="1"/>
          </p:cNvPicPr>
          <p:nvPr/>
        </p:nvPicPr>
        <p:blipFill>
          <a:blip r:embed="rId2"/>
          <a:stretch>
            <a:fillRect/>
          </a:stretch>
        </p:blipFill>
        <p:spPr>
          <a:xfrm>
            <a:off x="6745208" y="1321106"/>
            <a:ext cx="4179982" cy="4733947"/>
          </a:xfrm>
          <a:prstGeom prst="rect">
            <a:avLst/>
          </a:prstGeom>
        </p:spPr>
      </p:pic>
      <p:pic>
        <p:nvPicPr>
          <p:cNvPr id="8" name="Picture 7"/>
          <p:cNvPicPr>
            <a:picLocks noChangeAspect="1"/>
          </p:cNvPicPr>
          <p:nvPr/>
        </p:nvPicPr>
        <p:blipFill>
          <a:blip r:embed="rId3"/>
          <a:stretch>
            <a:fillRect/>
          </a:stretch>
        </p:blipFill>
        <p:spPr>
          <a:xfrm>
            <a:off x="971551" y="1857373"/>
            <a:ext cx="4302906" cy="3060437"/>
          </a:xfrm>
          <a:prstGeom prst="rect">
            <a:avLst/>
          </a:prstGeom>
        </p:spPr>
      </p:pic>
      <p:pic>
        <p:nvPicPr>
          <p:cNvPr id="9" name="Picture 8"/>
          <p:cNvPicPr>
            <a:picLocks noChangeAspect="1"/>
          </p:cNvPicPr>
          <p:nvPr/>
        </p:nvPicPr>
        <p:blipFill rotWithShape="1">
          <a:blip r:embed="rId3"/>
          <a:srcRect l="34574"/>
          <a:stretch/>
        </p:blipFill>
        <p:spPr>
          <a:xfrm>
            <a:off x="1773436" y="1857373"/>
            <a:ext cx="3429580" cy="3060437"/>
          </a:xfrm>
          <a:prstGeom prst="rect">
            <a:avLst/>
          </a:prstGeom>
        </p:spPr>
      </p:pic>
    </p:spTree>
    <p:extLst>
      <p:ext uri="{BB962C8B-B14F-4D97-AF65-F5344CB8AC3E}">
        <p14:creationId xmlns:p14="http://schemas.microsoft.com/office/powerpoint/2010/main" val="26124481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Shortest Path Algorithm</a:t>
            </a:r>
          </a:p>
        </p:txBody>
      </p:sp>
      <p:sp>
        <p:nvSpPr>
          <p:cNvPr id="5" name="Slide Number Placeholder 4"/>
          <p:cNvSpPr>
            <a:spLocks noGrp="1"/>
          </p:cNvSpPr>
          <p:nvPr>
            <p:ph type="sldNum" sz="quarter" idx="12"/>
          </p:nvPr>
        </p:nvSpPr>
        <p:spPr/>
        <p:txBody>
          <a:bodyPr/>
          <a:lstStyle/>
          <a:p>
            <a:fld id="{36450FFA-A71B-4322-B1E1-9AE765221D17}" type="slidenum">
              <a:rPr lang="en-GB" smtClean="0"/>
              <a:pPr/>
              <a:t>44</a:t>
            </a:fld>
            <a:endParaRPr lang="en-GB"/>
          </a:p>
        </p:txBody>
      </p:sp>
      <p:sp>
        <p:nvSpPr>
          <p:cNvPr id="6" name="Content Placeholder 5"/>
          <p:cNvSpPr>
            <a:spLocks noGrp="1"/>
          </p:cNvSpPr>
          <p:nvPr>
            <p:ph sz="quarter" idx="1"/>
          </p:nvPr>
        </p:nvSpPr>
        <p:spPr/>
        <p:txBody>
          <a:bodyPr>
            <a:normAutofit fontScale="47500" lnSpcReduction="20000"/>
          </a:bodyPr>
          <a:lstStyle/>
          <a:p>
            <a:r>
              <a:rPr lang="en-US" dirty="0"/>
              <a:t>Algorithm: DIJKSTRA(G, start)</a:t>
            </a:r>
          </a:p>
          <a:p>
            <a:pPr lvl="1"/>
            <a:r>
              <a:rPr lang="en-US" dirty="0">
                <a:latin typeface="Consolas" panose="020B0609020204030204" pitchFamily="49" charset="0"/>
                <a:cs typeface="Consolas" panose="020B0609020204030204" pitchFamily="49" charset="0"/>
              </a:rPr>
              <a:t>Input: Graph G and start vertex of graph G</a:t>
            </a:r>
          </a:p>
          <a:p>
            <a:pPr lvl="1"/>
            <a:r>
              <a:rPr lang="en-US" b="1" dirty="0">
                <a:latin typeface="Consolas" panose="020B0609020204030204" pitchFamily="49" charset="0"/>
                <a:cs typeface="Consolas" panose="020B0609020204030204" pitchFamily="49" charset="0"/>
              </a:rPr>
              <a:t>Steps:</a:t>
            </a:r>
          </a:p>
          <a:p>
            <a:pPr marL="731520" lvl="1" indent="-457200">
              <a:buFont typeface="+mj-lt"/>
              <a:buAutoNum type="arabicPeriod"/>
            </a:pPr>
            <a:r>
              <a:rPr lang="en-US" sz="2400" dirty="0">
                <a:latin typeface="Consolas" panose="020B0609020204030204" pitchFamily="49" charset="0"/>
                <a:cs typeface="Consolas" panose="020B0609020204030204" pitchFamily="49" charset="0"/>
              </a:rPr>
              <a:t>PQ = new </a:t>
            </a:r>
            <a:r>
              <a:rPr lang="en-US" sz="2400" dirty="0" err="1">
                <a:latin typeface="Consolas" panose="020B0609020204030204" pitchFamily="49" charset="0"/>
                <a:cs typeface="Consolas" panose="020B0609020204030204" pitchFamily="49" charset="0"/>
              </a:rPr>
              <a:t>PriorityQueue</a:t>
            </a:r>
            <a:r>
              <a:rPr lang="en-US" sz="2400" dirty="0">
                <a:latin typeface="Consolas" panose="020B0609020204030204" pitchFamily="49" charset="0"/>
                <a:cs typeface="Consolas" panose="020B0609020204030204" pitchFamily="49" charset="0"/>
              </a:rPr>
              <a:t>(V) //where V is number of vertices </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Mark start’s </a:t>
            </a:r>
            <a:r>
              <a:rPr lang="en-US" sz="2400" dirty="0" err="1">
                <a:solidFill>
                  <a:srgbClr val="1F497D"/>
                </a:solidFill>
                <a:latin typeface="Consolas" panose="020B0609020204030204" pitchFamily="49" charset="0"/>
                <a:cs typeface="Consolas" panose="020B0609020204030204" pitchFamily="49" charset="0"/>
              </a:rPr>
              <a:t>dist</a:t>
            </a:r>
            <a:r>
              <a:rPr lang="en-US" sz="2400" dirty="0">
                <a:solidFill>
                  <a:srgbClr val="1F497D"/>
                </a:solidFill>
                <a:latin typeface="Consolas" panose="020B0609020204030204" pitchFamily="49" charset="0"/>
                <a:cs typeface="Consolas" panose="020B0609020204030204" pitchFamily="49" charset="0"/>
              </a:rPr>
              <a:t>=0</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For each node v  in G         //initialization of all nodes                      </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   if start != v</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       d[v]= infinity</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       p[v]=null </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    end if</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    </a:t>
            </a:r>
            <a:r>
              <a:rPr lang="en-US" sz="2400" dirty="0" err="1">
                <a:solidFill>
                  <a:srgbClr val="1F497D"/>
                </a:solidFill>
                <a:latin typeface="Consolas" panose="020B0609020204030204" pitchFamily="49" charset="0"/>
                <a:cs typeface="Consolas" panose="020B0609020204030204" pitchFamily="49" charset="0"/>
              </a:rPr>
              <a:t>PQ.add</a:t>
            </a:r>
            <a:r>
              <a:rPr lang="en-US" sz="2400" dirty="0">
                <a:solidFill>
                  <a:srgbClr val="1F497D"/>
                </a:solidFill>
                <a:latin typeface="Consolas" panose="020B0609020204030204" pitchFamily="49" charset="0"/>
                <a:cs typeface="Consolas" panose="020B0609020204030204" pitchFamily="49" charset="0"/>
              </a:rPr>
              <a:t>(</a:t>
            </a:r>
            <a:r>
              <a:rPr lang="en-US" sz="2400" dirty="0" err="1">
                <a:solidFill>
                  <a:srgbClr val="1F497D"/>
                </a:solidFill>
                <a:latin typeface="Consolas" panose="020B0609020204030204" pitchFamily="49" charset="0"/>
                <a:cs typeface="Consolas" panose="020B0609020204030204" pitchFamily="49" charset="0"/>
              </a:rPr>
              <a:t>v,d</a:t>
            </a:r>
            <a:r>
              <a:rPr lang="en-US" sz="2400" dirty="0">
                <a:solidFill>
                  <a:srgbClr val="1F497D"/>
                </a:solidFill>
                <a:latin typeface="Consolas" panose="020B0609020204030204" pitchFamily="49" charset="0"/>
                <a:cs typeface="Consolas" panose="020B0609020204030204" pitchFamily="49" charset="0"/>
              </a:rPr>
              <a:t>[v])</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End For </a:t>
            </a:r>
          </a:p>
          <a:p>
            <a:pPr marL="731520" lvl="1" indent="-457200">
              <a:buFont typeface="+mj-lt"/>
              <a:buAutoNum type="arabicPeriod"/>
            </a:pPr>
            <a:r>
              <a:rPr lang="en-US" sz="2500" dirty="0">
                <a:solidFill>
                  <a:srgbClr val="1F497D"/>
                </a:solidFill>
                <a:latin typeface="Consolas" panose="020B0609020204030204" pitchFamily="49" charset="0"/>
                <a:cs typeface="Consolas" panose="020B0609020204030204" pitchFamily="49" charset="0"/>
              </a:rPr>
              <a:t>while PQ is not empty</a:t>
            </a:r>
          </a:p>
          <a:p>
            <a:pPr marL="731520" lvl="1" indent="-457200">
              <a:buFont typeface="+mj-lt"/>
              <a:buAutoNum type="arabicPeriod"/>
            </a:pPr>
            <a:r>
              <a:rPr lang="en-US" sz="2500" dirty="0">
                <a:solidFill>
                  <a:srgbClr val="1F497D"/>
                </a:solidFill>
                <a:latin typeface="Consolas" panose="020B0609020204030204" pitchFamily="49" charset="0"/>
                <a:cs typeface="Consolas" panose="020B0609020204030204" pitchFamily="49" charset="0"/>
              </a:rPr>
              <a:t>   u = </a:t>
            </a:r>
            <a:r>
              <a:rPr lang="en-US" sz="2500" dirty="0" err="1">
                <a:solidFill>
                  <a:srgbClr val="1F497D"/>
                </a:solidFill>
                <a:latin typeface="Consolas" panose="020B0609020204030204" pitchFamily="49" charset="0"/>
                <a:cs typeface="Consolas" panose="020B0609020204030204" pitchFamily="49" charset="0"/>
              </a:rPr>
              <a:t>PQ.removeMin</a:t>
            </a:r>
            <a:r>
              <a:rPr lang="en-US" sz="2500" dirty="0">
                <a:solidFill>
                  <a:srgbClr val="1F497D"/>
                </a:solidFill>
                <a:latin typeface="Consolas" panose="020B0609020204030204" pitchFamily="49" charset="0"/>
                <a:cs typeface="Consolas" panose="020B0609020204030204" pitchFamily="49" charset="0"/>
              </a:rPr>
              <a:t>()</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   For each node v adjacent to u that is in PQ //updating distances of adjacent nodes</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       if d[v] &gt; d[u]+ cost(</a:t>
            </a:r>
            <a:r>
              <a:rPr lang="en-US" sz="2400" dirty="0" err="1">
                <a:solidFill>
                  <a:srgbClr val="1F497D"/>
                </a:solidFill>
                <a:latin typeface="Consolas" panose="020B0609020204030204" pitchFamily="49" charset="0"/>
                <a:cs typeface="Consolas" panose="020B0609020204030204" pitchFamily="49" charset="0"/>
              </a:rPr>
              <a:t>u,v</a:t>
            </a:r>
            <a:r>
              <a:rPr lang="en-US" sz="2400" dirty="0">
                <a:solidFill>
                  <a:srgbClr val="1F497D"/>
                </a:solidFill>
                <a:latin typeface="Consolas" panose="020B0609020204030204" pitchFamily="49" charset="0"/>
                <a:cs typeface="Consolas" panose="020B0609020204030204" pitchFamily="49" charset="0"/>
              </a:rPr>
              <a:t>) //cost mean edge weight between u and v</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            d[v] = d[u] + cost(</a:t>
            </a:r>
            <a:r>
              <a:rPr lang="en-US" sz="2400" dirty="0" err="1">
                <a:solidFill>
                  <a:srgbClr val="1F497D"/>
                </a:solidFill>
                <a:latin typeface="Consolas" panose="020B0609020204030204" pitchFamily="49" charset="0"/>
                <a:cs typeface="Consolas" panose="020B0609020204030204" pitchFamily="49" charset="0"/>
              </a:rPr>
              <a:t>u,v</a:t>
            </a:r>
            <a:r>
              <a:rPr lang="en-US" sz="2400" dirty="0">
                <a:solidFill>
                  <a:srgbClr val="1F497D"/>
                </a:solidFill>
                <a:latin typeface="Consolas" panose="020B0609020204030204" pitchFamily="49" charset="0"/>
                <a:cs typeface="Consolas" panose="020B0609020204030204" pitchFamily="49" charset="0"/>
              </a:rPr>
              <a:t>)   // update distance with new value</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            p[v] = u 		// update </a:t>
            </a:r>
            <a:r>
              <a:rPr lang="en-US" sz="2400" dirty="0" err="1">
                <a:solidFill>
                  <a:srgbClr val="1F497D"/>
                </a:solidFill>
                <a:latin typeface="Consolas" panose="020B0609020204030204" pitchFamily="49" charset="0"/>
                <a:cs typeface="Consolas" panose="020B0609020204030204" pitchFamily="49" charset="0"/>
              </a:rPr>
              <a:t>prev</a:t>
            </a:r>
            <a:r>
              <a:rPr lang="en-US" sz="2400" dirty="0">
                <a:solidFill>
                  <a:srgbClr val="1F497D"/>
                </a:solidFill>
                <a:latin typeface="Consolas" panose="020B0609020204030204" pitchFamily="49" charset="0"/>
                <a:cs typeface="Consolas" panose="020B0609020204030204" pitchFamily="49" charset="0"/>
              </a:rPr>
              <a:t> pointers to maintain path </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            </a:t>
            </a:r>
            <a:r>
              <a:rPr lang="en-US" sz="2400" dirty="0" err="1">
                <a:solidFill>
                  <a:srgbClr val="1F497D"/>
                </a:solidFill>
                <a:latin typeface="Consolas" panose="020B0609020204030204" pitchFamily="49" charset="0"/>
                <a:cs typeface="Consolas" panose="020B0609020204030204" pitchFamily="49" charset="0"/>
              </a:rPr>
              <a:t>PQ.decrease_Priority</a:t>
            </a:r>
            <a:r>
              <a:rPr lang="en-US" sz="2400" dirty="0">
                <a:solidFill>
                  <a:srgbClr val="1F497D"/>
                </a:solidFill>
                <a:latin typeface="Consolas" panose="020B0609020204030204" pitchFamily="49" charset="0"/>
                <a:cs typeface="Consolas" panose="020B0609020204030204" pitchFamily="49" charset="0"/>
              </a:rPr>
              <a:t>(</a:t>
            </a:r>
            <a:r>
              <a:rPr lang="en-US" sz="2400" dirty="0" err="1">
                <a:solidFill>
                  <a:srgbClr val="1F497D"/>
                </a:solidFill>
                <a:latin typeface="Consolas" panose="020B0609020204030204" pitchFamily="49" charset="0"/>
                <a:cs typeface="Consolas" panose="020B0609020204030204" pitchFamily="49" charset="0"/>
              </a:rPr>
              <a:t>v,d</a:t>
            </a:r>
            <a:r>
              <a:rPr lang="en-US" sz="2400" dirty="0">
                <a:solidFill>
                  <a:srgbClr val="1F497D"/>
                </a:solidFill>
                <a:latin typeface="Consolas" panose="020B0609020204030204" pitchFamily="49" charset="0"/>
                <a:cs typeface="Consolas" panose="020B0609020204030204" pitchFamily="49" charset="0"/>
              </a:rPr>
              <a:t>[v])  </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        End if</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   End For</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End While</a:t>
            </a:r>
          </a:p>
          <a:p>
            <a:pPr marL="731520" lvl="1" indent="-457200">
              <a:buFont typeface="+mj-lt"/>
              <a:buAutoNum type="arabicPeriod"/>
            </a:pPr>
            <a:r>
              <a:rPr lang="en-US" sz="2400" dirty="0">
                <a:solidFill>
                  <a:srgbClr val="1F497D"/>
                </a:solidFill>
                <a:latin typeface="Consolas" panose="020B0609020204030204" pitchFamily="49" charset="0"/>
                <a:cs typeface="Consolas" panose="020B0609020204030204" pitchFamily="49" charset="0"/>
              </a:rPr>
              <a:t>return d[] and p[]</a:t>
            </a:r>
            <a:endParaRPr lang="en-GB" sz="2400" dirty="0">
              <a:solidFill>
                <a:srgbClr val="1F497D"/>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464862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Complexity?</a:t>
            </a:r>
          </a:p>
        </p:txBody>
      </p:sp>
      <p:sp>
        <p:nvSpPr>
          <p:cNvPr id="5" name="Slide Number Placeholder 4"/>
          <p:cNvSpPr>
            <a:spLocks noGrp="1"/>
          </p:cNvSpPr>
          <p:nvPr>
            <p:ph type="sldNum" sz="quarter" idx="12"/>
          </p:nvPr>
        </p:nvSpPr>
        <p:spPr/>
        <p:txBody>
          <a:bodyPr/>
          <a:lstStyle/>
          <a:p>
            <a:fld id="{36450FFA-A71B-4322-B1E1-9AE765221D17}" type="slidenum">
              <a:rPr lang="en-GB" smtClean="0"/>
              <a:pPr/>
              <a:t>45</a:t>
            </a:fld>
            <a:endParaRPr lang="en-GB"/>
          </a:p>
        </p:txBody>
      </p:sp>
      <p:sp>
        <p:nvSpPr>
          <p:cNvPr id="6" name="Content Placeholder 5"/>
          <p:cNvSpPr>
            <a:spLocks noGrp="1"/>
          </p:cNvSpPr>
          <p:nvPr>
            <p:ph sz="quarter" idx="1"/>
          </p:nvPr>
        </p:nvSpPr>
        <p:spPr/>
        <p:txBody>
          <a:bodyPr>
            <a:normAutofit fontScale="92500" lnSpcReduction="10000"/>
          </a:bodyPr>
          <a:lstStyle/>
          <a:p>
            <a:r>
              <a:rPr lang="en-US" dirty="0"/>
              <a:t>Depends upon implementation of priority queue</a:t>
            </a:r>
          </a:p>
          <a:p>
            <a:pPr lvl="1"/>
            <a:r>
              <a:rPr lang="en-US" dirty="0"/>
              <a:t>With array/ linked list implementation</a:t>
            </a:r>
          </a:p>
          <a:p>
            <a:pPr lvl="2"/>
            <a:r>
              <a:rPr lang="en-US" dirty="0" err="1"/>
              <a:t>removeMin</a:t>
            </a:r>
            <a:r>
              <a:rPr lang="en-US" dirty="0"/>
              <a:t>() will take O(V) time</a:t>
            </a:r>
          </a:p>
          <a:p>
            <a:pPr lvl="2"/>
            <a:r>
              <a:rPr lang="en-US" dirty="0"/>
              <a:t>Priority update at each distance update</a:t>
            </a:r>
            <a:r>
              <a:rPr lang="en-US" dirty="0">
                <a:sym typeface="Wingdings" panose="05000000000000000000" pitchFamily="2" charset="2"/>
              </a:rPr>
              <a:t></a:t>
            </a:r>
            <a:r>
              <a:rPr lang="en-US" dirty="0"/>
              <a:t> O(1) time</a:t>
            </a:r>
          </a:p>
          <a:p>
            <a:pPr lvl="1"/>
            <a:r>
              <a:rPr lang="en-US" dirty="0"/>
              <a:t>With binary heap implementation</a:t>
            </a:r>
          </a:p>
          <a:p>
            <a:pPr lvl="2"/>
            <a:r>
              <a:rPr lang="en-US" dirty="0" err="1"/>
              <a:t>removeMin</a:t>
            </a:r>
            <a:r>
              <a:rPr lang="en-US" dirty="0"/>
              <a:t>() will take O(</a:t>
            </a:r>
            <a:r>
              <a:rPr lang="en-US" dirty="0" err="1"/>
              <a:t>logV</a:t>
            </a:r>
            <a:r>
              <a:rPr lang="en-US" dirty="0"/>
              <a:t>) time</a:t>
            </a:r>
          </a:p>
          <a:p>
            <a:pPr lvl="2"/>
            <a:r>
              <a:rPr lang="en-US" dirty="0"/>
              <a:t>Priority update at each distance update</a:t>
            </a:r>
            <a:r>
              <a:rPr lang="en-US" dirty="0">
                <a:sym typeface="Wingdings" panose="05000000000000000000" pitchFamily="2" charset="2"/>
              </a:rPr>
              <a:t></a:t>
            </a:r>
            <a:r>
              <a:rPr lang="en-US" dirty="0"/>
              <a:t> O(</a:t>
            </a:r>
            <a:r>
              <a:rPr lang="en-US" dirty="0" err="1"/>
              <a:t>logV</a:t>
            </a:r>
            <a:r>
              <a:rPr lang="en-US" dirty="0"/>
              <a:t>) time</a:t>
            </a:r>
          </a:p>
          <a:p>
            <a:endParaRPr lang="en-US" dirty="0"/>
          </a:p>
          <a:p>
            <a:r>
              <a:rPr lang="en-US" dirty="0"/>
              <a:t>Time complexity with array or list as priority queue will be O(V</a:t>
            </a:r>
            <a:r>
              <a:rPr lang="en-US" baseline="30000" dirty="0"/>
              <a:t>2</a:t>
            </a:r>
            <a:r>
              <a:rPr lang="en-US" dirty="0"/>
              <a:t>)</a:t>
            </a:r>
          </a:p>
          <a:p>
            <a:r>
              <a:rPr lang="en-US" dirty="0"/>
              <a:t>Time complexity with heap as priority queue will be O(E+ </a:t>
            </a:r>
            <a:r>
              <a:rPr lang="en-US" dirty="0" err="1"/>
              <a:t>VlogV</a:t>
            </a:r>
            <a:r>
              <a:rPr lang="en-US" dirty="0"/>
              <a:t>)</a:t>
            </a:r>
          </a:p>
          <a:p>
            <a:r>
              <a:rPr lang="en-US" dirty="0"/>
              <a:t>For details please visit:</a:t>
            </a:r>
          </a:p>
          <a:p>
            <a:pPr lvl="1"/>
            <a:r>
              <a:rPr lang="en-US" dirty="0">
                <a:hlinkClick r:id="rId2"/>
              </a:rPr>
              <a:t>http://en.wikipedia.org/wiki/Dijkstra%27s_algorithm</a:t>
            </a:r>
            <a:endParaRPr lang="en-US" dirty="0"/>
          </a:p>
          <a:p>
            <a:pPr lvl="1"/>
            <a:r>
              <a:rPr lang="en-US" dirty="0">
                <a:hlinkClick r:id="rId3"/>
              </a:rPr>
              <a:t>https://www.cs.cornell.edu/courses/cs312/2002sp/lectures/lec20/lec20.htm</a:t>
            </a:r>
            <a:endParaRPr lang="en-US" dirty="0"/>
          </a:p>
          <a:p>
            <a:pPr lvl="2"/>
            <a:endParaRPr lang="en-US" dirty="0"/>
          </a:p>
        </p:txBody>
      </p:sp>
    </p:spTree>
    <p:extLst>
      <p:ext uri="{BB962C8B-B14F-4D97-AF65-F5344CB8AC3E}">
        <p14:creationId xmlns:p14="http://schemas.microsoft.com/office/powerpoint/2010/main" val="726447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Dijkstra’s Shortest Path Algorithm</a:t>
            </a:r>
          </a:p>
        </p:txBody>
      </p:sp>
      <p:sp>
        <p:nvSpPr>
          <p:cNvPr id="5" name="Slide Number Placeholder 4"/>
          <p:cNvSpPr>
            <a:spLocks noGrp="1"/>
          </p:cNvSpPr>
          <p:nvPr>
            <p:ph type="sldNum" sz="quarter" idx="12"/>
          </p:nvPr>
        </p:nvSpPr>
        <p:spPr/>
        <p:txBody>
          <a:bodyPr/>
          <a:lstStyle/>
          <a:p>
            <a:fld id="{36450FFA-A71B-4322-B1E1-9AE765221D17}" type="slidenum">
              <a:rPr lang="en-GB" smtClean="0"/>
              <a:pPr/>
              <a:t>46</a:t>
            </a:fld>
            <a:endParaRPr lang="en-GB"/>
          </a:p>
        </p:txBody>
      </p:sp>
      <p:sp>
        <p:nvSpPr>
          <p:cNvPr id="6" name="Content Placeholder 5"/>
          <p:cNvSpPr>
            <a:spLocks noGrp="1"/>
          </p:cNvSpPr>
          <p:nvPr>
            <p:ph sz="quarter" idx="1"/>
          </p:nvPr>
        </p:nvSpPr>
        <p:spPr/>
        <p:txBody>
          <a:bodyPr/>
          <a:lstStyle/>
          <a:p>
            <a:r>
              <a:rPr lang="en-US" dirty="0"/>
              <a:t>Run Dijkstra’s algorithm on following graph, taking 0 as start node.</a:t>
            </a:r>
          </a:p>
        </p:txBody>
      </p:sp>
      <p:pic>
        <p:nvPicPr>
          <p:cNvPr id="2050" name="Picture 2" descr="http://d2o58evtke57tz.cloudfront.net/wp-content/uploads/Fig-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5454" y="2985134"/>
            <a:ext cx="6800850"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72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Dijkstra’s fails?</a:t>
            </a:r>
          </a:p>
        </p:txBody>
      </p:sp>
      <p:sp>
        <p:nvSpPr>
          <p:cNvPr id="5" name="Slide Number Placeholder 4"/>
          <p:cNvSpPr>
            <a:spLocks noGrp="1"/>
          </p:cNvSpPr>
          <p:nvPr>
            <p:ph type="sldNum" sz="quarter" idx="12"/>
          </p:nvPr>
        </p:nvSpPr>
        <p:spPr/>
        <p:txBody>
          <a:bodyPr/>
          <a:lstStyle/>
          <a:p>
            <a:fld id="{36450FFA-A71B-4322-B1E1-9AE765221D17}" type="slidenum">
              <a:rPr lang="en-GB" smtClean="0"/>
              <a:pPr/>
              <a:t>47</a:t>
            </a:fld>
            <a:endParaRPr lang="en-GB"/>
          </a:p>
        </p:txBody>
      </p:sp>
      <p:sp>
        <p:nvSpPr>
          <p:cNvPr id="6" name="Content Placeholder 5"/>
          <p:cNvSpPr>
            <a:spLocks noGrp="1"/>
          </p:cNvSpPr>
          <p:nvPr>
            <p:ph sz="quarter" idx="1"/>
          </p:nvPr>
        </p:nvSpPr>
        <p:spPr/>
        <p:txBody>
          <a:bodyPr/>
          <a:lstStyle/>
          <a:p>
            <a:pPr lvl="1"/>
            <a:r>
              <a:rPr lang="en-US" dirty="0"/>
              <a:t>Run Dijkstra’s algorithm on following graph taking A as start vertex:</a:t>
            </a:r>
          </a:p>
          <a:p>
            <a:pPr lvl="1"/>
            <a:r>
              <a:rPr lang="en-US" dirty="0"/>
              <a:t>Is there any problem with final answers? </a:t>
            </a:r>
          </a:p>
          <a:p>
            <a:pPr lvl="2"/>
            <a:r>
              <a:rPr lang="en-US" dirty="0"/>
              <a:t>What is shortest path distance from A to B according to Dijkstra’s?</a:t>
            </a:r>
          </a:p>
          <a:p>
            <a:pPr lvl="2"/>
            <a:r>
              <a:rPr lang="en-US" dirty="0"/>
              <a:t>What is actual shortest path distance from A to B</a:t>
            </a:r>
          </a:p>
        </p:txBody>
      </p:sp>
      <p:pic>
        <p:nvPicPr>
          <p:cNvPr id="1026" name="Picture 2" descr="http://i.stack.imgur.com/rmow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960" y="2736669"/>
            <a:ext cx="3643630" cy="3420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8945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Topological Ordering/Sort</a:t>
            </a:r>
          </a:p>
        </p:txBody>
      </p:sp>
      <p:sp>
        <p:nvSpPr>
          <p:cNvPr id="5" name="Slide Number Placeholder 4"/>
          <p:cNvSpPr>
            <a:spLocks noGrp="1"/>
          </p:cNvSpPr>
          <p:nvPr>
            <p:ph type="sldNum" sz="quarter" idx="12"/>
          </p:nvPr>
        </p:nvSpPr>
        <p:spPr/>
        <p:txBody>
          <a:bodyPr/>
          <a:lstStyle/>
          <a:p>
            <a:fld id="{36450FFA-A71B-4322-B1E1-9AE765221D17}" type="slidenum">
              <a:rPr lang="en-GB" smtClean="0"/>
              <a:pPr/>
              <a:t>48</a:t>
            </a:fld>
            <a:endParaRPr lang="en-GB"/>
          </a:p>
        </p:txBody>
      </p:sp>
      <p:sp>
        <p:nvSpPr>
          <p:cNvPr id="6" name="Content Placeholder 5"/>
          <p:cNvSpPr>
            <a:spLocks noGrp="1"/>
          </p:cNvSpPr>
          <p:nvPr>
            <p:ph sz="quarter" idx="1"/>
          </p:nvPr>
        </p:nvSpPr>
        <p:spPr/>
        <p:txBody>
          <a:bodyPr>
            <a:normAutofit fontScale="92500" lnSpcReduction="10000"/>
          </a:bodyPr>
          <a:lstStyle/>
          <a:p>
            <a:r>
              <a:rPr lang="en-US" dirty="0"/>
              <a:t>Topological ordering of a directed graph is a linear ordering of its vertices such that for every directed edge (u, v) from vertex u to vertex v, u comes before v in the ordering.  Vertices are placed in an ordering according to edges.</a:t>
            </a:r>
          </a:p>
          <a:p>
            <a:endParaRPr lang="en-US" dirty="0"/>
          </a:p>
          <a:p>
            <a:pPr lvl="1"/>
            <a:r>
              <a:rPr lang="en-US" dirty="0"/>
              <a:t> 						Order the vertices from left to right</a:t>
            </a:r>
          </a:p>
          <a:p>
            <a:endParaRPr lang="en-US" dirty="0"/>
          </a:p>
          <a:p>
            <a:endParaRPr lang="en-US" dirty="0"/>
          </a:p>
          <a:p>
            <a:endParaRPr lang="en-US" dirty="0"/>
          </a:p>
          <a:p>
            <a:endParaRPr lang="en-US" dirty="0"/>
          </a:p>
          <a:p>
            <a:endParaRPr lang="en-US" dirty="0"/>
          </a:p>
          <a:p>
            <a:pPr lvl="1"/>
            <a:r>
              <a:rPr lang="en-US" dirty="0"/>
              <a:t>Very helpful to decide relative ordering of tasks. </a:t>
            </a:r>
          </a:p>
          <a:p>
            <a:pPr lvl="2"/>
            <a:r>
              <a:rPr lang="en-US" dirty="0"/>
              <a:t>Which tasks can be ignored. </a:t>
            </a:r>
          </a:p>
          <a:p>
            <a:pPr lvl="2"/>
            <a:r>
              <a:rPr lang="en-US" dirty="0"/>
              <a:t>Which must be accomplished in order to complete another task</a:t>
            </a:r>
          </a:p>
        </p:txBody>
      </p:sp>
      <p:grpSp>
        <p:nvGrpSpPr>
          <p:cNvPr id="61" name="Group 60"/>
          <p:cNvGrpSpPr/>
          <p:nvPr/>
        </p:nvGrpSpPr>
        <p:grpSpPr>
          <a:xfrm>
            <a:off x="1260277" y="2901672"/>
            <a:ext cx="3656629" cy="1828800"/>
            <a:chOff x="1143000" y="1828800"/>
            <a:chExt cx="6624032" cy="3576032"/>
          </a:xfrm>
        </p:grpSpPr>
        <p:sp>
          <p:nvSpPr>
            <p:cNvPr id="63" name="Oval 62"/>
            <p:cNvSpPr/>
            <p:nvPr/>
          </p:nvSpPr>
          <p:spPr>
            <a:xfrm>
              <a:off x="1143000" y="3200401"/>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4" name="Oval 63"/>
            <p:cNvSpPr/>
            <p:nvPr/>
          </p:nvSpPr>
          <p:spPr>
            <a:xfrm>
              <a:off x="3733800"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B</a:t>
              </a:r>
            </a:p>
          </p:txBody>
        </p:sp>
        <p:sp>
          <p:nvSpPr>
            <p:cNvPr id="65" name="Oval 64"/>
            <p:cNvSpPr/>
            <p:nvPr/>
          </p:nvSpPr>
          <p:spPr>
            <a:xfrm>
              <a:off x="37338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66" name="Oval 65"/>
            <p:cNvSpPr/>
            <p:nvPr/>
          </p:nvSpPr>
          <p:spPr>
            <a:xfrm>
              <a:off x="6984304"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D</a:t>
              </a:r>
            </a:p>
          </p:txBody>
        </p:sp>
        <p:sp>
          <p:nvSpPr>
            <p:cNvPr id="67" name="Oval 66"/>
            <p:cNvSpPr/>
            <p:nvPr/>
          </p:nvSpPr>
          <p:spPr>
            <a:xfrm>
              <a:off x="70104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E</a:t>
              </a:r>
            </a:p>
          </p:txBody>
        </p:sp>
        <p:cxnSp>
          <p:nvCxnSpPr>
            <p:cNvPr id="93" name="Straight Arrow Connector 92"/>
            <p:cNvCxnSpPr>
              <a:stCxn id="63" idx="7"/>
              <a:endCxn id="64" idx="2"/>
            </p:cNvCxnSpPr>
            <p:nvPr/>
          </p:nvCxnSpPr>
          <p:spPr>
            <a:xfrm flipV="1">
              <a:off x="1788824" y="220711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91" name="Straight Arrow Connector 90"/>
            <p:cNvCxnSpPr>
              <a:stCxn id="63" idx="5"/>
              <a:endCxn id="65" idx="2"/>
            </p:cNvCxnSpPr>
            <p:nvPr/>
          </p:nvCxnSpPr>
          <p:spPr>
            <a:xfrm>
              <a:off x="1788824" y="3846226"/>
              <a:ext cx="1944975" cy="1180289"/>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9" name="Straight Arrow Connector 88"/>
            <p:cNvCxnSpPr/>
            <p:nvPr/>
          </p:nvCxnSpPr>
          <p:spPr>
            <a:xfrm>
              <a:off x="3973694"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5" name="Straight Arrow Connector 84"/>
            <p:cNvCxnSpPr>
              <a:stCxn id="64" idx="6"/>
              <a:endCxn id="66"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3" name="Straight Arrow Connector 82"/>
            <p:cNvCxnSpPr>
              <a:stCxn id="64" idx="5"/>
              <a:endCxn id="67" idx="1"/>
            </p:cNvCxnSpPr>
            <p:nvPr/>
          </p:nvCxnSpPr>
          <p:spPr>
            <a:xfrm>
              <a:off x="4379625" y="2474625"/>
              <a:ext cx="2741582"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1" name="Straight Arrow Connector 80"/>
            <p:cNvCxnSpPr>
              <a:stCxn id="67" idx="0"/>
              <a:endCxn id="66" idx="4"/>
            </p:cNvCxnSpPr>
            <p:nvPr/>
          </p:nvCxnSpPr>
          <p:spPr>
            <a:xfrm flipH="1" flipV="1">
              <a:off x="7362621" y="2585432"/>
              <a:ext cx="26097" cy="206276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79" name="Straight Arrow Connector 78"/>
            <p:cNvCxnSpPr>
              <a:stCxn id="65" idx="6"/>
              <a:endCxn id="67" idx="2"/>
            </p:cNvCxnSpPr>
            <p:nvPr/>
          </p:nvCxnSpPr>
          <p:spPr>
            <a:xfrm>
              <a:off x="4490432" y="5026516"/>
              <a:ext cx="2519967"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77" name="Straight Arrow Connector 76"/>
            <p:cNvCxnSpPr>
              <a:stCxn id="65" idx="7"/>
              <a:endCxn id="66" idx="3"/>
            </p:cNvCxnSpPr>
            <p:nvPr/>
          </p:nvCxnSpPr>
          <p:spPr>
            <a:xfrm flipV="1">
              <a:off x="4379625" y="2474625"/>
              <a:ext cx="2715486"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sp>
        <p:nvSpPr>
          <p:cNvPr id="59" name="TextBox 58"/>
          <p:cNvSpPr txBox="1"/>
          <p:nvPr/>
        </p:nvSpPr>
        <p:spPr>
          <a:xfrm>
            <a:off x="5184540" y="4177627"/>
            <a:ext cx="2298706" cy="646331"/>
          </a:xfrm>
          <a:prstGeom prst="rect">
            <a:avLst/>
          </a:prstGeom>
          <a:noFill/>
        </p:spPr>
        <p:txBody>
          <a:bodyPr wrap="none" rtlCol="0">
            <a:spAutoFit/>
          </a:bodyPr>
          <a:lstStyle/>
          <a:p>
            <a:r>
              <a:rPr lang="en-US" b="1" dirty="0"/>
              <a:t>Topological Ordering</a:t>
            </a:r>
          </a:p>
          <a:p>
            <a:r>
              <a:rPr lang="en-US" dirty="0"/>
              <a:t>A B C E D</a:t>
            </a:r>
          </a:p>
        </p:txBody>
      </p:sp>
      <p:grpSp>
        <p:nvGrpSpPr>
          <p:cNvPr id="39" name="Group 38"/>
          <p:cNvGrpSpPr/>
          <p:nvPr/>
        </p:nvGrpSpPr>
        <p:grpSpPr>
          <a:xfrm>
            <a:off x="5875728" y="3246823"/>
            <a:ext cx="5214743" cy="1077182"/>
            <a:chOff x="5875728" y="4189796"/>
            <a:chExt cx="5214743" cy="1077182"/>
          </a:xfrm>
        </p:grpSpPr>
        <p:grpSp>
          <p:nvGrpSpPr>
            <p:cNvPr id="41" name="Group 40"/>
            <p:cNvGrpSpPr/>
            <p:nvPr/>
          </p:nvGrpSpPr>
          <p:grpSpPr>
            <a:xfrm>
              <a:off x="6467892" y="4557314"/>
              <a:ext cx="4500042" cy="424633"/>
              <a:chOff x="1143000" y="3200401"/>
              <a:chExt cx="8151887" cy="794547"/>
            </a:xfrm>
          </p:grpSpPr>
          <p:sp>
            <p:nvSpPr>
              <p:cNvPr id="48" name="Oval 47"/>
              <p:cNvSpPr/>
              <p:nvPr/>
            </p:nvSpPr>
            <p:spPr>
              <a:xfrm>
                <a:off x="1143000" y="3200401"/>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51" name="Oval 50"/>
              <p:cNvSpPr/>
              <p:nvPr/>
            </p:nvSpPr>
            <p:spPr>
              <a:xfrm>
                <a:off x="8538256" y="3238316"/>
                <a:ext cx="756631"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D</a:t>
                </a:r>
              </a:p>
            </p:txBody>
          </p:sp>
          <p:cxnSp>
            <p:nvCxnSpPr>
              <p:cNvPr id="53" name="Straight Arrow Connector 52"/>
              <p:cNvCxnSpPr>
                <a:stCxn id="48" idx="6"/>
              </p:cNvCxnSpPr>
              <p:nvPr/>
            </p:nvCxnSpPr>
            <p:spPr>
              <a:xfrm>
                <a:off x="1899633" y="3578717"/>
                <a:ext cx="955888" cy="492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55" name="Straight Arrow Connector 54"/>
              <p:cNvCxnSpPr/>
              <p:nvPr/>
            </p:nvCxnSpPr>
            <p:spPr>
              <a:xfrm>
                <a:off x="3612154" y="3583638"/>
                <a:ext cx="923263" cy="32994"/>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62" name="Straight Arrow Connector 61"/>
              <p:cNvCxnSpPr>
                <a:endCxn id="51" idx="2"/>
              </p:cNvCxnSpPr>
              <p:nvPr/>
            </p:nvCxnSpPr>
            <p:spPr>
              <a:xfrm>
                <a:off x="7549517" y="3613118"/>
                <a:ext cx="988739" cy="3514"/>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68" name="Straight Arrow Connector 67"/>
              <p:cNvCxnSpPr/>
              <p:nvPr/>
            </p:nvCxnSpPr>
            <p:spPr>
              <a:xfrm>
                <a:off x="5292051" y="3616632"/>
                <a:ext cx="1500835"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sp>
          <p:nvSpPr>
            <p:cNvPr id="42" name="Freeform 41"/>
            <p:cNvSpPr/>
            <p:nvPr/>
          </p:nvSpPr>
          <p:spPr>
            <a:xfrm>
              <a:off x="6686547" y="4285995"/>
              <a:ext cx="1828800" cy="314588"/>
            </a:xfrm>
            <a:custGeom>
              <a:avLst/>
              <a:gdLst>
                <a:gd name="connsiteX0" fmla="*/ 0 w 2228850"/>
                <a:gd name="connsiteY0" fmla="*/ 271725 h 314588"/>
                <a:gd name="connsiteX1" fmla="*/ 1000125 w 2228850"/>
                <a:gd name="connsiteY1" fmla="*/ 263 h 314588"/>
                <a:gd name="connsiteX2" fmla="*/ 2228850 w 2228850"/>
                <a:gd name="connsiteY2" fmla="*/ 314588 h 314588"/>
              </a:gdLst>
              <a:ahLst/>
              <a:cxnLst>
                <a:cxn ang="0">
                  <a:pos x="connsiteX0" y="connsiteY0"/>
                </a:cxn>
                <a:cxn ang="0">
                  <a:pos x="connsiteX1" y="connsiteY1"/>
                </a:cxn>
                <a:cxn ang="0">
                  <a:pos x="connsiteX2" y="connsiteY2"/>
                </a:cxn>
              </a:cxnLst>
              <a:rect l="l" t="t" r="r" b="b"/>
              <a:pathLst>
                <a:path w="2228850" h="314588">
                  <a:moveTo>
                    <a:pt x="0" y="271725"/>
                  </a:moveTo>
                  <a:cubicBezTo>
                    <a:pt x="314325" y="132422"/>
                    <a:pt x="628650" y="-6881"/>
                    <a:pt x="1000125" y="263"/>
                  </a:cubicBezTo>
                  <a:cubicBezTo>
                    <a:pt x="1371600" y="7407"/>
                    <a:pt x="1800225" y="160997"/>
                    <a:pt x="2228850" y="314588"/>
                  </a:cubicBezTo>
                </a:path>
              </a:pathLst>
            </a:custGeom>
            <a:noFill/>
            <a:ln>
              <a:headEnd type="none" w="med" len="med"/>
              <a:tailEnd type="arrow"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43" name="Freeform 42"/>
            <p:cNvSpPr/>
            <p:nvPr/>
          </p:nvSpPr>
          <p:spPr>
            <a:xfrm>
              <a:off x="7622086" y="4281431"/>
              <a:ext cx="2103120" cy="314588"/>
            </a:xfrm>
            <a:custGeom>
              <a:avLst/>
              <a:gdLst>
                <a:gd name="connsiteX0" fmla="*/ 0 w 2228850"/>
                <a:gd name="connsiteY0" fmla="*/ 271725 h 314588"/>
                <a:gd name="connsiteX1" fmla="*/ 1000125 w 2228850"/>
                <a:gd name="connsiteY1" fmla="*/ 263 h 314588"/>
                <a:gd name="connsiteX2" fmla="*/ 2228850 w 2228850"/>
                <a:gd name="connsiteY2" fmla="*/ 314588 h 314588"/>
              </a:gdLst>
              <a:ahLst/>
              <a:cxnLst>
                <a:cxn ang="0">
                  <a:pos x="connsiteX0" y="connsiteY0"/>
                </a:cxn>
                <a:cxn ang="0">
                  <a:pos x="connsiteX1" y="connsiteY1"/>
                </a:cxn>
                <a:cxn ang="0">
                  <a:pos x="connsiteX2" y="connsiteY2"/>
                </a:cxn>
              </a:cxnLst>
              <a:rect l="l" t="t" r="r" b="b"/>
              <a:pathLst>
                <a:path w="2228850" h="314588">
                  <a:moveTo>
                    <a:pt x="0" y="271725"/>
                  </a:moveTo>
                  <a:cubicBezTo>
                    <a:pt x="314325" y="132422"/>
                    <a:pt x="628650" y="-6881"/>
                    <a:pt x="1000125" y="263"/>
                  </a:cubicBezTo>
                  <a:cubicBezTo>
                    <a:pt x="1371600" y="7407"/>
                    <a:pt x="1800225" y="160997"/>
                    <a:pt x="2228850" y="314588"/>
                  </a:cubicBezTo>
                </a:path>
              </a:pathLst>
            </a:custGeom>
            <a:noFill/>
            <a:ln>
              <a:headEnd type="none" w="med" len="med"/>
              <a:tailEnd type="arrow"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44" name="Freeform 43"/>
            <p:cNvSpPr/>
            <p:nvPr/>
          </p:nvSpPr>
          <p:spPr>
            <a:xfrm flipV="1">
              <a:off x="7600947" y="4952390"/>
              <a:ext cx="3108960" cy="314588"/>
            </a:xfrm>
            <a:custGeom>
              <a:avLst/>
              <a:gdLst>
                <a:gd name="connsiteX0" fmla="*/ 0 w 2228850"/>
                <a:gd name="connsiteY0" fmla="*/ 271725 h 314588"/>
                <a:gd name="connsiteX1" fmla="*/ 1000125 w 2228850"/>
                <a:gd name="connsiteY1" fmla="*/ 263 h 314588"/>
                <a:gd name="connsiteX2" fmla="*/ 2228850 w 2228850"/>
                <a:gd name="connsiteY2" fmla="*/ 314588 h 314588"/>
              </a:gdLst>
              <a:ahLst/>
              <a:cxnLst>
                <a:cxn ang="0">
                  <a:pos x="connsiteX0" y="connsiteY0"/>
                </a:cxn>
                <a:cxn ang="0">
                  <a:pos x="connsiteX1" y="connsiteY1"/>
                </a:cxn>
                <a:cxn ang="0">
                  <a:pos x="connsiteX2" y="connsiteY2"/>
                </a:cxn>
              </a:cxnLst>
              <a:rect l="l" t="t" r="r" b="b"/>
              <a:pathLst>
                <a:path w="2228850" h="314588">
                  <a:moveTo>
                    <a:pt x="0" y="271725"/>
                  </a:moveTo>
                  <a:cubicBezTo>
                    <a:pt x="314325" y="132422"/>
                    <a:pt x="628650" y="-6881"/>
                    <a:pt x="1000125" y="263"/>
                  </a:cubicBezTo>
                  <a:cubicBezTo>
                    <a:pt x="1371600" y="7407"/>
                    <a:pt x="1800225" y="160997"/>
                    <a:pt x="2228850" y="314588"/>
                  </a:cubicBezTo>
                </a:path>
              </a:pathLst>
            </a:custGeom>
            <a:noFill/>
            <a:ln>
              <a:headEnd type="none" w="med" len="med"/>
              <a:tailEnd type="arrow"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45" name="Freeform 44"/>
            <p:cNvSpPr/>
            <p:nvPr/>
          </p:nvSpPr>
          <p:spPr>
            <a:xfrm>
              <a:off x="8607924" y="4303859"/>
              <a:ext cx="2103120" cy="314588"/>
            </a:xfrm>
            <a:custGeom>
              <a:avLst/>
              <a:gdLst>
                <a:gd name="connsiteX0" fmla="*/ 0 w 2228850"/>
                <a:gd name="connsiteY0" fmla="*/ 271725 h 314588"/>
                <a:gd name="connsiteX1" fmla="*/ 1000125 w 2228850"/>
                <a:gd name="connsiteY1" fmla="*/ 263 h 314588"/>
                <a:gd name="connsiteX2" fmla="*/ 2228850 w 2228850"/>
                <a:gd name="connsiteY2" fmla="*/ 314588 h 314588"/>
              </a:gdLst>
              <a:ahLst/>
              <a:cxnLst>
                <a:cxn ang="0">
                  <a:pos x="connsiteX0" y="connsiteY0"/>
                </a:cxn>
                <a:cxn ang="0">
                  <a:pos x="connsiteX1" y="connsiteY1"/>
                </a:cxn>
                <a:cxn ang="0">
                  <a:pos x="connsiteX2" y="connsiteY2"/>
                </a:cxn>
              </a:cxnLst>
              <a:rect l="l" t="t" r="r" b="b"/>
              <a:pathLst>
                <a:path w="2228850" h="314588">
                  <a:moveTo>
                    <a:pt x="0" y="271725"/>
                  </a:moveTo>
                  <a:cubicBezTo>
                    <a:pt x="314325" y="132422"/>
                    <a:pt x="628650" y="-6881"/>
                    <a:pt x="1000125" y="263"/>
                  </a:cubicBezTo>
                  <a:cubicBezTo>
                    <a:pt x="1371600" y="7407"/>
                    <a:pt x="1800225" y="160997"/>
                    <a:pt x="2228850" y="314588"/>
                  </a:cubicBezTo>
                </a:path>
              </a:pathLst>
            </a:custGeom>
            <a:noFill/>
            <a:ln>
              <a:headEnd type="none" w="med" len="med"/>
              <a:tailEnd type="arrow"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46" name="TextBox 45"/>
            <p:cNvSpPr txBox="1"/>
            <p:nvPr/>
          </p:nvSpPr>
          <p:spPr>
            <a:xfrm>
              <a:off x="5875728" y="4189796"/>
              <a:ext cx="785280"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b="1" dirty="0"/>
                <a:t>Source</a:t>
              </a:r>
              <a:endParaRPr lang="en-US" sz="1600" dirty="0"/>
            </a:p>
          </p:txBody>
        </p:sp>
        <p:sp>
          <p:nvSpPr>
            <p:cNvPr id="47" name="TextBox 46"/>
            <p:cNvSpPr txBox="1"/>
            <p:nvPr/>
          </p:nvSpPr>
          <p:spPr>
            <a:xfrm>
              <a:off x="10506657" y="4207006"/>
              <a:ext cx="583814"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b="1" dirty="0"/>
                <a:t>Sink</a:t>
              </a:r>
              <a:endParaRPr lang="en-US" sz="1600" dirty="0"/>
            </a:p>
          </p:txBody>
        </p:sp>
      </p:grpSp>
      <p:sp>
        <p:nvSpPr>
          <p:cNvPr id="40" name="Oval 39"/>
          <p:cNvSpPr/>
          <p:nvPr/>
        </p:nvSpPr>
        <p:spPr>
          <a:xfrm>
            <a:off x="7413246" y="3616971"/>
            <a:ext cx="417680" cy="4043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B</a:t>
            </a:r>
          </a:p>
        </p:txBody>
      </p:sp>
      <p:sp>
        <p:nvSpPr>
          <p:cNvPr id="54" name="Oval 53"/>
          <p:cNvSpPr/>
          <p:nvPr/>
        </p:nvSpPr>
        <p:spPr>
          <a:xfrm>
            <a:off x="8340590" y="3634604"/>
            <a:ext cx="417680" cy="4043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56" name="Oval 55"/>
          <p:cNvSpPr/>
          <p:nvPr/>
        </p:nvSpPr>
        <p:spPr>
          <a:xfrm>
            <a:off x="9586767" y="3634604"/>
            <a:ext cx="417680" cy="4043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E</a:t>
            </a:r>
          </a:p>
        </p:txBody>
      </p:sp>
    </p:spTree>
    <p:extLst>
      <p:ext uri="{BB962C8B-B14F-4D97-AF65-F5344CB8AC3E}">
        <p14:creationId xmlns:p14="http://schemas.microsoft.com/office/powerpoint/2010/main" val="6444063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Topological Sort/Ordering</a:t>
            </a:r>
          </a:p>
        </p:txBody>
      </p:sp>
      <p:sp>
        <p:nvSpPr>
          <p:cNvPr id="5" name="Slide Number Placeholder 4"/>
          <p:cNvSpPr>
            <a:spLocks noGrp="1"/>
          </p:cNvSpPr>
          <p:nvPr>
            <p:ph type="sldNum" sz="quarter" idx="12"/>
          </p:nvPr>
        </p:nvSpPr>
        <p:spPr/>
        <p:txBody>
          <a:bodyPr/>
          <a:lstStyle/>
          <a:p>
            <a:fld id="{36450FFA-A71B-4322-B1E1-9AE765221D17}" type="slidenum">
              <a:rPr lang="en-GB" smtClean="0"/>
              <a:pPr/>
              <a:t>49</a:t>
            </a:fld>
            <a:endParaRPr lang="en-GB"/>
          </a:p>
        </p:txBody>
      </p:sp>
      <p:sp>
        <p:nvSpPr>
          <p:cNvPr id="6" name="Content Placeholder 5"/>
          <p:cNvSpPr>
            <a:spLocks noGrp="1"/>
          </p:cNvSpPr>
          <p:nvPr>
            <p:ph sz="quarter" idx="1"/>
          </p:nvPr>
        </p:nvSpPr>
        <p:spPr/>
        <p:txBody>
          <a:bodyPr>
            <a:normAutofit/>
          </a:bodyPr>
          <a:lstStyle/>
          <a:p>
            <a:r>
              <a:rPr lang="en-US" dirty="0"/>
              <a:t>Applications:</a:t>
            </a:r>
          </a:p>
          <a:p>
            <a:pPr lvl="1"/>
            <a:r>
              <a:rPr lang="en-US" altLang="en-US" dirty="0"/>
              <a:t>Scheduling Dependency</a:t>
            </a:r>
          </a:p>
          <a:p>
            <a:pPr lvl="2"/>
            <a:r>
              <a:rPr lang="en-US" altLang="en-US" dirty="0"/>
              <a:t>Which task should be performed in which order</a:t>
            </a:r>
          </a:p>
          <a:p>
            <a:pPr lvl="2"/>
            <a:r>
              <a:rPr lang="en-US" altLang="en-US" dirty="0"/>
              <a:t>Which tasks depends upon other to be completed first</a:t>
            </a:r>
          </a:p>
          <a:p>
            <a:pPr lvl="3"/>
            <a:r>
              <a:rPr lang="en-US" altLang="en-US" dirty="0"/>
              <a:t>Course pre-requisites</a:t>
            </a:r>
          </a:p>
          <a:p>
            <a:pPr lvl="3"/>
            <a:r>
              <a:rPr lang="en-US" altLang="en-US" dirty="0"/>
              <a:t>Class order in object oriented design</a:t>
            </a:r>
          </a:p>
          <a:p>
            <a:pPr lvl="2"/>
            <a:r>
              <a:rPr lang="en-US" altLang="en-US" dirty="0"/>
              <a:t>Which tasks are independent </a:t>
            </a:r>
          </a:p>
          <a:p>
            <a:pPr lvl="3"/>
            <a:endParaRPr lang="en-US" altLang="en-US" dirty="0"/>
          </a:p>
          <a:p>
            <a:pPr lvl="3"/>
            <a:endParaRPr lang="en-US" altLang="en-US" dirty="0"/>
          </a:p>
          <a:p>
            <a:pPr lvl="3"/>
            <a:endParaRPr lang="en-US" altLang="en-US" dirty="0"/>
          </a:p>
          <a:p>
            <a:pPr lvl="3"/>
            <a:endParaRPr lang="en-US" altLang="en-US" dirty="0"/>
          </a:p>
        </p:txBody>
      </p:sp>
      <p:grpSp>
        <p:nvGrpSpPr>
          <p:cNvPr id="7" name="Group 6"/>
          <p:cNvGrpSpPr/>
          <p:nvPr/>
        </p:nvGrpSpPr>
        <p:grpSpPr>
          <a:xfrm>
            <a:off x="3758184" y="4236720"/>
            <a:ext cx="7670800" cy="1920240"/>
            <a:chOff x="533400" y="1600200"/>
            <a:chExt cx="8077200" cy="3276600"/>
          </a:xfrm>
        </p:grpSpPr>
        <p:sp>
          <p:nvSpPr>
            <p:cNvPr id="8" name="Oval 568"/>
            <p:cNvSpPr>
              <a:spLocks noChangeArrowheads="1"/>
            </p:cNvSpPr>
            <p:nvPr/>
          </p:nvSpPr>
          <p:spPr bwMode="auto">
            <a:xfrm>
              <a:off x="4953000" y="4038600"/>
              <a:ext cx="936625" cy="457200"/>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CS32</a:t>
              </a:r>
            </a:p>
          </p:txBody>
        </p:sp>
        <p:sp>
          <p:nvSpPr>
            <p:cNvPr id="9" name="Oval 567"/>
            <p:cNvSpPr>
              <a:spLocks noChangeArrowheads="1"/>
            </p:cNvSpPr>
            <p:nvPr/>
          </p:nvSpPr>
          <p:spPr bwMode="auto">
            <a:xfrm>
              <a:off x="2743200" y="2752725"/>
              <a:ext cx="936625" cy="457200"/>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CS16</a:t>
              </a:r>
            </a:p>
          </p:txBody>
        </p:sp>
        <p:sp>
          <p:nvSpPr>
            <p:cNvPr id="10" name="Oval 568"/>
            <p:cNvSpPr>
              <a:spLocks noChangeArrowheads="1"/>
            </p:cNvSpPr>
            <p:nvPr/>
          </p:nvSpPr>
          <p:spPr bwMode="auto">
            <a:xfrm>
              <a:off x="2454275" y="4267200"/>
              <a:ext cx="936625" cy="457200"/>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CS18</a:t>
              </a:r>
            </a:p>
          </p:txBody>
        </p:sp>
        <p:sp>
          <p:nvSpPr>
            <p:cNvPr id="11" name="Oval 569"/>
            <p:cNvSpPr>
              <a:spLocks noChangeArrowheads="1"/>
            </p:cNvSpPr>
            <p:nvPr/>
          </p:nvSpPr>
          <p:spPr bwMode="auto">
            <a:xfrm>
              <a:off x="533400" y="2981325"/>
              <a:ext cx="936625" cy="457200"/>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CS15</a:t>
              </a:r>
            </a:p>
          </p:txBody>
        </p:sp>
        <p:sp>
          <p:nvSpPr>
            <p:cNvPr id="12" name="Oval 570"/>
            <p:cNvSpPr>
              <a:spLocks noChangeArrowheads="1"/>
            </p:cNvSpPr>
            <p:nvPr/>
          </p:nvSpPr>
          <p:spPr bwMode="auto">
            <a:xfrm>
              <a:off x="685800" y="4124325"/>
              <a:ext cx="936625" cy="457200"/>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CS17</a:t>
              </a:r>
            </a:p>
          </p:txBody>
        </p:sp>
        <p:cxnSp>
          <p:nvCxnSpPr>
            <p:cNvPr id="13" name="AutoShape 571"/>
            <p:cNvCxnSpPr>
              <a:cxnSpLocks noChangeShapeType="1"/>
              <a:stCxn id="11" idx="6"/>
              <a:endCxn id="9" idx="2"/>
            </p:cNvCxnSpPr>
            <p:nvPr/>
          </p:nvCxnSpPr>
          <p:spPr bwMode="auto">
            <a:xfrm flipV="1">
              <a:off x="1479550" y="2981325"/>
              <a:ext cx="1254125" cy="228600"/>
            </a:xfrm>
            <a:prstGeom prst="straightConnector1">
              <a:avLst/>
            </a:prstGeom>
            <a:ln>
              <a:headEnd/>
              <a:tailEnd/>
            </a:ln>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cxnSp>
        <p:cxnSp>
          <p:nvCxnSpPr>
            <p:cNvPr id="14" name="AutoShape 574"/>
            <p:cNvCxnSpPr>
              <a:cxnSpLocks noChangeShapeType="1"/>
              <a:stCxn id="12" idx="6"/>
              <a:endCxn id="10" idx="2"/>
            </p:cNvCxnSpPr>
            <p:nvPr/>
          </p:nvCxnSpPr>
          <p:spPr bwMode="auto">
            <a:xfrm>
              <a:off x="1631950" y="4352925"/>
              <a:ext cx="812800" cy="142875"/>
            </a:xfrm>
            <a:prstGeom prst="straightConnector1">
              <a:avLst/>
            </a:prstGeom>
            <a:ln>
              <a:headEnd/>
              <a:tailEnd/>
            </a:ln>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cxnSp>
        <p:cxnSp>
          <p:nvCxnSpPr>
            <p:cNvPr id="15" name="Straight Arrow Connector 14"/>
            <p:cNvCxnSpPr>
              <a:stCxn id="11" idx="6"/>
              <a:endCxn id="9" idx="2"/>
            </p:cNvCxnSpPr>
            <p:nvPr/>
          </p:nvCxnSpPr>
          <p:spPr>
            <a:xfrm flipV="1">
              <a:off x="1470025" y="2981325"/>
              <a:ext cx="1273175" cy="2286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16" name="Straight Arrow Connector 15"/>
            <p:cNvCxnSpPr>
              <a:stCxn id="9" idx="5"/>
              <a:endCxn id="8" idx="1"/>
            </p:cNvCxnSpPr>
            <p:nvPr/>
          </p:nvCxnSpPr>
          <p:spPr>
            <a:xfrm>
              <a:off x="3542659" y="3142970"/>
              <a:ext cx="1547507" cy="962585"/>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17" name="Straight Arrow Connector 16"/>
            <p:cNvCxnSpPr/>
            <p:nvPr/>
          </p:nvCxnSpPr>
          <p:spPr>
            <a:xfrm>
              <a:off x="1600200" y="4333876"/>
              <a:ext cx="838200" cy="161924"/>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18" name="Straight Arrow Connector 17"/>
            <p:cNvCxnSpPr>
              <a:stCxn id="10" idx="6"/>
              <a:endCxn id="8" idx="2"/>
            </p:cNvCxnSpPr>
            <p:nvPr/>
          </p:nvCxnSpPr>
          <p:spPr>
            <a:xfrm flipV="1">
              <a:off x="3390900" y="4267200"/>
              <a:ext cx="1562100" cy="2286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sp>
          <p:nvSpPr>
            <p:cNvPr id="19" name="Oval 568"/>
            <p:cNvSpPr>
              <a:spLocks noChangeArrowheads="1"/>
            </p:cNvSpPr>
            <p:nvPr/>
          </p:nvSpPr>
          <p:spPr bwMode="auto">
            <a:xfrm>
              <a:off x="3124200" y="1828800"/>
              <a:ext cx="936625" cy="457200"/>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CS19</a:t>
              </a:r>
            </a:p>
          </p:txBody>
        </p:sp>
        <p:sp>
          <p:nvSpPr>
            <p:cNvPr id="20" name="Oval 568"/>
            <p:cNvSpPr>
              <a:spLocks noChangeArrowheads="1"/>
            </p:cNvSpPr>
            <p:nvPr/>
          </p:nvSpPr>
          <p:spPr bwMode="auto">
            <a:xfrm>
              <a:off x="6226175" y="4419600"/>
              <a:ext cx="936625" cy="457200"/>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CS123</a:t>
              </a:r>
            </a:p>
          </p:txBody>
        </p:sp>
        <p:sp>
          <p:nvSpPr>
            <p:cNvPr id="21" name="Oval 568"/>
            <p:cNvSpPr>
              <a:spLocks noChangeArrowheads="1"/>
            </p:cNvSpPr>
            <p:nvPr/>
          </p:nvSpPr>
          <p:spPr bwMode="auto">
            <a:xfrm>
              <a:off x="7673975" y="4343400"/>
              <a:ext cx="936625" cy="457200"/>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CS224</a:t>
              </a:r>
            </a:p>
          </p:txBody>
        </p:sp>
        <p:cxnSp>
          <p:nvCxnSpPr>
            <p:cNvPr id="22" name="Straight Arrow Connector 21"/>
            <p:cNvCxnSpPr>
              <a:stCxn id="20" idx="6"/>
              <a:endCxn id="21" idx="2"/>
            </p:cNvCxnSpPr>
            <p:nvPr/>
          </p:nvCxnSpPr>
          <p:spPr>
            <a:xfrm flipV="1">
              <a:off x="7162800" y="4572000"/>
              <a:ext cx="511175" cy="762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3" name="Straight Arrow Connector 22"/>
            <p:cNvCxnSpPr>
              <a:stCxn id="8" idx="5"/>
              <a:endCxn id="20" idx="2"/>
            </p:cNvCxnSpPr>
            <p:nvPr/>
          </p:nvCxnSpPr>
          <p:spPr>
            <a:xfrm>
              <a:off x="5752459" y="4428845"/>
              <a:ext cx="473716" cy="219355"/>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sp>
          <p:nvSpPr>
            <p:cNvPr id="24" name="Oval 568"/>
            <p:cNvSpPr>
              <a:spLocks noChangeArrowheads="1"/>
            </p:cNvSpPr>
            <p:nvPr/>
          </p:nvSpPr>
          <p:spPr bwMode="auto">
            <a:xfrm>
              <a:off x="5496901" y="2743200"/>
              <a:ext cx="936625" cy="457200"/>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CS141 </a:t>
              </a:r>
            </a:p>
          </p:txBody>
        </p:sp>
        <p:sp>
          <p:nvSpPr>
            <p:cNvPr id="25" name="Oval 568"/>
            <p:cNvSpPr>
              <a:spLocks noChangeArrowheads="1"/>
            </p:cNvSpPr>
            <p:nvPr/>
          </p:nvSpPr>
          <p:spPr bwMode="auto">
            <a:xfrm>
              <a:off x="7239000" y="2819400"/>
              <a:ext cx="936625" cy="457200"/>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CS242</a:t>
              </a:r>
            </a:p>
          </p:txBody>
        </p:sp>
        <p:cxnSp>
          <p:nvCxnSpPr>
            <p:cNvPr id="26" name="Straight Arrow Connector 25"/>
            <p:cNvCxnSpPr>
              <a:endCxn id="24" idx="3"/>
            </p:cNvCxnSpPr>
            <p:nvPr/>
          </p:nvCxnSpPr>
          <p:spPr>
            <a:xfrm flipV="1">
              <a:off x="3363301" y="3133445"/>
              <a:ext cx="2270766" cy="1362355"/>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7" name="Straight Arrow Connector 26"/>
            <p:cNvCxnSpPr>
              <a:stCxn id="24" idx="6"/>
              <a:endCxn id="25" idx="2"/>
            </p:cNvCxnSpPr>
            <p:nvPr/>
          </p:nvCxnSpPr>
          <p:spPr>
            <a:xfrm>
              <a:off x="6433526" y="2971800"/>
              <a:ext cx="805474" cy="76200"/>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8" name="Straight Arrow Connector 27"/>
            <p:cNvCxnSpPr/>
            <p:nvPr/>
          </p:nvCxnSpPr>
          <p:spPr>
            <a:xfrm>
              <a:off x="4059039" y="2057400"/>
              <a:ext cx="1562741" cy="752755"/>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32" name="Straight Arrow Connector 31"/>
            <p:cNvCxnSpPr>
              <a:stCxn id="9" idx="6"/>
              <a:endCxn id="24" idx="2"/>
            </p:cNvCxnSpPr>
            <p:nvPr/>
          </p:nvCxnSpPr>
          <p:spPr>
            <a:xfrm flipV="1">
              <a:off x="3679825" y="2971800"/>
              <a:ext cx="1817076" cy="9525"/>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sp>
          <p:nvSpPr>
            <p:cNvPr id="33" name="Oval 568"/>
            <p:cNvSpPr>
              <a:spLocks noChangeArrowheads="1"/>
            </p:cNvSpPr>
            <p:nvPr/>
          </p:nvSpPr>
          <p:spPr bwMode="auto">
            <a:xfrm>
              <a:off x="4473575" y="1600200"/>
              <a:ext cx="936625" cy="457200"/>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p>
              <a:r>
                <a:rPr lang="en-US" sz="1600" dirty="0"/>
                <a:t>CS22</a:t>
              </a:r>
            </a:p>
          </p:txBody>
        </p:sp>
        <p:cxnSp>
          <p:nvCxnSpPr>
            <p:cNvPr id="34" name="Straight Arrow Connector 33"/>
            <p:cNvCxnSpPr>
              <a:stCxn id="33" idx="5"/>
            </p:cNvCxnSpPr>
            <p:nvPr/>
          </p:nvCxnSpPr>
          <p:spPr>
            <a:xfrm>
              <a:off x="5273034" y="1990445"/>
              <a:ext cx="518166" cy="752755"/>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35" name="Straight Arrow Connector 34"/>
            <p:cNvCxnSpPr>
              <a:stCxn id="19" idx="5"/>
              <a:endCxn id="8" idx="0"/>
            </p:cNvCxnSpPr>
            <p:nvPr/>
          </p:nvCxnSpPr>
          <p:spPr>
            <a:xfrm>
              <a:off x="3923659" y="2219045"/>
              <a:ext cx="1497654" cy="1819555"/>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grpSp>
    </p:spTree>
    <p:extLst>
      <p:ext uri="{BB962C8B-B14F-4D97-AF65-F5344CB8AC3E}">
        <p14:creationId xmlns:p14="http://schemas.microsoft.com/office/powerpoint/2010/main" val="2945184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5</a:t>
            </a:fld>
            <a:endParaRPr lang="en-GB"/>
          </a:p>
        </p:txBody>
      </p:sp>
      <p:sp>
        <p:nvSpPr>
          <p:cNvPr id="6" name="Content Placeholder 5"/>
          <p:cNvSpPr>
            <a:spLocks noGrp="1"/>
          </p:cNvSpPr>
          <p:nvPr>
            <p:ph sz="quarter" idx="1"/>
          </p:nvPr>
        </p:nvSpPr>
        <p:spPr/>
        <p:txBody>
          <a:bodyPr>
            <a:normAutofit/>
          </a:bodyPr>
          <a:lstStyle/>
          <a:p>
            <a:r>
              <a:rPr lang="en-US" dirty="0"/>
              <a:t>Progress can be tracked by maintaining a state for each vertex. Vertices can be in three distinguished states:</a:t>
            </a:r>
          </a:p>
          <a:p>
            <a:pPr lvl="1"/>
            <a:r>
              <a:rPr lang="en-US" dirty="0"/>
              <a:t>Not discovered</a:t>
            </a:r>
          </a:p>
          <a:p>
            <a:pPr lvl="1"/>
            <a:r>
              <a:rPr lang="en-US" dirty="0"/>
              <a:t>Partially discovered: a vertex is discovered first time but not fully explored.</a:t>
            </a:r>
          </a:p>
          <a:p>
            <a:pPr lvl="1"/>
            <a:r>
              <a:rPr lang="en-US" dirty="0"/>
              <a:t>Finished/Fully explored: vertex that has been fully explored, all its adjacent nodes have been discovered.</a:t>
            </a:r>
          </a:p>
          <a:p>
            <a:r>
              <a:rPr lang="en-US" dirty="0"/>
              <a:t>Tri-Coloring</a:t>
            </a:r>
          </a:p>
          <a:p>
            <a:pPr lvl="1"/>
            <a:r>
              <a:rPr lang="en-US" dirty="0"/>
              <a:t>Vertices are given colors according to state</a:t>
            </a:r>
          </a:p>
          <a:p>
            <a:pPr lvl="2"/>
            <a:r>
              <a:rPr lang="en-US" dirty="0"/>
              <a:t>White : un discovered</a:t>
            </a:r>
          </a:p>
          <a:p>
            <a:pPr lvl="2"/>
            <a:r>
              <a:rPr lang="en-US" dirty="0"/>
              <a:t>Grey: partially discovered</a:t>
            </a:r>
          </a:p>
          <a:p>
            <a:pPr lvl="2"/>
            <a:r>
              <a:rPr lang="en-US" dirty="0"/>
              <a:t>Black: finish/fully explored</a:t>
            </a:r>
          </a:p>
          <a:p>
            <a:pPr marL="0" indent="0">
              <a:buNone/>
            </a:pPr>
            <a:endParaRPr lang="en-US" dirty="0"/>
          </a:p>
          <a:p>
            <a:endParaRPr lang="en-US" dirty="0"/>
          </a:p>
        </p:txBody>
      </p:sp>
      <p:pic>
        <p:nvPicPr>
          <p:cNvPr id="8"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6291" y="3555745"/>
            <a:ext cx="3784600" cy="2188148"/>
          </a:xfrm>
          <a:prstGeom prst="rect">
            <a:avLst/>
          </a:prstGeom>
          <a:noFill/>
          <a:extLst>
            <a:ext uri="{909E8E84-426E-40DD-AFC4-6F175D3DCCD1}">
              <a14:hiddenFill xmlns:a14="http://schemas.microsoft.com/office/drawing/2010/main">
                <a:solidFill>
                  <a:srgbClr val="FFFFFF"/>
                </a:solidFill>
              </a14:hiddenFill>
            </a:ext>
          </a:extLst>
        </p:spPr>
      </p:pic>
      <p:sp>
        <p:nvSpPr>
          <p:cNvPr id="9" name="Oval 6"/>
          <p:cNvSpPr>
            <a:spLocks noChangeArrowheads="1"/>
          </p:cNvSpPr>
          <p:nvPr/>
        </p:nvSpPr>
        <p:spPr bwMode="auto">
          <a:xfrm>
            <a:off x="8367472" y="358432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sp>
        <p:nvSpPr>
          <p:cNvPr id="10" name="Oval 6"/>
          <p:cNvSpPr>
            <a:spLocks noChangeArrowheads="1"/>
          </p:cNvSpPr>
          <p:nvPr/>
        </p:nvSpPr>
        <p:spPr bwMode="auto">
          <a:xfrm>
            <a:off x="9970627" y="357003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11" name="Oval 6"/>
          <p:cNvSpPr>
            <a:spLocks noChangeArrowheads="1"/>
          </p:cNvSpPr>
          <p:nvPr/>
        </p:nvSpPr>
        <p:spPr bwMode="auto">
          <a:xfrm>
            <a:off x="7563533" y="438457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12" name="Oval 6"/>
          <p:cNvSpPr>
            <a:spLocks noChangeArrowheads="1"/>
          </p:cNvSpPr>
          <p:nvPr/>
        </p:nvSpPr>
        <p:spPr bwMode="auto">
          <a:xfrm>
            <a:off x="9182634" y="438708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Tree>
    <p:extLst>
      <p:ext uri="{BB962C8B-B14F-4D97-AF65-F5344CB8AC3E}">
        <p14:creationId xmlns:p14="http://schemas.microsoft.com/office/powerpoint/2010/main" val="13231979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5"/>
          <p:cNvSpPr txBox="1">
            <a:spLocks/>
          </p:cNvSpPr>
          <p:nvPr/>
        </p:nvSpPr>
        <p:spPr>
          <a:xfrm>
            <a:off x="4331899" y="1233488"/>
            <a:ext cx="3408867"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r>
              <a:rPr lang="en-US" dirty="0"/>
              <a:t>What is topological ordering?</a:t>
            </a:r>
          </a:p>
          <a:p>
            <a:endParaRPr lang="en-US" dirty="0"/>
          </a:p>
          <a:p>
            <a:endParaRPr lang="en-US" dirty="0"/>
          </a:p>
          <a:p>
            <a:endParaRPr lang="en-US" dirty="0"/>
          </a:p>
          <a:p>
            <a:endParaRPr lang="en-US" dirty="0"/>
          </a:p>
          <a:p>
            <a:endParaRPr lang="en-US" dirty="0"/>
          </a:p>
          <a:p>
            <a:endParaRPr lang="en-US" dirty="0"/>
          </a:p>
          <a:p>
            <a:pPr lvl="1"/>
            <a:r>
              <a:rPr lang="en-US" dirty="0"/>
              <a:t>Any observation?</a:t>
            </a:r>
          </a:p>
        </p:txBody>
      </p:sp>
      <p:sp>
        <p:nvSpPr>
          <p:cNvPr id="40" name="Content Placeholder 5"/>
          <p:cNvSpPr txBox="1">
            <a:spLocks/>
          </p:cNvSpPr>
          <p:nvPr/>
        </p:nvSpPr>
        <p:spPr>
          <a:xfrm>
            <a:off x="7915275" y="1228720"/>
            <a:ext cx="3648068"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r>
              <a:rPr lang="en-US" dirty="0"/>
              <a:t>What is topological ordering?</a:t>
            </a:r>
          </a:p>
          <a:p>
            <a:endParaRPr lang="en-US" dirty="0"/>
          </a:p>
          <a:p>
            <a:endParaRPr lang="en-US" dirty="0"/>
          </a:p>
          <a:p>
            <a:endParaRPr lang="en-US" dirty="0"/>
          </a:p>
          <a:p>
            <a:endParaRPr lang="en-US" dirty="0"/>
          </a:p>
          <a:p>
            <a:endParaRPr lang="en-US" dirty="0"/>
          </a:p>
          <a:p>
            <a:endParaRPr lang="en-US" dirty="0"/>
          </a:p>
          <a:p>
            <a:pPr lvl="1"/>
            <a:r>
              <a:rPr lang="en-US" dirty="0"/>
              <a:t>Any observation?</a:t>
            </a:r>
          </a:p>
        </p:txBody>
      </p:sp>
      <p:sp>
        <p:nvSpPr>
          <p:cNvPr id="2" name="Title 1"/>
          <p:cNvSpPr>
            <a:spLocks noGrp="1"/>
          </p:cNvSpPr>
          <p:nvPr>
            <p:ph type="title"/>
          </p:nvPr>
        </p:nvSpPr>
        <p:spPr/>
        <p:txBody>
          <a:bodyPr/>
          <a:lstStyle/>
          <a:p>
            <a:r>
              <a:rPr lang="en-US" dirty="0"/>
              <a:t>Topological Ordering</a:t>
            </a:r>
          </a:p>
        </p:txBody>
      </p:sp>
      <p:sp>
        <p:nvSpPr>
          <p:cNvPr id="5" name="Slide Number Placeholder 4"/>
          <p:cNvSpPr>
            <a:spLocks noGrp="1"/>
          </p:cNvSpPr>
          <p:nvPr>
            <p:ph type="sldNum" sz="quarter" idx="12"/>
          </p:nvPr>
        </p:nvSpPr>
        <p:spPr/>
        <p:txBody>
          <a:bodyPr/>
          <a:lstStyle/>
          <a:p>
            <a:fld id="{36450FFA-A71B-4322-B1E1-9AE765221D17}" type="slidenum">
              <a:rPr lang="en-GB" smtClean="0"/>
              <a:pPr/>
              <a:t>50</a:t>
            </a:fld>
            <a:endParaRPr lang="en-GB"/>
          </a:p>
        </p:txBody>
      </p:sp>
      <p:sp>
        <p:nvSpPr>
          <p:cNvPr id="6" name="Content Placeholder 5"/>
          <p:cNvSpPr>
            <a:spLocks noGrp="1"/>
          </p:cNvSpPr>
          <p:nvPr>
            <p:ph sz="quarter" idx="1"/>
          </p:nvPr>
        </p:nvSpPr>
        <p:spPr>
          <a:xfrm>
            <a:off x="609601" y="1228724"/>
            <a:ext cx="3722297" cy="4928235"/>
          </a:xfrm>
        </p:spPr>
        <p:txBody>
          <a:bodyPr>
            <a:normAutofit/>
          </a:bodyPr>
          <a:lstStyle/>
          <a:p>
            <a:pPr lvl="1"/>
            <a:r>
              <a:rPr lang="en-US" dirty="0"/>
              <a:t>What is topological ordering?</a:t>
            </a:r>
          </a:p>
          <a:p>
            <a:endParaRPr lang="en-US" dirty="0"/>
          </a:p>
          <a:p>
            <a:endParaRPr lang="en-US" dirty="0"/>
          </a:p>
          <a:p>
            <a:endParaRPr lang="en-US" dirty="0"/>
          </a:p>
          <a:p>
            <a:endParaRPr lang="en-US" dirty="0"/>
          </a:p>
          <a:p>
            <a:endParaRPr lang="en-US" dirty="0"/>
          </a:p>
          <a:p>
            <a:endParaRPr lang="en-US" dirty="0"/>
          </a:p>
          <a:p>
            <a:pPr lvl="1"/>
            <a:r>
              <a:rPr lang="en-US" dirty="0"/>
              <a:t>Any observation?</a:t>
            </a:r>
          </a:p>
        </p:txBody>
      </p:sp>
      <p:grpSp>
        <p:nvGrpSpPr>
          <p:cNvPr id="7" name="Group 6"/>
          <p:cNvGrpSpPr/>
          <p:nvPr/>
        </p:nvGrpSpPr>
        <p:grpSpPr>
          <a:xfrm>
            <a:off x="1066356" y="2172039"/>
            <a:ext cx="2556601" cy="1371600"/>
            <a:chOff x="1083472" y="1779432"/>
            <a:chExt cx="3656629" cy="1911153"/>
          </a:xfrm>
        </p:grpSpPr>
        <p:grpSp>
          <p:nvGrpSpPr>
            <p:cNvPr id="61" name="Group 60"/>
            <p:cNvGrpSpPr/>
            <p:nvPr/>
          </p:nvGrpSpPr>
          <p:grpSpPr>
            <a:xfrm>
              <a:off x="1083472" y="1779432"/>
              <a:ext cx="3656629" cy="1911153"/>
              <a:chOff x="1143000" y="1828800"/>
              <a:chExt cx="6624032" cy="3576032"/>
            </a:xfrm>
          </p:grpSpPr>
          <p:sp>
            <p:nvSpPr>
              <p:cNvPr id="63" name="Oval 62"/>
              <p:cNvSpPr/>
              <p:nvPr/>
            </p:nvSpPr>
            <p:spPr>
              <a:xfrm>
                <a:off x="1143000" y="3200401"/>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4" name="Oval 63"/>
              <p:cNvSpPr/>
              <p:nvPr/>
            </p:nvSpPr>
            <p:spPr>
              <a:xfrm>
                <a:off x="3733800" y="18288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B</a:t>
                </a:r>
              </a:p>
            </p:txBody>
          </p:sp>
          <p:sp>
            <p:nvSpPr>
              <p:cNvPr id="65" name="Oval 64"/>
              <p:cNvSpPr/>
              <p:nvPr/>
            </p:nvSpPr>
            <p:spPr>
              <a:xfrm>
                <a:off x="3733800" y="46482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66" name="Oval 65"/>
              <p:cNvSpPr/>
              <p:nvPr/>
            </p:nvSpPr>
            <p:spPr>
              <a:xfrm>
                <a:off x="6984304" y="18288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D</a:t>
                </a:r>
              </a:p>
            </p:txBody>
          </p:sp>
          <p:sp>
            <p:nvSpPr>
              <p:cNvPr id="67" name="Oval 66"/>
              <p:cNvSpPr/>
              <p:nvPr/>
            </p:nvSpPr>
            <p:spPr>
              <a:xfrm>
                <a:off x="7010400" y="46482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E</a:t>
                </a:r>
              </a:p>
            </p:txBody>
          </p:sp>
          <p:cxnSp>
            <p:nvCxnSpPr>
              <p:cNvPr id="93" name="Straight Arrow Connector 92"/>
              <p:cNvCxnSpPr>
                <a:stCxn id="63" idx="7"/>
                <a:endCxn id="64" idx="2"/>
              </p:cNvCxnSpPr>
              <p:nvPr/>
            </p:nvCxnSpPr>
            <p:spPr>
              <a:xfrm flipV="1">
                <a:off x="1788824" y="220711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91" name="Straight Arrow Connector 90"/>
              <p:cNvCxnSpPr>
                <a:stCxn id="63" idx="5"/>
                <a:endCxn id="65" idx="2"/>
              </p:cNvCxnSpPr>
              <p:nvPr/>
            </p:nvCxnSpPr>
            <p:spPr>
              <a:xfrm>
                <a:off x="1788824" y="3846226"/>
                <a:ext cx="1944975" cy="1180289"/>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9" name="Straight Arrow Connector 88"/>
              <p:cNvCxnSpPr/>
              <p:nvPr/>
            </p:nvCxnSpPr>
            <p:spPr>
              <a:xfrm>
                <a:off x="3973694"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5" name="Straight Arrow Connector 84"/>
              <p:cNvCxnSpPr>
                <a:stCxn id="64" idx="6"/>
                <a:endCxn id="66"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3" name="Straight Arrow Connector 82"/>
              <p:cNvCxnSpPr>
                <a:stCxn id="64" idx="5"/>
                <a:endCxn id="67" idx="1"/>
              </p:cNvCxnSpPr>
              <p:nvPr/>
            </p:nvCxnSpPr>
            <p:spPr>
              <a:xfrm>
                <a:off x="4379625" y="2474625"/>
                <a:ext cx="2741582"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1" name="Straight Arrow Connector 80"/>
              <p:cNvCxnSpPr>
                <a:stCxn id="67" idx="0"/>
                <a:endCxn id="66" idx="4"/>
              </p:cNvCxnSpPr>
              <p:nvPr/>
            </p:nvCxnSpPr>
            <p:spPr>
              <a:xfrm flipH="1" flipV="1">
                <a:off x="7362621" y="2585432"/>
                <a:ext cx="0" cy="2062768"/>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79" name="Straight Arrow Connector 78"/>
              <p:cNvCxnSpPr>
                <a:stCxn id="65" idx="6"/>
                <a:endCxn id="67" idx="2"/>
              </p:cNvCxnSpPr>
              <p:nvPr/>
            </p:nvCxnSpPr>
            <p:spPr>
              <a:xfrm>
                <a:off x="4490432" y="5026516"/>
                <a:ext cx="2519967"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77" name="Straight Arrow Connector 76"/>
              <p:cNvCxnSpPr>
                <a:stCxn id="65" idx="7"/>
                <a:endCxn id="66" idx="3"/>
              </p:cNvCxnSpPr>
              <p:nvPr/>
            </p:nvCxnSpPr>
            <p:spPr>
              <a:xfrm flipV="1">
                <a:off x="4379625" y="2474625"/>
                <a:ext cx="2715486"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cxnSp>
          <p:nvCxnSpPr>
            <p:cNvPr id="22" name="Straight Arrow Connector 21"/>
            <p:cNvCxnSpPr/>
            <p:nvPr/>
          </p:nvCxnSpPr>
          <p:spPr>
            <a:xfrm flipV="1">
              <a:off x="2794166" y="2201116"/>
              <a:ext cx="0" cy="1027062"/>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grpSp>
        <p:nvGrpSpPr>
          <p:cNvPr id="23" name="Group 22"/>
          <p:cNvGrpSpPr/>
          <p:nvPr/>
        </p:nvGrpSpPr>
        <p:grpSpPr>
          <a:xfrm>
            <a:off x="4635942" y="2157426"/>
            <a:ext cx="2560320" cy="1371600"/>
            <a:chOff x="1143000" y="1828800"/>
            <a:chExt cx="6624032" cy="3576032"/>
          </a:xfrm>
        </p:grpSpPr>
        <p:sp>
          <p:nvSpPr>
            <p:cNvPr id="24" name="Oval 23"/>
            <p:cNvSpPr/>
            <p:nvPr/>
          </p:nvSpPr>
          <p:spPr>
            <a:xfrm>
              <a:off x="1143000" y="3200401"/>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25" name="Oval 24"/>
            <p:cNvSpPr/>
            <p:nvPr/>
          </p:nvSpPr>
          <p:spPr>
            <a:xfrm>
              <a:off x="3733800" y="18288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B</a:t>
              </a:r>
            </a:p>
          </p:txBody>
        </p:sp>
        <p:sp>
          <p:nvSpPr>
            <p:cNvPr id="26" name="Oval 25"/>
            <p:cNvSpPr/>
            <p:nvPr/>
          </p:nvSpPr>
          <p:spPr>
            <a:xfrm>
              <a:off x="3733800" y="46482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27" name="Oval 26"/>
            <p:cNvSpPr/>
            <p:nvPr/>
          </p:nvSpPr>
          <p:spPr>
            <a:xfrm>
              <a:off x="6984304" y="18288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D</a:t>
              </a:r>
            </a:p>
          </p:txBody>
        </p:sp>
        <p:sp>
          <p:nvSpPr>
            <p:cNvPr id="28" name="Oval 27"/>
            <p:cNvSpPr/>
            <p:nvPr/>
          </p:nvSpPr>
          <p:spPr>
            <a:xfrm>
              <a:off x="7010400" y="46482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E</a:t>
              </a:r>
            </a:p>
          </p:txBody>
        </p:sp>
        <p:cxnSp>
          <p:nvCxnSpPr>
            <p:cNvPr id="29" name="Straight Arrow Connector 28"/>
            <p:cNvCxnSpPr>
              <a:stCxn id="24" idx="7"/>
              <a:endCxn id="25" idx="2"/>
            </p:cNvCxnSpPr>
            <p:nvPr/>
          </p:nvCxnSpPr>
          <p:spPr>
            <a:xfrm flipV="1">
              <a:off x="1788824" y="220711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30" name="Straight Arrow Connector 29"/>
            <p:cNvCxnSpPr>
              <a:stCxn id="24" idx="5"/>
              <a:endCxn id="26" idx="2"/>
            </p:cNvCxnSpPr>
            <p:nvPr/>
          </p:nvCxnSpPr>
          <p:spPr>
            <a:xfrm>
              <a:off x="1788824" y="3846226"/>
              <a:ext cx="1944975" cy="1180289"/>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31" name="Straight Arrow Connector 30"/>
            <p:cNvCxnSpPr>
              <a:stCxn id="25" idx="5"/>
              <a:endCxn id="28" idx="0"/>
            </p:cNvCxnSpPr>
            <p:nvPr/>
          </p:nvCxnSpPr>
          <p:spPr>
            <a:xfrm>
              <a:off x="4379625" y="2474625"/>
              <a:ext cx="3009090" cy="2173574"/>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32" name="Straight Arrow Connector 31"/>
            <p:cNvCxnSpPr>
              <a:stCxn id="25" idx="6"/>
              <a:endCxn id="27"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35" name="Straight Arrow Connector 34"/>
            <p:cNvCxnSpPr>
              <a:stCxn id="26" idx="6"/>
              <a:endCxn id="28" idx="2"/>
            </p:cNvCxnSpPr>
            <p:nvPr/>
          </p:nvCxnSpPr>
          <p:spPr>
            <a:xfrm>
              <a:off x="4490432" y="5026516"/>
              <a:ext cx="2519967"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cxnSp>
        <p:nvCxnSpPr>
          <p:cNvPr id="37" name="Straight Arrow Connector 36"/>
          <p:cNvCxnSpPr>
            <a:stCxn id="26" idx="7"/>
            <a:endCxn id="27" idx="3"/>
          </p:cNvCxnSpPr>
          <p:nvPr/>
        </p:nvCxnSpPr>
        <p:spPr>
          <a:xfrm flipV="1">
            <a:off x="5886962" y="2405135"/>
            <a:ext cx="1049589" cy="876182"/>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nvGrpSpPr>
          <p:cNvPr id="71" name="Group 70"/>
          <p:cNvGrpSpPr/>
          <p:nvPr/>
        </p:nvGrpSpPr>
        <p:grpSpPr>
          <a:xfrm>
            <a:off x="8768463" y="2169321"/>
            <a:ext cx="1291969" cy="1371600"/>
            <a:chOff x="1143000" y="1828800"/>
            <a:chExt cx="3347432" cy="3576032"/>
          </a:xfrm>
        </p:grpSpPr>
        <p:sp>
          <p:nvSpPr>
            <p:cNvPr id="72" name="Oval 71"/>
            <p:cNvSpPr/>
            <p:nvPr/>
          </p:nvSpPr>
          <p:spPr>
            <a:xfrm>
              <a:off x="1143000" y="3200401"/>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73" name="Oval 72"/>
            <p:cNvSpPr/>
            <p:nvPr/>
          </p:nvSpPr>
          <p:spPr>
            <a:xfrm>
              <a:off x="3733800" y="18288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B</a:t>
              </a:r>
            </a:p>
          </p:txBody>
        </p:sp>
        <p:sp>
          <p:nvSpPr>
            <p:cNvPr id="74" name="Oval 73"/>
            <p:cNvSpPr/>
            <p:nvPr/>
          </p:nvSpPr>
          <p:spPr>
            <a:xfrm>
              <a:off x="3733800" y="46482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cxnSp>
          <p:nvCxnSpPr>
            <p:cNvPr id="75" name="Straight Arrow Connector 74"/>
            <p:cNvCxnSpPr/>
            <p:nvPr/>
          </p:nvCxnSpPr>
          <p:spPr>
            <a:xfrm flipV="1">
              <a:off x="1788824" y="224436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18268998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5"/>
          <p:cNvSpPr txBox="1">
            <a:spLocks/>
          </p:cNvSpPr>
          <p:nvPr/>
        </p:nvSpPr>
        <p:spPr>
          <a:xfrm>
            <a:off x="4331899" y="1233488"/>
            <a:ext cx="3408867" cy="4937760"/>
          </a:xfrm>
          <a:prstGeom prst="rect">
            <a:avLst/>
          </a:prstGeom>
        </p:spPr>
        <p:txBody>
          <a:bodyPr vert="horz">
            <a:normAutofit fontScale="85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r>
              <a:rPr lang="en-US" dirty="0"/>
              <a:t>What is topological ordering?</a:t>
            </a:r>
          </a:p>
          <a:p>
            <a:endParaRPr lang="en-US" dirty="0"/>
          </a:p>
          <a:p>
            <a:endParaRPr lang="en-US" dirty="0"/>
          </a:p>
          <a:p>
            <a:endParaRPr lang="en-US" dirty="0"/>
          </a:p>
          <a:p>
            <a:endParaRPr lang="en-US" dirty="0"/>
          </a:p>
          <a:p>
            <a:endParaRPr lang="en-US" dirty="0"/>
          </a:p>
          <a:p>
            <a:endParaRPr lang="en-US" dirty="0"/>
          </a:p>
          <a:p>
            <a:r>
              <a:rPr lang="en-US" dirty="0"/>
              <a:t>Fact 2:</a:t>
            </a:r>
          </a:p>
          <a:p>
            <a:pPr lvl="1"/>
            <a:r>
              <a:rPr lang="en-US" dirty="0"/>
              <a:t>Multiple topological orderings are possible.</a:t>
            </a:r>
          </a:p>
          <a:p>
            <a:pPr lvl="2"/>
            <a:r>
              <a:rPr lang="en-US" dirty="0"/>
              <a:t>A B C D E</a:t>
            </a:r>
          </a:p>
          <a:p>
            <a:pPr lvl="2"/>
            <a:r>
              <a:rPr lang="en-US" dirty="0"/>
              <a:t>A B C E D</a:t>
            </a:r>
          </a:p>
          <a:p>
            <a:pPr lvl="2"/>
            <a:r>
              <a:rPr lang="en-US" dirty="0"/>
              <a:t>A C B D E</a:t>
            </a:r>
          </a:p>
          <a:p>
            <a:pPr lvl="2"/>
            <a:r>
              <a:rPr lang="en-US" dirty="0"/>
              <a:t>A C B E D</a:t>
            </a:r>
          </a:p>
        </p:txBody>
      </p:sp>
      <p:sp>
        <p:nvSpPr>
          <p:cNvPr id="40" name="Content Placeholder 5"/>
          <p:cNvSpPr txBox="1">
            <a:spLocks/>
          </p:cNvSpPr>
          <p:nvPr/>
        </p:nvSpPr>
        <p:spPr>
          <a:xfrm>
            <a:off x="7915275" y="1228720"/>
            <a:ext cx="3648068"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r>
              <a:rPr lang="en-US" dirty="0"/>
              <a:t>What is topological ordering?</a:t>
            </a:r>
          </a:p>
          <a:p>
            <a:endParaRPr lang="en-US" dirty="0"/>
          </a:p>
          <a:p>
            <a:endParaRPr lang="en-US" dirty="0"/>
          </a:p>
          <a:p>
            <a:endParaRPr lang="en-US" dirty="0"/>
          </a:p>
          <a:p>
            <a:endParaRPr lang="en-US" dirty="0"/>
          </a:p>
          <a:p>
            <a:r>
              <a:rPr lang="en-US" dirty="0"/>
              <a:t>Fact 3:</a:t>
            </a:r>
          </a:p>
          <a:p>
            <a:pPr lvl="1"/>
            <a:r>
              <a:rPr lang="en-US" dirty="0"/>
              <a:t>For any DAG, a topological ordering must exist.</a:t>
            </a:r>
          </a:p>
        </p:txBody>
      </p:sp>
      <p:sp>
        <p:nvSpPr>
          <p:cNvPr id="2" name="Title 1"/>
          <p:cNvSpPr>
            <a:spLocks noGrp="1"/>
          </p:cNvSpPr>
          <p:nvPr>
            <p:ph type="title"/>
          </p:nvPr>
        </p:nvSpPr>
        <p:spPr/>
        <p:txBody>
          <a:bodyPr/>
          <a:lstStyle/>
          <a:p>
            <a:r>
              <a:rPr lang="en-US" dirty="0"/>
              <a:t>Topological Ordering</a:t>
            </a:r>
          </a:p>
        </p:txBody>
      </p:sp>
      <p:sp>
        <p:nvSpPr>
          <p:cNvPr id="5" name="Slide Number Placeholder 4"/>
          <p:cNvSpPr>
            <a:spLocks noGrp="1"/>
          </p:cNvSpPr>
          <p:nvPr>
            <p:ph type="sldNum" sz="quarter" idx="12"/>
          </p:nvPr>
        </p:nvSpPr>
        <p:spPr/>
        <p:txBody>
          <a:bodyPr/>
          <a:lstStyle/>
          <a:p>
            <a:fld id="{36450FFA-A71B-4322-B1E1-9AE765221D17}" type="slidenum">
              <a:rPr lang="en-GB" smtClean="0"/>
              <a:pPr/>
              <a:t>51</a:t>
            </a:fld>
            <a:endParaRPr lang="en-GB"/>
          </a:p>
        </p:txBody>
      </p:sp>
      <p:sp>
        <p:nvSpPr>
          <p:cNvPr id="6" name="Content Placeholder 5"/>
          <p:cNvSpPr>
            <a:spLocks noGrp="1"/>
          </p:cNvSpPr>
          <p:nvPr>
            <p:ph sz="quarter" idx="1"/>
          </p:nvPr>
        </p:nvSpPr>
        <p:spPr>
          <a:xfrm>
            <a:off x="609601" y="1228724"/>
            <a:ext cx="3722297" cy="4928235"/>
          </a:xfrm>
        </p:spPr>
        <p:txBody>
          <a:bodyPr>
            <a:normAutofit lnSpcReduction="10000"/>
          </a:bodyPr>
          <a:lstStyle/>
          <a:p>
            <a:pPr lvl="1"/>
            <a:r>
              <a:rPr lang="en-US" dirty="0"/>
              <a:t>What is topological ordering?</a:t>
            </a:r>
          </a:p>
          <a:p>
            <a:endParaRPr lang="en-US" dirty="0"/>
          </a:p>
          <a:p>
            <a:endParaRPr lang="en-US" dirty="0"/>
          </a:p>
          <a:p>
            <a:endParaRPr lang="en-US" dirty="0"/>
          </a:p>
          <a:p>
            <a:endParaRPr lang="en-US" dirty="0"/>
          </a:p>
          <a:p>
            <a:endParaRPr lang="en-US" dirty="0"/>
          </a:p>
          <a:p>
            <a:r>
              <a:rPr lang="en-US" dirty="0"/>
              <a:t>Fact 1:</a:t>
            </a:r>
          </a:p>
          <a:p>
            <a:pPr lvl="1"/>
            <a:r>
              <a:rPr lang="en-US" dirty="0"/>
              <a:t>Graph must be acyclic-DAG</a:t>
            </a:r>
          </a:p>
          <a:p>
            <a:pPr lvl="2"/>
            <a:r>
              <a:rPr lang="en-US" dirty="0"/>
              <a:t>You can’t define order in case of cycle</a:t>
            </a:r>
          </a:p>
        </p:txBody>
      </p:sp>
      <p:grpSp>
        <p:nvGrpSpPr>
          <p:cNvPr id="7" name="Group 6"/>
          <p:cNvGrpSpPr/>
          <p:nvPr/>
        </p:nvGrpSpPr>
        <p:grpSpPr>
          <a:xfrm>
            <a:off x="1066356" y="2172039"/>
            <a:ext cx="2556601" cy="1371600"/>
            <a:chOff x="1083472" y="1779432"/>
            <a:chExt cx="3656629" cy="1911153"/>
          </a:xfrm>
        </p:grpSpPr>
        <p:grpSp>
          <p:nvGrpSpPr>
            <p:cNvPr id="61" name="Group 60"/>
            <p:cNvGrpSpPr/>
            <p:nvPr/>
          </p:nvGrpSpPr>
          <p:grpSpPr>
            <a:xfrm>
              <a:off x="1083472" y="1779432"/>
              <a:ext cx="3656629" cy="1911153"/>
              <a:chOff x="1143000" y="1828800"/>
              <a:chExt cx="6624032" cy="3576032"/>
            </a:xfrm>
          </p:grpSpPr>
          <p:sp>
            <p:nvSpPr>
              <p:cNvPr id="63" name="Oval 62"/>
              <p:cNvSpPr/>
              <p:nvPr/>
            </p:nvSpPr>
            <p:spPr>
              <a:xfrm>
                <a:off x="1143000" y="3200401"/>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64" name="Oval 63"/>
              <p:cNvSpPr/>
              <p:nvPr/>
            </p:nvSpPr>
            <p:spPr>
              <a:xfrm>
                <a:off x="3733800" y="18288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B</a:t>
                </a:r>
              </a:p>
            </p:txBody>
          </p:sp>
          <p:sp>
            <p:nvSpPr>
              <p:cNvPr id="65" name="Oval 64"/>
              <p:cNvSpPr/>
              <p:nvPr/>
            </p:nvSpPr>
            <p:spPr>
              <a:xfrm>
                <a:off x="3733800" y="46482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66" name="Oval 65"/>
              <p:cNvSpPr/>
              <p:nvPr/>
            </p:nvSpPr>
            <p:spPr>
              <a:xfrm>
                <a:off x="6984304" y="18288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D</a:t>
                </a:r>
              </a:p>
            </p:txBody>
          </p:sp>
          <p:sp>
            <p:nvSpPr>
              <p:cNvPr id="67" name="Oval 66"/>
              <p:cNvSpPr/>
              <p:nvPr/>
            </p:nvSpPr>
            <p:spPr>
              <a:xfrm>
                <a:off x="7010400" y="46482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E</a:t>
                </a:r>
              </a:p>
            </p:txBody>
          </p:sp>
          <p:cxnSp>
            <p:nvCxnSpPr>
              <p:cNvPr id="93" name="Straight Arrow Connector 92"/>
              <p:cNvCxnSpPr>
                <a:stCxn id="63" idx="7"/>
                <a:endCxn id="64" idx="2"/>
              </p:cNvCxnSpPr>
              <p:nvPr/>
            </p:nvCxnSpPr>
            <p:spPr>
              <a:xfrm flipV="1">
                <a:off x="1788824" y="220711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91" name="Straight Arrow Connector 90"/>
              <p:cNvCxnSpPr>
                <a:stCxn id="63" idx="5"/>
                <a:endCxn id="65" idx="2"/>
              </p:cNvCxnSpPr>
              <p:nvPr/>
            </p:nvCxnSpPr>
            <p:spPr>
              <a:xfrm>
                <a:off x="1788824" y="3846226"/>
                <a:ext cx="1944975" cy="1180289"/>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9" name="Straight Arrow Connector 88"/>
              <p:cNvCxnSpPr/>
              <p:nvPr/>
            </p:nvCxnSpPr>
            <p:spPr>
              <a:xfrm>
                <a:off x="3973694"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5" name="Straight Arrow Connector 84"/>
              <p:cNvCxnSpPr>
                <a:stCxn id="64" idx="6"/>
                <a:endCxn id="66"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3" name="Straight Arrow Connector 82"/>
              <p:cNvCxnSpPr>
                <a:stCxn id="64" idx="5"/>
                <a:endCxn id="67" idx="1"/>
              </p:cNvCxnSpPr>
              <p:nvPr/>
            </p:nvCxnSpPr>
            <p:spPr>
              <a:xfrm>
                <a:off x="4379625" y="2474625"/>
                <a:ext cx="2741582"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81" name="Straight Arrow Connector 80"/>
              <p:cNvCxnSpPr>
                <a:stCxn id="67" idx="0"/>
                <a:endCxn id="66" idx="4"/>
              </p:cNvCxnSpPr>
              <p:nvPr/>
            </p:nvCxnSpPr>
            <p:spPr>
              <a:xfrm flipH="1" flipV="1">
                <a:off x="7362621" y="2585432"/>
                <a:ext cx="0" cy="2062768"/>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79" name="Straight Arrow Connector 78"/>
              <p:cNvCxnSpPr>
                <a:stCxn id="65" idx="6"/>
                <a:endCxn id="67" idx="2"/>
              </p:cNvCxnSpPr>
              <p:nvPr/>
            </p:nvCxnSpPr>
            <p:spPr>
              <a:xfrm>
                <a:off x="4490432" y="5026516"/>
                <a:ext cx="2519967"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77" name="Straight Arrow Connector 76"/>
              <p:cNvCxnSpPr>
                <a:stCxn id="65" idx="7"/>
                <a:endCxn id="66" idx="3"/>
              </p:cNvCxnSpPr>
              <p:nvPr/>
            </p:nvCxnSpPr>
            <p:spPr>
              <a:xfrm flipV="1">
                <a:off x="4379625" y="2474625"/>
                <a:ext cx="2715486"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cxnSp>
          <p:nvCxnSpPr>
            <p:cNvPr id="22" name="Straight Arrow Connector 21"/>
            <p:cNvCxnSpPr/>
            <p:nvPr/>
          </p:nvCxnSpPr>
          <p:spPr>
            <a:xfrm flipV="1">
              <a:off x="2794166" y="2201116"/>
              <a:ext cx="0" cy="1027062"/>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grpSp>
        <p:nvGrpSpPr>
          <p:cNvPr id="23" name="Group 22"/>
          <p:cNvGrpSpPr/>
          <p:nvPr/>
        </p:nvGrpSpPr>
        <p:grpSpPr>
          <a:xfrm>
            <a:off x="4635942" y="2157426"/>
            <a:ext cx="2560320" cy="1371600"/>
            <a:chOff x="1143000" y="1828800"/>
            <a:chExt cx="6624032" cy="3576032"/>
          </a:xfrm>
        </p:grpSpPr>
        <p:sp>
          <p:nvSpPr>
            <p:cNvPr id="24" name="Oval 23"/>
            <p:cNvSpPr/>
            <p:nvPr/>
          </p:nvSpPr>
          <p:spPr>
            <a:xfrm>
              <a:off x="1143000" y="3200401"/>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25" name="Oval 24"/>
            <p:cNvSpPr/>
            <p:nvPr/>
          </p:nvSpPr>
          <p:spPr>
            <a:xfrm>
              <a:off x="3733800" y="18288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B</a:t>
              </a:r>
            </a:p>
          </p:txBody>
        </p:sp>
        <p:sp>
          <p:nvSpPr>
            <p:cNvPr id="26" name="Oval 25"/>
            <p:cNvSpPr/>
            <p:nvPr/>
          </p:nvSpPr>
          <p:spPr>
            <a:xfrm>
              <a:off x="3733800" y="46482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27" name="Oval 26"/>
            <p:cNvSpPr/>
            <p:nvPr/>
          </p:nvSpPr>
          <p:spPr>
            <a:xfrm>
              <a:off x="6984304" y="18288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D</a:t>
              </a:r>
            </a:p>
          </p:txBody>
        </p:sp>
        <p:sp>
          <p:nvSpPr>
            <p:cNvPr id="28" name="Oval 27"/>
            <p:cNvSpPr/>
            <p:nvPr/>
          </p:nvSpPr>
          <p:spPr>
            <a:xfrm>
              <a:off x="7010400" y="46482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E</a:t>
              </a:r>
            </a:p>
          </p:txBody>
        </p:sp>
        <p:cxnSp>
          <p:nvCxnSpPr>
            <p:cNvPr id="29" name="Straight Arrow Connector 28"/>
            <p:cNvCxnSpPr>
              <a:stCxn id="24" idx="7"/>
              <a:endCxn id="25" idx="2"/>
            </p:cNvCxnSpPr>
            <p:nvPr/>
          </p:nvCxnSpPr>
          <p:spPr>
            <a:xfrm flipV="1">
              <a:off x="1788824" y="220711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30" name="Straight Arrow Connector 29"/>
            <p:cNvCxnSpPr>
              <a:stCxn id="24" idx="5"/>
              <a:endCxn id="26" idx="2"/>
            </p:cNvCxnSpPr>
            <p:nvPr/>
          </p:nvCxnSpPr>
          <p:spPr>
            <a:xfrm>
              <a:off x="1788824" y="3846226"/>
              <a:ext cx="1944975" cy="1180289"/>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31" name="Straight Arrow Connector 30"/>
            <p:cNvCxnSpPr>
              <a:stCxn id="25" idx="5"/>
              <a:endCxn id="28" idx="0"/>
            </p:cNvCxnSpPr>
            <p:nvPr/>
          </p:nvCxnSpPr>
          <p:spPr>
            <a:xfrm>
              <a:off x="4379625" y="2474625"/>
              <a:ext cx="3009090" cy="2173574"/>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32" name="Straight Arrow Connector 31"/>
            <p:cNvCxnSpPr>
              <a:stCxn id="25" idx="6"/>
              <a:endCxn id="27"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35" name="Straight Arrow Connector 34"/>
            <p:cNvCxnSpPr>
              <a:stCxn id="26" idx="6"/>
              <a:endCxn id="28" idx="2"/>
            </p:cNvCxnSpPr>
            <p:nvPr/>
          </p:nvCxnSpPr>
          <p:spPr>
            <a:xfrm>
              <a:off x="4490432" y="5026516"/>
              <a:ext cx="2519967"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cxnSp>
        <p:nvCxnSpPr>
          <p:cNvPr id="37" name="Straight Arrow Connector 36"/>
          <p:cNvCxnSpPr>
            <a:stCxn id="26" idx="7"/>
            <a:endCxn id="27" idx="3"/>
          </p:cNvCxnSpPr>
          <p:nvPr/>
        </p:nvCxnSpPr>
        <p:spPr>
          <a:xfrm flipV="1">
            <a:off x="5886962" y="2405135"/>
            <a:ext cx="1049589" cy="876182"/>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nvGrpSpPr>
          <p:cNvPr id="71" name="Group 70"/>
          <p:cNvGrpSpPr/>
          <p:nvPr/>
        </p:nvGrpSpPr>
        <p:grpSpPr>
          <a:xfrm>
            <a:off x="8768463" y="2169321"/>
            <a:ext cx="1291969" cy="1371600"/>
            <a:chOff x="1143000" y="1828800"/>
            <a:chExt cx="3347432" cy="3576032"/>
          </a:xfrm>
        </p:grpSpPr>
        <p:sp>
          <p:nvSpPr>
            <p:cNvPr id="72" name="Oval 71"/>
            <p:cNvSpPr/>
            <p:nvPr/>
          </p:nvSpPr>
          <p:spPr>
            <a:xfrm>
              <a:off x="1143000" y="3200401"/>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73" name="Oval 72"/>
            <p:cNvSpPr/>
            <p:nvPr/>
          </p:nvSpPr>
          <p:spPr>
            <a:xfrm>
              <a:off x="3733800" y="18288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B</a:t>
              </a:r>
            </a:p>
          </p:txBody>
        </p:sp>
        <p:sp>
          <p:nvSpPr>
            <p:cNvPr id="74" name="Oval 73"/>
            <p:cNvSpPr/>
            <p:nvPr/>
          </p:nvSpPr>
          <p:spPr>
            <a:xfrm>
              <a:off x="3733800" y="4648200"/>
              <a:ext cx="756632" cy="75663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cxnSp>
          <p:nvCxnSpPr>
            <p:cNvPr id="75" name="Straight Arrow Connector 74"/>
            <p:cNvCxnSpPr/>
            <p:nvPr/>
          </p:nvCxnSpPr>
          <p:spPr>
            <a:xfrm flipV="1">
              <a:off x="1788824" y="224436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3066611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Topological Ordering</a:t>
            </a:r>
          </a:p>
        </p:txBody>
      </p:sp>
      <p:sp>
        <p:nvSpPr>
          <p:cNvPr id="5" name="Slide Number Placeholder 4"/>
          <p:cNvSpPr>
            <a:spLocks noGrp="1"/>
          </p:cNvSpPr>
          <p:nvPr>
            <p:ph type="sldNum" sz="quarter" idx="12"/>
          </p:nvPr>
        </p:nvSpPr>
        <p:spPr/>
        <p:txBody>
          <a:bodyPr/>
          <a:lstStyle/>
          <a:p>
            <a:fld id="{36450FFA-A71B-4322-B1E1-9AE765221D17}" type="slidenum">
              <a:rPr lang="en-GB" smtClean="0"/>
              <a:pPr/>
              <a:t>52</a:t>
            </a:fld>
            <a:endParaRPr lang="en-GB"/>
          </a:p>
        </p:txBody>
      </p:sp>
      <p:sp>
        <p:nvSpPr>
          <p:cNvPr id="6" name="Content Placeholder 5"/>
          <p:cNvSpPr>
            <a:spLocks noGrp="1"/>
          </p:cNvSpPr>
          <p:nvPr>
            <p:ph sz="quarter" idx="1"/>
          </p:nvPr>
        </p:nvSpPr>
        <p:spPr/>
        <p:txBody>
          <a:bodyPr>
            <a:normAutofit/>
          </a:bodyPr>
          <a:lstStyle/>
          <a:p>
            <a:r>
              <a:rPr lang="en-US" dirty="0"/>
              <a:t>How to get topological ordering of vertices?</a:t>
            </a:r>
          </a:p>
          <a:p>
            <a:endParaRPr lang="en-US" dirty="0"/>
          </a:p>
          <a:p>
            <a:endParaRPr lang="en-US" dirty="0"/>
          </a:p>
          <a:p>
            <a:endParaRPr lang="en-US" dirty="0"/>
          </a:p>
          <a:p>
            <a:endParaRPr lang="en-US" dirty="0"/>
          </a:p>
          <a:p>
            <a:r>
              <a:rPr lang="en-US" dirty="0"/>
              <a:t>Will DFS help here?</a:t>
            </a:r>
          </a:p>
          <a:p>
            <a:pPr lvl="1"/>
            <a:r>
              <a:rPr lang="en-US" dirty="0"/>
              <a:t>What is the order of vertices according to discovery time?</a:t>
            </a:r>
          </a:p>
          <a:p>
            <a:pPr lvl="1"/>
            <a:r>
              <a:rPr lang="en-US" dirty="0"/>
              <a:t>What is the order of vertices according to finish time?</a:t>
            </a:r>
          </a:p>
          <a:p>
            <a:r>
              <a:rPr lang="en-US" dirty="0"/>
              <a:t>How to detect Cycle?</a:t>
            </a:r>
          </a:p>
        </p:txBody>
      </p:sp>
      <p:grpSp>
        <p:nvGrpSpPr>
          <p:cNvPr id="38" name="Group 37"/>
          <p:cNvGrpSpPr/>
          <p:nvPr/>
        </p:nvGrpSpPr>
        <p:grpSpPr>
          <a:xfrm>
            <a:off x="7811471" y="1716755"/>
            <a:ext cx="3656629" cy="1828800"/>
            <a:chOff x="1143000" y="1828800"/>
            <a:chExt cx="6624032" cy="3576032"/>
          </a:xfrm>
        </p:grpSpPr>
        <p:sp>
          <p:nvSpPr>
            <p:cNvPr id="39" name="Oval 38"/>
            <p:cNvSpPr/>
            <p:nvPr/>
          </p:nvSpPr>
          <p:spPr>
            <a:xfrm>
              <a:off x="1143000" y="3200401"/>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40" name="Oval 39"/>
            <p:cNvSpPr/>
            <p:nvPr/>
          </p:nvSpPr>
          <p:spPr>
            <a:xfrm>
              <a:off x="3733800"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B</a:t>
              </a:r>
            </a:p>
          </p:txBody>
        </p:sp>
        <p:sp>
          <p:nvSpPr>
            <p:cNvPr id="41" name="Oval 40"/>
            <p:cNvSpPr/>
            <p:nvPr/>
          </p:nvSpPr>
          <p:spPr>
            <a:xfrm>
              <a:off x="37338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42" name="Oval 41"/>
            <p:cNvSpPr/>
            <p:nvPr/>
          </p:nvSpPr>
          <p:spPr>
            <a:xfrm>
              <a:off x="6984304"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D</a:t>
              </a:r>
            </a:p>
          </p:txBody>
        </p:sp>
        <p:sp>
          <p:nvSpPr>
            <p:cNvPr id="43" name="Oval 42"/>
            <p:cNvSpPr/>
            <p:nvPr/>
          </p:nvSpPr>
          <p:spPr>
            <a:xfrm>
              <a:off x="70104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E</a:t>
              </a:r>
            </a:p>
          </p:txBody>
        </p:sp>
        <p:cxnSp>
          <p:nvCxnSpPr>
            <p:cNvPr id="44" name="Straight Arrow Connector 43"/>
            <p:cNvCxnSpPr>
              <a:stCxn id="39" idx="7"/>
              <a:endCxn id="40" idx="2"/>
            </p:cNvCxnSpPr>
            <p:nvPr/>
          </p:nvCxnSpPr>
          <p:spPr>
            <a:xfrm flipV="1">
              <a:off x="1788824" y="220711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45" name="Straight Arrow Connector 44"/>
            <p:cNvCxnSpPr>
              <a:stCxn id="39" idx="5"/>
              <a:endCxn id="41" idx="2"/>
            </p:cNvCxnSpPr>
            <p:nvPr/>
          </p:nvCxnSpPr>
          <p:spPr>
            <a:xfrm>
              <a:off x="1788824" y="3846226"/>
              <a:ext cx="1944975" cy="1180289"/>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46" name="Straight Arrow Connector 45"/>
            <p:cNvCxnSpPr/>
            <p:nvPr/>
          </p:nvCxnSpPr>
          <p:spPr>
            <a:xfrm>
              <a:off x="3973694"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47" name="Straight Arrow Connector 46"/>
            <p:cNvCxnSpPr>
              <a:stCxn id="40" idx="6"/>
              <a:endCxn id="42"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48" name="Straight Arrow Connector 47"/>
            <p:cNvCxnSpPr>
              <a:stCxn id="40" idx="5"/>
              <a:endCxn id="43" idx="1"/>
            </p:cNvCxnSpPr>
            <p:nvPr/>
          </p:nvCxnSpPr>
          <p:spPr>
            <a:xfrm>
              <a:off x="4379625" y="2474625"/>
              <a:ext cx="2741582"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49" name="Straight Arrow Connector 48"/>
            <p:cNvCxnSpPr>
              <a:stCxn id="43" idx="0"/>
              <a:endCxn id="42" idx="4"/>
            </p:cNvCxnSpPr>
            <p:nvPr/>
          </p:nvCxnSpPr>
          <p:spPr>
            <a:xfrm flipH="1" flipV="1">
              <a:off x="7362621" y="2585432"/>
              <a:ext cx="26097" cy="206276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50" name="Straight Arrow Connector 49"/>
            <p:cNvCxnSpPr>
              <a:stCxn id="41" idx="6"/>
              <a:endCxn id="43" idx="2"/>
            </p:cNvCxnSpPr>
            <p:nvPr/>
          </p:nvCxnSpPr>
          <p:spPr>
            <a:xfrm>
              <a:off x="4490432" y="5026516"/>
              <a:ext cx="2519967"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51" name="Straight Arrow Connector 50"/>
            <p:cNvCxnSpPr>
              <a:stCxn id="41" idx="7"/>
              <a:endCxn id="42" idx="3"/>
            </p:cNvCxnSpPr>
            <p:nvPr/>
          </p:nvCxnSpPr>
          <p:spPr>
            <a:xfrm flipV="1">
              <a:off x="4379625" y="2474625"/>
              <a:ext cx="2715486"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15539582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Topological Ordering</a:t>
            </a:r>
          </a:p>
        </p:txBody>
      </p:sp>
      <p:sp>
        <p:nvSpPr>
          <p:cNvPr id="5" name="Slide Number Placeholder 4"/>
          <p:cNvSpPr>
            <a:spLocks noGrp="1"/>
          </p:cNvSpPr>
          <p:nvPr>
            <p:ph type="sldNum" sz="quarter" idx="12"/>
          </p:nvPr>
        </p:nvSpPr>
        <p:spPr/>
        <p:txBody>
          <a:bodyPr/>
          <a:lstStyle/>
          <a:p>
            <a:fld id="{36450FFA-A71B-4322-B1E1-9AE765221D17}" type="slidenum">
              <a:rPr lang="en-GB" smtClean="0"/>
              <a:pPr/>
              <a:t>53</a:t>
            </a:fld>
            <a:endParaRPr lang="en-GB"/>
          </a:p>
        </p:txBody>
      </p:sp>
      <p:sp>
        <p:nvSpPr>
          <p:cNvPr id="6" name="Content Placeholder 5"/>
          <p:cNvSpPr>
            <a:spLocks noGrp="1"/>
          </p:cNvSpPr>
          <p:nvPr>
            <p:ph sz="quarter" idx="1"/>
          </p:nvPr>
        </p:nvSpPr>
        <p:spPr/>
        <p:txBody>
          <a:bodyPr>
            <a:normAutofit lnSpcReduction="10000"/>
          </a:bodyPr>
          <a:lstStyle/>
          <a:p>
            <a:r>
              <a:rPr lang="en-US" dirty="0"/>
              <a:t>Using DFS</a:t>
            </a:r>
          </a:p>
          <a:p>
            <a:pPr algn="l" rtl="0"/>
            <a:r>
              <a:rPr lang="en-US" sz="2400" dirty="0">
                <a:effectLst/>
              </a:rPr>
              <a:t>Here’s a step-by-step algorithm for topological sorting using Depth First Search (DFS):</a:t>
            </a:r>
          </a:p>
          <a:p>
            <a:pPr lvl="1">
              <a:buFont typeface="Arial" panose="020B0604020202020204" pitchFamily="34" charset="0"/>
              <a:buChar char="•"/>
            </a:pPr>
            <a:r>
              <a:rPr lang="en-US" dirty="0"/>
              <a:t>Create a graph with</a:t>
            </a:r>
            <a:r>
              <a:rPr lang="en-US" b="1" dirty="0"/>
              <a:t> n</a:t>
            </a:r>
            <a:r>
              <a:rPr lang="en-US" dirty="0"/>
              <a:t> vertices and </a:t>
            </a:r>
            <a:r>
              <a:rPr lang="en-US" b="1" dirty="0"/>
              <a:t>m</a:t>
            </a:r>
            <a:r>
              <a:rPr lang="en-US" dirty="0"/>
              <a:t>-directed edges.</a:t>
            </a:r>
          </a:p>
          <a:p>
            <a:pPr lvl="1">
              <a:buFont typeface="Arial" panose="020B0604020202020204" pitchFamily="34" charset="0"/>
              <a:buChar char="•"/>
            </a:pPr>
            <a:r>
              <a:rPr lang="en-US" dirty="0"/>
              <a:t>Initialize a stack and a visited array of size </a:t>
            </a:r>
            <a:r>
              <a:rPr lang="en-US" b="1" dirty="0"/>
              <a:t>n</a:t>
            </a:r>
            <a:r>
              <a:rPr lang="en-US" dirty="0"/>
              <a:t>.</a:t>
            </a:r>
          </a:p>
          <a:p>
            <a:pPr lvl="1">
              <a:buFont typeface="Arial" panose="020B0604020202020204" pitchFamily="34" charset="0"/>
              <a:buChar char="•"/>
            </a:pPr>
            <a:r>
              <a:rPr lang="en-US" dirty="0"/>
              <a:t>For each unvisited vertex in the graph, do the following:</a:t>
            </a:r>
          </a:p>
          <a:p>
            <a:pPr marL="1017270" lvl="2" indent="-285750">
              <a:buFont typeface="Arial" panose="020B0604020202020204" pitchFamily="34" charset="0"/>
              <a:buChar char="•"/>
            </a:pPr>
            <a:r>
              <a:rPr lang="en-US" dirty="0"/>
              <a:t>Call the DFS function with the vertex as the parameter.</a:t>
            </a:r>
          </a:p>
          <a:p>
            <a:pPr marL="1017270" lvl="2" indent="-285750">
              <a:buFont typeface="Arial" panose="020B0604020202020204" pitchFamily="34" charset="0"/>
              <a:buChar char="•"/>
            </a:pPr>
            <a:r>
              <a:rPr lang="en-US" dirty="0"/>
              <a:t>In the DFS function, mark the vertex as visited and recursively call the DFS function for all unvisited neighbors of the vertex.</a:t>
            </a:r>
          </a:p>
          <a:p>
            <a:pPr marL="1017270" lvl="2" indent="-285750">
              <a:buFont typeface="Arial" panose="020B0604020202020204" pitchFamily="34" charset="0"/>
              <a:buChar char="•"/>
            </a:pPr>
            <a:r>
              <a:rPr lang="en-US" dirty="0"/>
              <a:t>Once all the neighbors have been visited, push the vertex onto the stack.</a:t>
            </a:r>
          </a:p>
          <a:p>
            <a:pPr lvl="1">
              <a:buFont typeface="Arial" panose="020B0604020202020204" pitchFamily="34" charset="0"/>
              <a:buChar char="•"/>
            </a:pPr>
            <a:r>
              <a:rPr lang="en-US" dirty="0"/>
              <a:t>After all, vertices have been visited, pop elements from the stack and append them to the output list until the stack is empty.</a:t>
            </a:r>
          </a:p>
          <a:p>
            <a:pPr lvl="1">
              <a:buFont typeface="Arial" panose="020B0604020202020204" pitchFamily="34" charset="0"/>
              <a:buChar char="•"/>
            </a:pPr>
            <a:r>
              <a:rPr lang="en-US" dirty="0"/>
              <a:t>The resulting list is the topologically sorted order of the graph.</a:t>
            </a:r>
          </a:p>
          <a:p>
            <a:pPr lvl="1"/>
            <a:endParaRPr lang="en-US" dirty="0"/>
          </a:p>
        </p:txBody>
      </p:sp>
      <p:grpSp>
        <p:nvGrpSpPr>
          <p:cNvPr id="8" name="Group 7"/>
          <p:cNvGrpSpPr/>
          <p:nvPr/>
        </p:nvGrpSpPr>
        <p:grpSpPr>
          <a:xfrm>
            <a:off x="7802664" y="1564541"/>
            <a:ext cx="3779736" cy="2518416"/>
            <a:chOff x="1260277" y="1594093"/>
            <a:chExt cx="3779736" cy="2518416"/>
          </a:xfrm>
        </p:grpSpPr>
        <p:grpSp>
          <p:nvGrpSpPr>
            <p:cNvPr id="38" name="Group 37"/>
            <p:cNvGrpSpPr/>
            <p:nvPr/>
          </p:nvGrpSpPr>
          <p:grpSpPr>
            <a:xfrm>
              <a:off x="1260277" y="1915833"/>
              <a:ext cx="3656629" cy="1828800"/>
              <a:chOff x="1143000" y="1828800"/>
              <a:chExt cx="6624032" cy="3576032"/>
            </a:xfrm>
          </p:grpSpPr>
          <p:sp>
            <p:nvSpPr>
              <p:cNvPr id="39" name="Oval 38"/>
              <p:cNvSpPr/>
              <p:nvPr/>
            </p:nvSpPr>
            <p:spPr>
              <a:xfrm>
                <a:off x="1143000" y="3200401"/>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40" name="Oval 39"/>
              <p:cNvSpPr/>
              <p:nvPr/>
            </p:nvSpPr>
            <p:spPr>
              <a:xfrm>
                <a:off x="3733800"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B</a:t>
                </a:r>
              </a:p>
            </p:txBody>
          </p:sp>
          <p:sp>
            <p:nvSpPr>
              <p:cNvPr id="41" name="Oval 40"/>
              <p:cNvSpPr/>
              <p:nvPr/>
            </p:nvSpPr>
            <p:spPr>
              <a:xfrm>
                <a:off x="37338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42" name="Oval 41"/>
              <p:cNvSpPr/>
              <p:nvPr/>
            </p:nvSpPr>
            <p:spPr>
              <a:xfrm>
                <a:off x="6984304"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D</a:t>
                </a:r>
              </a:p>
            </p:txBody>
          </p:sp>
          <p:sp>
            <p:nvSpPr>
              <p:cNvPr id="43" name="Oval 42"/>
              <p:cNvSpPr/>
              <p:nvPr/>
            </p:nvSpPr>
            <p:spPr>
              <a:xfrm>
                <a:off x="70104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E</a:t>
                </a:r>
              </a:p>
            </p:txBody>
          </p:sp>
          <p:cxnSp>
            <p:nvCxnSpPr>
              <p:cNvPr id="44" name="Straight Arrow Connector 43"/>
              <p:cNvCxnSpPr>
                <a:stCxn id="39" idx="7"/>
                <a:endCxn id="40" idx="2"/>
              </p:cNvCxnSpPr>
              <p:nvPr/>
            </p:nvCxnSpPr>
            <p:spPr>
              <a:xfrm flipV="1">
                <a:off x="1788824" y="2207116"/>
                <a:ext cx="1944975" cy="110409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9" idx="5"/>
                <a:endCxn id="41" idx="2"/>
              </p:cNvCxnSpPr>
              <p:nvPr/>
            </p:nvCxnSpPr>
            <p:spPr>
              <a:xfrm>
                <a:off x="1788824" y="3846226"/>
                <a:ext cx="1944975" cy="1180289"/>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6" name="Straight Arrow Connector 45"/>
              <p:cNvCxnSpPr/>
              <p:nvPr/>
            </p:nvCxnSpPr>
            <p:spPr>
              <a:xfrm>
                <a:off x="3973694" y="2680318"/>
                <a:ext cx="0" cy="1921775"/>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0" idx="6"/>
                <a:endCxn id="42" idx="2"/>
              </p:cNvCxnSpPr>
              <p:nvPr/>
            </p:nvCxnSpPr>
            <p:spPr>
              <a:xfrm>
                <a:off x="4490432" y="2207116"/>
                <a:ext cx="2493872"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8" name="Straight Arrow Connector 47"/>
              <p:cNvCxnSpPr>
                <a:stCxn id="40" idx="5"/>
                <a:endCxn id="43" idx="1"/>
              </p:cNvCxnSpPr>
              <p:nvPr/>
            </p:nvCxnSpPr>
            <p:spPr>
              <a:xfrm>
                <a:off x="4379625" y="2474625"/>
                <a:ext cx="2741582" cy="2284381"/>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9" name="Straight Arrow Connector 48"/>
              <p:cNvCxnSpPr>
                <a:stCxn id="43" idx="0"/>
                <a:endCxn id="42" idx="4"/>
              </p:cNvCxnSpPr>
              <p:nvPr/>
            </p:nvCxnSpPr>
            <p:spPr>
              <a:xfrm flipH="1" flipV="1">
                <a:off x="7362621" y="2585432"/>
                <a:ext cx="26097" cy="2062767"/>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50" name="Straight Arrow Connector 49"/>
              <p:cNvCxnSpPr>
                <a:stCxn id="41" idx="6"/>
                <a:endCxn id="43" idx="2"/>
              </p:cNvCxnSpPr>
              <p:nvPr/>
            </p:nvCxnSpPr>
            <p:spPr>
              <a:xfrm>
                <a:off x="4490432" y="5026516"/>
                <a:ext cx="2519967" cy="0"/>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1" idx="7"/>
                <a:endCxn id="42" idx="3"/>
              </p:cNvCxnSpPr>
              <p:nvPr/>
            </p:nvCxnSpPr>
            <p:spPr>
              <a:xfrm flipV="1">
                <a:off x="4379625" y="2474625"/>
                <a:ext cx="2715486" cy="228438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1313783" y="2281518"/>
              <a:ext cx="595035" cy="369332"/>
            </a:xfrm>
            <a:prstGeom prst="rect">
              <a:avLst/>
            </a:prstGeom>
            <a:noFill/>
          </p:spPr>
          <p:txBody>
            <a:bodyPr wrap="none" rtlCol="0">
              <a:spAutoFit/>
            </a:bodyPr>
            <a:lstStyle/>
            <a:p>
              <a:r>
                <a:rPr lang="en-US" dirty="0"/>
                <a:t>1/10</a:t>
              </a:r>
            </a:p>
          </p:txBody>
        </p:sp>
        <p:sp>
          <p:nvSpPr>
            <p:cNvPr id="69" name="TextBox 68"/>
            <p:cNvSpPr txBox="1"/>
            <p:nvPr/>
          </p:nvSpPr>
          <p:spPr>
            <a:xfrm>
              <a:off x="2745909" y="1594093"/>
              <a:ext cx="479618" cy="369332"/>
            </a:xfrm>
            <a:prstGeom prst="rect">
              <a:avLst/>
            </a:prstGeom>
            <a:noFill/>
          </p:spPr>
          <p:txBody>
            <a:bodyPr wrap="none" rtlCol="0">
              <a:spAutoFit/>
            </a:bodyPr>
            <a:lstStyle/>
            <a:p>
              <a:r>
                <a:rPr lang="en-US" dirty="0"/>
                <a:t>2/9</a:t>
              </a:r>
            </a:p>
          </p:txBody>
        </p:sp>
        <p:sp>
          <p:nvSpPr>
            <p:cNvPr id="70" name="TextBox 69"/>
            <p:cNvSpPr txBox="1"/>
            <p:nvPr/>
          </p:nvSpPr>
          <p:spPr>
            <a:xfrm>
              <a:off x="4542884" y="1594093"/>
              <a:ext cx="479618" cy="369332"/>
            </a:xfrm>
            <a:prstGeom prst="rect">
              <a:avLst/>
            </a:prstGeom>
            <a:noFill/>
          </p:spPr>
          <p:txBody>
            <a:bodyPr wrap="none" rtlCol="0">
              <a:spAutoFit/>
            </a:bodyPr>
            <a:lstStyle/>
            <a:p>
              <a:r>
                <a:rPr lang="en-US" dirty="0"/>
                <a:t>4/5</a:t>
              </a:r>
            </a:p>
          </p:txBody>
        </p:sp>
        <p:sp>
          <p:nvSpPr>
            <p:cNvPr id="71" name="TextBox 70"/>
            <p:cNvSpPr txBox="1"/>
            <p:nvPr/>
          </p:nvSpPr>
          <p:spPr>
            <a:xfrm>
              <a:off x="2744926" y="3743177"/>
              <a:ext cx="479618" cy="369332"/>
            </a:xfrm>
            <a:prstGeom prst="rect">
              <a:avLst/>
            </a:prstGeom>
            <a:noFill/>
          </p:spPr>
          <p:txBody>
            <a:bodyPr wrap="none" rtlCol="0">
              <a:spAutoFit/>
            </a:bodyPr>
            <a:lstStyle/>
            <a:p>
              <a:r>
                <a:rPr lang="en-US" dirty="0"/>
                <a:t>3/8</a:t>
              </a:r>
            </a:p>
          </p:txBody>
        </p:sp>
        <p:sp>
          <p:nvSpPr>
            <p:cNvPr id="72" name="TextBox 71"/>
            <p:cNvSpPr txBox="1"/>
            <p:nvPr/>
          </p:nvSpPr>
          <p:spPr>
            <a:xfrm>
              <a:off x="4560395" y="3743177"/>
              <a:ext cx="479618" cy="369332"/>
            </a:xfrm>
            <a:prstGeom prst="rect">
              <a:avLst/>
            </a:prstGeom>
            <a:noFill/>
          </p:spPr>
          <p:txBody>
            <a:bodyPr wrap="none" rtlCol="0">
              <a:spAutoFit/>
            </a:bodyPr>
            <a:lstStyle/>
            <a:p>
              <a:r>
                <a:rPr lang="en-US" dirty="0"/>
                <a:t>6/7</a:t>
              </a:r>
            </a:p>
          </p:txBody>
        </p:sp>
      </p:grpSp>
      <p:grpSp>
        <p:nvGrpSpPr>
          <p:cNvPr id="87" name="Group 86"/>
          <p:cNvGrpSpPr/>
          <p:nvPr/>
        </p:nvGrpSpPr>
        <p:grpSpPr>
          <a:xfrm>
            <a:off x="7353828" y="5968906"/>
            <a:ext cx="4228572" cy="424633"/>
            <a:chOff x="1143000" y="3200401"/>
            <a:chExt cx="7660114" cy="794547"/>
          </a:xfrm>
        </p:grpSpPr>
        <p:sp>
          <p:nvSpPr>
            <p:cNvPr id="88" name="Oval 87"/>
            <p:cNvSpPr/>
            <p:nvPr/>
          </p:nvSpPr>
          <p:spPr>
            <a:xfrm>
              <a:off x="1143000" y="3200401"/>
              <a:ext cx="756632"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a:t>
              </a:r>
            </a:p>
          </p:txBody>
        </p:sp>
        <p:sp>
          <p:nvSpPr>
            <p:cNvPr id="89" name="Oval 88"/>
            <p:cNvSpPr/>
            <p:nvPr/>
          </p:nvSpPr>
          <p:spPr>
            <a:xfrm>
              <a:off x="2855521" y="3205322"/>
              <a:ext cx="756633"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B</a:t>
              </a:r>
            </a:p>
          </p:txBody>
        </p:sp>
        <p:sp>
          <p:nvSpPr>
            <p:cNvPr id="90" name="Oval 89"/>
            <p:cNvSpPr/>
            <p:nvPr/>
          </p:nvSpPr>
          <p:spPr>
            <a:xfrm>
              <a:off x="4535417" y="3238316"/>
              <a:ext cx="756633"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a:t>
              </a:r>
            </a:p>
          </p:txBody>
        </p:sp>
        <p:sp>
          <p:nvSpPr>
            <p:cNvPr id="91" name="Oval 90"/>
            <p:cNvSpPr/>
            <p:nvPr/>
          </p:nvSpPr>
          <p:spPr>
            <a:xfrm>
              <a:off x="8046483" y="3238316"/>
              <a:ext cx="756631"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D</a:t>
              </a:r>
            </a:p>
          </p:txBody>
        </p:sp>
        <p:sp>
          <p:nvSpPr>
            <p:cNvPr id="92" name="Oval 91"/>
            <p:cNvSpPr/>
            <p:nvPr/>
          </p:nvSpPr>
          <p:spPr>
            <a:xfrm>
              <a:off x="6301112" y="3238316"/>
              <a:ext cx="756633" cy="7566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E</a:t>
              </a:r>
            </a:p>
          </p:txBody>
        </p:sp>
        <p:cxnSp>
          <p:nvCxnSpPr>
            <p:cNvPr id="93" name="Straight Arrow Connector 92"/>
            <p:cNvCxnSpPr>
              <a:stCxn id="88" idx="6"/>
              <a:endCxn id="89" idx="2"/>
            </p:cNvCxnSpPr>
            <p:nvPr/>
          </p:nvCxnSpPr>
          <p:spPr>
            <a:xfrm>
              <a:off x="1899633" y="3578717"/>
              <a:ext cx="955888" cy="492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94" name="Straight Arrow Connector 93"/>
            <p:cNvCxnSpPr>
              <a:stCxn id="89" idx="6"/>
            </p:cNvCxnSpPr>
            <p:nvPr/>
          </p:nvCxnSpPr>
          <p:spPr>
            <a:xfrm>
              <a:off x="3612155" y="3583638"/>
              <a:ext cx="923263"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95" name="Straight Arrow Connector 94"/>
            <p:cNvCxnSpPr>
              <a:endCxn id="91" idx="2"/>
            </p:cNvCxnSpPr>
            <p:nvPr/>
          </p:nvCxnSpPr>
          <p:spPr>
            <a:xfrm>
              <a:off x="7057745" y="3613118"/>
              <a:ext cx="988738" cy="3514"/>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96" name="Straight Arrow Connector 95"/>
            <p:cNvCxnSpPr>
              <a:stCxn id="90" idx="6"/>
              <a:endCxn id="92" idx="2"/>
            </p:cNvCxnSpPr>
            <p:nvPr/>
          </p:nvCxnSpPr>
          <p:spPr>
            <a:xfrm>
              <a:off x="5292050" y="3616632"/>
              <a:ext cx="100906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1293659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DFS Edge Classification</a:t>
            </a:r>
          </a:p>
        </p:txBody>
      </p:sp>
      <p:sp>
        <p:nvSpPr>
          <p:cNvPr id="5" name="Slide Number Placeholder 4"/>
          <p:cNvSpPr>
            <a:spLocks noGrp="1"/>
          </p:cNvSpPr>
          <p:nvPr>
            <p:ph type="sldNum" sz="quarter" idx="12"/>
          </p:nvPr>
        </p:nvSpPr>
        <p:spPr/>
        <p:txBody>
          <a:bodyPr/>
          <a:lstStyle/>
          <a:p>
            <a:fld id="{36450FFA-A71B-4322-B1E1-9AE765221D17}" type="slidenum">
              <a:rPr lang="en-GB" smtClean="0"/>
              <a:pPr/>
              <a:t>54</a:t>
            </a:fld>
            <a:endParaRPr lang="en-GB"/>
          </a:p>
        </p:txBody>
      </p:sp>
      <p:sp>
        <p:nvSpPr>
          <p:cNvPr id="6" name="Content Placeholder 5"/>
          <p:cNvSpPr>
            <a:spLocks noGrp="1"/>
          </p:cNvSpPr>
          <p:nvPr>
            <p:ph sz="quarter" idx="1"/>
          </p:nvPr>
        </p:nvSpPr>
        <p:spPr/>
        <p:txBody>
          <a:bodyPr>
            <a:normAutofit lnSpcReduction="10000"/>
          </a:bodyPr>
          <a:lstStyle/>
          <a:p>
            <a:r>
              <a:rPr lang="en-US" dirty="0"/>
              <a:t>During DFS traversal of a directed graph G, edges can be classified into four different types when explored. This classiﬁcation of edge (u, v),  depends on whether we have visited </a:t>
            </a:r>
            <a:r>
              <a:rPr lang="en-US"/>
              <a:t>v before u </a:t>
            </a:r>
            <a:r>
              <a:rPr lang="en-US" dirty="0"/>
              <a:t>in the DFS and if so, the relationship between u and v.</a:t>
            </a:r>
          </a:p>
          <a:p>
            <a:r>
              <a:rPr lang="en-US" dirty="0"/>
              <a:t>If there is an edge from u to v then edge (u, v) can be classified as:</a:t>
            </a:r>
          </a:p>
          <a:p>
            <a:pPr lvl="2"/>
            <a:r>
              <a:rPr lang="en-US" dirty="0"/>
              <a:t>Tree edge: if (</a:t>
            </a:r>
            <a:r>
              <a:rPr lang="en-US" dirty="0" err="1"/>
              <a:t>u,v</a:t>
            </a:r>
            <a:r>
              <a:rPr lang="en-US" dirty="0"/>
              <a:t>) is present in </a:t>
            </a:r>
            <a:r>
              <a:rPr lang="en-US" dirty="0" err="1"/>
              <a:t>dfs</a:t>
            </a:r>
            <a:r>
              <a:rPr lang="en-US" dirty="0"/>
              <a:t> tree</a:t>
            </a:r>
            <a:r>
              <a:rPr lang="en-US" dirty="0">
                <a:sym typeface="Wingdings" panose="05000000000000000000" pitchFamily="2" charset="2"/>
              </a:rPr>
              <a:t></a:t>
            </a:r>
            <a:r>
              <a:rPr lang="en-US" dirty="0"/>
              <a:t> p[v]=u</a:t>
            </a:r>
          </a:p>
          <a:p>
            <a:pPr lvl="1"/>
            <a:r>
              <a:rPr lang="en-US" dirty="0"/>
              <a:t>If V has already been visited from some other vertex</a:t>
            </a:r>
          </a:p>
          <a:p>
            <a:pPr lvl="2"/>
            <a:r>
              <a:rPr lang="en-US" dirty="0"/>
              <a:t>Backward edge:  if v is ancestor of u in </a:t>
            </a:r>
            <a:r>
              <a:rPr lang="en-US" dirty="0" err="1"/>
              <a:t>dfs</a:t>
            </a:r>
            <a:r>
              <a:rPr lang="en-US" dirty="0"/>
              <a:t> tree</a:t>
            </a:r>
          </a:p>
          <a:p>
            <a:pPr lvl="2"/>
            <a:r>
              <a:rPr lang="en-US" dirty="0"/>
              <a:t>Forward edge: if v is descendent of u in </a:t>
            </a:r>
            <a:r>
              <a:rPr lang="en-US" dirty="0" err="1"/>
              <a:t>dfs</a:t>
            </a:r>
            <a:r>
              <a:rPr lang="en-US" dirty="0"/>
              <a:t> tree</a:t>
            </a:r>
          </a:p>
          <a:p>
            <a:pPr lvl="2"/>
            <a:r>
              <a:rPr lang="en-US" dirty="0"/>
              <a:t>Cross edge:  v is neither ancestor nor the descendent in </a:t>
            </a:r>
            <a:r>
              <a:rPr lang="en-US" dirty="0" err="1"/>
              <a:t>dfs</a:t>
            </a:r>
            <a:r>
              <a:rPr lang="en-US" dirty="0"/>
              <a:t> tree</a:t>
            </a:r>
          </a:p>
          <a:p>
            <a:endParaRPr lang="en-US" dirty="0"/>
          </a:p>
          <a:p>
            <a:r>
              <a:rPr lang="en-US" dirty="0"/>
              <a:t>This classification is very helpful to solve certain problems</a:t>
            </a:r>
          </a:p>
          <a:p>
            <a:pPr lvl="1"/>
            <a:r>
              <a:rPr lang="en-US" dirty="0"/>
              <a:t>Cycle detection</a:t>
            </a:r>
          </a:p>
          <a:p>
            <a:endParaRPr lang="en-US" dirty="0"/>
          </a:p>
        </p:txBody>
      </p:sp>
    </p:spTree>
    <p:extLst>
      <p:ext uri="{BB962C8B-B14F-4D97-AF65-F5344CB8AC3E}">
        <p14:creationId xmlns:p14="http://schemas.microsoft.com/office/powerpoint/2010/main" val="14787970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DFS Edge Classification</a:t>
            </a:r>
          </a:p>
        </p:txBody>
      </p:sp>
      <p:sp>
        <p:nvSpPr>
          <p:cNvPr id="5" name="Slide Number Placeholder 4"/>
          <p:cNvSpPr>
            <a:spLocks noGrp="1"/>
          </p:cNvSpPr>
          <p:nvPr>
            <p:ph type="sldNum" sz="quarter" idx="12"/>
          </p:nvPr>
        </p:nvSpPr>
        <p:spPr/>
        <p:txBody>
          <a:bodyPr/>
          <a:lstStyle/>
          <a:p>
            <a:fld id="{36450FFA-A71B-4322-B1E1-9AE765221D17}" type="slidenum">
              <a:rPr lang="en-GB" smtClean="0"/>
              <a:pPr/>
              <a:t>55</a:t>
            </a:fld>
            <a:endParaRPr lang="en-GB"/>
          </a:p>
        </p:txBody>
      </p:sp>
      <p:sp>
        <p:nvSpPr>
          <p:cNvPr id="6" name="Content Placeholder 5"/>
          <p:cNvSpPr>
            <a:spLocks noGrp="1"/>
          </p:cNvSpPr>
          <p:nvPr>
            <p:ph sz="quarter" idx="1"/>
          </p:nvPr>
        </p:nvSpPr>
        <p:spPr/>
        <p:txBody>
          <a:bodyPr/>
          <a:lstStyle/>
          <a:p>
            <a:r>
              <a:rPr lang="en-US" dirty="0"/>
              <a:t>Graph and its DFS tree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If a graph has a back edge, it contains a cycle.</a:t>
            </a:r>
          </a:p>
        </p:txBody>
      </p:sp>
      <p:grpSp>
        <p:nvGrpSpPr>
          <p:cNvPr id="40" name="Group 39"/>
          <p:cNvGrpSpPr/>
          <p:nvPr/>
        </p:nvGrpSpPr>
        <p:grpSpPr>
          <a:xfrm rot="5400000">
            <a:off x="1535086" y="2483301"/>
            <a:ext cx="2743200" cy="2011680"/>
            <a:chOff x="1143000" y="1828800"/>
            <a:chExt cx="6624032" cy="3576032"/>
          </a:xfrm>
        </p:grpSpPr>
        <p:sp>
          <p:nvSpPr>
            <p:cNvPr id="41" name="Oval 40"/>
            <p:cNvSpPr/>
            <p:nvPr/>
          </p:nvSpPr>
          <p:spPr>
            <a:xfrm>
              <a:off x="1143000" y="3200401"/>
              <a:ext cx="756632" cy="756632"/>
            </a:xfrm>
            <a:prstGeom prst="ellipse">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2000" dirty="0"/>
                <a:t>A</a:t>
              </a:r>
            </a:p>
          </p:txBody>
        </p:sp>
        <p:sp>
          <p:nvSpPr>
            <p:cNvPr id="42" name="Oval 41"/>
            <p:cNvSpPr/>
            <p:nvPr/>
          </p:nvSpPr>
          <p:spPr>
            <a:xfrm>
              <a:off x="3733800"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2000" dirty="0"/>
                <a:t>B</a:t>
              </a:r>
            </a:p>
          </p:txBody>
        </p:sp>
        <p:sp>
          <p:nvSpPr>
            <p:cNvPr id="43" name="Oval 42"/>
            <p:cNvSpPr/>
            <p:nvPr/>
          </p:nvSpPr>
          <p:spPr>
            <a:xfrm>
              <a:off x="37338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2000" dirty="0"/>
                <a:t>C</a:t>
              </a:r>
            </a:p>
          </p:txBody>
        </p:sp>
        <p:sp>
          <p:nvSpPr>
            <p:cNvPr id="44" name="Oval 43"/>
            <p:cNvSpPr/>
            <p:nvPr/>
          </p:nvSpPr>
          <p:spPr>
            <a:xfrm>
              <a:off x="6984304"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2000" dirty="0"/>
                <a:t>D</a:t>
              </a:r>
            </a:p>
          </p:txBody>
        </p:sp>
        <p:sp>
          <p:nvSpPr>
            <p:cNvPr id="45" name="Oval 44"/>
            <p:cNvSpPr/>
            <p:nvPr/>
          </p:nvSpPr>
          <p:spPr>
            <a:xfrm>
              <a:off x="70104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2000" dirty="0"/>
                <a:t>E</a:t>
              </a:r>
            </a:p>
          </p:txBody>
        </p:sp>
        <p:cxnSp>
          <p:nvCxnSpPr>
            <p:cNvPr id="46" name="Straight Arrow Connector 45"/>
            <p:cNvCxnSpPr>
              <a:stCxn id="41" idx="7"/>
              <a:endCxn id="42" idx="2"/>
            </p:cNvCxnSpPr>
            <p:nvPr/>
          </p:nvCxnSpPr>
          <p:spPr>
            <a:xfrm flipV="1">
              <a:off x="1788824" y="2207116"/>
              <a:ext cx="1944975" cy="110409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47" name="Straight Arrow Connector 46"/>
            <p:cNvCxnSpPr>
              <a:stCxn id="41" idx="5"/>
              <a:endCxn id="43" idx="2"/>
            </p:cNvCxnSpPr>
            <p:nvPr/>
          </p:nvCxnSpPr>
          <p:spPr>
            <a:xfrm>
              <a:off x="1788824" y="3846226"/>
              <a:ext cx="1944975" cy="1180289"/>
            </a:xfrm>
            <a:prstGeom prst="straightConnector1">
              <a:avLst/>
            </a:prstGeom>
            <a:ln>
              <a:headEnd type="arrow" w="med" len="med"/>
              <a:tailEnd type="none" w="med" len="med"/>
            </a:ln>
          </p:spPr>
          <p:style>
            <a:lnRef idx="2">
              <a:schemeClr val="dk1"/>
            </a:lnRef>
            <a:fillRef idx="1">
              <a:schemeClr val="lt1"/>
            </a:fillRef>
            <a:effectRef idx="0">
              <a:schemeClr val="dk1"/>
            </a:effectRef>
            <a:fontRef idx="minor">
              <a:schemeClr val="dk1"/>
            </a:fontRef>
          </p:style>
        </p:cxnSp>
        <p:cxnSp>
          <p:nvCxnSpPr>
            <p:cNvPr id="48" name="Straight Arrow Connector 47"/>
            <p:cNvCxnSpPr/>
            <p:nvPr/>
          </p:nvCxnSpPr>
          <p:spPr>
            <a:xfrm>
              <a:off x="3973694" y="2680318"/>
              <a:ext cx="0" cy="1921775"/>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49" name="Straight Arrow Connector 48"/>
            <p:cNvCxnSpPr>
              <a:stCxn id="42" idx="6"/>
              <a:endCxn id="44" idx="2"/>
            </p:cNvCxnSpPr>
            <p:nvPr/>
          </p:nvCxnSpPr>
          <p:spPr>
            <a:xfrm>
              <a:off x="4490432" y="2207116"/>
              <a:ext cx="2493872"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50" name="Straight Arrow Connector 49"/>
            <p:cNvCxnSpPr>
              <a:stCxn id="42" idx="5"/>
              <a:endCxn id="45" idx="1"/>
            </p:cNvCxnSpPr>
            <p:nvPr/>
          </p:nvCxnSpPr>
          <p:spPr>
            <a:xfrm>
              <a:off x="4379625" y="2474625"/>
              <a:ext cx="2741582"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51" name="Straight Arrow Connector 50"/>
            <p:cNvCxnSpPr>
              <a:stCxn id="45" idx="0"/>
              <a:endCxn id="44" idx="4"/>
            </p:cNvCxnSpPr>
            <p:nvPr/>
          </p:nvCxnSpPr>
          <p:spPr>
            <a:xfrm flipH="1" flipV="1">
              <a:off x="7362621" y="2585432"/>
              <a:ext cx="26097" cy="2062767"/>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52" name="Straight Arrow Connector 51"/>
            <p:cNvCxnSpPr>
              <a:stCxn id="43" idx="6"/>
              <a:endCxn id="45" idx="2"/>
            </p:cNvCxnSpPr>
            <p:nvPr/>
          </p:nvCxnSpPr>
          <p:spPr>
            <a:xfrm>
              <a:off x="4490432" y="5026516"/>
              <a:ext cx="2519967" cy="0"/>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cxnSp>
          <p:nvCxnSpPr>
            <p:cNvPr id="53" name="Straight Arrow Connector 52"/>
            <p:cNvCxnSpPr>
              <a:stCxn id="43" idx="7"/>
              <a:endCxn id="44" idx="3"/>
            </p:cNvCxnSpPr>
            <p:nvPr/>
          </p:nvCxnSpPr>
          <p:spPr>
            <a:xfrm flipV="1">
              <a:off x="4379625" y="2474625"/>
              <a:ext cx="2715486" cy="2284381"/>
            </a:xfrm>
            <a:prstGeom prst="straightConnector1">
              <a:avLst/>
            </a:prstGeom>
            <a:ln>
              <a:headEnd type="none" w="med" len="med"/>
              <a:tailEnd type="arrow" w="med" len="med"/>
            </a:ln>
          </p:spPr>
          <p:style>
            <a:lnRef idx="2">
              <a:schemeClr val="dk1"/>
            </a:lnRef>
            <a:fillRef idx="1">
              <a:schemeClr val="lt1"/>
            </a:fillRef>
            <a:effectRef idx="0">
              <a:schemeClr val="dk1"/>
            </a:effectRef>
            <a:fontRef idx="minor">
              <a:schemeClr val="dk1"/>
            </a:fontRef>
          </p:style>
        </p:cxnSp>
      </p:grpSp>
      <p:grpSp>
        <p:nvGrpSpPr>
          <p:cNvPr id="23" name="Group 22"/>
          <p:cNvGrpSpPr/>
          <p:nvPr/>
        </p:nvGrpSpPr>
        <p:grpSpPr>
          <a:xfrm>
            <a:off x="8179446" y="1795754"/>
            <a:ext cx="2955987" cy="3376601"/>
            <a:chOff x="8179446" y="1795754"/>
            <a:chExt cx="2955987" cy="3376601"/>
          </a:xfrm>
        </p:grpSpPr>
        <p:grpSp>
          <p:nvGrpSpPr>
            <p:cNvPr id="54" name="Group 53"/>
            <p:cNvGrpSpPr/>
            <p:nvPr/>
          </p:nvGrpSpPr>
          <p:grpSpPr>
            <a:xfrm rot="5400000">
              <a:off x="8137368" y="2174289"/>
              <a:ext cx="3040144" cy="2955987"/>
              <a:chOff x="1630149" y="1635805"/>
              <a:chExt cx="4046864" cy="2929433"/>
            </a:xfrm>
          </p:grpSpPr>
          <p:grpSp>
            <p:nvGrpSpPr>
              <p:cNvPr id="7" name="Group 6"/>
              <p:cNvGrpSpPr/>
              <p:nvPr/>
            </p:nvGrpSpPr>
            <p:grpSpPr>
              <a:xfrm>
                <a:off x="1630149" y="2359917"/>
                <a:ext cx="3656629" cy="1828800"/>
                <a:chOff x="1143000" y="1828800"/>
                <a:chExt cx="6624032" cy="3576032"/>
              </a:xfrm>
            </p:grpSpPr>
            <p:sp>
              <p:nvSpPr>
                <p:cNvPr id="8" name="Oval 7"/>
                <p:cNvSpPr/>
                <p:nvPr/>
              </p:nvSpPr>
              <p:spPr>
                <a:xfrm>
                  <a:off x="1143000" y="3200401"/>
                  <a:ext cx="756632" cy="756632"/>
                </a:xfrm>
                <a:prstGeom prst="ellipse">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2000" dirty="0"/>
                    <a:t>A</a:t>
                  </a:r>
                </a:p>
              </p:txBody>
            </p:sp>
            <p:sp>
              <p:nvSpPr>
                <p:cNvPr id="9" name="Oval 8"/>
                <p:cNvSpPr/>
                <p:nvPr/>
              </p:nvSpPr>
              <p:spPr>
                <a:xfrm>
                  <a:off x="3733800"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2000" dirty="0"/>
                    <a:t>B</a:t>
                  </a:r>
                </a:p>
              </p:txBody>
            </p:sp>
            <p:sp>
              <p:nvSpPr>
                <p:cNvPr id="10" name="Oval 9"/>
                <p:cNvSpPr/>
                <p:nvPr/>
              </p:nvSpPr>
              <p:spPr>
                <a:xfrm>
                  <a:off x="37338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2000" dirty="0"/>
                    <a:t>C</a:t>
                  </a:r>
                </a:p>
              </p:txBody>
            </p:sp>
            <p:sp>
              <p:nvSpPr>
                <p:cNvPr id="11" name="Oval 10"/>
                <p:cNvSpPr/>
                <p:nvPr/>
              </p:nvSpPr>
              <p:spPr>
                <a:xfrm>
                  <a:off x="6984304" y="1828800"/>
                  <a:ext cx="756632" cy="756632"/>
                </a:xfrm>
                <a:prstGeom prst="ellipse">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2000" dirty="0"/>
                    <a:t>D</a:t>
                  </a:r>
                </a:p>
              </p:txBody>
            </p:sp>
            <p:sp>
              <p:nvSpPr>
                <p:cNvPr id="12" name="Oval 11"/>
                <p:cNvSpPr/>
                <p:nvPr/>
              </p:nvSpPr>
              <p:spPr>
                <a:xfrm>
                  <a:off x="7010400" y="4648200"/>
                  <a:ext cx="756632" cy="756632"/>
                </a:xfrm>
                <a:prstGeom prst="ellipse">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2000" dirty="0"/>
                    <a:t>E</a:t>
                  </a:r>
                </a:p>
              </p:txBody>
            </p:sp>
            <p:cxnSp>
              <p:nvCxnSpPr>
                <p:cNvPr id="13" name="Straight Arrow Connector 12"/>
                <p:cNvCxnSpPr>
                  <a:stCxn id="8" idx="7"/>
                  <a:endCxn id="9" idx="2"/>
                </p:cNvCxnSpPr>
                <p:nvPr/>
              </p:nvCxnSpPr>
              <p:spPr>
                <a:xfrm flipV="1">
                  <a:off x="1788824" y="2207116"/>
                  <a:ext cx="1944975" cy="110409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5"/>
                  <a:endCxn id="10" idx="2"/>
                </p:cNvCxnSpPr>
                <p:nvPr/>
              </p:nvCxnSpPr>
              <p:spPr>
                <a:xfrm>
                  <a:off x="1788824" y="3846226"/>
                  <a:ext cx="1944975" cy="1180289"/>
                </a:xfrm>
                <a:prstGeom prst="straightConnector1">
                  <a:avLst/>
                </a:prstGeom>
                <a:ln w="28575">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973694" y="2680318"/>
                  <a:ext cx="0" cy="1921775"/>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6"/>
                  <a:endCxn id="11" idx="2"/>
                </p:cNvCxnSpPr>
                <p:nvPr/>
              </p:nvCxnSpPr>
              <p:spPr>
                <a:xfrm>
                  <a:off x="4490432" y="2207116"/>
                  <a:ext cx="2493872" cy="0"/>
                </a:xfrm>
                <a:prstGeom prst="straightConnector1">
                  <a:avLst/>
                </a:prstGeom>
                <a:ln w="28575">
                  <a:solidFill>
                    <a:srgbClr val="00B05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5"/>
                  <a:endCxn id="12" idx="1"/>
                </p:cNvCxnSpPr>
                <p:nvPr/>
              </p:nvCxnSpPr>
              <p:spPr>
                <a:xfrm>
                  <a:off x="4379625" y="2474625"/>
                  <a:ext cx="2741582" cy="2284381"/>
                </a:xfrm>
                <a:prstGeom prst="straightConnector1">
                  <a:avLst/>
                </a:prstGeom>
                <a:ln w="28575">
                  <a:solidFill>
                    <a:srgbClr val="00B05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0"/>
                  <a:endCxn id="11" idx="4"/>
                </p:cNvCxnSpPr>
                <p:nvPr/>
              </p:nvCxnSpPr>
              <p:spPr>
                <a:xfrm flipH="1" flipV="1">
                  <a:off x="7362621" y="2585432"/>
                  <a:ext cx="26097" cy="2062767"/>
                </a:xfrm>
                <a:prstGeom prst="straightConnector1">
                  <a:avLst/>
                </a:prstGeom>
                <a:ln w="28575">
                  <a:solidFill>
                    <a:srgbClr val="0070C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6"/>
                  <a:endCxn id="12" idx="2"/>
                </p:cNvCxnSpPr>
                <p:nvPr/>
              </p:nvCxnSpPr>
              <p:spPr>
                <a:xfrm>
                  <a:off x="4490432" y="5026516"/>
                  <a:ext cx="2519967" cy="0"/>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7"/>
                  <a:endCxn id="11" idx="3"/>
                </p:cNvCxnSpPr>
                <p:nvPr/>
              </p:nvCxnSpPr>
              <p:spPr>
                <a:xfrm flipV="1">
                  <a:off x="4379625" y="2474625"/>
                  <a:ext cx="2715486" cy="228438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1994963" y="1907321"/>
                <a:ext cx="614542" cy="1011178"/>
              </a:xfrm>
              <a:prstGeom prst="rect">
                <a:avLst/>
              </a:prstGeom>
              <a:noFill/>
            </p:spPr>
            <p:txBody>
              <a:bodyPr vert="vert270" wrap="none" rtlCol="0">
                <a:spAutoFit/>
              </a:bodyPr>
              <a:lstStyle/>
              <a:p>
                <a:r>
                  <a:rPr lang="en-US" dirty="0">
                    <a:solidFill>
                      <a:srgbClr val="C00000"/>
                    </a:solidFill>
                  </a:rPr>
                  <a:t>Tree-edge</a:t>
                </a:r>
              </a:p>
            </p:txBody>
          </p:sp>
          <p:sp>
            <p:nvSpPr>
              <p:cNvPr id="22" name="TextBox 21"/>
              <p:cNvSpPr txBox="1"/>
              <p:nvPr/>
            </p:nvSpPr>
            <p:spPr>
              <a:xfrm>
                <a:off x="5062471" y="2692462"/>
                <a:ext cx="614542" cy="1120918"/>
              </a:xfrm>
              <a:prstGeom prst="rect">
                <a:avLst/>
              </a:prstGeom>
              <a:noFill/>
            </p:spPr>
            <p:txBody>
              <a:bodyPr vert="vert270" wrap="none" rtlCol="0">
                <a:spAutoFit/>
              </a:bodyPr>
              <a:lstStyle/>
              <a:p>
                <a:r>
                  <a:rPr lang="en-US" dirty="0">
                    <a:solidFill>
                      <a:srgbClr val="0070C0"/>
                    </a:solidFill>
                  </a:rPr>
                  <a:t>Cross-edge</a:t>
                </a:r>
              </a:p>
            </p:txBody>
          </p:sp>
          <p:sp>
            <p:nvSpPr>
              <p:cNvPr id="37" name="TextBox 36"/>
              <p:cNvSpPr txBox="1"/>
              <p:nvPr/>
            </p:nvSpPr>
            <p:spPr>
              <a:xfrm>
                <a:off x="3894638" y="1635805"/>
                <a:ext cx="614542" cy="1375094"/>
              </a:xfrm>
              <a:prstGeom prst="rect">
                <a:avLst/>
              </a:prstGeom>
              <a:noFill/>
            </p:spPr>
            <p:txBody>
              <a:bodyPr vert="vert270" wrap="none" rtlCol="0">
                <a:spAutoFit/>
              </a:bodyPr>
              <a:lstStyle/>
              <a:p>
                <a:r>
                  <a:rPr lang="en-US" dirty="0">
                    <a:solidFill>
                      <a:srgbClr val="00B050"/>
                    </a:solidFill>
                  </a:rPr>
                  <a:t>Forward-edge</a:t>
                </a:r>
              </a:p>
            </p:txBody>
          </p:sp>
          <p:sp>
            <p:nvSpPr>
              <p:cNvPr id="39" name="TextBox 38"/>
              <p:cNvSpPr txBox="1"/>
              <p:nvPr/>
            </p:nvSpPr>
            <p:spPr>
              <a:xfrm>
                <a:off x="2061787" y="3037637"/>
                <a:ext cx="614542" cy="1527601"/>
              </a:xfrm>
              <a:prstGeom prst="rect">
                <a:avLst/>
              </a:prstGeom>
              <a:noFill/>
            </p:spPr>
            <p:txBody>
              <a:bodyPr vert="vert270" wrap="none" rtlCol="0">
                <a:spAutoFit/>
              </a:bodyPr>
              <a:lstStyle/>
              <a:p>
                <a:r>
                  <a:rPr lang="en-US" dirty="0">
                    <a:solidFill>
                      <a:schemeClr val="tx1">
                        <a:lumMod val="95000"/>
                        <a:lumOff val="5000"/>
                      </a:schemeClr>
                    </a:solidFill>
                  </a:rPr>
                  <a:t>Backward-edge</a:t>
                </a:r>
              </a:p>
            </p:txBody>
          </p:sp>
        </p:grpSp>
        <p:grpSp>
          <p:nvGrpSpPr>
            <p:cNvPr id="55" name="Group 54"/>
            <p:cNvGrpSpPr/>
            <p:nvPr/>
          </p:nvGrpSpPr>
          <p:grpSpPr>
            <a:xfrm>
              <a:off x="8185306" y="1795754"/>
              <a:ext cx="2593522" cy="3330377"/>
              <a:chOff x="5626343" y="1787835"/>
              <a:chExt cx="2593522" cy="3330377"/>
            </a:xfrm>
          </p:grpSpPr>
          <p:sp>
            <p:nvSpPr>
              <p:cNvPr id="56" name="TextBox 55"/>
              <p:cNvSpPr txBox="1"/>
              <p:nvPr/>
            </p:nvSpPr>
            <p:spPr>
              <a:xfrm rot="5400000">
                <a:off x="6728150" y="1767317"/>
                <a:ext cx="461665" cy="502702"/>
              </a:xfrm>
              <a:prstGeom prst="rect">
                <a:avLst/>
              </a:prstGeom>
              <a:noFill/>
            </p:spPr>
            <p:txBody>
              <a:bodyPr vert="vert270" wrap="none" rtlCol="0">
                <a:spAutoFit/>
              </a:bodyPr>
              <a:lstStyle/>
              <a:p>
                <a:r>
                  <a:rPr lang="en-US" dirty="0"/>
                  <a:t>1/10</a:t>
                </a:r>
              </a:p>
            </p:txBody>
          </p:sp>
          <p:sp>
            <p:nvSpPr>
              <p:cNvPr id="57" name="TextBox 56"/>
              <p:cNvSpPr txBox="1"/>
              <p:nvPr/>
            </p:nvSpPr>
            <p:spPr>
              <a:xfrm rot="5400000">
                <a:off x="7795389" y="3136434"/>
                <a:ext cx="461665" cy="387286"/>
              </a:xfrm>
              <a:prstGeom prst="rect">
                <a:avLst/>
              </a:prstGeom>
              <a:noFill/>
            </p:spPr>
            <p:txBody>
              <a:bodyPr vert="vert270" wrap="none" rtlCol="0">
                <a:spAutoFit/>
              </a:bodyPr>
              <a:lstStyle/>
              <a:p>
                <a:r>
                  <a:rPr lang="en-US" dirty="0"/>
                  <a:t>2/9</a:t>
                </a:r>
              </a:p>
            </p:txBody>
          </p:sp>
          <p:sp>
            <p:nvSpPr>
              <p:cNvPr id="58" name="TextBox 57"/>
              <p:cNvSpPr txBox="1"/>
              <p:nvPr/>
            </p:nvSpPr>
            <p:spPr>
              <a:xfrm rot="5400000">
                <a:off x="7766813" y="4661938"/>
                <a:ext cx="461665" cy="387286"/>
              </a:xfrm>
              <a:prstGeom prst="rect">
                <a:avLst/>
              </a:prstGeom>
              <a:noFill/>
            </p:spPr>
            <p:txBody>
              <a:bodyPr vert="vert270" wrap="none" rtlCol="0">
                <a:spAutoFit/>
              </a:bodyPr>
              <a:lstStyle/>
              <a:p>
                <a:r>
                  <a:rPr lang="en-US" dirty="0"/>
                  <a:t>4/5</a:t>
                </a:r>
              </a:p>
            </p:txBody>
          </p:sp>
          <p:sp>
            <p:nvSpPr>
              <p:cNvPr id="59" name="TextBox 58"/>
              <p:cNvSpPr txBox="1"/>
              <p:nvPr/>
            </p:nvSpPr>
            <p:spPr>
              <a:xfrm rot="5400000">
                <a:off x="5589153" y="3121163"/>
                <a:ext cx="461665" cy="387286"/>
              </a:xfrm>
              <a:prstGeom prst="rect">
                <a:avLst/>
              </a:prstGeom>
              <a:noFill/>
            </p:spPr>
            <p:txBody>
              <a:bodyPr vert="vert270" wrap="none" rtlCol="0">
                <a:spAutoFit/>
              </a:bodyPr>
              <a:lstStyle/>
              <a:p>
                <a:r>
                  <a:rPr lang="en-US" dirty="0"/>
                  <a:t>3/8</a:t>
                </a:r>
              </a:p>
            </p:txBody>
          </p:sp>
          <p:sp>
            <p:nvSpPr>
              <p:cNvPr id="60" name="TextBox 59"/>
              <p:cNvSpPr txBox="1"/>
              <p:nvPr/>
            </p:nvSpPr>
            <p:spPr>
              <a:xfrm rot="5400000">
                <a:off x="5617729" y="4693737"/>
                <a:ext cx="461665" cy="387286"/>
              </a:xfrm>
              <a:prstGeom prst="rect">
                <a:avLst/>
              </a:prstGeom>
              <a:noFill/>
            </p:spPr>
            <p:txBody>
              <a:bodyPr vert="vert270" wrap="none" rtlCol="0">
                <a:spAutoFit/>
              </a:bodyPr>
              <a:lstStyle/>
              <a:p>
                <a:r>
                  <a:rPr lang="en-US" dirty="0"/>
                  <a:t>6/7</a:t>
                </a:r>
              </a:p>
            </p:txBody>
          </p:sp>
        </p:grpSp>
      </p:grpSp>
    </p:spTree>
    <p:extLst>
      <p:ext uri="{BB962C8B-B14F-4D97-AF65-F5344CB8AC3E}">
        <p14:creationId xmlns:p14="http://schemas.microsoft.com/office/powerpoint/2010/main" val="2934937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DFS Edge Classification</a:t>
            </a:r>
          </a:p>
        </p:txBody>
      </p:sp>
      <p:sp>
        <p:nvSpPr>
          <p:cNvPr id="5" name="Slide Number Placeholder 4"/>
          <p:cNvSpPr>
            <a:spLocks noGrp="1"/>
          </p:cNvSpPr>
          <p:nvPr>
            <p:ph type="sldNum" sz="quarter" idx="12"/>
          </p:nvPr>
        </p:nvSpPr>
        <p:spPr/>
        <p:txBody>
          <a:bodyPr/>
          <a:lstStyle/>
          <a:p>
            <a:fld id="{36450FFA-A71B-4322-B1E1-9AE765221D17}" type="slidenum">
              <a:rPr lang="en-GB" smtClean="0"/>
              <a:pPr/>
              <a:t>56</a:t>
            </a:fld>
            <a:endParaRPr lang="en-GB"/>
          </a:p>
        </p:txBody>
      </p:sp>
      <p:sp>
        <p:nvSpPr>
          <p:cNvPr id="6" name="Content Placeholder 5"/>
          <p:cNvSpPr>
            <a:spLocks noGrp="1"/>
          </p:cNvSpPr>
          <p:nvPr>
            <p:ph sz="quarter" idx="1"/>
          </p:nvPr>
        </p:nvSpPr>
        <p:spPr/>
        <p:txBody>
          <a:bodyPr>
            <a:normAutofit/>
          </a:bodyPr>
          <a:lstStyle/>
          <a:p>
            <a:r>
              <a:rPr lang="en-US" dirty="0"/>
              <a:t>How to detect if an edge is back edge?</a:t>
            </a:r>
          </a:p>
          <a:p>
            <a:pPr lvl="1"/>
            <a:r>
              <a:rPr lang="en-US" dirty="0"/>
              <a:t>See the following graphs, which one contains a back edge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Is there any specific observation?</a:t>
            </a:r>
          </a:p>
          <a:p>
            <a:pPr lvl="2"/>
            <a:r>
              <a:rPr lang="en-US" dirty="0"/>
              <a:t>Edge type and vertex color?</a:t>
            </a:r>
          </a:p>
        </p:txBody>
      </p:sp>
      <p:grpSp>
        <p:nvGrpSpPr>
          <p:cNvPr id="129" name="Group 128"/>
          <p:cNvGrpSpPr/>
          <p:nvPr/>
        </p:nvGrpSpPr>
        <p:grpSpPr>
          <a:xfrm>
            <a:off x="609600" y="2078107"/>
            <a:ext cx="2478105" cy="1773867"/>
            <a:chOff x="3304625" y="3102395"/>
            <a:chExt cx="2478105" cy="1773074"/>
          </a:xfrm>
        </p:grpSpPr>
        <p:grpSp>
          <p:nvGrpSpPr>
            <p:cNvPr id="130" name="Group 129"/>
            <p:cNvGrpSpPr/>
            <p:nvPr/>
          </p:nvGrpSpPr>
          <p:grpSpPr>
            <a:xfrm rot="5400000">
              <a:off x="3849591" y="3210253"/>
              <a:ext cx="1388180" cy="1845377"/>
              <a:chOff x="1143000" y="1828800"/>
              <a:chExt cx="3347432" cy="3576032"/>
            </a:xfrm>
          </p:grpSpPr>
          <p:sp>
            <p:nvSpPr>
              <p:cNvPr id="137" name="Oval 136"/>
              <p:cNvSpPr/>
              <p:nvPr/>
            </p:nvSpPr>
            <p:spPr>
              <a:xfrm>
                <a:off x="1143000" y="3200401"/>
                <a:ext cx="756632" cy="756632"/>
              </a:xfrm>
              <a:prstGeom prst="ellipse">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2000" dirty="0"/>
                  <a:t>A</a:t>
                </a:r>
              </a:p>
            </p:txBody>
          </p:sp>
          <p:sp>
            <p:nvSpPr>
              <p:cNvPr id="138" name="Oval 137"/>
              <p:cNvSpPr/>
              <p:nvPr/>
            </p:nvSpPr>
            <p:spPr>
              <a:xfrm>
                <a:off x="3733800" y="1828800"/>
                <a:ext cx="756632" cy="756632"/>
              </a:xfrm>
              <a:prstGeom prst="ellipse">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2000" dirty="0"/>
                  <a:t>B</a:t>
                </a:r>
              </a:p>
            </p:txBody>
          </p:sp>
          <p:sp>
            <p:nvSpPr>
              <p:cNvPr id="139" name="Oval 138"/>
              <p:cNvSpPr/>
              <p:nvPr/>
            </p:nvSpPr>
            <p:spPr>
              <a:xfrm>
                <a:off x="3733800" y="4648200"/>
                <a:ext cx="756632" cy="756632"/>
              </a:xfrm>
              <a:prstGeom prst="ellipse">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2000" dirty="0"/>
                  <a:t>C</a:t>
                </a:r>
              </a:p>
            </p:txBody>
          </p:sp>
          <p:cxnSp>
            <p:nvCxnSpPr>
              <p:cNvPr id="142" name="Straight Arrow Connector 141"/>
              <p:cNvCxnSpPr>
                <a:stCxn id="137" idx="7"/>
                <a:endCxn id="138" idx="2"/>
              </p:cNvCxnSpPr>
              <p:nvPr/>
            </p:nvCxnSpPr>
            <p:spPr>
              <a:xfrm flipV="1">
                <a:off x="1788824" y="2207116"/>
                <a:ext cx="1944975" cy="110409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37" idx="5"/>
                <a:endCxn id="139" idx="2"/>
              </p:cNvCxnSpPr>
              <p:nvPr/>
            </p:nvCxnSpPr>
            <p:spPr>
              <a:xfrm>
                <a:off x="1788824" y="3846226"/>
                <a:ext cx="1944975" cy="1180289"/>
              </a:xfrm>
              <a:prstGeom prst="straightConnector1">
                <a:avLst/>
              </a:prstGeom>
              <a:ln w="19050">
                <a:solidFill>
                  <a:schemeClr val="tx1"/>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a:off x="3973694" y="2680318"/>
                <a:ext cx="0" cy="1921775"/>
              </a:xfrm>
              <a:prstGeom prst="straightConnector1">
                <a:avLst/>
              </a:prstGeom>
              <a:ln w="57150">
                <a:solidFill>
                  <a:srgbClr val="FF000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3304625" y="3102395"/>
              <a:ext cx="2478105" cy="1773074"/>
              <a:chOff x="5684051" y="1787835"/>
              <a:chExt cx="2478105" cy="1773074"/>
            </a:xfrm>
          </p:grpSpPr>
          <p:sp>
            <p:nvSpPr>
              <p:cNvPr id="132" name="TextBox 131"/>
              <p:cNvSpPr txBox="1"/>
              <p:nvPr/>
            </p:nvSpPr>
            <p:spPr>
              <a:xfrm rot="5400000">
                <a:off x="6728150" y="1882733"/>
                <a:ext cx="461665" cy="271869"/>
              </a:xfrm>
              <a:prstGeom prst="rect">
                <a:avLst/>
              </a:prstGeom>
              <a:noFill/>
            </p:spPr>
            <p:txBody>
              <a:bodyPr vert="vert270" wrap="none" rtlCol="0">
                <a:spAutoFit/>
              </a:bodyPr>
              <a:lstStyle/>
              <a:p>
                <a:r>
                  <a:rPr lang="en-US" dirty="0"/>
                  <a:t>1/</a:t>
                </a:r>
              </a:p>
            </p:txBody>
          </p:sp>
          <p:sp>
            <p:nvSpPr>
              <p:cNvPr id="133" name="TextBox 132"/>
              <p:cNvSpPr txBox="1"/>
              <p:nvPr/>
            </p:nvSpPr>
            <p:spPr>
              <a:xfrm rot="5400000">
                <a:off x="7795389" y="3194142"/>
                <a:ext cx="461665" cy="271869"/>
              </a:xfrm>
              <a:prstGeom prst="rect">
                <a:avLst/>
              </a:prstGeom>
              <a:noFill/>
            </p:spPr>
            <p:txBody>
              <a:bodyPr vert="vert270" wrap="none" rtlCol="0">
                <a:spAutoFit/>
              </a:bodyPr>
              <a:lstStyle/>
              <a:p>
                <a:r>
                  <a:rPr lang="en-US" dirty="0"/>
                  <a:t>2/</a:t>
                </a:r>
              </a:p>
            </p:txBody>
          </p:sp>
          <p:sp>
            <p:nvSpPr>
              <p:cNvPr id="135" name="TextBox 134"/>
              <p:cNvSpPr txBox="1"/>
              <p:nvPr/>
            </p:nvSpPr>
            <p:spPr>
              <a:xfrm rot="5400000">
                <a:off x="5589153" y="3178871"/>
                <a:ext cx="461665" cy="271869"/>
              </a:xfrm>
              <a:prstGeom prst="rect">
                <a:avLst/>
              </a:prstGeom>
              <a:noFill/>
            </p:spPr>
            <p:txBody>
              <a:bodyPr vert="vert270" wrap="none" rtlCol="0">
                <a:spAutoFit/>
              </a:bodyPr>
              <a:lstStyle/>
              <a:p>
                <a:r>
                  <a:rPr lang="en-US" dirty="0"/>
                  <a:t>3/</a:t>
                </a:r>
              </a:p>
            </p:txBody>
          </p:sp>
        </p:grpSp>
      </p:grpSp>
      <p:grpSp>
        <p:nvGrpSpPr>
          <p:cNvPr id="168" name="Group 167"/>
          <p:cNvGrpSpPr/>
          <p:nvPr/>
        </p:nvGrpSpPr>
        <p:grpSpPr>
          <a:xfrm>
            <a:off x="3422810" y="2103771"/>
            <a:ext cx="2593522" cy="1773763"/>
            <a:chOff x="3246917" y="3102396"/>
            <a:chExt cx="2593522" cy="1772970"/>
          </a:xfrm>
        </p:grpSpPr>
        <p:grpSp>
          <p:nvGrpSpPr>
            <p:cNvPr id="169" name="Group 168"/>
            <p:cNvGrpSpPr/>
            <p:nvPr/>
          </p:nvGrpSpPr>
          <p:grpSpPr>
            <a:xfrm rot="5400000">
              <a:off x="3849591" y="3210253"/>
              <a:ext cx="1388180" cy="1845377"/>
              <a:chOff x="1143000" y="1828800"/>
              <a:chExt cx="3347432" cy="3576032"/>
            </a:xfrm>
          </p:grpSpPr>
          <p:sp>
            <p:nvSpPr>
              <p:cNvPr id="174" name="Oval 173"/>
              <p:cNvSpPr/>
              <p:nvPr/>
            </p:nvSpPr>
            <p:spPr>
              <a:xfrm>
                <a:off x="1143000" y="3200401"/>
                <a:ext cx="756632" cy="756632"/>
              </a:xfrm>
              <a:prstGeom prst="ellipse">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2000" dirty="0"/>
                  <a:t>A</a:t>
                </a:r>
              </a:p>
            </p:txBody>
          </p:sp>
          <p:sp>
            <p:nvSpPr>
              <p:cNvPr id="175" name="Oval 174"/>
              <p:cNvSpPr/>
              <p:nvPr/>
            </p:nvSpPr>
            <p:spPr>
              <a:xfrm>
                <a:off x="3733800" y="1828800"/>
                <a:ext cx="756632" cy="756632"/>
              </a:xfrm>
              <a:prstGeom prst="ellipse">
                <a:avLst/>
              </a:prstGeom>
            </p:spPr>
            <p:style>
              <a:lnRef idx="1">
                <a:schemeClr val="dk1"/>
              </a:lnRef>
              <a:fillRef idx="3">
                <a:schemeClr val="dk1"/>
              </a:fillRef>
              <a:effectRef idx="2">
                <a:schemeClr val="dk1"/>
              </a:effectRef>
              <a:fontRef idx="minor">
                <a:schemeClr val="lt1"/>
              </a:fontRef>
            </p:style>
            <p:txBody>
              <a:bodyPr vert="vert270" rtlCol="0" anchor="ctr"/>
              <a:lstStyle/>
              <a:p>
                <a:pPr algn="ctr"/>
                <a:r>
                  <a:rPr lang="en-US" sz="2000" dirty="0"/>
                  <a:t>B</a:t>
                </a:r>
              </a:p>
            </p:txBody>
          </p:sp>
          <p:sp>
            <p:nvSpPr>
              <p:cNvPr id="176" name="Oval 175"/>
              <p:cNvSpPr/>
              <p:nvPr/>
            </p:nvSpPr>
            <p:spPr>
              <a:xfrm>
                <a:off x="3733800" y="4648200"/>
                <a:ext cx="756632" cy="756632"/>
              </a:xfrm>
              <a:prstGeom prst="ellipse">
                <a:avLst/>
              </a:prstGeom>
            </p:spPr>
            <p:style>
              <a:lnRef idx="1">
                <a:schemeClr val="dk1"/>
              </a:lnRef>
              <a:fillRef idx="3">
                <a:schemeClr val="dk1"/>
              </a:fillRef>
              <a:effectRef idx="2">
                <a:schemeClr val="dk1"/>
              </a:effectRef>
              <a:fontRef idx="minor">
                <a:schemeClr val="lt1"/>
              </a:fontRef>
            </p:style>
            <p:txBody>
              <a:bodyPr vert="vert270" rtlCol="0" anchor="ctr"/>
              <a:lstStyle/>
              <a:p>
                <a:pPr algn="ctr"/>
                <a:r>
                  <a:rPr lang="en-US" sz="2000" dirty="0"/>
                  <a:t>C</a:t>
                </a:r>
              </a:p>
            </p:txBody>
          </p:sp>
          <p:cxnSp>
            <p:nvCxnSpPr>
              <p:cNvPr id="177" name="Straight Arrow Connector 176"/>
              <p:cNvCxnSpPr>
                <a:stCxn id="174" idx="7"/>
                <a:endCxn id="175" idx="2"/>
              </p:cNvCxnSpPr>
              <p:nvPr/>
            </p:nvCxnSpPr>
            <p:spPr>
              <a:xfrm flipV="1">
                <a:off x="1788824" y="2207116"/>
                <a:ext cx="1944975" cy="110409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stCxn id="174" idx="5"/>
                <a:endCxn id="176" idx="2"/>
              </p:cNvCxnSpPr>
              <p:nvPr/>
            </p:nvCxnSpPr>
            <p:spPr>
              <a:xfrm>
                <a:off x="1788824" y="3846226"/>
                <a:ext cx="1944975" cy="1180289"/>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a:off x="3973694" y="2680318"/>
                <a:ext cx="0" cy="1921775"/>
              </a:xfrm>
              <a:prstGeom prst="straightConnector1">
                <a:avLst/>
              </a:prstGeom>
              <a:ln w="57150">
                <a:solidFill>
                  <a:srgbClr val="FF000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70" name="Group 169"/>
            <p:cNvGrpSpPr/>
            <p:nvPr/>
          </p:nvGrpSpPr>
          <p:grpSpPr>
            <a:xfrm>
              <a:off x="3246917" y="3102396"/>
              <a:ext cx="2593522" cy="1772970"/>
              <a:chOff x="5626343" y="1787836"/>
              <a:chExt cx="2593522" cy="1772970"/>
            </a:xfrm>
          </p:grpSpPr>
          <p:sp>
            <p:nvSpPr>
              <p:cNvPr id="171" name="TextBox 170"/>
              <p:cNvSpPr txBox="1"/>
              <p:nvPr/>
            </p:nvSpPr>
            <p:spPr>
              <a:xfrm rot="5400000">
                <a:off x="6728150" y="1882733"/>
                <a:ext cx="461664" cy="271869"/>
              </a:xfrm>
              <a:prstGeom prst="rect">
                <a:avLst/>
              </a:prstGeom>
              <a:noFill/>
            </p:spPr>
            <p:txBody>
              <a:bodyPr vert="vert270" wrap="none" rtlCol="0">
                <a:spAutoFit/>
              </a:bodyPr>
              <a:lstStyle/>
              <a:p>
                <a:r>
                  <a:rPr lang="en-US" dirty="0"/>
                  <a:t>1/</a:t>
                </a:r>
              </a:p>
            </p:txBody>
          </p:sp>
          <p:sp>
            <p:nvSpPr>
              <p:cNvPr id="172" name="TextBox 171"/>
              <p:cNvSpPr txBox="1"/>
              <p:nvPr/>
            </p:nvSpPr>
            <p:spPr>
              <a:xfrm rot="5400000">
                <a:off x="7795492" y="3136434"/>
                <a:ext cx="461459" cy="387286"/>
              </a:xfrm>
              <a:prstGeom prst="rect">
                <a:avLst/>
              </a:prstGeom>
              <a:noFill/>
            </p:spPr>
            <p:txBody>
              <a:bodyPr vert="vert270" wrap="none" rtlCol="0">
                <a:spAutoFit/>
              </a:bodyPr>
              <a:lstStyle/>
              <a:p>
                <a:r>
                  <a:rPr lang="en-US" dirty="0"/>
                  <a:t>2/5</a:t>
                </a:r>
              </a:p>
            </p:txBody>
          </p:sp>
          <p:sp>
            <p:nvSpPr>
              <p:cNvPr id="173" name="TextBox 172"/>
              <p:cNvSpPr txBox="1"/>
              <p:nvPr/>
            </p:nvSpPr>
            <p:spPr>
              <a:xfrm rot="5400000">
                <a:off x="5589256" y="3121163"/>
                <a:ext cx="461459" cy="387286"/>
              </a:xfrm>
              <a:prstGeom prst="rect">
                <a:avLst/>
              </a:prstGeom>
              <a:noFill/>
            </p:spPr>
            <p:txBody>
              <a:bodyPr vert="vert270" wrap="none" rtlCol="0">
                <a:spAutoFit/>
              </a:bodyPr>
              <a:lstStyle/>
              <a:p>
                <a:r>
                  <a:rPr lang="en-US" dirty="0"/>
                  <a:t>3/4</a:t>
                </a:r>
              </a:p>
            </p:txBody>
          </p:sp>
        </p:grpSp>
      </p:grpSp>
      <p:grpSp>
        <p:nvGrpSpPr>
          <p:cNvPr id="228" name="Group 227"/>
          <p:cNvGrpSpPr/>
          <p:nvPr/>
        </p:nvGrpSpPr>
        <p:grpSpPr>
          <a:xfrm>
            <a:off x="6156473" y="2138666"/>
            <a:ext cx="2564946" cy="3330377"/>
            <a:chOff x="8185306" y="1795754"/>
            <a:chExt cx="2564946" cy="3330377"/>
          </a:xfrm>
        </p:grpSpPr>
        <p:grpSp>
          <p:nvGrpSpPr>
            <p:cNvPr id="236" name="Group 235"/>
            <p:cNvGrpSpPr/>
            <p:nvPr/>
          </p:nvGrpSpPr>
          <p:grpSpPr>
            <a:xfrm rot="5400000">
              <a:off x="8108577" y="2583015"/>
              <a:ext cx="2746986" cy="1845377"/>
              <a:chOff x="1143000" y="1828800"/>
              <a:chExt cx="6624032" cy="3576032"/>
            </a:xfrm>
          </p:grpSpPr>
          <p:sp>
            <p:nvSpPr>
              <p:cNvPr id="241" name="Oval 240"/>
              <p:cNvSpPr/>
              <p:nvPr/>
            </p:nvSpPr>
            <p:spPr>
              <a:xfrm>
                <a:off x="1143000" y="3200401"/>
                <a:ext cx="756632" cy="756632"/>
              </a:xfrm>
              <a:prstGeom prst="ellipse">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2000" dirty="0"/>
                  <a:t>A</a:t>
                </a:r>
              </a:p>
            </p:txBody>
          </p:sp>
          <p:sp>
            <p:nvSpPr>
              <p:cNvPr id="242" name="Oval 241"/>
              <p:cNvSpPr/>
              <p:nvPr/>
            </p:nvSpPr>
            <p:spPr>
              <a:xfrm>
                <a:off x="3733800" y="1828800"/>
                <a:ext cx="756632" cy="756632"/>
              </a:xfrm>
              <a:prstGeom prst="ellipse">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2000" dirty="0"/>
                  <a:t>B</a:t>
                </a:r>
              </a:p>
            </p:txBody>
          </p:sp>
          <p:sp>
            <p:nvSpPr>
              <p:cNvPr id="243" name="Oval 242"/>
              <p:cNvSpPr/>
              <p:nvPr/>
            </p:nvSpPr>
            <p:spPr>
              <a:xfrm>
                <a:off x="3733800" y="4648200"/>
                <a:ext cx="756632" cy="756632"/>
              </a:xfrm>
              <a:prstGeom prst="ellipse">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2000" dirty="0"/>
                  <a:t>C</a:t>
                </a:r>
              </a:p>
            </p:txBody>
          </p:sp>
          <p:sp>
            <p:nvSpPr>
              <p:cNvPr id="244" name="Oval 243"/>
              <p:cNvSpPr/>
              <p:nvPr/>
            </p:nvSpPr>
            <p:spPr>
              <a:xfrm>
                <a:off x="6984304" y="1828800"/>
                <a:ext cx="756632" cy="756632"/>
              </a:xfrm>
              <a:prstGeom prst="ellipse">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2000" dirty="0"/>
                  <a:t>D</a:t>
                </a:r>
              </a:p>
            </p:txBody>
          </p:sp>
          <p:sp>
            <p:nvSpPr>
              <p:cNvPr id="245" name="Oval 244"/>
              <p:cNvSpPr/>
              <p:nvPr/>
            </p:nvSpPr>
            <p:spPr>
              <a:xfrm>
                <a:off x="7010400" y="4648200"/>
                <a:ext cx="756632" cy="756632"/>
              </a:xfrm>
              <a:prstGeom prst="ellipse">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2000" dirty="0"/>
                  <a:t>E</a:t>
                </a:r>
              </a:p>
            </p:txBody>
          </p:sp>
          <p:cxnSp>
            <p:nvCxnSpPr>
              <p:cNvPr id="246" name="Straight Arrow Connector 245"/>
              <p:cNvCxnSpPr>
                <a:stCxn id="241" idx="7"/>
                <a:endCxn id="242" idx="2"/>
              </p:cNvCxnSpPr>
              <p:nvPr/>
            </p:nvCxnSpPr>
            <p:spPr>
              <a:xfrm flipV="1">
                <a:off x="1788824" y="2207116"/>
                <a:ext cx="1944975" cy="110409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a:off x="3973694" y="2680318"/>
                <a:ext cx="0" cy="1921775"/>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a:stCxn id="242" idx="6"/>
                <a:endCxn id="244" idx="2"/>
              </p:cNvCxnSpPr>
              <p:nvPr/>
            </p:nvCxnSpPr>
            <p:spPr>
              <a:xfrm>
                <a:off x="4490432" y="2207116"/>
                <a:ext cx="2493872" cy="0"/>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a:stCxn id="242" idx="5"/>
                <a:endCxn id="245" idx="1"/>
              </p:cNvCxnSpPr>
              <p:nvPr/>
            </p:nvCxnSpPr>
            <p:spPr>
              <a:xfrm>
                <a:off x="4379625" y="2474625"/>
                <a:ext cx="2741582" cy="2284381"/>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245" idx="0"/>
                <a:endCxn id="244" idx="4"/>
              </p:cNvCxnSpPr>
              <p:nvPr/>
            </p:nvCxnSpPr>
            <p:spPr>
              <a:xfrm flipH="1" flipV="1">
                <a:off x="7362622" y="2585433"/>
                <a:ext cx="0" cy="2062767"/>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a:stCxn id="243" idx="6"/>
                <a:endCxn id="245" idx="2"/>
              </p:cNvCxnSpPr>
              <p:nvPr/>
            </p:nvCxnSpPr>
            <p:spPr>
              <a:xfrm>
                <a:off x="4490432" y="5026516"/>
                <a:ext cx="2519967" cy="0"/>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p:cNvCxnSpPr>
                <a:stCxn id="243" idx="7"/>
                <a:endCxn id="244" idx="3"/>
              </p:cNvCxnSpPr>
              <p:nvPr/>
            </p:nvCxnSpPr>
            <p:spPr>
              <a:xfrm flipV="1">
                <a:off x="4379625" y="2474625"/>
                <a:ext cx="2715486" cy="228438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30" name="Group 229"/>
            <p:cNvGrpSpPr/>
            <p:nvPr/>
          </p:nvGrpSpPr>
          <p:grpSpPr>
            <a:xfrm>
              <a:off x="8185306" y="1795754"/>
              <a:ext cx="2564946" cy="3330377"/>
              <a:chOff x="5626343" y="1787835"/>
              <a:chExt cx="2564946" cy="3330377"/>
            </a:xfrm>
          </p:grpSpPr>
          <p:sp>
            <p:nvSpPr>
              <p:cNvPr id="231" name="TextBox 230"/>
              <p:cNvSpPr txBox="1"/>
              <p:nvPr/>
            </p:nvSpPr>
            <p:spPr>
              <a:xfrm rot="5400000">
                <a:off x="6728150" y="1882733"/>
                <a:ext cx="461665" cy="271869"/>
              </a:xfrm>
              <a:prstGeom prst="rect">
                <a:avLst/>
              </a:prstGeom>
              <a:noFill/>
            </p:spPr>
            <p:txBody>
              <a:bodyPr vert="vert270" wrap="none" rtlCol="0">
                <a:spAutoFit/>
              </a:bodyPr>
              <a:lstStyle/>
              <a:p>
                <a:r>
                  <a:rPr lang="en-US" dirty="0"/>
                  <a:t>1/</a:t>
                </a:r>
              </a:p>
            </p:txBody>
          </p:sp>
          <p:sp>
            <p:nvSpPr>
              <p:cNvPr id="232" name="TextBox 231"/>
              <p:cNvSpPr txBox="1"/>
              <p:nvPr/>
            </p:nvSpPr>
            <p:spPr>
              <a:xfrm rot="5400000">
                <a:off x="7795389" y="3194142"/>
                <a:ext cx="461665" cy="271869"/>
              </a:xfrm>
              <a:prstGeom prst="rect">
                <a:avLst/>
              </a:prstGeom>
              <a:noFill/>
            </p:spPr>
            <p:txBody>
              <a:bodyPr vert="vert270" wrap="none" rtlCol="0">
                <a:spAutoFit/>
              </a:bodyPr>
              <a:lstStyle/>
              <a:p>
                <a:r>
                  <a:rPr lang="en-US" dirty="0"/>
                  <a:t>2/</a:t>
                </a:r>
              </a:p>
            </p:txBody>
          </p:sp>
          <p:sp>
            <p:nvSpPr>
              <p:cNvPr id="233" name="TextBox 232"/>
              <p:cNvSpPr txBox="1"/>
              <p:nvPr/>
            </p:nvSpPr>
            <p:spPr>
              <a:xfrm rot="5400000">
                <a:off x="7766813" y="4661938"/>
                <a:ext cx="461665" cy="387286"/>
              </a:xfrm>
              <a:prstGeom prst="rect">
                <a:avLst/>
              </a:prstGeom>
              <a:noFill/>
            </p:spPr>
            <p:txBody>
              <a:bodyPr vert="vert270" wrap="none" rtlCol="0">
                <a:spAutoFit/>
              </a:bodyPr>
              <a:lstStyle/>
              <a:p>
                <a:r>
                  <a:rPr lang="en-US" dirty="0"/>
                  <a:t>4/5</a:t>
                </a:r>
              </a:p>
            </p:txBody>
          </p:sp>
          <p:sp>
            <p:nvSpPr>
              <p:cNvPr id="234" name="TextBox 233"/>
              <p:cNvSpPr txBox="1"/>
              <p:nvPr/>
            </p:nvSpPr>
            <p:spPr>
              <a:xfrm rot="5400000">
                <a:off x="5589153" y="3121163"/>
                <a:ext cx="461665" cy="387286"/>
              </a:xfrm>
              <a:prstGeom prst="rect">
                <a:avLst/>
              </a:prstGeom>
              <a:noFill/>
            </p:spPr>
            <p:txBody>
              <a:bodyPr vert="vert270" wrap="none" rtlCol="0">
                <a:spAutoFit/>
              </a:bodyPr>
              <a:lstStyle/>
              <a:p>
                <a:r>
                  <a:rPr lang="en-US" dirty="0"/>
                  <a:t>3/8</a:t>
                </a:r>
              </a:p>
            </p:txBody>
          </p:sp>
          <p:sp>
            <p:nvSpPr>
              <p:cNvPr id="235" name="TextBox 234"/>
              <p:cNvSpPr txBox="1"/>
              <p:nvPr/>
            </p:nvSpPr>
            <p:spPr>
              <a:xfrm rot="5400000">
                <a:off x="5617729" y="4751445"/>
                <a:ext cx="461665" cy="271869"/>
              </a:xfrm>
              <a:prstGeom prst="rect">
                <a:avLst/>
              </a:prstGeom>
              <a:noFill/>
            </p:spPr>
            <p:txBody>
              <a:bodyPr vert="vert270" wrap="none" rtlCol="0">
                <a:spAutoFit/>
              </a:bodyPr>
              <a:lstStyle/>
              <a:p>
                <a:r>
                  <a:rPr lang="en-US" dirty="0"/>
                  <a:t>6/</a:t>
                </a:r>
              </a:p>
            </p:txBody>
          </p:sp>
        </p:grpSp>
      </p:grpSp>
      <p:grpSp>
        <p:nvGrpSpPr>
          <p:cNvPr id="254" name="Group 253"/>
          <p:cNvGrpSpPr/>
          <p:nvPr/>
        </p:nvGrpSpPr>
        <p:grpSpPr>
          <a:xfrm>
            <a:off x="8981207" y="2176762"/>
            <a:ext cx="2478105" cy="3298578"/>
            <a:chOff x="8243014" y="1795754"/>
            <a:chExt cx="2478105" cy="3298578"/>
          </a:xfrm>
        </p:grpSpPr>
        <p:grpSp>
          <p:nvGrpSpPr>
            <p:cNvPr id="255" name="Group 254"/>
            <p:cNvGrpSpPr/>
            <p:nvPr/>
          </p:nvGrpSpPr>
          <p:grpSpPr>
            <a:xfrm rot="5400000">
              <a:off x="8113988" y="2577604"/>
              <a:ext cx="2736164" cy="1845377"/>
              <a:chOff x="1143000" y="1828800"/>
              <a:chExt cx="6597936" cy="3576032"/>
            </a:xfrm>
          </p:grpSpPr>
          <p:sp>
            <p:nvSpPr>
              <p:cNvPr id="262" name="Oval 261"/>
              <p:cNvSpPr/>
              <p:nvPr/>
            </p:nvSpPr>
            <p:spPr>
              <a:xfrm>
                <a:off x="1143000" y="3200401"/>
                <a:ext cx="756632" cy="756632"/>
              </a:xfrm>
              <a:prstGeom prst="ellipse">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2000" dirty="0"/>
                  <a:t>A</a:t>
                </a:r>
              </a:p>
            </p:txBody>
          </p:sp>
          <p:sp>
            <p:nvSpPr>
              <p:cNvPr id="263" name="Oval 262"/>
              <p:cNvSpPr/>
              <p:nvPr/>
            </p:nvSpPr>
            <p:spPr>
              <a:xfrm>
                <a:off x="3733800" y="1828800"/>
                <a:ext cx="756632" cy="756632"/>
              </a:xfrm>
              <a:prstGeom prst="ellipse">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2000" dirty="0"/>
                  <a:t>B</a:t>
                </a:r>
              </a:p>
            </p:txBody>
          </p:sp>
          <p:sp>
            <p:nvSpPr>
              <p:cNvPr id="264" name="Oval 263"/>
              <p:cNvSpPr/>
              <p:nvPr/>
            </p:nvSpPr>
            <p:spPr>
              <a:xfrm>
                <a:off x="3733800" y="4648200"/>
                <a:ext cx="756632" cy="756632"/>
              </a:xfrm>
              <a:prstGeom prst="ellipse">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2000" dirty="0"/>
                  <a:t>C</a:t>
                </a:r>
              </a:p>
            </p:txBody>
          </p:sp>
          <p:sp>
            <p:nvSpPr>
              <p:cNvPr id="265" name="Oval 264"/>
              <p:cNvSpPr/>
              <p:nvPr/>
            </p:nvSpPr>
            <p:spPr>
              <a:xfrm>
                <a:off x="6984304" y="1828800"/>
                <a:ext cx="756632" cy="756632"/>
              </a:xfrm>
              <a:prstGeom prst="ellipse">
                <a:avLst/>
              </a:prstGeom>
            </p:spPr>
            <p:style>
              <a:lnRef idx="1">
                <a:schemeClr val="dk1"/>
              </a:lnRef>
              <a:fillRef idx="2">
                <a:schemeClr val="dk1"/>
              </a:fillRef>
              <a:effectRef idx="1">
                <a:schemeClr val="dk1"/>
              </a:effectRef>
              <a:fontRef idx="minor">
                <a:schemeClr val="dk1"/>
              </a:fontRef>
            </p:style>
            <p:txBody>
              <a:bodyPr vert="vert270" rtlCol="0" anchor="ctr"/>
              <a:lstStyle/>
              <a:p>
                <a:pPr algn="ctr"/>
                <a:r>
                  <a:rPr lang="en-US" sz="2000" dirty="0"/>
                  <a:t>D</a:t>
                </a:r>
              </a:p>
            </p:txBody>
          </p:sp>
          <p:cxnSp>
            <p:nvCxnSpPr>
              <p:cNvPr id="267" name="Straight Arrow Connector 266"/>
              <p:cNvCxnSpPr>
                <a:stCxn id="262" idx="7"/>
                <a:endCxn id="263" idx="2"/>
              </p:cNvCxnSpPr>
              <p:nvPr/>
            </p:nvCxnSpPr>
            <p:spPr>
              <a:xfrm flipV="1">
                <a:off x="1788824" y="2207116"/>
                <a:ext cx="1944975" cy="110409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a:off x="3973694" y="2680318"/>
                <a:ext cx="0" cy="1921775"/>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a:stCxn id="263" idx="6"/>
                <a:endCxn id="265" idx="2"/>
              </p:cNvCxnSpPr>
              <p:nvPr/>
            </p:nvCxnSpPr>
            <p:spPr>
              <a:xfrm>
                <a:off x="4490432" y="2207116"/>
                <a:ext cx="2493872" cy="0"/>
              </a:xfrm>
              <a:prstGeom prst="straightConnector1">
                <a:avLst/>
              </a:prstGeom>
              <a:ln w="19050">
                <a:solidFill>
                  <a:schemeClr val="tx1"/>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Straight Arrow Connector 272"/>
              <p:cNvCxnSpPr>
                <a:stCxn id="264" idx="7"/>
                <a:endCxn id="265" idx="3"/>
              </p:cNvCxnSpPr>
              <p:nvPr/>
            </p:nvCxnSpPr>
            <p:spPr>
              <a:xfrm flipV="1">
                <a:off x="4379625" y="2474625"/>
                <a:ext cx="2715486" cy="228438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56" name="Group 255"/>
            <p:cNvGrpSpPr/>
            <p:nvPr/>
          </p:nvGrpSpPr>
          <p:grpSpPr>
            <a:xfrm>
              <a:off x="8243014" y="1795754"/>
              <a:ext cx="2478105" cy="3298578"/>
              <a:chOff x="5684051" y="1787835"/>
              <a:chExt cx="2478105" cy="3298578"/>
            </a:xfrm>
          </p:grpSpPr>
          <p:sp>
            <p:nvSpPr>
              <p:cNvPr id="257" name="TextBox 256"/>
              <p:cNvSpPr txBox="1"/>
              <p:nvPr/>
            </p:nvSpPr>
            <p:spPr>
              <a:xfrm rot="5400000">
                <a:off x="6728150" y="1882733"/>
                <a:ext cx="461665" cy="271869"/>
              </a:xfrm>
              <a:prstGeom prst="rect">
                <a:avLst/>
              </a:prstGeom>
              <a:noFill/>
            </p:spPr>
            <p:txBody>
              <a:bodyPr vert="vert270" wrap="none" rtlCol="0">
                <a:spAutoFit/>
              </a:bodyPr>
              <a:lstStyle/>
              <a:p>
                <a:r>
                  <a:rPr lang="en-US" dirty="0"/>
                  <a:t>1/</a:t>
                </a:r>
              </a:p>
            </p:txBody>
          </p:sp>
          <p:sp>
            <p:nvSpPr>
              <p:cNvPr id="258" name="TextBox 257"/>
              <p:cNvSpPr txBox="1"/>
              <p:nvPr/>
            </p:nvSpPr>
            <p:spPr>
              <a:xfrm rot="5400000">
                <a:off x="7795389" y="3194142"/>
                <a:ext cx="461665" cy="271869"/>
              </a:xfrm>
              <a:prstGeom prst="rect">
                <a:avLst/>
              </a:prstGeom>
              <a:noFill/>
            </p:spPr>
            <p:txBody>
              <a:bodyPr vert="vert270" wrap="none" rtlCol="0">
                <a:spAutoFit/>
              </a:bodyPr>
              <a:lstStyle/>
              <a:p>
                <a:r>
                  <a:rPr lang="en-US" dirty="0"/>
                  <a:t>2/</a:t>
                </a:r>
              </a:p>
            </p:txBody>
          </p:sp>
          <p:sp>
            <p:nvSpPr>
              <p:cNvPr id="259" name="TextBox 258"/>
              <p:cNvSpPr txBox="1"/>
              <p:nvPr/>
            </p:nvSpPr>
            <p:spPr>
              <a:xfrm rot="5400000">
                <a:off x="7766813" y="4719646"/>
                <a:ext cx="461665" cy="271869"/>
              </a:xfrm>
              <a:prstGeom prst="rect">
                <a:avLst/>
              </a:prstGeom>
              <a:noFill/>
            </p:spPr>
            <p:txBody>
              <a:bodyPr vert="vert270" wrap="none" rtlCol="0">
                <a:spAutoFit/>
              </a:bodyPr>
              <a:lstStyle/>
              <a:p>
                <a:r>
                  <a:rPr lang="en-US" dirty="0"/>
                  <a:t>4/</a:t>
                </a:r>
              </a:p>
            </p:txBody>
          </p:sp>
          <p:sp>
            <p:nvSpPr>
              <p:cNvPr id="260" name="TextBox 259"/>
              <p:cNvSpPr txBox="1"/>
              <p:nvPr/>
            </p:nvSpPr>
            <p:spPr>
              <a:xfrm rot="5400000">
                <a:off x="5589153" y="3178871"/>
                <a:ext cx="461665" cy="271869"/>
              </a:xfrm>
              <a:prstGeom prst="rect">
                <a:avLst/>
              </a:prstGeom>
              <a:noFill/>
            </p:spPr>
            <p:txBody>
              <a:bodyPr vert="vert270" wrap="none" rtlCol="0">
                <a:spAutoFit/>
              </a:bodyPr>
              <a:lstStyle/>
              <a:p>
                <a:r>
                  <a:rPr lang="en-US" dirty="0"/>
                  <a:t>3/</a:t>
                </a:r>
              </a:p>
            </p:txBody>
          </p:sp>
        </p:grpSp>
      </p:grpSp>
    </p:spTree>
    <p:extLst>
      <p:ext uri="{BB962C8B-B14F-4D97-AF65-F5344CB8AC3E}">
        <p14:creationId xmlns:p14="http://schemas.microsoft.com/office/powerpoint/2010/main" val="8087832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DFS Edge Classification</a:t>
            </a:r>
          </a:p>
        </p:txBody>
      </p:sp>
      <p:sp>
        <p:nvSpPr>
          <p:cNvPr id="5" name="Slide Number Placeholder 4"/>
          <p:cNvSpPr>
            <a:spLocks noGrp="1"/>
          </p:cNvSpPr>
          <p:nvPr>
            <p:ph type="sldNum" sz="quarter" idx="12"/>
          </p:nvPr>
        </p:nvSpPr>
        <p:spPr/>
        <p:txBody>
          <a:bodyPr/>
          <a:lstStyle/>
          <a:p>
            <a:fld id="{36450FFA-A71B-4322-B1E1-9AE765221D17}" type="slidenum">
              <a:rPr lang="en-GB" smtClean="0"/>
              <a:pPr/>
              <a:t>57</a:t>
            </a:fld>
            <a:endParaRPr lang="en-GB"/>
          </a:p>
        </p:txBody>
      </p:sp>
      <p:sp>
        <p:nvSpPr>
          <p:cNvPr id="6" name="Content Placeholder 5"/>
          <p:cNvSpPr>
            <a:spLocks noGrp="1"/>
          </p:cNvSpPr>
          <p:nvPr>
            <p:ph sz="quarter" idx="1"/>
          </p:nvPr>
        </p:nvSpPr>
        <p:spPr/>
        <p:txBody>
          <a:bodyPr/>
          <a:lstStyle/>
          <a:p>
            <a:r>
              <a:rPr lang="en-US" dirty="0"/>
              <a:t>How to detect back edge?</a:t>
            </a:r>
          </a:p>
          <a:p>
            <a:pPr lvl="1"/>
            <a:r>
              <a:rPr lang="en-US" dirty="0"/>
              <a:t>If an edge is going back to a grey vertex</a:t>
            </a:r>
          </a:p>
          <a:p>
            <a:pPr lvl="1"/>
            <a:r>
              <a:rPr lang="en-US" dirty="0"/>
              <a:t>It’s a back edge.</a:t>
            </a:r>
          </a:p>
        </p:txBody>
      </p:sp>
    </p:spTree>
    <p:extLst>
      <p:ext uri="{BB962C8B-B14F-4D97-AF65-F5344CB8AC3E}">
        <p14:creationId xmlns:p14="http://schemas.microsoft.com/office/powerpoint/2010/main" val="3236601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ontent Placeholder 5"/>
          <p:cNvSpPr txBox="1">
            <a:spLocks/>
          </p:cNvSpPr>
          <p:nvPr/>
        </p:nvSpPr>
        <p:spPr>
          <a:xfrm>
            <a:off x="6271034" y="1228720"/>
            <a:ext cx="5320886" cy="4937760"/>
          </a:xfrm>
          <a:prstGeom prst="rect">
            <a:avLst/>
          </a:prstGeom>
        </p:spPr>
        <p:txBody>
          <a:bodyPr vert="horz">
            <a:normAutofit fontScale="775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1"/>
            <a:r>
              <a:rPr lang="en-US" dirty="0"/>
              <a:t>1’s adjacency list is fully explored now.</a:t>
            </a:r>
          </a:p>
          <a:p>
            <a:pPr lvl="1"/>
            <a:endParaRPr lang="en-US" dirty="0"/>
          </a:p>
          <a:p>
            <a:pPr lvl="1"/>
            <a:endParaRPr lang="en-US" dirty="0"/>
          </a:p>
          <a:p>
            <a:pPr lvl="1"/>
            <a:endParaRPr lang="en-US" dirty="0"/>
          </a:p>
          <a:p>
            <a:pPr lvl="1"/>
            <a:endParaRPr lang="en-US" dirty="0"/>
          </a:p>
          <a:p>
            <a:pPr lvl="1"/>
            <a:r>
              <a:rPr lang="en-US" dirty="0"/>
              <a:t>Go to 2’s adjacency list.</a:t>
            </a:r>
            <a:r>
              <a:rPr lang="en-US" dirty="0">
                <a:sym typeface="Wingdings" panose="05000000000000000000" pitchFamily="2" charset="2"/>
              </a:rPr>
              <a:t></a:t>
            </a:r>
            <a:r>
              <a:rPr lang="en-US" dirty="0"/>
              <a:t> 2 edge distance</a:t>
            </a:r>
          </a:p>
          <a:p>
            <a:pPr lvl="2"/>
            <a:r>
              <a:rPr lang="en-US" dirty="0">
                <a:sym typeface="Wingdings" panose="05000000000000000000" pitchFamily="2" charset="2"/>
              </a:rPr>
              <a:t>Its vertices are already discovered</a:t>
            </a:r>
          </a:p>
          <a:p>
            <a:pPr lvl="2"/>
            <a:endParaRPr lang="en-US" dirty="0">
              <a:sym typeface="Wingdings" panose="05000000000000000000" pitchFamily="2" charset="2"/>
            </a:endParaRPr>
          </a:p>
          <a:p>
            <a:pPr lvl="2"/>
            <a:endParaRPr lang="en-US" dirty="0">
              <a:sym typeface="Wingdings" panose="05000000000000000000" pitchFamily="2" charset="2"/>
            </a:endParaRPr>
          </a:p>
          <a:p>
            <a:pPr lvl="2"/>
            <a:endParaRPr lang="en-US" dirty="0">
              <a:sym typeface="Wingdings" panose="05000000000000000000" pitchFamily="2" charset="2"/>
            </a:endParaRPr>
          </a:p>
          <a:p>
            <a:pPr lvl="2"/>
            <a:endParaRPr lang="en-US" dirty="0">
              <a:sym typeface="Wingdings" panose="05000000000000000000" pitchFamily="2" charset="2"/>
            </a:endParaRPr>
          </a:p>
          <a:p>
            <a:pPr lvl="1"/>
            <a:r>
              <a:rPr lang="en-US" dirty="0">
                <a:sym typeface="Wingdings" panose="05000000000000000000" pitchFamily="2" charset="2"/>
              </a:rPr>
              <a:t>Go to 3’s adjacency list. 2 edge distance </a:t>
            </a:r>
          </a:p>
          <a:p>
            <a:pPr lvl="2"/>
            <a:r>
              <a:rPr lang="en-US" dirty="0">
                <a:sym typeface="Wingdings" panose="05000000000000000000" pitchFamily="2" charset="2"/>
              </a:rPr>
              <a:t>Its vertices are already discovered</a:t>
            </a:r>
          </a:p>
          <a:p>
            <a:pPr lvl="2"/>
            <a:endParaRPr lang="en-US" dirty="0">
              <a:sym typeface="Wingdings" panose="05000000000000000000" pitchFamily="2" charset="2"/>
            </a:endParaRPr>
          </a:p>
          <a:p>
            <a:pPr lvl="2"/>
            <a:endParaRPr lang="en-US" dirty="0">
              <a:sym typeface="Wingdings" panose="05000000000000000000" pitchFamily="2" charset="2"/>
            </a:endParaRPr>
          </a:p>
          <a:p>
            <a:pPr lvl="1"/>
            <a:endParaRPr lang="en-US" dirty="0">
              <a:sym typeface="Wingdings" panose="05000000000000000000" pitchFamily="2" charset="2"/>
            </a:endParaRPr>
          </a:p>
          <a:p>
            <a:pPr lvl="1"/>
            <a:r>
              <a:rPr lang="en-US" dirty="0">
                <a:sym typeface="Wingdings" panose="05000000000000000000" pitchFamily="2" charset="2"/>
              </a:rPr>
              <a:t>Graph is fully explored</a:t>
            </a:r>
          </a:p>
          <a:p>
            <a:pPr marL="274320" lvl="1" indent="0">
              <a:buNone/>
            </a:pPr>
            <a:endParaRPr lang="en-US" dirty="0">
              <a:sym typeface="Wingdings" panose="05000000000000000000" pitchFamily="2" charset="2"/>
            </a:endParaRPr>
          </a:p>
        </p:txBody>
      </p:sp>
      <p:sp>
        <p:nvSpPr>
          <p:cNvPr id="2" name="Title 1"/>
          <p:cNvSpPr>
            <a:spLocks noGrp="1"/>
          </p:cNvSpPr>
          <p:nvPr>
            <p:ph type="title"/>
          </p:nvPr>
        </p:nvSpPr>
        <p:spPr/>
        <p:txBody>
          <a:bodyPr/>
          <a:lstStyle/>
          <a:p>
            <a:r>
              <a:rPr lang="en-US" dirty="0"/>
              <a:t>Breadth First Search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6</a:t>
            </a:fld>
            <a:endParaRPr lang="en-GB"/>
          </a:p>
        </p:txBody>
      </p:sp>
      <p:sp>
        <p:nvSpPr>
          <p:cNvPr id="6" name="Content Placeholder 5"/>
          <p:cNvSpPr>
            <a:spLocks noGrp="1"/>
          </p:cNvSpPr>
          <p:nvPr>
            <p:ph sz="quarter" idx="1"/>
          </p:nvPr>
        </p:nvSpPr>
        <p:spPr>
          <a:xfrm>
            <a:off x="609600" y="1219200"/>
            <a:ext cx="5385931" cy="4937760"/>
          </a:xfrm>
        </p:spPr>
        <p:txBody>
          <a:bodyPr>
            <a:normAutofit fontScale="77500" lnSpcReduction="20000"/>
          </a:bodyPr>
          <a:lstStyle/>
          <a:p>
            <a:pPr lvl="1"/>
            <a:r>
              <a:rPr lang="en-US" dirty="0"/>
              <a:t>BFS: from 1</a:t>
            </a:r>
          </a:p>
          <a:p>
            <a:pPr lvl="2"/>
            <a:r>
              <a:rPr lang="en-US" dirty="0"/>
              <a:t>All vertices are undiscovered at start.</a:t>
            </a:r>
          </a:p>
          <a:p>
            <a:pPr lvl="1"/>
            <a:endParaRPr lang="en-US" dirty="0"/>
          </a:p>
          <a:p>
            <a:pPr lvl="1"/>
            <a:endParaRPr lang="en-US" dirty="0"/>
          </a:p>
          <a:p>
            <a:pPr lvl="1"/>
            <a:endParaRPr lang="en-US" dirty="0"/>
          </a:p>
          <a:p>
            <a:pPr lvl="1"/>
            <a:endParaRPr lang="en-US" dirty="0"/>
          </a:p>
          <a:p>
            <a:pPr lvl="1"/>
            <a:r>
              <a:rPr lang="en-US" dirty="0"/>
              <a:t>Mark start vertex as discovered</a:t>
            </a:r>
          </a:p>
          <a:p>
            <a:pPr lvl="1"/>
            <a:endParaRPr lang="en-US" dirty="0"/>
          </a:p>
          <a:p>
            <a:pPr lvl="1"/>
            <a:endParaRPr lang="en-US" dirty="0"/>
          </a:p>
          <a:p>
            <a:pPr lvl="1"/>
            <a:endParaRPr lang="en-US" dirty="0"/>
          </a:p>
          <a:p>
            <a:pPr lvl="1"/>
            <a:endParaRPr lang="en-US" dirty="0"/>
          </a:p>
          <a:p>
            <a:pPr lvl="1"/>
            <a:endParaRPr lang="en-US" dirty="0"/>
          </a:p>
          <a:p>
            <a:pPr lvl="1"/>
            <a:r>
              <a:rPr lang="en-US" dirty="0"/>
              <a:t>Go to its adjacency list</a:t>
            </a:r>
            <a:r>
              <a:rPr lang="en-US" dirty="0">
                <a:sym typeface="Wingdings" panose="05000000000000000000" pitchFamily="2" charset="2"/>
              </a:rPr>
              <a:t></a:t>
            </a:r>
            <a:r>
              <a:rPr lang="en-US" dirty="0"/>
              <a:t> 1 edge distance</a:t>
            </a:r>
          </a:p>
          <a:p>
            <a:pPr lvl="2"/>
            <a:r>
              <a:rPr lang="en-US" dirty="0"/>
              <a:t>first node is 2 and its un-discovered</a:t>
            </a:r>
          </a:p>
          <a:p>
            <a:pPr lvl="2">
              <a:spcAft>
                <a:spcPts val="4200"/>
              </a:spcAft>
            </a:pPr>
            <a:r>
              <a:rPr lang="en-US" dirty="0"/>
              <a:t>2</a:t>
            </a:r>
            <a:r>
              <a:rPr lang="en-US" baseline="30000" dirty="0"/>
              <a:t>nd</a:t>
            </a:r>
            <a:r>
              <a:rPr lang="en-US" dirty="0"/>
              <a:t> node is 3 and it’s undiscovered</a:t>
            </a:r>
          </a:p>
          <a:p>
            <a:pPr lvl="1"/>
            <a:endParaRPr lang="en-US" dirty="0"/>
          </a:p>
          <a:p>
            <a:pPr lvl="1"/>
            <a:endParaRPr lang="en-US" dirty="0"/>
          </a:p>
          <a:p>
            <a:pPr lvl="1"/>
            <a:endParaRPr lang="en-US" dirty="0"/>
          </a:p>
        </p:txBody>
      </p:sp>
      <p:grpSp>
        <p:nvGrpSpPr>
          <p:cNvPr id="15" name="Group 14"/>
          <p:cNvGrpSpPr/>
          <p:nvPr/>
        </p:nvGrpSpPr>
        <p:grpSpPr>
          <a:xfrm>
            <a:off x="3750834" y="1784841"/>
            <a:ext cx="1645920" cy="914400"/>
            <a:chOff x="5168936" y="2885658"/>
            <a:chExt cx="2033701" cy="1297686"/>
          </a:xfrm>
        </p:grpSpPr>
        <p:cxnSp>
          <p:nvCxnSpPr>
            <p:cNvPr id="7" name="Straight Connector 6"/>
            <p:cNvCxnSpPr/>
            <p:nvPr/>
          </p:nvCxnSpPr>
          <p:spPr>
            <a:xfrm flipH="1" flipV="1">
              <a:off x="5669339" y="3168172"/>
              <a:ext cx="10058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6383495" y="3325360"/>
              <a:ext cx="353171" cy="4051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6"/>
            <p:cNvSpPr>
              <a:spLocks noChangeArrowheads="1"/>
            </p:cNvSpPr>
            <p:nvPr/>
          </p:nvSpPr>
          <p:spPr bwMode="auto">
            <a:xfrm>
              <a:off x="6672285" y="2885658"/>
              <a:ext cx="530352" cy="530481"/>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cxnSp>
          <p:nvCxnSpPr>
            <p:cNvPr id="12" name="Straight Connector 11"/>
            <p:cNvCxnSpPr/>
            <p:nvPr/>
          </p:nvCxnSpPr>
          <p:spPr>
            <a:xfrm flipH="1" flipV="1">
              <a:off x="5584191" y="3367240"/>
              <a:ext cx="4572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6"/>
            <p:cNvSpPr>
              <a:spLocks noChangeArrowheads="1"/>
            </p:cNvSpPr>
            <p:nvPr/>
          </p:nvSpPr>
          <p:spPr bwMode="auto">
            <a:xfrm>
              <a:off x="5930812" y="3652862"/>
              <a:ext cx="530352" cy="530482"/>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14" name="Oval 6"/>
            <p:cNvSpPr>
              <a:spLocks noChangeArrowheads="1"/>
            </p:cNvSpPr>
            <p:nvPr/>
          </p:nvSpPr>
          <p:spPr bwMode="auto">
            <a:xfrm>
              <a:off x="5168936" y="2922803"/>
              <a:ext cx="530352" cy="530481"/>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grpSp>
      <p:grpSp>
        <p:nvGrpSpPr>
          <p:cNvPr id="23" name="Group 22"/>
          <p:cNvGrpSpPr/>
          <p:nvPr/>
        </p:nvGrpSpPr>
        <p:grpSpPr>
          <a:xfrm>
            <a:off x="2975538" y="5317018"/>
            <a:ext cx="1645920" cy="914400"/>
            <a:chOff x="5168936" y="2885658"/>
            <a:chExt cx="2033701" cy="1297686"/>
          </a:xfrm>
        </p:grpSpPr>
        <p:cxnSp>
          <p:nvCxnSpPr>
            <p:cNvPr id="24" name="Straight Connector 23"/>
            <p:cNvCxnSpPr/>
            <p:nvPr/>
          </p:nvCxnSpPr>
          <p:spPr>
            <a:xfrm flipH="1" flipV="1">
              <a:off x="5669339" y="316817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383495" y="3325360"/>
              <a:ext cx="353171" cy="4051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6"/>
            <p:cNvSpPr>
              <a:spLocks noChangeArrowheads="1"/>
            </p:cNvSpPr>
            <p:nvPr/>
          </p:nvSpPr>
          <p:spPr bwMode="auto">
            <a:xfrm>
              <a:off x="6672285" y="288565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cxnSp>
          <p:nvCxnSpPr>
            <p:cNvPr id="27" name="Straight Connector 26"/>
            <p:cNvCxnSpPr/>
            <p:nvPr/>
          </p:nvCxnSpPr>
          <p:spPr>
            <a:xfrm flipH="1" flipV="1">
              <a:off x="5584191" y="3367240"/>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Oval 6"/>
            <p:cNvSpPr>
              <a:spLocks noChangeArrowheads="1"/>
            </p:cNvSpPr>
            <p:nvPr/>
          </p:nvSpPr>
          <p:spPr bwMode="auto">
            <a:xfrm>
              <a:off x="5930811" y="365286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29"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grpSp>
      <p:grpSp>
        <p:nvGrpSpPr>
          <p:cNvPr id="30" name="Group 29"/>
          <p:cNvGrpSpPr/>
          <p:nvPr/>
        </p:nvGrpSpPr>
        <p:grpSpPr>
          <a:xfrm>
            <a:off x="1671792" y="3435540"/>
            <a:ext cx="1645920" cy="914400"/>
            <a:chOff x="5168936" y="2885658"/>
            <a:chExt cx="2033701" cy="1297686"/>
          </a:xfrm>
        </p:grpSpPr>
        <p:cxnSp>
          <p:nvCxnSpPr>
            <p:cNvPr id="31" name="Straight Connector 30"/>
            <p:cNvCxnSpPr/>
            <p:nvPr/>
          </p:nvCxnSpPr>
          <p:spPr>
            <a:xfrm flipH="1" flipV="1">
              <a:off x="5669339" y="3168172"/>
              <a:ext cx="10058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83495" y="3325360"/>
              <a:ext cx="353171" cy="4051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6"/>
            <p:cNvSpPr>
              <a:spLocks noChangeArrowheads="1"/>
            </p:cNvSpPr>
            <p:nvPr/>
          </p:nvSpPr>
          <p:spPr bwMode="auto">
            <a:xfrm>
              <a:off x="6672285" y="2885658"/>
              <a:ext cx="530352" cy="530481"/>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cxnSp>
          <p:nvCxnSpPr>
            <p:cNvPr id="34" name="Straight Connector 33"/>
            <p:cNvCxnSpPr/>
            <p:nvPr/>
          </p:nvCxnSpPr>
          <p:spPr>
            <a:xfrm flipH="1" flipV="1">
              <a:off x="5584191" y="3367240"/>
              <a:ext cx="457200" cy="457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6"/>
            <p:cNvSpPr>
              <a:spLocks noChangeArrowheads="1"/>
            </p:cNvSpPr>
            <p:nvPr/>
          </p:nvSpPr>
          <p:spPr bwMode="auto">
            <a:xfrm>
              <a:off x="5930811" y="3652863"/>
              <a:ext cx="530352" cy="530481"/>
            </a:xfrm>
            <a:prstGeom prst="ellipse">
              <a:avLst/>
            </a:prstGeom>
            <a:solidFill>
              <a:schemeClr val="bg1"/>
            </a:solidFill>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36"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grpSp>
      <p:grpSp>
        <p:nvGrpSpPr>
          <p:cNvPr id="69" name="Group 68"/>
          <p:cNvGrpSpPr/>
          <p:nvPr/>
        </p:nvGrpSpPr>
        <p:grpSpPr>
          <a:xfrm>
            <a:off x="9352965" y="1711932"/>
            <a:ext cx="1645920" cy="914400"/>
            <a:chOff x="5168936" y="2885658"/>
            <a:chExt cx="2033701" cy="1297686"/>
          </a:xfrm>
        </p:grpSpPr>
        <p:cxnSp>
          <p:nvCxnSpPr>
            <p:cNvPr id="70" name="Straight Connector 69"/>
            <p:cNvCxnSpPr/>
            <p:nvPr/>
          </p:nvCxnSpPr>
          <p:spPr>
            <a:xfrm flipH="1" flipV="1">
              <a:off x="5669339" y="316817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6383495" y="3325360"/>
              <a:ext cx="353171" cy="4051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6"/>
            <p:cNvSpPr>
              <a:spLocks noChangeArrowheads="1"/>
            </p:cNvSpPr>
            <p:nvPr/>
          </p:nvSpPr>
          <p:spPr bwMode="auto">
            <a:xfrm>
              <a:off x="6672285" y="288565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cxnSp>
          <p:nvCxnSpPr>
            <p:cNvPr id="80" name="Straight Connector 79"/>
            <p:cNvCxnSpPr/>
            <p:nvPr/>
          </p:nvCxnSpPr>
          <p:spPr>
            <a:xfrm flipH="1" flipV="1">
              <a:off x="5584191" y="3367240"/>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Oval 6"/>
            <p:cNvSpPr>
              <a:spLocks noChangeArrowheads="1"/>
            </p:cNvSpPr>
            <p:nvPr/>
          </p:nvSpPr>
          <p:spPr bwMode="auto">
            <a:xfrm>
              <a:off x="5930811" y="365286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82"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grpSp>
      <p:grpSp>
        <p:nvGrpSpPr>
          <p:cNvPr id="83" name="Group 82"/>
          <p:cNvGrpSpPr/>
          <p:nvPr/>
        </p:nvGrpSpPr>
        <p:grpSpPr>
          <a:xfrm>
            <a:off x="9369347" y="3177199"/>
            <a:ext cx="1645920" cy="914400"/>
            <a:chOff x="5168936" y="2885658"/>
            <a:chExt cx="2033701" cy="1297686"/>
          </a:xfrm>
        </p:grpSpPr>
        <p:cxnSp>
          <p:nvCxnSpPr>
            <p:cNvPr id="84" name="Straight Connector 83"/>
            <p:cNvCxnSpPr/>
            <p:nvPr/>
          </p:nvCxnSpPr>
          <p:spPr>
            <a:xfrm flipH="1" flipV="1">
              <a:off x="5669339" y="316817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6383495" y="3325360"/>
              <a:ext cx="353171" cy="4051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6"/>
            <p:cNvSpPr>
              <a:spLocks noChangeArrowheads="1"/>
            </p:cNvSpPr>
            <p:nvPr/>
          </p:nvSpPr>
          <p:spPr bwMode="auto">
            <a:xfrm>
              <a:off x="6672285" y="288565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87" name="Straight Connector 86"/>
            <p:cNvCxnSpPr/>
            <p:nvPr/>
          </p:nvCxnSpPr>
          <p:spPr>
            <a:xfrm flipH="1" flipV="1">
              <a:off x="5584191" y="3367240"/>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Oval 6"/>
            <p:cNvSpPr>
              <a:spLocks noChangeArrowheads="1"/>
            </p:cNvSpPr>
            <p:nvPr/>
          </p:nvSpPr>
          <p:spPr bwMode="auto">
            <a:xfrm>
              <a:off x="5930811" y="365286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89"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grpSp>
      <p:grpSp>
        <p:nvGrpSpPr>
          <p:cNvPr id="90" name="Group 89"/>
          <p:cNvGrpSpPr/>
          <p:nvPr/>
        </p:nvGrpSpPr>
        <p:grpSpPr>
          <a:xfrm>
            <a:off x="9391063" y="4779000"/>
            <a:ext cx="1645920" cy="914400"/>
            <a:chOff x="5168936" y="2885658"/>
            <a:chExt cx="2033701" cy="1297686"/>
          </a:xfrm>
        </p:grpSpPr>
        <p:cxnSp>
          <p:nvCxnSpPr>
            <p:cNvPr id="91" name="Straight Connector 90"/>
            <p:cNvCxnSpPr/>
            <p:nvPr/>
          </p:nvCxnSpPr>
          <p:spPr>
            <a:xfrm flipH="1" flipV="1">
              <a:off x="5669339" y="316817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6383495" y="3325360"/>
              <a:ext cx="353171" cy="4051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6"/>
            <p:cNvSpPr>
              <a:spLocks noChangeArrowheads="1"/>
            </p:cNvSpPr>
            <p:nvPr/>
          </p:nvSpPr>
          <p:spPr bwMode="auto">
            <a:xfrm>
              <a:off x="6672285" y="288565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94" name="Straight Connector 93"/>
            <p:cNvCxnSpPr/>
            <p:nvPr/>
          </p:nvCxnSpPr>
          <p:spPr>
            <a:xfrm flipH="1" flipV="1">
              <a:off x="5584191" y="3367240"/>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Oval 6"/>
            <p:cNvSpPr>
              <a:spLocks noChangeArrowheads="1"/>
            </p:cNvSpPr>
            <p:nvPr/>
          </p:nvSpPr>
          <p:spPr bwMode="auto">
            <a:xfrm>
              <a:off x="5930811" y="365286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96" name="Oval 6"/>
            <p:cNvSpPr>
              <a:spLocks noChangeArrowheads="1"/>
            </p:cNvSpPr>
            <p:nvPr/>
          </p:nvSpPr>
          <p:spPr bwMode="auto">
            <a:xfrm>
              <a:off x="5168936" y="292280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grpSp>
      <p:graphicFrame>
        <p:nvGraphicFramePr>
          <p:cNvPr id="97" name="Table 96"/>
          <p:cNvGraphicFramePr>
            <a:graphicFrameLocks noGrp="1"/>
          </p:cNvGraphicFramePr>
          <p:nvPr>
            <p:extLst>
              <p:ext uri="{D42A27DB-BD31-4B8C-83A1-F6EECF244321}">
                <p14:modId xmlns:p14="http://schemas.microsoft.com/office/powerpoint/2010/main" val="1427436805"/>
              </p:ext>
            </p:extLst>
          </p:nvPr>
        </p:nvGraphicFramePr>
        <p:xfrm>
          <a:off x="5044981" y="2626332"/>
          <a:ext cx="274320" cy="365760"/>
        </p:xfrm>
        <a:graphic>
          <a:graphicData uri="http://schemas.openxmlformats.org/drawingml/2006/table">
            <a:tbl>
              <a:tblPr firstRow="1" bandRow="1">
                <a:tableStyleId>{16D9F66E-5EB9-4882-86FB-DCBF35E3C3E4}</a:tableStyleId>
              </a:tblPr>
              <a:tblGrid>
                <a:gridCol w="274320">
                  <a:extLst>
                    <a:ext uri="{9D8B030D-6E8A-4147-A177-3AD203B41FA5}">
                      <a16:colId xmlns:a16="http://schemas.microsoft.com/office/drawing/2014/main" val="20000"/>
                    </a:ext>
                  </a:extLst>
                </a:gridCol>
              </a:tblGrid>
              <a:tr h="274320">
                <a:tc>
                  <a:txBody>
                    <a:bodyPr/>
                    <a:lstStyle/>
                    <a:p>
                      <a:r>
                        <a:rPr lang="en-US" sz="1800" b="1" dirty="0">
                          <a:solidFill>
                            <a:schemeClr val="tx1"/>
                          </a:solidFill>
                        </a:rPr>
                        <a:t>∅</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98" name="Table 97"/>
          <p:cNvGraphicFramePr>
            <a:graphicFrameLocks noGrp="1"/>
          </p:cNvGraphicFramePr>
          <p:nvPr>
            <p:extLst>
              <p:ext uri="{D42A27DB-BD31-4B8C-83A1-F6EECF244321}">
                <p14:modId xmlns:p14="http://schemas.microsoft.com/office/powerpoint/2010/main" val="1825025264"/>
              </p:ext>
            </p:extLst>
          </p:nvPr>
        </p:nvGraphicFramePr>
        <p:xfrm>
          <a:off x="5042940" y="3469752"/>
          <a:ext cx="274320" cy="365760"/>
        </p:xfrm>
        <a:graphic>
          <a:graphicData uri="http://schemas.openxmlformats.org/drawingml/2006/table">
            <a:tbl>
              <a:tblPr firstRow="1" bandRow="1">
                <a:tableStyleId>{16D9F66E-5EB9-4882-86FB-DCBF35E3C3E4}</a:tableStyleId>
              </a:tblPr>
              <a:tblGrid>
                <a:gridCol w="274320">
                  <a:extLst>
                    <a:ext uri="{9D8B030D-6E8A-4147-A177-3AD203B41FA5}">
                      <a16:colId xmlns:a16="http://schemas.microsoft.com/office/drawing/2014/main" val="20000"/>
                    </a:ext>
                  </a:extLst>
                </a:gridCol>
              </a:tblGrid>
              <a:tr h="274320">
                <a:tc>
                  <a:txBody>
                    <a:bodyPr/>
                    <a:lstStyle/>
                    <a:p>
                      <a:r>
                        <a:rPr lang="en-US" dirty="0"/>
                        <a:t>1</a:t>
                      </a:r>
                    </a:p>
                  </a:txBody>
                  <a:tcPr/>
                </a:tc>
                <a:extLst>
                  <a:ext uri="{0D108BD9-81ED-4DB2-BD59-A6C34878D82A}">
                    <a16:rowId xmlns:a16="http://schemas.microsoft.com/office/drawing/2014/main" val="10000"/>
                  </a:ext>
                </a:extLst>
              </a:tr>
            </a:tbl>
          </a:graphicData>
        </a:graphic>
      </p:graphicFrame>
      <p:graphicFrame>
        <p:nvGraphicFramePr>
          <p:cNvPr id="99" name="Table 98"/>
          <p:cNvGraphicFramePr>
            <a:graphicFrameLocks noGrp="1"/>
          </p:cNvGraphicFramePr>
          <p:nvPr>
            <p:extLst>
              <p:ext uri="{D42A27DB-BD31-4B8C-83A1-F6EECF244321}">
                <p14:modId xmlns:p14="http://schemas.microsoft.com/office/powerpoint/2010/main" val="2605212251"/>
              </p:ext>
            </p:extLst>
          </p:nvPr>
        </p:nvGraphicFramePr>
        <p:xfrm>
          <a:off x="4825539" y="5776591"/>
          <a:ext cx="48768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tblGrid>
              <a:tr h="274320">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10000"/>
                  </a:ext>
                </a:extLst>
              </a:tr>
            </a:tbl>
          </a:graphicData>
        </a:graphic>
      </p:graphicFrame>
      <p:graphicFrame>
        <p:nvGraphicFramePr>
          <p:cNvPr id="100" name="Table 99"/>
          <p:cNvGraphicFramePr>
            <a:graphicFrameLocks noGrp="1"/>
          </p:cNvGraphicFramePr>
          <p:nvPr>
            <p:extLst>
              <p:ext uri="{D42A27DB-BD31-4B8C-83A1-F6EECF244321}">
                <p14:modId xmlns:p14="http://schemas.microsoft.com/office/powerpoint/2010/main" val="3589446310"/>
              </p:ext>
            </p:extLst>
          </p:nvPr>
        </p:nvGraphicFramePr>
        <p:xfrm>
          <a:off x="11038356" y="2642203"/>
          <a:ext cx="48768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tblGrid>
              <a:tr h="274320">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10000"/>
                  </a:ext>
                </a:extLst>
              </a:tr>
            </a:tbl>
          </a:graphicData>
        </a:graphic>
      </p:graphicFrame>
      <p:graphicFrame>
        <p:nvGraphicFramePr>
          <p:cNvPr id="101" name="Table 100"/>
          <p:cNvGraphicFramePr>
            <a:graphicFrameLocks noGrp="1"/>
          </p:cNvGraphicFramePr>
          <p:nvPr>
            <p:extLst>
              <p:ext uri="{D42A27DB-BD31-4B8C-83A1-F6EECF244321}">
                <p14:modId xmlns:p14="http://schemas.microsoft.com/office/powerpoint/2010/main" val="2955286601"/>
              </p:ext>
            </p:extLst>
          </p:nvPr>
        </p:nvGraphicFramePr>
        <p:xfrm>
          <a:off x="11040236" y="3451636"/>
          <a:ext cx="274320" cy="365760"/>
        </p:xfrm>
        <a:graphic>
          <a:graphicData uri="http://schemas.openxmlformats.org/drawingml/2006/table">
            <a:tbl>
              <a:tblPr firstRow="1" bandRow="1">
                <a:tableStyleId>{16D9F66E-5EB9-4882-86FB-DCBF35E3C3E4}</a:tableStyleId>
              </a:tblPr>
              <a:tblGrid>
                <a:gridCol w="274320">
                  <a:extLst>
                    <a:ext uri="{9D8B030D-6E8A-4147-A177-3AD203B41FA5}">
                      <a16:colId xmlns:a16="http://schemas.microsoft.com/office/drawing/2014/main" val="20000"/>
                    </a:ext>
                  </a:extLst>
                </a:gridCol>
              </a:tblGrid>
              <a:tr h="274320">
                <a:tc>
                  <a:txBody>
                    <a:bodyPr/>
                    <a:lstStyle/>
                    <a:p>
                      <a:r>
                        <a:rPr lang="en-US" dirty="0"/>
                        <a:t>3</a:t>
                      </a:r>
                    </a:p>
                  </a:txBody>
                  <a:tcPr/>
                </a:tc>
                <a:extLst>
                  <a:ext uri="{0D108BD9-81ED-4DB2-BD59-A6C34878D82A}">
                    <a16:rowId xmlns:a16="http://schemas.microsoft.com/office/drawing/2014/main" val="10000"/>
                  </a:ext>
                </a:extLst>
              </a:tr>
            </a:tbl>
          </a:graphicData>
        </a:graphic>
      </p:graphicFrame>
      <p:graphicFrame>
        <p:nvGraphicFramePr>
          <p:cNvPr id="103" name="Table 102"/>
          <p:cNvGraphicFramePr>
            <a:graphicFrameLocks noGrp="1"/>
          </p:cNvGraphicFramePr>
          <p:nvPr>
            <p:extLst>
              <p:ext uri="{D42A27DB-BD31-4B8C-83A1-F6EECF244321}">
                <p14:modId xmlns:p14="http://schemas.microsoft.com/office/powerpoint/2010/main" val="2549441188"/>
              </p:ext>
            </p:extLst>
          </p:nvPr>
        </p:nvGraphicFramePr>
        <p:xfrm>
          <a:off x="10895114" y="5764905"/>
          <a:ext cx="274320" cy="365760"/>
        </p:xfrm>
        <a:graphic>
          <a:graphicData uri="http://schemas.openxmlformats.org/drawingml/2006/table">
            <a:tbl>
              <a:tblPr firstRow="1" bandRow="1">
                <a:tableStyleId>{16D9F66E-5EB9-4882-86FB-DCBF35E3C3E4}</a:tableStyleId>
              </a:tblPr>
              <a:tblGrid>
                <a:gridCol w="274320">
                  <a:extLst>
                    <a:ext uri="{9D8B030D-6E8A-4147-A177-3AD203B41FA5}">
                      <a16:colId xmlns:a16="http://schemas.microsoft.com/office/drawing/2014/main" val="20000"/>
                    </a:ext>
                  </a:extLst>
                </a:gridCol>
              </a:tblGrid>
              <a:tr h="274320">
                <a:tc>
                  <a:txBody>
                    <a:bodyPr/>
                    <a:lstStyle/>
                    <a:p>
                      <a:r>
                        <a:rPr lang="en-US" sz="1800" b="1" dirty="0">
                          <a:solidFill>
                            <a:schemeClr val="tx1"/>
                          </a:solidFill>
                        </a:rPr>
                        <a:t>∅</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23023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 (BFS)</a:t>
            </a:r>
          </a:p>
        </p:txBody>
      </p:sp>
      <p:sp>
        <p:nvSpPr>
          <p:cNvPr id="5" name="Slide Number Placeholder 4"/>
          <p:cNvSpPr>
            <a:spLocks noGrp="1"/>
          </p:cNvSpPr>
          <p:nvPr>
            <p:ph type="sldNum" sz="quarter" idx="12"/>
          </p:nvPr>
        </p:nvSpPr>
        <p:spPr/>
        <p:txBody>
          <a:bodyPr/>
          <a:lstStyle/>
          <a:p>
            <a:fld id="{36450FFA-A71B-4322-B1E1-9AE765221D17}" type="slidenum">
              <a:rPr lang="en-GB" smtClean="0"/>
              <a:pPr/>
              <a:t>7</a:t>
            </a:fld>
            <a:endParaRPr lang="en-GB"/>
          </a:p>
        </p:txBody>
      </p:sp>
      <p:sp>
        <p:nvSpPr>
          <p:cNvPr id="6" name="Content Placeholder 5"/>
          <p:cNvSpPr>
            <a:spLocks noGrp="1"/>
          </p:cNvSpPr>
          <p:nvPr>
            <p:ph sz="quarter" idx="1"/>
          </p:nvPr>
        </p:nvSpPr>
        <p:spPr/>
        <p:txBody>
          <a:bodyPr>
            <a:normAutofit fontScale="62500" lnSpcReduction="20000"/>
          </a:bodyPr>
          <a:lstStyle/>
          <a:p>
            <a:r>
              <a:rPr lang="en-US" dirty="0"/>
              <a:t>Algorithm: BFS(G, start)</a:t>
            </a:r>
          </a:p>
          <a:p>
            <a:pPr lvl="1"/>
            <a:r>
              <a:rPr lang="en-US" dirty="0">
                <a:latin typeface="Consolas" panose="020B0609020204030204" pitchFamily="49" charset="0"/>
                <a:cs typeface="Consolas" panose="020B0609020204030204" pitchFamily="49" charset="0"/>
              </a:rPr>
              <a:t>Input: Graph and start vertex of graph.</a:t>
            </a:r>
          </a:p>
          <a:p>
            <a:pPr lvl="1"/>
            <a:r>
              <a:rPr lang="en-US" dirty="0">
                <a:latin typeface="Consolas" panose="020B0609020204030204" pitchFamily="49" charset="0"/>
                <a:cs typeface="Consolas" panose="020B0609020204030204" pitchFamily="49" charset="0"/>
              </a:rPr>
              <a:t>Output: list of vertices reachable from start in order of their discovery time</a:t>
            </a:r>
          </a:p>
          <a:p>
            <a:pPr lvl="1"/>
            <a:r>
              <a:rPr lang="en-US" dirty="0">
                <a:latin typeface="Consolas" panose="020B0609020204030204" pitchFamily="49" charset="0"/>
                <a:cs typeface="Consolas" panose="020B0609020204030204" pitchFamily="49" charset="0"/>
              </a:rPr>
              <a:t>Steps:</a:t>
            </a:r>
          </a:p>
          <a:p>
            <a:pPr marL="777240" lvl="1" indent="-457200">
              <a:buFont typeface="+mj-lt"/>
              <a:buAutoNum type="arabicPeriod"/>
            </a:pPr>
            <a:r>
              <a:rPr lang="en-US" dirty="0">
                <a:latin typeface="Consolas" panose="020B0609020204030204" pitchFamily="49" charset="0"/>
                <a:cs typeface="Consolas" panose="020B0609020204030204" pitchFamily="49" charset="0"/>
              </a:rPr>
              <a:t>Q = new Queue()</a:t>
            </a:r>
          </a:p>
          <a:p>
            <a:pPr marL="777240" lvl="1" indent="-457200">
              <a:buFont typeface="+mj-lt"/>
              <a:buAutoNum type="arabicPeriod"/>
            </a:pPr>
            <a:r>
              <a:rPr lang="en-US" dirty="0">
                <a:latin typeface="Consolas" panose="020B0609020204030204" pitchFamily="49" charset="0"/>
                <a:cs typeface="Consolas" panose="020B0609020204030204" pitchFamily="49" charset="0"/>
              </a:rPr>
              <a:t>For each vertex v in G</a:t>
            </a:r>
          </a:p>
          <a:p>
            <a:pPr marL="777240" lvl="1" indent="-457200">
              <a:buFont typeface="+mj-lt"/>
              <a:buAutoNum type="arabicPeriod"/>
            </a:pPr>
            <a:r>
              <a:rPr lang="en-US" dirty="0">
                <a:latin typeface="Consolas" panose="020B0609020204030204" pitchFamily="49" charset="0"/>
                <a:cs typeface="Consolas" panose="020B0609020204030204" pitchFamily="49" charset="0"/>
              </a:rPr>
              <a:t>  color[v]=white</a:t>
            </a:r>
          </a:p>
          <a:p>
            <a:pPr marL="777240" lvl="1" indent="-457200">
              <a:buFont typeface="+mj-lt"/>
              <a:buAutoNum type="arabicPeriod"/>
            </a:pPr>
            <a:r>
              <a:rPr lang="en-US" dirty="0">
                <a:latin typeface="Consolas" panose="020B0609020204030204" pitchFamily="49" charset="0"/>
                <a:cs typeface="Consolas" panose="020B0609020204030204" pitchFamily="49" charset="0"/>
              </a:rPr>
              <a:t>color[start]=grey</a:t>
            </a:r>
            <a:endParaRPr lang="en-US" sz="2600" dirty="0">
              <a:latin typeface="Consolas" panose="020B0609020204030204" pitchFamily="49" charset="0"/>
              <a:cs typeface="Consolas" panose="020B0609020204030204" pitchFamily="49" charset="0"/>
            </a:endParaRPr>
          </a:p>
          <a:p>
            <a:pPr marL="777240" lvl="1" indent="-457200">
              <a:buFont typeface="+mj-lt"/>
              <a:buAutoNum type="arabicPeriod"/>
            </a:pPr>
            <a:r>
              <a:rPr lang="en-US" dirty="0" err="1">
                <a:latin typeface="Consolas" panose="020B0609020204030204" pitchFamily="49" charset="0"/>
                <a:cs typeface="Consolas" panose="020B0609020204030204" pitchFamily="49" charset="0"/>
              </a:rPr>
              <a:t>Q.enqueue</a:t>
            </a:r>
            <a:r>
              <a:rPr lang="en-US" dirty="0">
                <a:latin typeface="Consolas" panose="020B0609020204030204" pitchFamily="49" charset="0"/>
                <a:cs typeface="Consolas" panose="020B0609020204030204" pitchFamily="49" charset="0"/>
              </a:rPr>
              <a:t>(start)</a:t>
            </a:r>
          </a:p>
          <a:p>
            <a:pPr marL="777240" lvl="1" indent="-457200">
              <a:buFont typeface="+mj-lt"/>
              <a:buAutoNum type="arabicPeriod"/>
            </a:pPr>
            <a:r>
              <a:rPr lang="en-US" dirty="0">
                <a:latin typeface="Consolas" panose="020B0609020204030204" pitchFamily="49" charset="0"/>
                <a:cs typeface="Consolas" panose="020B0609020204030204" pitchFamily="49" charset="0"/>
              </a:rPr>
              <a:t>While Q is not empty</a:t>
            </a:r>
          </a:p>
          <a:p>
            <a:pPr marL="777240" lvl="1" indent="-457200">
              <a:buFont typeface="+mj-lt"/>
              <a:buAutoNum type="arabicPeriod"/>
            </a:pPr>
            <a:r>
              <a:rPr lang="en-US" dirty="0">
                <a:latin typeface="Consolas" panose="020B0609020204030204" pitchFamily="49" charset="0"/>
                <a:cs typeface="Consolas" panose="020B0609020204030204" pitchFamily="49" charset="0"/>
              </a:rPr>
              <a:t>     u= </a:t>
            </a:r>
            <a:r>
              <a:rPr lang="en-US" dirty="0" err="1">
                <a:latin typeface="Consolas" panose="020B0609020204030204" pitchFamily="49" charset="0"/>
                <a:cs typeface="Consolas" panose="020B0609020204030204" pitchFamily="49" charset="0"/>
              </a:rPr>
              <a:t>Q.dequeue</a:t>
            </a:r>
            <a:r>
              <a:rPr lang="en-US" dirty="0">
                <a:latin typeface="Consolas" panose="020B0609020204030204" pitchFamily="49" charset="0"/>
                <a:cs typeface="Consolas" panose="020B0609020204030204" pitchFamily="49" charset="0"/>
              </a:rPr>
              <a:t>()</a:t>
            </a:r>
          </a:p>
          <a:p>
            <a:pPr marL="777240" lvl="1" indent="-457200">
              <a:buFont typeface="+mj-lt"/>
              <a:buAutoNum type="arabicPeriod"/>
            </a:pPr>
            <a:r>
              <a:rPr lang="en-US" dirty="0">
                <a:latin typeface="Consolas" panose="020B0609020204030204" pitchFamily="49" charset="0"/>
                <a:cs typeface="Consolas" panose="020B0609020204030204" pitchFamily="49" charset="0"/>
              </a:rPr>
              <a:t>     print(u)		</a:t>
            </a:r>
          </a:p>
          <a:p>
            <a:pPr marL="777240" lvl="1" indent="-457200">
              <a:buFont typeface="+mj-lt"/>
              <a:buAutoNum type="arabicPeriod"/>
            </a:pPr>
            <a:r>
              <a:rPr lang="en-US" dirty="0">
                <a:latin typeface="Consolas" panose="020B0609020204030204" pitchFamily="49" charset="0"/>
                <a:cs typeface="Consolas" panose="020B0609020204030204" pitchFamily="49" charset="0"/>
              </a:rPr>
              <a:t>     For each vertex v adjacent to u</a:t>
            </a:r>
          </a:p>
          <a:p>
            <a:pPr marL="777240" lvl="1" indent="-457200">
              <a:buFont typeface="+mj-lt"/>
              <a:buAutoNum type="arabicPeriod"/>
            </a:pPr>
            <a:r>
              <a:rPr lang="en-US" dirty="0">
                <a:latin typeface="Consolas" panose="020B0609020204030204" pitchFamily="49" charset="0"/>
                <a:cs typeface="Consolas" panose="020B0609020204030204" pitchFamily="49" charset="0"/>
              </a:rPr>
              <a:t>        if color[v] is </a:t>
            </a:r>
            <a:r>
              <a:rPr lang="en-US" dirty="0">
                <a:solidFill>
                  <a:srgbClr val="1F497D"/>
                </a:solidFill>
                <a:latin typeface="Consolas" panose="020B0609020204030204" pitchFamily="49" charset="0"/>
                <a:cs typeface="Consolas" panose="020B0609020204030204" pitchFamily="49" charset="0"/>
              </a:rPr>
              <a:t>white 		//undiscovered</a:t>
            </a:r>
            <a:endParaRPr lang="en-US" dirty="0">
              <a:latin typeface="Consolas" panose="020B0609020204030204" pitchFamily="49" charset="0"/>
              <a:cs typeface="Consolas" panose="020B0609020204030204" pitchFamily="49" charset="0"/>
            </a:endParaRPr>
          </a:p>
          <a:p>
            <a:pPr marL="777240" lvl="1" indent="-457200">
              <a:buFont typeface="+mj-lt"/>
              <a:buAutoNum type="arabicPeriod"/>
            </a:pPr>
            <a:r>
              <a:rPr lang="en-US" dirty="0">
                <a:latin typeface="Consolas" panose="020B0609020204030204" pitchFamily="49" charset="0"/>
                <a:cs typeface="Consolas" panose="020B0609020204030204" pitchFamily="49" charset="0"/>
              </a:rPr>
              <a:t>             color[v]=grey		//discovered</a:t>
            </a:r>
          </a:p>
          <a:p>
            <a:pPr marL="777240" lvl="1" indent="-457200">
              <a:buFont typeface="+mj-lt"/>
              <a:buAutoNum type="arabicPeriod"/>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Q.enqueue</a:t>
            </a:r>
            <a:r>
              <a:rPr lang="en-US" dirty="0">
                <a:latin typeface="Consolas" panose="020B0609020204030204" pitchFamily="49" charset="0"/>
                <a:cs typeface="Consolas" panose="020B0609020204030204" pitchFamily="49" charset="0"/>
              </a:rPr>
              <a:t>(v)</a:t>
            </a:r>
          </a:p>
          <a:p>
            <a:pPr marL="777240" lvl="1" indent="-457200">
              <a:buFont typeface="+mj-lt"/>
              <a:buAutoNum type="arabicPeriod"/>
            </a:pPr>
            <a:r>
              <a:rPr lang="en-US" dirty="0">
                <a:latin typeface="Consolas" panose="020B0609020204030204" pitchFamily="49" charset="0"/>
                <a:cs typeface="Consolas" panose="020B0609020204030204" pitchFamily="49" charset="0"/>
              </a:rPr>
              <a:t>         End if</a:t>
            </a:r>
          </a:p>
          <a:p>
            <a:pPr marL="777240" lvl="1" indent="-457200">
              <a:buFont typeface="+mj-lt"/>
              <a:buAutoNum type="arabicPeriod"/>
            </a:pPr>
            <a:r>
              <a:rPr lang="en-US" dirty="0">
                <a:latin typeface="Consolas" panose="020B0609020204030204" pitchFamily="49" charset="0"/>
                <a:cs typeface="Consolas" panose="020B0609020204030204" pitchFamily="49" charset="0"/>
              </a:rPr>
              <a:t>   End For</a:t>
            </a:r>
          </a:p>
          <a:p>
            <a:pPr marL="777240" lvl="1" indent="-457200">
              <a:buFont typeface="+mj-lt"/>
              <a:buAutoNum type="arabicPeriod"/>
            </a:pPr>
            <a:r>
              <a:rPr lang="en-US" dirty="0">
                <a:latin typeface="Consolas" panose="020B0609020204030204" pitchFamily="49" charset="0"/>
                <a:cs typeface="Consolas" panose="020B0609020204030204" pitchFamily="49" charset="0"/>
              </a:rPr>
              <a:t>   color[u]=black 			//fully explored or finished</a:t>
            </a:r>
          </a:p>
          <a:p>
            <a:pPr marL="777240" lvl="1" indent="-457200">
              <a:buFont typeface="+mj-lt"/>
              <a:buAutoNum type="arabicPeriod"/>
            </a:pPr>
            <a:r>
              <a:rPr lang="en-US" dirty="0">
                <a:latin typeface="Consolas" panose="020B0609020204030204" pitchFamily="49" charset="0"/>
                <a:cs typeface="Consolas" panose="020B0609020204030204" pitchFamily="49" charset="0"/>
              </a:rPr>
              <a:t> End While</a:t>
            </a:r>
          </a:p>
        </p:txBody>
      </p:sp>
    </p:spTree>
    <p:extLst>
      <p:ext uri="{BB962C8B-B14F-4D97-AF65-F5344CB8AC3E}">
        <p14:creationId xmlns:p14="http://schemas.microsoft.com/office/powerpoint/2010/main" val="355261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8</a:t>
            </a:fld>
            <a:endParaRPr lang="en-GB"/>
          </a:p>
        </p:txBody>
      </p:sp>
      <p:sp>
        <p:nvSpPr>
          <p:cNvPr id="6" name="Content Placeholder 5"/>
          <p:cNvSpPr>
            <a:spLocks noGrp="1"/>
          </p:cNvSpPr>
          <p:nvPr>
            <p:ph sz="quarter" idx="1"/>
          </p:nvPr>
        </p:nvSpPr>
        <p:spPr/>
        <p:txBody>
          <a:bodyPr/>
          <a:lstStyle/>
          <a:p>
            <a:r>
              <a:rPr lang="en-US" dirty="0"/>
              <a:t>BFS: start vertex=1</a:t>
            </a:r>
          </a:p>
        </p:txBody>
      </p:sp>
      <p:pic>
        <p:nvPicPr>
          <p:cNvPr id="7"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641" y="1676183"/>
            <a:ext cx="3479382" cy="20116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3017" y="1673531"/>
            <a:ext cx="3479382" cy="2011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5390" y="1676183"/>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flipH="1">
            <a:off x="8536366" y="2113745"/>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9317415" y="1944200"/>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9303126" y="2127395"/>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6"/>
          <p:cNvSpPr>
            <a:spLocks noChangeArrowheads="1"/>
          </p:cNvSpPr>
          <p:nvPr/>
        </p:nvSpPr>
        <p:spPr bwMode="auto">
          <a:xfrm>
            <a:off x="10320361" y="167597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15" name="Oval 6"/>
          <p:cNvSpPr>
            <a:spLocks noChangeArrowheads="1"/>
          </p:cNvSpPr>
          <p:nvPr/>
        </p:nvSpPr>
        <p:spPr bwMode="auto">
          <a:xfrm>
            <a:off x="8084723" y="243336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16" name="Oval 6"/>
          <p:cNvSpPr>
            <a:spLocks noChangeArrowheads="1"/>
          </p:cNvSpPr>
          <p:nvPr/>
        </p:nvSpPr>
        <p:spPr bwMode="auto">
          <a:xfrm>
            <a:off x="9578887" y="242889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17" name="Oval 6"/>
          <p:cNvSpPr>
            <a:spLocks noChangeArrowheads="1"/>
          </p:cNvSpPr>
          <p:nvPr/>
        </p:nvSpPr>
        <p:spPr bwMode="auto">
          <a:xfrm>
            <a:off x="5073676" y="169883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pic>
        <p:nvPicPr>
          <p:cNvPr id="18"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5390" y="4145280"/>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flipH="1">
            <a:off x="4759686" y="4595018"/>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5569311" y="4411185"/>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5540734" y="458009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Oval 6"/>
          <p:cNvSpPr>
            <a:spLocks noChangeArrowheads="1"/>
          </p:cNvSpPr>
          <p:nvPr/>
        </p:nvSpPr>
        <p:spPr bwMode="auto">
          <a:xfrm>
            <a:off x="5830783" y="489587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25" name="Oval 6"/>
          <p:cNvSpPr>
            <a:spLocks noChangeArrowheads="1"/>
          </p:cNvSpPr>
          <p:nvPr/>
        </p:nvSpPr>
        <p:spPr bwMode="auto">
          <a:xfrm>
            <a:off x="5068908" y="416581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pic>
        <p:nvPicPr>
          <p:cNvPr id="26"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361" y="4147933"/>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a:xfrm flipH="1">
            <a:off x="1035425" y="4614071"/>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1845050" y="4415950"/>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1816473" y="4599145"/>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Oval 6"/>
          <p:cNvSpPr>
            <a:spLocks noChangeArrowheads="1"/>
          </p:cNvSpPr>
          <p:nvPr/>
        </p:nvSpPr>
        <p:spPr bwMode="auto">
          <a:xfrm>
            <a:off x="2106522" y="490064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32" name="Oval 6"/>
          <p:cNvSpPr>
            <a:spLocks noChangeArrowheads="1"/>
          </p:cNvSpPr>
          <p:nvPr/>
        </p:nvSpPr>
        <p:spPr bwMode="auto">
          <a:xfrm>
            <a:off x="1344647" y="417058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pic>
        <p:nvPicPr>
          <p:cNvPr id="33"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3018" y="4145280"/>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33"/>
          <p:cNvCxnSpPr/>
          <p:nvPr/>
        </p:nvCxnSpPr>
        <p:spPr>
          <a:xfrm flipH="1">
            <a:off x="8517314" y="4595018"/>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9326939" y="4411185"/>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9298362" y="458009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Oval 6"/>
          <p:cNvSpPr>
            <a:spLocks noChangeArrowheads="1"/>
          </p:cNvSpPr>
          <p:nvPr/>
        </p:nvSpPr>
        <p:spPr bwMode="auto">
          <a:xfrm>
            <a:off x="8826536" y="416581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cxnSp>
        <p:nvCxnSpPr>
          <p:cNvPr id="38" name="Straight Connector 37"/>
          <p:cNvCxnSpPr/>
          <p:nvPr/>
        </p:nvCxnSpPr>
        <p:spPr>
          <a:xfrm flipH="1" flipV="1">
            <a:off x="3279845" y="4568351"/>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Oval 6"/>
          <p:cNvSpPr>
            <a:spLocks noChangeArrowheads="1"/>
          </p:cNvSpPr>
          <p:nvPr/>
        </p:nvSpPr>
        <p:spPr bwMode="auto">
          <a:xfrm>
            <a:off x="3579679" y="488203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5</a:t>
            </a:r>
          </a:p>
        </p:txBody>
      </p:sp>
      <p:cxnSp>
        <p:nvCxnSpPr>
          <p:cNvPr id="40" name="Straight Connector 39"/>
          <p:cNvCxnSpPr/>
          <p:nvPr/>
        </p:nvCxnSpPr>
        <p:spPr>
          <a:xfrm flipH="1" flipV="1">
            <a:off x="10766502" y="458009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Oval 6"/>
          <p:cNvSpPr>
            <a:spLocks noChangeArrowheads="1"/>
          </p:cNvSpPr>
          <p:nvPr/>
        </p:nvSpPr>
        <p:spPr bwMode="auto">
          <a:xfrm>
            <a:off x="11060819" y="489587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5</a:t>
            </a:r>
          </a:p>
        </p:txBody>
      </p:sp>
      <p:sp>
        <p:nvSpPr>
          <p:cNvPr id="42" name="Oval 6"/>
          <p:cNvSpPr>
            <a:spLocks noChangeArrowheads="1"/>
          </p:cNvSpPr>
          <p:nvPr/>
        </p:nvSpPr>
        <p:spPr bwMode="auto">
          <a:xfrm>
            <a:off x="2847996" y="414772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sp>
        <p:nvSpPr>
          <p:cNvPr id="43" name="Oval 6"/>
          <p:cNvSpPr>
            <a:spLocks noChangeArrowheads="1"/>
          </p:cNvSpPr>
          <p:nvPr/>
        </p:nvSpPr>
        <p:spPr bwMode="auto">
          <a:xfrm>
            <a:off x="10329885" y="412867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44" name="Straight Connector 43"/>
          <p:cNvCxnSpPr/>
          <p:nvPr/>
        </p:nvCxnSpPr>
        <p:spPr>
          <a:xfrm flipH="1" flipV="1">
            <a:off x="8534400" y="5338786"/>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Oval 6"/>
          <p:cNvSpPr>
            <a:spLocks noChangeArrowheads="1"/>
          </p:cNvSpPr>
          <p:nvPr/>
        </p:nvSpPr>
        <p:spPr bwMode="auto">
          <a:xfrm>
            <a:off x="8094247" y="490035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46" name="Oval 6"/>
          <p:cNvSpPr>
            <a:spLocks noChangeArrowheads="1"/>
          </p:cNvSpPr>
          <p:nvPr/>
        </p:nvSpPr>
        <p:spPr bwMode="auto">
          <a:xfrm>
            <a:off x="8826536" y="562647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sp>
        <p:nvSpPr>
          <p:cNvPr id="48" name="Oval 6"/>
          <p:cNvSpPr>
            <a:spLocks noChangeArrowheads="1"/>
          </p:cNvSpPr>
          <p:nvPr/>
        </p:nvSpPr>
        <p:spPr bwMode="auto">
          <a:xfrm>
            <a:off x="10329885" y="563378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7</a:t>
            </a:r>
          </a:p>
        </p:txBody>
      </p:sp>
      <p:sp>
        <p:nvSpPr>
          <p:cNvPr id="49" name="Oval 6"/>
          <p:cNvSpPr>
            <a:spLocks noChangeArrowheads="1"/>
          </p:cNvSpPr>
          <p:nvPr/>
        </p:nvSpPr>
        <p:spPr bwMode="auto">
          <a:xfrm>
            <a:off x="9588411" y="489587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sp>
        <p:nvSpPr>
          <p:cNvPr id="50" name="Oval 6"/>
          <p:cNvSpPr>
            <a:spLocks noChangeArrowheads="1"/>
          </p:cNvSpPr>
          <p:nvPr/>
        </p:nvSpPr>
        <p:spPr bwMode="auto">
          <a:xfrm>
            <a:off x="8846543" y="168950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sp>
        <p:nvSpPr>
          <p:cNvPr id="93" name="Oval 6"/>
          <p:cNvSpPr>
            <a:spLocks noChangeArrowheads="1"/>
          </p:cNvSpPr>
          <p:nvPr/>
        </p:nvSpPr>
        <p:spPr bwMode="auto">
          <a:xfrm>
            <a:off x="612358" y="490511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cxnSp>
        <p:nvCxnSpPr>
          <p:cNvPr id="94" name="Straight Connector 93"/>
          <p:cNvCxnSpPr/>
          <p:nvPr/>
        </p:nvCxnSpPr>
        <p:spPr>
          <a:xfrm flipH="1" flipV="1">
            <a:off x="7004133" y="457787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Oval 6"/>
          <p:cNvSpPr>
            <a:spLocks noChangeArrowheads="1"/>
          </p:cNvSpPr>
          <p:nvPr/>
        </p:nvSpPr>
        <p:spPr bwMode="auto">
          <a:xfrm>
            <a:off x="7303967" y="489155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5</a:t>
            </a:r>
          </a:p>
        </p:txBody>
      </p:sp>
      <p:cxnSp>
        <p:nvCxnSpPr>
          <p:cNvPr id="96" name="Straight Connector 95"/>
          <p:cNvCxnSpPr/>
          <p:nvPr/>
        </p:nvCxnSpPr>
        <p:spPr>
          <a:xfrm flipH="1" flipV="1">
            <a:off x="4767271" y="5343541"/>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7" name="Oval 6"/>
          <p:cNvSpPr>
            <a:spLocks noChangeArrowheads="1"/>
          </p:cNvSpPr>
          <p:nvPr/>
        </p:nvSpPr>
        <p:spPr bwMode="auto">
          <a:xfrm>
            <a:off x="5059407" y="561694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cxnSp>
        <p:nvCxnSpPr>
          <p:cNvPr id="106" name="Straight Connector 105"/>
          <p:cNvCxnSpPr/>
          <p:nvPr/>
        </p:nvCxnSpPr>
        <p:spPr>
          <a:xfrm>
            <a:off x="609600" y="3959550"/>
            <a:ext cx="10972800"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107" name="Table 106"/>
          <p:cNvGraphicFramePr>
            <a:graphicFrameLocks noGrp="1"/>
          </p:cNvGraphicFramePr>
          <p:nvPr/>
        </p:nvGraphicFramePr>
        <p:xfrm>
          <a:off x="600941" y="5760417"/>
          <a:ext cx="73152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gridCol w="243840">
                  <a:extLst>
                    <a:ext uri="{9D8B030D-6E8A-4147-A177-3AD203B41FA5}">
                      <a16:colId xmlns:a16="http://schemas.microsoft.com/office/drawing/2014/main" val="20002"/>
                    </a:ext>
                  </a:extLst>
                </a:gridCol>
              </a:tblGrid>
              <a:tr h="274320">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000"/>
                  </a:ext>
                </a:extLst>
              </a:tr>
            </a:tbl>
          </a:graphicData>
        </a:graphic>
      </p:graphicFrame>
      <p:graphicFrame>
        <p:nvGraphicFramePr>
          <p:cNvPr id="108" name="Table 107"/>
          <p:cNvGraphicFramePr>
            <a:graphicFrameLocks noGrp="1"/>
          </p:cNvGraphicFramePr>
          <p:nvPr>
            <p:extLst>
              <p:ext uri="{D42A27DB-BD31-4B8C-83A1-F6EECF244321}">
                <p14:modId xmlns:p14="http://schemas.microsoft.com/office/powerpoint/2010/main" val="2740282133"/>
              </p:ext>
            </p:extLst>
          </p:nvPr>
        </p:nvGraphicFramePr>
        <p:xfrm>
          <a:off x="7844736" y="3517270"/>
          <a:ext cx="73152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gridCol w="243840">
                  <a:extLst>
                    <a:ext uri="{9D8B030D-6E8A-4147-A177-3AD203B41FA5}">
                      <a16:colId xmlns:a16="http://schemas.microsoft.com/office/drawing/2014/main" val="20002"/>
                    </a:ext>
                  </a:extLst>
                </a:gridCol>
              </a:tblGrid>
              <a:tr h="274320">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0000"/>
                  </a:ext>
                </a:extLst>
              </a:tr>
            </a:tbl>
          </a:graphicData>
        </a:graphic>
      </p:graphicFrame>
      <p:graphicFrame>
        <p:nvGraphicFramePr>
          <p:cNvPr id="109" name="Table 108"/>
          <p:cNvGraphicFramePr>
            <a:graphicFrameLocks noGrp="1"/>
          </p:cNvGraphicFramePr>
          <p:nvPr>
            <p:extLst>
              <p:ext uri="{D42A27DB-BD31-4B8C-83A1-F6EECF244321}">
                <p14:modId xmlns:p14="http://schemas.microsoft.com/office/powerpoint/2010/main" val="1549500302"/>
              </p:ext>
            </p:extLst>
          </p:nvPr>
        </p:nvGraphicFramePr>
        <p:xfrm>
          <a:off x="4441019" y="3505522"/>
          <a:ext cx="274320" cy="365760"/>
        </p:xfrm>
        <a:graphic>
          <a:graphicData uri="http://schemas.openxmlformats.org/drawingml/2006/table">
            <a:tbl>
              <a:tblPr firstRow="1" bandRow="1">
                <a:tableStyleId>{16D9F66E-5EB9-4882-86FB-DCBF35E3C3E4}</a:tableStyleId>
              </a:tblPr>
              <a:tblGrid>
                <a:gridCol w="274320">
                  <a:extLst>
                    <a:ext uri="{9D8B030D-6E8A-4147-A177-3AD203B41FA5}">
                      <a16:colId xmlns:a16="http://schemas.microsoft.com/office/drawing/2014/main" val="20000"/>
                    </a:ext>
                  </a:extLst>
                </a:gridCol>
              </a:tblGrid>
              <a:tr h="274320">
                <a:tc>
                  <a:txBody>
                    <a:bodyPr/>
                    <a:lstStyle/>
                    <a:p>
                      <a:r>
                        <a:rPr lang="en-US" dirty="0"/>
                        <a:t>1</a:t>
                      </a:r>
                    </a:p>
                  </a:txBody>
                  <a:tcPr/>
                </a:tc>
                <a:extLst>
                  <a:ext uri="{0D108BD9-81ED-4DB2-BD59-A6C34878D82A}">
                    <a16:rowId xmlns:a16="http://schemas.microsoft.com/office/drawing/2014/main" val="10000"/>
                  </a:ext>
                </a:extLst>
              </a:tr>
            </a:tbl>
          </a:graphicData>
        </a:graphic>
      </p:graphicFrame>
      <p:graphicFrame>
        <p:nvGraphicFramePr>
          <p:cNvPr id="110" name="Table 109"/>
          <p:cNvGraphicFramePr>
            <a:graphicFrameLocks noGrp="1"/>
          </p:cNvGraphicFramePr>
          <p:nvPr/>
        </p:nvGraphicFramePr>
        <p:xfrm>
          <a:off x="4268083" y="5755649"/>
          <a:ext cx="73152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gridCol w="243840">
                  <a:extLst>
                    <a:ext uri="{9D8B030D-6E8A-4147-A177-3AD203B41FA5}">
                      <a16:colId xmlns:a16="http://schemas.microsoft.com/office/drawing/2014/main" val="20002"/>
                    </a:ext>
                  </a:extLst>
                </a:gridCol>
              </a:tblGrid>
              <a:tr h="274320">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10000"/>
                  </a:ext>
                </a:extLst>
              </a:tr>
            </a:tbl>
          </a:graphicData>
        </a:graphic>
      </p:graphicFrame>
      <p:graphicFrame>
        <p:nvGraphicFramePr>
          <p:cNvPr id="111" name="Table 110"/>
          <p:cNvGraphicFramePr>
            <a:graphicFrameLocks noGrp="1"/>
          </p:cNvGraphicFramePr>
          <p:nvPr/>
        </p:nvGraphicFramePr>
        <p:xfrm>
          <a:off x="7906810" y="5761092"/>
          <a:ext cx="73152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gridCol w="243840">
                  <a:extLst>
                    <a:ext uri="{9D8B030D-6E8A-4147-A177-3AD203B41FA5}">
                      <a16:colId xmlns:a16="http://schemas.microsoft.com/office/drawing/2014/main" val="20002"/>
                    </a:ext>
                  </a:extLst>
                </a:gridCol>
              </a:tblGrid>
              <a:tr h="274320">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0"/>
                  </a:ext>
                </a:extLst>
              </a:tr>
            </a:tbl>
          </a:graphicData>
        </a:graphic>
      </p:graphicFrame>
      <p:sp>
        <p:nvSpPr>
          <p:cNvPr id="112" name="Oval 6"/>
          <p:cNvSpPr>
            <a:spLocks noChangeArrowheads="1"/>
          </p:cNvSpPr>
          <p:nvPr/>
        </p:nvSpPr>
        <p:spPr bwMode="auto">
          <a:xfrm>
            <a:off x="6572257" y="412867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sp>
        <p:nvSpPr>
          <p:cNvPr id="113" name="Oval 6"/>
          <p:cNvSpPr>
            <a:spLocks noChangeArrowheads="1"/>
          </p:cNvSpPr>
          <p:nvPr/>
        </p:nvSpPr>
        <p:spPr bwMode="auto">
          <a:xfrm>
            <a:off x="4336619" y="490035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graphicFrame>
        <p:nvGraphicFramePr>
          <p:cNvPr id="114" name="Table 113"/>
          <p:cNvGraphicFramePr>
            <a:graphicFrameLocks noGrp="1"/>
          </p:cNvGraphicFramePr>
          <p:nvPr>
            <p:extLst>
              <p:ext uri="{D42A27DB-BD31-4B8C-83A1-F6EECF244321}">
                <p14:modId xmlns:p14="http://schemas.microsoft.com/office/powerpoint/2010/main" val="1902031394"/>
              </p:ext>
            </p:extLst>
          </p:nvPr>
        </p:nvGraphicFramePr>
        <p:xfrm>
          <a:off x="621483" y="3529330"/>
          <a:ext cx="274320" cy="365760"/>
        </p:xfrm>
        <a:graphic>
          <a:graphicData uri="http://schemas.openxmlformats.org/drawingml/2006/table">
            <a:tbl>
              <a:tblPr firstRow="1" bandRow="1">
                <a:tableStyleId>{16D9F66E-5EB9-4882-86FB-DCBF35E3C3E4}</a:tableStyleId>
              </a:tblPr>
              <a:tblGrid>
                <a:gridCol w="274320">
                  <a:extLst>
                    <a:ext uri="{9D8B030D-6E8A-4147-A177-3AD203B41FA5}">
                      <a16:colId xmlns:a16="http://schemas.microsoft.com/office/drawing/2014/main" val="20000"/>
                    </a:ext>
                  </a:extLst>
                </a:gridCol>
              </a:tblGrid>
              <a:tr h="274320">
                <a:tc>
                  <a:txBody>
                    <a:bodyPr/>
                    <a:lstStyle/>
                    <a:p>
                      <a:r>
                        <a:rPr lang="en-US" sz="1800" b="1" dirty="0">
                          <a:solidFill>
                            <a:schemeClr val="tx1"/>
                          </a:solidFill>
                        </a:rPr>
                        <a:t>∅</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32583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Breadth First Search</a:t>
            </a:r>
          </a:p>
        </p:txBody>
      </p:sp>
      <p:sp>
        <p:nvSpPr>
          <p:cNvPr id="5" name="Slide Number Placeholder 4"/>
          <p:cNvSpPr>
            <a:spLocks noGrp="1"/>
          </p:cNvSpPr>
          <p:nvPr>
            <p:ph type="sldNum" sz="quarter" idx="12"/>
          </p:nvPr>
        </p:nvSpPr>
        <p:spPr/>
        <p:txBody>
          <a:bodyPr/>
          <a:lstStyle/>
          <a:p>
            <a:fld id="{36450FFA-A71B-4322-B1E1-9AE765221D17}" type="slidenum">
              <a:rPr lang="en-GB" smtClean="0"/>
              <a:pPr/>
              <a:t>9</a:t>
            </a:fld>
            <a:endParaRPr lang="en-GB"/>
          </a:p>
        </p:txBody>
      </p:sp>
      <p:sp>
        <p:nvSpPr>
          <p:cNvPr id="6" name="Content Placeholder 5"/>
          <p:cNvSpPr>
            <a:spLocks noGrp="1"/>
          </p:cNvSpPr>
          <p:nvPr>
            <p:ph sz="quarter" idx="1"/>
          </p:nvPr>
        </p:nvSpPr>
        <p:spPr/>
        <p:txBody>
          <a:bodyPr>
            <a:normAutofit/>
          </a:bodyPr>
          <a:lstStyle/>
          <a:p>
            <a:r>
              <a:rPr lang="en-US" dirty="0"/>
              <a:t>BFS: start vertex=1</a:t>
            </a:r>
          </a:p>
          <a:p>
            <a:endParaRPr lang="en-US" dirty="0"/>
          </a:p>
          <a:p>
            <a:endParaRPr lang="en-US" dirty="0"/>
          </a:p>
          <a:p>
            <a:endParaRPr lang="en-US" dirty="0"/>
          </a:p>
          <a:p>
            <a:endParaRPr lang="en-US" dirty="0"/>
          </a:p>
          <a:p>
            <a:endParaRPr lang="en-US" dirty="0"/>
          </a:p>
          <a:p>
            <a:r>
              <a:rPr lang="en-US" dirty="0"/>
              <a:t>BFS Order: 1 2 3 4 5 6 7</a:t>
            </a:r>
          </a:p>
          <a:p>
            <a:endParaRPr lang="en-US" dirty="0"/>
          </a:p>
          <a:p>
            <a:endParaRPr lang="en-US" dirty="0"/>
          </a:p>
          <a:p>
            <a:endParaRPr lang="en-US" dirty="0"/>
          </a:p>
        </p:txBody>
      </p:sp>
      <p:pic>
        <p:nvPicPr>
          <p:cNvPr id="7"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641" y="1704761"/>
            <a:ext cx="3479382" cy="20116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3017" y="1702109"/>
            <a:ext cx="3479382" cy="2011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5390" y="1704761"/>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flipH="1">
            <a:off x="8536366" y="2142323"/>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9317415" y="1972778"/>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9303126" y="2155973"/>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6"/>
          <p:cNvSpPr>
            <a:spLocks noChangeArrowheads="1"/>
          </p:cNvSpPr>
          <p:nvPr/>
        </p:nvSpPr>
        <p:spPr bwMode="auto">
          <a:xfrm>
            <a:off x="10320361" y="170455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2</a:t>
            </a:r>
          </a:p>
        </p:txBody>
      </p:sp>
      <p:sp>
        <p:nvSpPr>
          <p:cNvPr id="15" name="Oval 6"/>
          <p:cNvSpPr>
            <a:spLocks noChangeArrowheads="1"/>
          </p:cNvSpPr>
          <p:nvPr/>
        </p:nvSpPr>
        <p:spPr bwMode="auto">
          <a:xfrm>
            <a:off x="8084723" y="246194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3</a:t>
            </a:r>
          </a:p>
        </p:txBody>
      </p:sp>
      <p:sp>
        <p:nvSpPr>
          <p:cNvPr id="16" name="Oval 6"/>
          <p:cNvSpPr>
            <a:spLocks noChangeArrowheads="1"/>
          </p:cNvSpPr>
          <p:nvPr/>
        </p:nvSpPr>
        <p:spPr bwMode="auto">
          <a:xfrm>
            <a:off x="9578887" y="245746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4</a:t>
            </a:r>
          </a:p>
        </p:txBody>
      </p:sp>
      <p:sp>
        <p:nvSpPr>
          <p:cNvPr id="17" name="Oval 6"/>
          <p:cNvSpPr>
            <a:spLocks noChangeArrowheads="1"/>
          </p:cNvSpPr>
          <p:nvPr/>
        </p:nvSpPr>
        <p:spPr bwMode="auto">
          <a:xfrm>
            <a:off x="5073676" y="172740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1</a:t>
            </a:r>
          </a:p>
        </p:txBody>
      </p:sp>
      <p:sp>
        <p:nvSpPr>
          <p:cNvPr id="50" name="Oval 6"/>
          <p:cNvSpPr>
            <a:spLocks noChangeArrowheads="1"/>
          </p:cNvSpPr>
          <p:nvPr/>
        </p:nvSpPr>
        <p:spPr bwMode="auto">
          <a:xfrm>
            <a:off x="8846543" y="171807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pic>
        <p:nvPicPr>
          <p:cNvPr id="51"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348" y="1673547"/>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Connector 51"/>
          <p:cNvCxnSpPr/>
          <p:nvPr/>
        </p:nvCxnSpPr>
        <p:spPr>
          <a:xfrm flipH="1">
            <a:off x="1030644" y="2123285"/>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1840269" y="1939452"/>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811692" y="2108359"/>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Oval 6"/>
          <p:cNvSpPr>
            <a:spLocks noChangeArrowheads="1"/>
          </p:cNvSpPr>
          <p:nvPr/>
        </p:nvSpPr>
        <p:spPr bwMode="auto">
          <a:xfrm>
            <a:off x="1339866" y="169408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cxnSp>
        <p:nvCxnSpPr>
          <p:cNvPr id="56" name="Straight Connector 55"/>
          <p:cNvCxnSpPr/>
          <p:nvPr/>
        </p:nvCxnSpPr>
        <p:spPr>
          <a:xfrm flipH="1" flipV="1">
            <a:off x="3279832" y="2108359"/>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Oval 6"/>
          <p:cNvSpPr>
            <a:spLocks noChangeArrowheads="1"/>
          </p:cNvSpPr>
          <p:nvPr/>
        </p:nvSpPr>
        <p:spPr bwMode="auto">
          <a:xfrm>
            <a:off x="3574149" y="242414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sp>
        <p:nvSpPr>
          <p:cNvPr id="58" name="Oval 6"/>
          <p:cNvSpPr>
            <a:spLocks noChangeArrowheads="1"/>
          </p:cNvSpPr>
          <p:nvPr/>
        </p:nvSpPr>
        <p:spPr bwMode="auto">
          <a:xfrm>
            <a:off x="2843215" y="165693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59" name="Straight Connector 58"/>
          <p:cNvCxnSpPr/>
          <p:nvPr/>
        </p:nvCxnSpPr>
        <p:spPr>
          <a:xfrm flipH="1" flipV="1">
            <a:off x="1047730" y="2867053"/>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0" name="Oval 6"/>
          <p:cNvSpPr>
            <a:spLocks noChangeArrowheads="1"/>
          </p:cNvSpPr>
          <p:nvPr/>
        </p:nvSpPr>
        <p:spPr bwMode="auto">
          <a:xfrm>
            <a:off x="607577" y="242861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61" name="Oval 6"/>
          <p:cNvSpPr>
            <a:spLocks noChangeArrowheads="1"/>
          </p:cNvSpPr>
          <p:nvPr/>
        </p:nvSpPr>
        <p:spPr bwMode="auto">
          <a:xfrm>
            <a:off x="1339866" y="315474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6</a:t>
            </a:r>
          </a:p>
        </p:txBody>
      </p:sp>
      <p:cxnSp>
        <p:nvCxnSpPr>
          <p:cNvPr id="62" name="Straight Connector 61"/>
          <p:cNvCxnSpPr/>
          <p:nvPr/>
        </p:nvCxnSpPr>
        <p:spPr>
          <a:xfrm flipH="1" flipV="1">
            <a:off x="2530143" y="2875667"/>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Oval 6"/>
          <p:cNvSpPr>
            <a:spLocks noChangeArrowheads="1"/>
          </p:cNvSpPr>
          <p:nvPr/>
        </p:nvSpPr>
        <p:spPr bwMode="auto">
          <a:xfrm>
            <a:off x="2843215" y="316205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7</a:t>
            </a:r>
          </a:p>
        </p:txBody>
      </p:sp>
      <p:sp>
        <p:nvSpPr>
          <p:cNvPr id="64" name="Oval 6"/>
          <p:cNvSpPr>
            <a:spLocks noChangeArrowheads="1"/>
          </p:cNvSpPr>
          <p:nvPr/>
        </p:nvSpPr>
        <p:spPr bwMode="auto">
          <a:xfrm>
            <a:off x="2101741" y="2424143"/>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pic>
        <p:nvPicPr>
          <p:cNvPr id="65"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676" y="1719048"/>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Straight Connector 65"/>
          <p:cNvCxnSpPr/>
          <p:nvPr/>
        </p:nvCxnSpPr>
        <p:spPr>
          <a:xfrm flipH="1">
            <a:off x="4778740" y="2185186"/>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flipV="1">
            <a:off x="5588365" y="1987065"/>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5559788" y="2170260"/>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Oval 6"/>
          <p:cNvSpPr>
            <a:spLocks noChangeArrowheads="1"/>
          </p:cNvSpPr>
          <p:nvPr/>
        </p:nvSpPr>
        <p:spPr bwMode="auto">
          <a:xfrm>
            <a:off x="4355673" y="2490520"/>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70" name="Oval 6"/>
          <p:cNvSpPr>
            <a:spLocks noChangeArrowheads="1"/>
          </p:cNvSpPr>
          <p:nvPr/>
        </p:nvSpPr>
        <p:spPr bwMode="auto">
          <a:xfrm>
            <a:off x="5849837" y="2486044"/>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sp>
        <p:nvSpPr>
          <p:cNvPr id="71" name="Oval 6"/>
          <p:cNvSpPr>
            <a:spLocks noChangeArrowheads="1"/>
          </p:cNvSpPr>
          <p:nvPr/>
        </p:nvSpPr>
        <p:spPr bwMode="auto">
          <a:xfrm>
            <a:off x="5087962" y="174169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cxnSp>
        <p:nvCxnSpPr>
          <p:cNvPr id="72" name="Straight Connector 71"/>
          <p:cNvCxnSpPr/>
          <p:nvPr/>
        </p:nvCxnSpPr>
        <p:spPr>
          <a:xfrm flipH="1" flipV="1">
            <a:off x="7023160" y="2139466"/>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Oval 6"/>
          <p:cNvSpPr>
            <a:spLocks noChangeArrowheads="1"/>
          </p:cNvSpPr>
          <p:nvPr/>
        </p:nvSpPr>
        <p:spPr bwMode="auto">
          <a:xfrm>
            <a:off x="7322994" y="245314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sp>
        <p:nvSpPr>
          <p:cNvPr id="74" name="Oval 6"/>
          <p:cNvSpPr>
            <a:spLocks noChangeArrowheads="1"/>
          </p:cNvSpPr>
          <p:nvPr/>
        </p:nvSpPr>
        <p:spPr bwMode="auto">
          <a:xfrm>
            <a:off x="6591311" y="171883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75" name="Straight Connector 74"/>
          <p:cNvCxnSpPr/>
          <p:nvPr/>
        </p:nvCxnSpPr>
        <p:spPr>
          <a:xfrm flipH="1" flipV="1">
            <a:off x="4831791" y="2919035"/>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6314204" y="2913361"/>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7" name="Oval 6"/>
          <p:cNvSpPr>
            <a:spLocks noChangeArrowheads="1"/>
          </p:cNvSpPr>
          <p:nvPr/>
        </p:nvSpPr>
        <p:spPr bwMode="auto">
          <a:xfrm>
            <a:off x="5090856" y="319293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6</a:t>
            </a:r>
          </a:p>
        </p:txBody>
      </p:sp>
      <p:sp>
        <p:nvSpPr>
          <p:cNvPr id="78" name="Oval 6"/>
          <p:cNvSpPr>
            <a:spLocks noChangeArrowheads="1"/>
          </p:cNvSpPr>
          <p:nvPr/>
        </p:nvSpPr>
        <p:spPr bwMode="auto">
          <a:xfrm>
            <a:off x="6594205" y="3200247"/>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r>
              <a:rPr lang="en-US" dirty="0"/>
              <a:t>7</a:t>
            </a:r>
          </a:p>
        </p:txBody>
      </p:sp>
      <p:pic>
        <p:nvPicPr>
          <p:cNvPr id="79" name="Picture 4" descr="http://faculty.cs.niu.edu/~freedman/340/340notes/gifImages/340graph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4425" y="1685500"/>
            <a:ext cx="3479382" cy="2011680"/>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p:cNvCxnSpPr/>
          <p:nvPr/>
        </p:nvCxnSpPr>
        <p:spPr>
          <a:xfrm flipH="1">
            <a:off x="8488721" y="2135238"/>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9298346" y="1951405"/>
            <a:ext cx="10058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9269769" y="212031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Oval 6"/>
          <p:cNvSpPr>
            <a:spLocks noChangeArrowheads="1"/>
          </p:cNvSpPr>
          <p:nvPr/>
        </p:nvSpPr>
        <p:spPr bwMode="auto">
          <a:xfrm>
            <a:off x="8797943" y="170603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1</a:t>
            </a:r>
          </a:p>
        </p:txBody>
      </p:sp>
      <p:cxnSp>
        <p:nvCxnSpPr>
          <p:cNvPr id="84" name="Straight Connector 83"/>
          <p:cNvCxnSpPr/>
          <p:nvPr/>
        </p:nvCxnSpPr>
        <p:spPr>
          <a:xfrm flipH="1" flipV="1">
            <a:off x="10737909" y="2120312"/>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5" name="Oval 6"/>
          <p:cNvSpPr>
            <a:spLocks noChangeArrowheads="1"/>
          </p:cNvSpPr>
          <p:nvPr/>
        </p:nvSpPr>
        <p:spPr bwMode="auto">
          <a:xfrm>
            <a:off x="11032226" y="2436095"/>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5</a:t>
            </a:r>
          </a:p>
        </p:txBody>
      </p:sp>
      <p:sp>
        <p:nvSpPr>
          <p:cNvPr id="86" name="Oval 6"/>
          <p:cNvSpPr>
            <a:spLocks noChangeArrowheads="1"/>
          </p:cNvSpPr>
          <p:nvPr/>
        </p:nvSpPr>
        <p:spPr bwMode="auto">
          <a:xfrm>
            <a:off x="10301292" y="1668891"/>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2</a:t>
            </a:r>
          </a:p>
        </p:txBody>
      </p:sp>
      <p:cxnSp>
        <p:nvCxnSpPr>
          <p:cNvPr id="87" name="Straight Connector 86"/>
          <p:cNvCxnSpPr/>
          <p:nvPr/>
        </p:nvCxnSpPr>
        <p:spPr>
          <a:xfrm flipH="1" flipV="1">
            <a:off x="8505807" y="2893294"/>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8" name="Oval 6"/>
          <p:cNvSpPr>
            <a:spLocks noChangeArrowheads="1"/>
          </p:cNvSpPr>
          <p:nvPr/>
        </p:nvSpPr>
        <p:spPr bwMode="auto">
          <a:xfrm>
            <a:off x="8065654" y="2440572"/>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3</a:t>
            </a:r>
          </a:p>
        </p:txBody>
      </p:sp>
      <p:sp>
        <p:nvSpPr>
          <p:cNvPr id="89" name="Oval 6"/>
          <p:cNvSpPr>
            <a:spLocks noChangeArrowheads="1"/>
          </p:cNvSpPr>
          <p:nvPr/>
        </p:nvSpPr>
        <p:spPr bwMode="auto">
          <a:xfrm>
            <a:off x="8797943" y="3166699"/>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6</a:t>
            </a:r>
          </a:p>
        </p:txBody>
      </p:sp>
      <p:cxnSp>
        <p:nvCxnSpPr>
          <p:cNvPr id="90" name="Straight Connector 89"/>
          <p:cNvCxnSpPr/>
          <p:nvPr/>
        </p:nvCxnSpPr>
        <p:spPr>
          <a:xfrm flipH="1" flipV="1">
            <a:off x="9994051" y="2883518"/>
            <a:ext cx="457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Oval 6"/>
          <p:cNvSpPr>
            <a:spLocks noChangeArrowheads="1"/>
          </p:cNvSpPr>
          <p:nvPr/>
        </p:nvSpPr>
        <p:spPr bwMode="auto">
          <a:xfrm>
            <a:off x="9559818" y="2436096"/>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4</a:t>
            </a:r>
          </a:p>
        </p:txBody>
      </p:sp>
      <p:sp>
        <p:nvSpPr>
          <p:cNvPr id="92" name="Oval 6"/>
          <p:cNvSpPr>
            <a:spLocks noChangeArrowheads="1"/>
          </p:cNvSpPr>
          <p:nvPr/>
        </p:nvSpPr>
        <p:spPr bwMode="auto">
          <a:xfrm>
            <a:off x="10287120" y="3183308"/>
            <a:ext cx="530352" cy="530481"/>
          </a:xfrm>
          <a:prstGeom prst="ellipse">
            <a:avLst/>
          </a:prstGeom>
          <a:ln>
            <a:headEnd/>
            <a:tailEnd/>
          </a:ln>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3">
            <a:schemeClr val="dk1"/>
          </a:fillRef>
          <a:effectRef idx="2">
            <a:schemeClr val="dk1"/>
          </a:effectRef>
          <a:fontRef idx="minor">
            <a:schemeClr val="lt1"/>
          </a:fontRef>
        </p:style>
        <p:txBody>
          <a:bodyPr wrap="none" anchor="ctr"/>
          <a:lstStyle/>
          <a:p>
            <a:pPr algn="ctr"/>
            <a:r>
              <a:rPr lang="en-US" dirty="0"/>
              <a:t>7</a:t>
            </a:r>
          </a:p>
        </p:txBody>
      </p:sp>
      <p:cxnSp>
        <p:nvCxnSpPr>
          <p:cNvPr id="147" name="Straight Connector 146"/>
          <p:cNvCxnSpPr/>
          <p:nvPr/>
        </p:nvCxnSpPr>
        <p:spPr>
          <a:xfrm>
            <a:off x="609600" y="3988128"/>
            <a:ext cx="10972800"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93" name="Table 92"/>
          <p:cNvGraphicFramePr>
            <a:graphicFrameLocks noGrp="1"/>
          </p:cNvGraphicFramePr>
          <p:nvPr>
            <p:extLst>
              <p:ext uri="{D42A27DB-BD31-4B8C-83A1-F6EECF244321}">
                <p14:modId xmlns:p14="http://schemas.microsoft.com/office/powerpoint/2010/main" val="2398440769"/>
              </p:ext>
            </p:extLst>
          </p:nvPr>
        </p:nvGraphicFramePr>
        <p:xfrm>
          <a:off x="600941" y="3545852"/>
          <a:ext cx="48768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gridCol w="243840">
                  <a:extLst>
                    <a:ext uri="{9D8B030D-6E8A-4147-A177-3AD203B41FA5}">
                      <a16:colId xmlns:a16="http://schemas.microsoft.com/office/drawing/2014/main" val="20001"/>
                    </a:ext>
                  </a:extLst>
                </a:gridCol>
              </a:tblGrid>
              <a:tr h="274320">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10000"/>
                  </a:ext>
                </a:extLst>
              </a:tr>
            </a:tbl>
          </a:graphicData>
        </a:graphic>
      </p:graphicFrame>
      <p:graphicFrame>
        <p:nvGraphicFramePr>
          <p:cNvPr id="94" name="Table 93"/>
          <p:cNvGraphicFramePr>
            <a:graphicFrameLocks noGrp="1"/>
          </p:cNvGraphicFramePr>
          <p:nvPr>
            <p:extLst>
              <p:ext uri="{D42A27DB-BD31-4B8C-83A1-F6EECF244321}">
                <p14:modId xmlns:p14="http://schemas.microsoft.com/office/powerpoint/2010/main" val="713444109"/>
              </p:ext>
            </p:extLst>
          </p:nvPr>
        </p:nvGraphicFramePr>
        <p:xfrm>
          <a:off x="4268083" y="3541084"/>
          <a:ext cx="24384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tblGrid>
              <a:tr h="274320">
                <a:tc>
                  <a:txBody>
                    <a:bodyPr/>
                    <a:lstStyle/>
                    <a:p>
                      <a:r>
                        <a:rPr lang="en-US" dirty="0"/>
                        <a:t>7</a:t>
                      </a:r>
                    </a:p>
                  </a:txBody>
                  <a:tcPr/>
                </a:tc>
                <a:extLst>
                  <a:ext uri="{0D108BD9-81ED-4DB2-BD59-A6C34878D82A}">
                    <a16:rowId xmlns:a16="http://schemas.microsoft.com/office/drawing/2014/main" val="10000"/>
                  </a:ext>
                </a:extLst>
              </a:tr>
            </a:tbl>
          </a:graphicData>
        </a:graphic>
      </p:graphicFrame>
      <p:graphicFrame>
        <p:nvGraphicFramePr>
          <p:cNvPr id="95" name="Table 94"/>
          <p:cNvGraphicFramePr>
            <a:graphicFrameLocks noGrp="1"/>
          </p:cNvGraphicFramePr>
          <p:nvPr>
            <p:extLst>
              <p:ext uri="{D42A27DB-BD31-4B8C-83A1-F6EECF244321}">
                <p14:modId xmlns:p14="http://schemas.microsoft.com/office/powerpoint/2010/main" val="875778173"/>
              </p:ext>
            </p:extLst>
          </p:nvPr>
        </p:nvGraphicFramePr>
        <p:xfrm>
          <a:off x="7906810" y="3546527"/>
          <a:ext cx="243840" cy="365760"/>
        </p:xfrm>
        <a:graphic>
          <a:graphicData uri="http://schemas.openxmlformats.org/drawingml/2006/table">
            <a:tbl>
              <a:tblPr firstRow="1" bandRow="1">
                <a:tableStyleId>{16D9F66E-5EB9-4882-86FB-DCBF35E3C3E4}</a:tableStyleId>
              </a:tblPr>
              <a:tblGrid>
                <a:gridCol w="243840">
                  <a:extLst>
                    <a:ext uri="{9D8B030D-6E8A-4147-A177-3AD203B41FA5}">
                      <a16:colId xmlns:a16="http://schemas.microsoft.com/office/drawing/2014/main" val="20000"/>
                    </a:ext>
                  </a:extLst>
                </a:gridCol>
              </a:tblGrid>
              <a:tr h="274320">
                <a:tc>
                  <a:txBody>
                    <a:bodyPr/>
                    <a:lstStyle/>
                    <a:p>
                      <a:r>
                        <a:rPr lang="en-US" sz="1800" b="1" dirty="0">
                          <a:solidFill>
                            <a:schemeClr val="tx1"/>
                          </a:solidFill>
                        </a:rPr>
                        <a:t>∅</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20820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1">
      <a:dk1>
        <a:sysClr val="windowText" lastClr="000000"/>
      </a:dk1>
      <a:lt1>
        <a:sysClr val="window" lastClr="FFFFFF"/>
      </a:lt1>
      <a:dk2>
        <a:srgbClr val="1F497D"/>
      </a:dk2>
      <a:lt2>
        <a:srgbClr val="EEECE1"/>
      </a:lt2>
      <a:accent1>
        <a:srgbClr val="C00000"/>
      </a:accent1>
      <a:accent2>
        <a:srgbClr val="0070C0"/>
      </a:accent2>
      <a:accent3>
        <a:srgbClr val="279D57"/>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56162</TotalTime>
  <Words>5174</Words>
  <Application>Microsoft Office PowerPoint</Application>
  <PresentationFormat>Widescreen</PresentationFormat>
  <Paragraphs>1557</Paragraphs>
  <Slides>57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Consolas</vt:lpstr>
      <vt:lpstr>Times New Roman</vt:lpstr>
      <vt:lpstr>Wingdings</vt:lpstr>
      <vt:lpstr>Wingdings 3</vt:lpstr>
      <vt:lpstr>Origin</vt:lpstr>
      <vt:lpstr>Graphs</vt:lpstr>
      <vt:lpstr>Outline</vt:lpstr>
      <vt:lpstr>Graph Traversal</vt:lpstr>
      <vt:lpstr>Breadth First Search</vt:lpstr>
      <vt:lpstr>Breadth First Search</vt:lpstr>
      <vt:lpstr>Breadth First Search</vt:lpstr>
      <vt:lpstr>Breadth First Search (BFS)</vt:lpstr>
      <vt:lpstr>Breadth First Search</vt:lpstr>
      <vt:lpstr>Breadth First Search</vt:lpstr>
      <vt:lpstr>Breadth First Search (Alternate Approach)</vt:lpstr>
      <vt:lpstr>Breadth First Search </vt:lpstr>
      <vt:lpstr>Breadth First Search</vt:lpstr>
      <vt:lpstr>Breadth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Depth First Search</vt:lpstr>
      <vt:lpstr>Useful Links</vt:lpstr>
      <vt:lpstr>BFS vs. DFS</vt:lpstr>
      <vt:lpstr>Shortest Path</vt:lpstr>
      <vt:lpstr>BFS-Shortest Path</vt:lpstr>
      <vt:lpstr>BFS-Shortest Path</vt:lpstr>
      <vt:lpstr>BFS-Shortest Path</vt:lpstr>
      <vt:lpstr>Shortest Path(Non-Weighted Graph)</vt:lpstr>
      <vt:lpstr>Shortest Path</vt:lpstr>
      <vt:lpstr>Shortest Path</vt:lpstr>
      <vt:lpstr>Shortest Path</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Dijkstra’s Algorithm</vt:lpstr>
      <vt:lpstr>Directed Graph</vt:lpstr>
      <vt:lpstr>Dijkstra’s Shortest Path Algorithm</vt:lpstr>
      <vt:lpstr>Time Complexity?</vt:lpstr>
      <vt:lpstr>Dijkstra’s Shortest Path Algorithm</vt:lpstr>
      <vt:lpstr>Where Dijkstra’s fails?</vt:lpstr>
      <vt:lpstr>Topological Ordering/Sort</vt:lpstr>
      <vt:lpstr>Topological Sort/Ordering</vt:lpstr>
      <vt:lpstr>Topological Ordering</vt:lpstr>
      <vt:lpstr>Topological Ordering</vt:lpstr>
      <vt:lpstr>Topological Ordering</vt:lpstr>
      <vt:lpstr>Topological Ordering</vt:lpstr>
      <vt:lpstr>DFS Edge Classification</vt:lpstr>
      <vt:lpstr>DFS Edge Classification</vt:lpstr>
      <vt:lpstr>DFS Edge Classification</vt:lpstr>
      <vt:lpstr>DFS Edge Classification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 Anwar</dc:creator>
  <cp:lastModifiedBy>Dr. Tahir Maqsood</cp:lastModifiedBy>
  <cp:revision>1179</cp:revision>
  <dcterms:created xsi:type="dcterms:W3CDTF">2014-08-15T08:02:42Z</dcterms:created>
  <dcterms:modified xsi:type="dcterms:W3CDTF">2024-05-12T18:36:35Z</dcterms:modified>
</cp:coreProperties>
</file>