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0"/>
  </p:notesMasterIdLst>
  <p:sldIdLst>
    <p:sldId id="256" r:id="rId2"/>
    <p:sldId id="371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36" r:id="rId11"/>
    <p:sldId id="411" r:id="rId12"/>
    <p:sldId id="412" r:id="rId13"/>
    <p:sldId id="427" r:id="rId14"/>
    <p:sldId id="425" r:id="rId15"/>
    <p:sldId id="429" r:id="rId16"/>
    <p:sldId id="420" r:id="rId17"/>
    <p:sldId id="419" r:id="rId18"/>
    <p:sldId id="4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DE8C5-D8A3-4027-B01A-42E1C3D7A423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A7635-E151-4485-8210-5D7F5BD45A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62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29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6A7635-E151-4485-8210-5D7F5BD45A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24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D20AFC51-001E-4AC5-A2EF-DC4B56314BF2}" type="datetime1">
              <a:rPr lang="en-GB" smtClean="0"/>
              <a:t>31/03/2024</a:t>
            </a:fld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42DBC-0D84-4232-9AEA-0A2A7DF04FC1}" type="datetime1">
              <a:rPr lang="en-GB" smtClean="0"/>
              <a:t>31/03/2024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2CC43-63B9-4A4E-B7F6-B1F321F5046F}" type="datetime1">
              <a:rPr lang="en-GB" smtClean="0"/>
              <a:t>31/03/2024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31/03/2024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86646453-1BD2-4DD7-8EFB-48DBC0B445BD}" type="datetime1">
              <a:rPr lang="en-GB" smtClean="0"/>
              <a:t>31/03/2024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DD81-1969-49D6-9FAB-3F47ED5D3773}" type="datetime1">
              <a:rPr lang="en-GB" smtClean="0"/>
              <a:t>31/03/2024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D21A4-F6E8-43F9-B3AE-218406458AD2}" type="datetime1">
              <a:rPr lang="en-GB" smtClean="0"/>
              <a:t>31/03/2024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A5540-5F37-4AC7-90C3-516E2558BC05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D80B-8776-45C5-8A22-04CE74DCDF0B}" type="datetime1">
              <a:rPr lang="en-GB" smtClean="0"/>
              <a:t>31/03/2024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5C5B-CC31-44A6-9135-547FC4898A35}" type="datetime1">
              <a:rPr lang="en-GB" smtClean="0"/>
              <a:t>31/03/2024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A60DF-3A59-42C9-BB6C-21FDD186D8DC}" type="datetime1">
              <a:rPr lang="en-GB" smtClean="0"/>
              <a:t>31/03/2024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3B6A1D-BD52-4F5B-AF5D-C9674ADFE029}" type="datetime1">
              <a:rPr lang="en-GB" smtClean="0"/>
              <a:t>31/03/2024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450FFA-A71B-4322-B1E1-9AE765221D17}" type="slidenum">
              <a:rPr lang="en-GB" smtClean="0"/>
              <a:t>‹#›</a:t>
            </a:fld>
            <a:endParaRPr lang="en-GB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Structure and Algorithms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991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44A3-77B2-404D-8038-39068D622CBD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10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Insertion of a new node</a:t>
            </a:r>
          </a:p>
          <a:p>
            <a:pPr lvl="1"/>
            <a:r>
              <a:rPr lang="en-US" dirty="0"/>
              <a:t>Always insert from left to right to maintain shape property of left completeness</a:t>
            </a:r>
          </a:p>
          <a:p>
            <a:pPr lvl="2"/>
            <a:r>
              <a:rPr lang="en-US" dirty="0"/>
              <a:t>How?</a:t>
            </a:r>
          </a:p>
          <a:p>
            <a:pPr lvl="2"/>
            <a:r>
              <a:rPr lang="en-US" dirty="0"/>
              <a:t>Always remember where you inserted last node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2"/>
            <a:r>
              <a:rPr lang="en-US" dirty="0"/>
              <a:t>But heap property is not maintained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Repeatedly check if parent is larger than node, then swap the node with parent</a:t>
            </a:r>
          </a:p>
          <a:p>
            <a:pPr lvl="2"/>
            <a:r>
              <a:rPr lang="en-US" b="1" dirty="0"/>
              <a:t>Process is called Heapify-Up or Up  Heap</a:t>
            </a:r>
          </a:p>
        </p:txBody>
      </p:sp>
      <p:sp>
        <p:nvSpPr>
          <p:cNvPr id="22" name="Oval 21"/>
          <p:cNvSpPr/>
          <p:nvPr/>
        </p:nvSpPr>
        <p:spPr>
          <a:xfrm>
            <a:off x="1505030" y="303286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2" name="Oval 31"/>
          <p:cNvSpPr/>
          <p:nvPr/>
        </p:nvSpPr>
        <p:spPr>
          <a:xfrm>
            <a:off x="2790518" y="399257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3443876" y="309981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8087" y="3490063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59790" y="392520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5727494" y="403787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4" name="Oval 43"/>
          <p:cNvSpPr/>
          <p:nvPr/>
        </p:nvSpPr>
        <p:spPr>
          <a:xfrm>
            <a:off x="6380852" y="3145126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005063" y="3535371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</p:cNvCxnSpPr>
          <p:nvPr/>
        </p:nvCxnSpPr>
        <p:spPr>
          <a:xfrm>
            <a:off x="6771097" y="3535371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524560" y="466064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4" name="Oval 63"/>
          <p:cNvSpPr/>
          <p:nvPr/>
        </p:nvSpPr>
        <p:spPr>
          <a:xfrm>
            <a:off x="10543676" y="385541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5" name="Oval 64"/>
          <p:cNvSpPr/>
          <p:nvPr/>
        </p:nvSpPr>
        <p:spPr>
          <a:xfrm>
            <a:off x="9126620" y="39528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66" name="Oval 65"/>
          <p:cNvSpPr/>
          <p:nvPr/>
        </p:nvSpPr>
        <p:spPr>
          <a:xfrm>
            <a:off x="9779978" y="306009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404189" y="3450338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5"/>
          </p:cNvCxnSpPr>
          <p:nvPr/>
        </p:nvCxnSpPr>
        <p:spPr>
          <a:xfrm>
            <a:off x="10170223" y="3450338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63" idx="7"/>
          </p:cNvCxnSpPr>
          <p:nvPr/>
        </p:nvCxnSpPr>
        <p:spPr>
          <a:xfrm flipH="1">
            <a:off x="8914805" y="4343091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49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ontent Placeholder 5"/>
          <p:cNvSpPr txBox="1">
            <a:spLocks/>
          </p:cNvSpPr>
          <p:nvPr/>
        </p:nvSpPr>
        <p:spPr>
          <a:xfrm>
            <a:off x="5870832" y="1234440"/>
            <a:ext cx="5711568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Insert 20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r>
              <a:rPr lang="en-US" dirty="0"/>
              <a:t>Swap with 35</a:t>
            </a:r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r>
              <a:rPr lang="en-US" dirty="0"/>
              <a:t>Swap with 25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Heapify-Up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A535-0B6F-4368-9CCF-733EDAB5CB9D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11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5314320" cy="510123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Insert 35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Insert 25</a:t>
            </a:r>
          </a:p>
          <a:p>
            <a:pPr lvl="3"/>
            <a:r>
              <a:rPr lang="en-US" dirty="0"/>
              <a:t>Swap with parent if parent is larger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Insert 30</a:t>
            </a:r>
          </a:p>
          <a:p>
            <a:pPr lvl="2"/>
            <a:r>
              <a:rPr lang="en-US" dirty="0"/>
              <a:t>Parent is already smaller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3781486" y="1387704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32" name="Oval 31"/>
          <p:cNvSpPr/>
          <p:nvPr/>
        </p:nvSpPr>
        <p:spPr>
          <a:xfrm>
            <a:off x="2013278" y="382493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2666636" y="293217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290847" y="3322423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94969" y="5844437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3623633" y="583519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4" name="Oval 43"/>
          <p:cNvSpPr/>
          <p:nvPr/>
        </p:nvSpPr>
        <p:spPr>
          <a:xfrm>
            <a:off x="4276991" y="501863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46" name="Straight Arrow Connector 45"/>
          <p:cNvCxnSpPr>
            <a:endCxn id="43" idx="7"/>
          </p:cNvCxnSpPr>
          <p:nvPr/>
        </p:nvCxnSpPr>
        <p:spPr>
          <a:xfrm flipH="1">
            <a:off x="4013878" y="5408884"/>
            <a:ext cx="344524" cy="49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</p:cNvCxnSpPr>
          <p:nvPr/>
        </p:nvCxnSpPr>
        <p:spPr>
          <a:xfrm>
            <a:off x="4667236" y="5408884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6451920" y="292328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4" name="Oval 63"/>
          <p:cNvSpPr/>
          <p:nvPr/>
        </p:nvSpPr>
        <p:spPr>
          <a:xfrm>
            <a:off x="8471036" y="211805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5" name="Oval 64"/>
          <p:cNvSpPr/>
          <p:nvPr/>
        </p:nvSpPr>
        <p:spPr>
          <a:xfrm>
            <a:off x="7053980" y="221548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66" name="Oval 65"/>
          <p:cNvSpPr/>
          <p:nvPr/>
        </p:nvSpPr>
        <p:spPr>
          <a:xfrm>
            <a:off x="7707338" y="132273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7331549" y="1712978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5"/>
          </p:cNvCxnSpPr>
          <p:nvPr/>
        </p:nvCxnSpPr>
        <p:spPr>
          <a:xfrm>
            <a:off x="8097583" y="1712978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63" idx="7"/>
          </p:cNvCxnSpPr>
          <p:nvPr/>
        </p:nvCxnSpPr>
        <p:spPr>
          <a:xfrm flipH="1">
            <a:off x="6842165" y="2605731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872926" y="385399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74" name="Oval 73"/>
          <p:cNvSpPr/>
          <p:nvPr/>
        </p:nvSpPr>
        <p:spPr>
          <a:xfrm>
            <a:off x="4526284" y="2961239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150495" y="3351484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9121247" y="292938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78" name="Oval 77"/>
          <p:cNvSpPr/>
          <p:nvPr/>
        </p:nvSpPr>
        <p:spPr>
          <a:xfrm>
            <a:off x="11140363" y="212414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79" name="Oval 78"/>
          <p:cNvSpPr/>
          <p:nvPr/>
        </p:nvSpPr>
        <p:spPr>
          <a:xfrm>
            <a:off x="9723307" y="222158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80" name="Oval 79"/>
          <p:cNvSpPr/>
          <p:nvPr/>
        </p:nvSpPr>
        <p:spPr>
          <a:xfrm>
            <a:off x="10376665" y="1328831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10000876" y="1719076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0" idx="5"/>
          </p:cNvCxnSpPr>
          <p:nvPr/>
        </p:nvCxnSpPr>
        <p:spPr>
          <a:xfrm>
            <a:off x="10766910" y="1719076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9" idx="3"/>
            <a:endCxn id="77" idx="7"/>
          </p:cNvCxnSpPr>
          <p:nvPr/>
        </p:nvCxnSpPr>
        <p:spPr>
          <a:xfrm flipH="1">
            <a:off x="9511492" y="2611829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406773" y="58327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85" name="Oval 84"/>
          <p:cNvSpPr/>
          <p:nvPr/>
        </p:nvSpPr>
        <p:spPr>
          <a:xfrm>
            <a:off x="8425889" y="502751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86" name="Oval 85"/>
          <p:cNvSpPr/>
          <p:nvPr/>
        </p:nvSpPr>
        <p:spPr>
          <a:xfrm>
            <a:off x="7008833" y="512495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87" name="Oval 86"/>
          <p:cNvSpPr/>
          <p:nvPr/>
        </p:nvSpPr>
        <p:spPr>
          <a:xfrm>
            <a:off x="7662191" y="423220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7286402" y="462244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5"/>
          </p:cNvCxnSpPr>
          <p:nvPr/>
        </p:nvCxnSpPr>
        <p:spPr>
          <a:xfrm>
            <a:off x="8052436" y="462244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3"/>
            <a:endCxn id="84" idx="7"/>
          </p:cNvCxnSpPr>
          <p:nvPr/>
        </p:nvCxnSpPr>
        <p:spPr>
          <a:xfrm flipH="1">
            <a:off x="6797018" y="551519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507166" y="3160366"/>
            <a:ext cx="653358" cy="8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9024229" y="1516684"/>
            <a:ext cx="6533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2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ontent Placeholder 5"/>
          <p:cNvSpPr txBox="1">
            <a:spLocks/>
          </p:cNvSpPr>
          <p:nvPr/>
        </p:nvSpPr>
        <p:spPr>
          <a:xfrm>
            <a:off x="609600" y="1234440"/>
            <a:ext cx="10972800" cy="4937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Insert 36 </a:t>
            </a:r>
          </a:p>
          <a:p>
            <a:pPr lvl="1"/>
            <a:r>
              <a:rPr lang="en-US" dirty="0"/>
              <a:t>Insert 41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Insertion involves two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Inserting node at correct position using last node, to maintain left completeness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Heapify-Up process, to maintain heap order</a:t>
            </a:r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marL="594360" lvl="2" indent="0" algn="ctr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E231-E01C-4A19-B863-3EE176F0CD85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12</a:t>
            </a:fld>
            <a:endParaRPr lang="en-GB"/>
          </a:p>
        </p:txBody>
      </p:sp>
      <p:sp>
        <p:nvSpPr>
          <p:cNvPr id="84" name="Oval 83"/>
          <p:cNvSpPr/>
          <p:nvPr/>
        </p:nvSpPr>
        <p:spPr>
          <a:xfrm>
            <a:off x="5251046" y="292770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85" name="Oval 84"/>
          <p:cNvSpPr/>
          <p:nvPr/>
        </p:nvSpPr>
        <p:spPr>
          <a:xfrm>
            <a:off x="7270162" y="212246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86" name="Oval 85"/>
          <p:cNvSpPr/>
          <p:nvPr/>
        </p:nvSpPr>
        <p:spPr>
          <a:xfrm>
            <a:off x="5853106" y="22199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87" name="Oval 86"/>
          <p:cNvSpPr/>
          <p:nvPr/>
        </p:nvSpPr>
        <p:spPr>
          <a:xfrm>
            <a:off x="6506464" y="132715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H="1">
            <a:off x="6130675" y="171739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7" idx="5"/>
          </p:cNvCxnSpPr>
          <p:nvPr/>
        </p:nvCxnSpPr>
        <p:spPr>
          <a:xfrm>
            <a:off x="6896709" y="171739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6" idx="3"/>
            <a:endCxn id="84" idx="7"/>
          </p:cNvCxnSpPr>
          <p:nvPr/>
        </p:nvCxnSpPr>
        <p:spPr>
          <a:xfrm flipH="1">
            <a:off x="5641291" y="261014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44977" y="295635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8" name="Straight Arrow Connector 47"/>
          <p:cNvCxnSpPr>
            <a:endCxn id="45" idx="0"/>
          </p:cNvCxnSpPr>
          <p:nvPr/>
        </p:nvCxnSpPr>
        <p:spPr>
          <a:xfrm flipH="1">
            <a:off x="7273577" y="257184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63530" y="295021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cxnSp>
        <p:nvCxnSpPr>
          <p:cNvPr id="50" name="Straight Arrow Connector 49"/>
          <p:cNvCxnSpPr>
            <a:endCxn id="49" idx="1"/>
          </p:cNvCxnSpPr>
          <p:nvPr/>
        </p:nvCxnSpPr>
        <p:spPr>
          <a:xfrm>
            <a:off x="6226563" y="263265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2A50-96D9-4201-9838-0355EADFF05C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Using Linked Memory Allocation</a:t>
            </a:r>
          </a:p>
          <a:p>
            <a:pPr lvl="2"/>
            <a:r>
              <a:rPr lang="en-US" dirty="0"/>
              <a:t>Maintain two nodes:</a:t>
            </a:r>
          </a:p>
          <a:p>
            <a:pPr lvl="3"/>
            <a:r>
              <a:rPr lang="en-US" dirty="0"/>
              <a:t>Root</a:t>
            </a:r>
          </a:p>
          <a:p>
            <a:pPr lvl="3"/>
            <a:r>
              <a:rPr lang="en-US" dirty="0"/>
              <a:t>Last node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Using Array </a:t>
            </a:r>
          </a:p>
          <a:p>
            <a:pPr lvl="2"/>
            <a:r>
              <a:rPr lang="en-US" dirty="0"/>
              <a:t>Children of node at location k</a:t>
            </a:r>
          </a:p>
          <a:p>
            <a:pPr lvl="3"/>
            <a:r>
              <a:rPr lang="en-US" dirty="0"/>
              <a:t>Left -&gt; 2K+1</a:t>
            </a:r>
          </a:p>
          <a:p>
            <a:pPr lvl="3"/>
            <a:r>
              <a:rPr lang="en-US" dirty="0"/>
              <a:t>Right -&gt; 2K+2</a:t>
            </a:r>
          </a:p>
          <a:p>
            <a:pPr lvl="2"/>
            <a:r>
              <a:rPr lang="en-US" dirty="0"/>
              <a:t>Parent of a node located at k</a:t>
            </a:r>
          </a:p>
          <a:p>
            <a:pPr lvl="2"/>
            <a:r>
              <a:rPr lang="en-US" dirty="0"/>
              <a:t> 	(k-1)/2 (consider integer division)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12863"/>
              </p:ext>
            </p:extLst>
          </p:nvPr>
        </p:nvGraphicFramePr>
        <p:xfrm>
          <a:off x="7073152" y="4550747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8238086" y="34001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17" name="Oval 16"/>
          <p:cNvSpPr/>
          <p:nvPr/>
        </p:nvSpPr>
        <p:spPr>
          <a:xfrm>
            <a:off x="10257202" y="25949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8" name="Oval 17"/>
          <p:cNvSpPr/>
          <p:nvPr/>
        </p:nvSpPr>
        <p:spPr>
          <a:xfrm>
            <a:off x="8840146" y="26923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9" name="Oval 18"/>
          <p:cNvSpPr/>
          <p:nvPr/>
        </p:nvSpPr>
        <p:spPr>
          <a:xfrm>
            <a:off x="9493504" y="179959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117715" y="218983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5"/>
          </p:cNvCxnSpPr>
          <p:nvPr/>
        </p:nvCxnSpPr>
        <p:spPr>
          <a:xfrm>
            <a:off x="9883749" y="218983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6" idx="7"/>
          </p:cNvCxnSpPr>
          <p:nvPr/>
        </p:nvCxnSpPr>
        <p:spPr>
          <a:xfrm flipH="1">
            <a:off x="8628331" y="308258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0032017" y="342879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 flipH="1">
            <a:off x="10260617" y="304428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350570" y="342265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cxnSp>
        <p:nvCxnSpPr>
          <p:cNvPr id="26" name="Straight Arrow Connector 25"/>
          <p:cNvCxnSpPr>
            <a:endCxn id="25" idx="1"/>
          </p:cNvCxnSpPr>
          <p:nvPr/>
        </p:nvCxnSpPr>
        <p:spPr>
          <a:xfrm>
            <a:off x="9213603" y="310509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1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Using Array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dirty="0"/>
              <a:t>Root is always 1</a:t>
            </a:r>
            <a:r>
              <a:rPr lang="en-US" baseline="30000" dirty="0"/>
              <a:t>st</a:t>
            </a:r>
            <a:r>
              <a:rPr lang="en-US" dirty="0"/>
              <a:t> index</a:t>
            </a:r>
          </a:p>
          <a:p>
            <a:pPr lvl="1"/>
            <a:r>
              <a:rPr lang="en-US" dirty="0"/>
              <a:t>Last node’s index is = size-1</a:t>
            </a:r>
          </a:p>
          <a:p>
            <a:pPr lvl="1"/>
            <a:r>
              <a:rPr lang="en-US" dirty="0"/>
              <a:t>No need of functions for left, right, parent</a:t>
            </a:r>
          </a:p>
          <a:p>
            <a:pPr lvl="2"/>
            <a:r>
              <a:rPr lang="en-US" dirty="0"/>
              <a:t>Just do calculation</a:t>
            </a:r>
          </a:p>
          <a:p>
            <a:pPr lvl="1"/>
            <a:r>
              <a:rPr lang="en-US" dirty="0"/>
              <a:t>Deletion is always replacing root with last</a:t>
            </a:r>
          </a:p>
          <a:p>
            <a:pPr lvl="2"/>
            <a:r>
              <a:rPr lang="en-US" dirty="0"/>
              <a:t>Then Heapify-Down</a:t>
            </a:r>
          </a:p>
          <a:p>
            <a:pPr lvl="1"/>
            <a:r>
              <a:rPr lang="en-US" dirty="0"/>
              <a:t>Insertion is always at end of current nodes </a:t>
            </a:r>
          </a:p>
          <a:p>
            <a:pPr lvl="2"/>
            <a:r>
              <a:rPr lang="en-US" dirty="0"/>
              <a:t>And then Heapify-Up </a:t>
            </a:r>
          </a:p>
        </p:txBody>
      </p:sp>
      <p:sp>
        <p:nvSpPr>
          <p:cNvPr id="8" name="Oval 7"/>
          <p:cNvSpPr/>
          <p:nvPr/>
        </p:nvSpPr>
        <p:spPr>
          <a:xfrm>
            <a:off x="8238086" y="34001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9" name="Oval 8"/>
          <p:cNvSpPr/>
          <p:nvPr/>
        </p:nvSpPr>
        <p:spPr>
          <a:xfrm>
            <a:off x="10257202" y="25949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0" name="Oval 9"/>
          <p:cNvSpPr/>
          <p:nvPr/>
        </p:nvSpPr>
        <p:spPr>
          <a:xfrm>
            <a:off x="8840146" y="26923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9493504" y="179959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117715" y="218983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5"/>
          </p:cNvCxnSpPr>
          <p:nvPr/>
        </p:nvCxnSpPr>
        <p:spPr>
          <a:xfrm>
            <a:off x="9883749" y="218983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8" idx="7"/>
          </p:cNvCxnSpPr>
          <p:nvPr/>
        </p:nvCxnSpPr>
        <p:spPr>
          <a:xfrm flipH="1">
            <a:off x="8628331" y="308258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032017" y="342879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flipH="1">
            <a:off x="10260617" y="304428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350570" y="342265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9213603" y="310509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87073"/>
              </p:ext>
            </p:extLst>
          </p:nvPr>
        </p:nvGraphicFramePr>
        <p:xfrm>
          <a:off x="7073152" y="4550747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56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/>
            <a:r>
              <a:rPr lang="en-US" dirty="0"/>
              <a:t>Using Linked Memory Allocation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Need to maintain last node?</a:t>
            </a:r>
          </a:p>
          <a:p>
            <a:pPr lvl="2"/>
            <a:r>
              <a:rPr lang="en-US" dirty="0"/>
              <a:t>In Deletion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Root is replaced with Last node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Last node is updated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And then Heapify-Down</a:t>
            </a:r>
          </a:p>
          <a:p>
            <a:pPr lvl="2"/>
            <a:r>
              <a:rPr lang="en-US" dirty="0"/>
              <a:t>In Insertion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Last node used to find correct location for new node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Node is inserted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Last node is updated </a:t>
            </a:r>
          </a:p>
          <a:p>
            <a:pPr marL="1211580" lvl="3" indent="-342900">
              <a:buFont typeface="+mj-lt"/>
              <a:buAutoNum type="arabicPeriod"/>
            </a:pPr>
            <a:r>
              <a:rPr lang="en-US" dirty="0"/>
              <a:t>And then Heapify-Up</a:t>
            </a:r>
          </a:p>
        </p:txBody>
      </p:sp>
      <p:sp>
        <p:nvSpPr>
          <p:cNvPr id="8" name="Oval 7"/>
          <p:cNvSpPr/>
          <p:nvPr/>
        </p:nvSpPr>
        <p:spPr>
          <a:xfrm>
            <a:off x="8238086" y="34001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9" name="Oval 8"/>
          <p:cNvSpPr/>
          <p:nvPr/>
        </p:nvSpPr>
        <p:spPr>
          <a:xfrm>
            <a:off x="10257202" y="25949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0" name="Oval 9"/>
          <p:cNvSpPr/>
          <p:nvPr/>
        </p:nvSpPr>
        <p:spPr>
          <a:xfrm>
            <a:off x="8840146" y="26923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9493504" y="1799590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117715" y="218983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5"/>
          </p:cNvCxnSpPr>
          <p:nvPr/>
        </p:nvCxnSpPr>
        <p:spPr>
          <a:xfrm>
            <a:off x="9883749" y="218983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8" idx="7"/>
          </p:cNvCxnSpPr>
          <p:nvPr/>
        </p:nvCxnSpPr>
        <p:spPr>
          <a:xfrm flipH="1">
            <a:off x="8628331" y="308258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032017" y="342879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 flipH="1">
            <a:off x="10260617" y="304428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350570" y="342265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9213603" y="310509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87073"/>
              </p:ext>
            </p:extLst>
          </p:nvPr>
        </p:nvGraphicFramePr>
        <p:xfrm>
          <a:off x="7073152" y="4550747"/>
          <a:ext cx="444829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5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23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5E12-C7C4-4C14-991C-BBF8B1000129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Priority Queue</a:t>
            </a:r>
          </a:p>
          <a:p>
            <a:pPr lvl="1"/>
            <a:r>
              <a:rPr lang="en-US" dirty="0"/>
              <a:t>Heap data structure is mainly used as priority queue, often they are used as synonyms</a:t>
            </a:r>
          </a:p>
          <a:p>
            <a:pPr lvl="2"/>
            <a:r>
              <a:rPr lang="en-US" dirty="0"/>
              <a:t>Highest priority is always on top.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Time complexity of binary tree depends upon height of tree which is equivalent to </a:t>
            </a:r>
            <a:r>
              <a:rPr lang="en-US" dirty="0" err="1"/>
              <a:t>logN</a:t>
            </a:r>
            <a:r>
              <a:rPr lang="en-US" dirty="0"/>
              <a:t>. Where N is total number of nodes.</a:t>
            </a:r>
          </a:p>
          <a:p>
            <a:pPr lvl="2"/>
            <a:r>
              <a:rPr lang="en-US" dirty="0"/>
              <a:t>What can be heap tree’s worst case? </a:t>
            </a:r>
          </a:p>
          <a:p>
            <a:pPr lvl="2"/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2471"/>
              </p:ext>
            </p:extLst>
          </p:nvPr>
        </p:nvGraphicFramePr>
        <p:xfrm>
          <a:off x="2649071" y="2367276"/>
          <a:ext cx="64278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FindMin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</a:t>
                      </a:r>
                      <a:r>
                        <a:rPr lang="en-US" baseline="0" dirty="0"/>
                        <a:t> 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196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Heapsort</a:t>
            </a:r>
          </a:p>
          <a:p>
            <a:pPr lvl="1"/>
            <a:r>
              <a:rPr lang="en-US" dirty="0"/>
              <a:t>Heap tree can also be used to sort a list of numbers</a:t>
            </a:r>
          </a:p>
          <a:p>
            <a:pPr lvl="1"/>
            <a:r>
              <a:rPr lang="en-US" dirty="0"/>
              <a:t>How?</a:t>
            </a:r>
          </a:p>
          <a:p>
            <a:pPr lvl="2"/>
            <a:r>
              <a:rPr lang="en-US" dirty="0"/>
              <a:t>Build the heap tree from given list</a:t>
            </a:r>
          </a:p>
          <a:p>
            <a:pPr lvl="2"/>
            <a:r>
              <a:rPr lang="en-US" dirty="0"/>
              <a:t>Reconstruct list by repeatedly doing the following:</a:t>
            </a:r>
          </a:p>
          <a:p>
            <a:pPr lvl="3"/>
            <a:r>
              <a:rPr lang="en-US" dirty="0"/>
              <a:t>Remove min and put in list until tree becomes empty</a:t>
            </a:r>
          </a:p>
          <a:p>
            <a:pPr lvl="1"/>
            <a:r>
              <a:rPr lang="en-US" dirty="0"/>
              <a:t>Time Complexity?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Remove min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logn</a:t>
            </a:r>
            <a:endParaRPr lang="en-US" dirty="0"/>
          </a:p>
          <a:p>
            <a:pPr lvl="2"/>
            <a:r>
              <a:rPr lang="en-US" dirty="0"/>
              <a:t>Total number of </a:t>
            </a:r>
            <a:r>
              <a:rPr lang="en-US" dirty="0" err="1"/>
              <a:t>nodes</a:t>
            </a:r>
            <a:r>
              <a:rPr lang="en-US" dirty="0" err="1">
                <a:sym typeface="Wingdings" panose="05000000000000000000" pitchFamily="2" charset="2"/>
              </a:rPr>
              <a:t>n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8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EB98-2A18-4F36-83C1-A7EE49A847E9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18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Selection Algorithms</a:t>
            </a:r>
          </a:p>
          <a:p>
            <a:pPr lvl="2"/>
            <a:r>
              <a:rPr lang="en-US" dirty="0"/>
              <a:t>Finding kth minimum or maximum number from list? Depends upon structure?</a:t>
            </a:r>
          </a:p>
          <a:p>
            <a:pPr lvl="2"/>
            <a:r>
              <a:rPr lang="en-US" dirty="0"/>
              <a:t>Insertion? </a:t>
            </a:r>
          </a:p>
          <a:p>
            <a:pPr lvl="1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532607"/>
              </p:ext>
            </p:extLst>
          </p:nvPr>
        </p:nvGraphicFramePr>
        <p:xfrm>
          <a:off x="3458464" y="2367276"/>
          <a:ext cx="56184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1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Binary Tree Variations</a:t>
            </a:r>
          </a:p>
          <a:p>
            <a:pPr lvl="1"/>
            <a:r>
              <a:rPr lang="en-GB" dirty="0"/>
              <a:t>Binary Heap Tree </a:t>
            </a:r>
          </a:p>
          <a:p>
            <a:pPr lvl="3"/>
            <a:r>
              <a:rPr lang="en-GB" dirty="0"/>
              <a:t>Max Heap</a:t>
            </a:r>
          </a:p>
          <a:p>
            <a:pPr lvl="3"/>
            <a:r>
              <a:rPr lang="en-GB" dirty="0"/>
              <a:t>Min Heap</a:t>
            </a:r>
          </a:p>
          <a:p>
            <a:pPr lvl="2"/>
            <a:r>
              <a:rPr lang="en-GB" dirty="0"/>
              <a:t>Insertion</a:t>
            </a:r>
          </a:p>
          <a:p>
            <a:pPr lvl="2"/>
            <a:r>
              <a:rPr lang="en-GB" dirty="0"/>
              <a:t>Deletion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1F3B-16EB-4DCB-9A74-961F7626F910}" type="datetime1">
              <a:rPr lang="en-GB" smtClean="0"/>
              <a:t>31/03/2024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85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F4EC-D4E2-4BC4-B400-564DDF896C5E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3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29866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binary tree which holds two properties:</a:t>
            </a:r>
          </a:p>
          <a:p>
            <a:pPr lvl="1"/>
            <a:r>
              <a:rPr lang="en-US" dirty="0"/>
              <a:t>Heap Order Property:</a:t>
            </a:r>
          </a:p>
          <a:p>
            <a:pPr lvl="2"/>
            <a:r>
              <a:rPr lang="en-US" dirty="0"/>
              <a:t>Min-Heap Property: Every node is smaller than or equal to each of its children</a:t>
            </a:r>
          </a:p>
          <a:p>
            <a:pPr lvl="2"/>
            <a:r>
              <a:rPr lang="en-US" dirty="0"/>
              <a:t>Max-Heap Property: Every node is larger than or equal to each of its children</a:t>
            </a:r>
          </a:p>
          <a:p>
            <a:pPr lvl="1"/>
            <a:r>
              <a:rPr lang="en-US" dirty="0"/>
              <a:t>Shape Property:</a:t>
            </a:r>
          </a:p>
          <a:p>
            <a:pPr lvl="2"/>
            <a:r>
              <a:rPr lang="en-US" dirty="0"/>
              <a:t>Tree is </a:t>
            </a:r>
            <a:r>
              <a:rPr lang="en-US" b="1" dirty="0"/>
              <a:t>complete</a:t>
            </a:r>
            <a:r>
              <a:rPr lang="en-US" dirty="0"/>
              <a:t>. </a:t>
            </a:r>
          </a:p>
          <a:p>
            <a:pPr lvl="3"/>
            <a:r>
              <a:rPr lang="en-US" dirty="0"/>
              <a:t>A tree that is full at all levels except last level, and nodes are filled from left to right</a:t>
            </a:r>
          </a:p>
          <a:p>
            <a:r>
              <a:rPr lang="en-US" dirty="0"/>
              <a:t>Which tree is binary heap?</a:t>
            </a:r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8972932" y="571500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8" name="Oval 47"/>
          <p:cNvSpPr/>
          <p:nvPr/>
        </p:nvSpPr>
        <p:spPr>
          <a:xfrm>
            <a:off x="11037768" y="49402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9" name="Oval 48"/>
          <p:cNvSpPr/>
          <p:nvPr/>
        </p:nvSpPr>
        <p:spPr>
          <a:xfrm>
            <a:off x="9574992" y="500719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50" name="Oval 49"/>
          <p:cNvSpPr/>
          <p:nvPr/>
        </p:nvSpPr>
        <p:spPr>
          <a:xfrm>
            <a:off x="10228350" y="411444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51" name="Oval 50"/>
          <p:cNvSpPr/>
          <p:nvPr/>
        </p:nvSpPr>
        <p:spPr>
          <a:xfrm>
            <a:off x="10761128" y="571500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27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9852561" y="450469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5"/>
          </p:cNvCxnSpPr>
          <p:nvPr/>
        </p:nvCxnSpPr>
        <p:spPr>
          <a:xfrm>
            <a:off x="10618595" y="450469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3"/>
            <a:endCxn id="47" idx="7"/>
          </p:cNvCxnSpPr>
          <p:nvPr/>
        </p:nvCxnSpPr>
        <p:spPr>
          <a:xfrm flipH="1">
            <a:off x="9363177" y="539744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51" idx="0"/>
          </p:cNvCxnSpPr>
          <p:nvPr/>
        </p:nvCxnSpPr>
        <p:spPr>
          <a:xfrm flipH="1">
            <a:off x="10989728" y="533048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928870" y="576030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58" name="Oval 57"/>
          <p:cNvSpPr/>
          <p:nvPr/>
        </p:nvSpPr>
        <p:spPr>
          <a:xfrm>
            <a:off x="1799598" y="576030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59" name="Oval 58"/>
          <p:cNvSpPr/>
          <p:nvPr/>
        </p:nvSpPr>
        <p:spPr>
          <a:xfrm>
            <a:off x="3864434" y="4985551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0" name="Oval 59"/>
          <p:cNvSpPr/>
          <p:nvPr/>
        </p:nvSpPr>
        <p:spPr>
          <a:xfrm>
            <a:off x="2401658" y="505250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61" name="Oval 60"/>
          <p:cNvSpPr/>
          <p:nvPr/>
        </p:nvSpPr>
        <p:spPr>
          <a:xfrm>
            <a:off x="3055016" y="415975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2" name="Oval 61"/>
          <p:cNvSpPr/>
          <p:nvPr/>
        </p:nvSpPr>
        <p:spPr>
          <a:xfrm>
            <a:off x="4395514" y="576030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679227" y="4549998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5"/>
          </p:cNvCxnSpPr>
          <p:nvPr/>
        </p:nvCxnSpPr>
        <p:spPr>
          <a:xfrm>
            <a:off x="3445261" y="4549998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0" idx="3"/>
            <a:endCxn id="58" idx="7"/>
          </p:cNvCxnSpPr>
          <p:nvPr/>
        </p:nvCxnSpPr>
        <p:spPr>
          <a:xfrm flipH="1">
            <a:off x="2189843" y="5442751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0" idx="5"/>
            <a:endCxn id="57" idx="1"/>
          </p:cNvCxnSpPr>
          <p:nvPr/>
        </p:nvCxnSpPr>
        <p:spPr>
          <a:xfrm>
            <a:off x="2791903" y="5442751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9" idx="5"/>
            <a:endCxn id="62" idx="0"/>
          </p:cNvCxnSpPr>
          <p:nvPr/>
        </p:nvCxnSpPr>
        <p:spPr>
          <a:xfrm>
            <a:off x="4254679" y="5375796"/>
            <a:ext cx="36943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4389" y="56997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39" name="Oval 38"/>
          <p:cNvSpPr/>
          <p:nvPr/>
        </p:nvSpPr>
        <p:spPr>
          <a:xfrm>
            <a:off x="5395117" y="56997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0" name="Oval 39"/>
          <p:cNvSpPr/>
          <p:nvPr/>
        </p:nvSpPr>
        <p:spPr>
          <a:xfrm>
            <a:off x="7459953" y="49250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1" name="Oval 40"/>
          <p:cNvSpPr/>
          <p:nvPr/>
        </p:nvSpPr>
        <p:spPr>
          <a:xfrm>
            <a:off x="5997177" y="49919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2" name="Oval 41"/>
          <p:cNvSpPr/>
          <p:nvPr/>
        </p:nvSpPr>
        <p:spPr>
          <a:xfrm>
            <a:off x="6650535" y="409920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43" name="Oval 42"/>
          <p:cNvSpPr/>
          <p:nvPr/>
        </p:nvSpPr>
        <p:spPr>
          <a:xfrm>
            <a:off x="7183313" y="56997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6274746" y="44894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5"/>
          </p:cNvCxnSpPr>
          <p:nvPr/>
        </p:nvCxnSpPr>
        <p:spPr>
          <a:xfrm>
            <a:off x="7040780" y="44894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39" idx="7"/>
          </p:cNvCxnSpPr>
          <p:nvPr/>
        </p:nvCxnSpPr>
        <p:spPr>
          <a:xfrm flipH="1">
            <a:off x="5785362" y="53822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5"/>
            <a:endCxn id="38" idx="1"/>
          </p:cNvCxnSpPr>
          <p:nvPr/>
        </p:nvCxnSpPr>
        <p:spPr>
          <a:xfrm>
            <a:off x="6387422" y="53822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0" idx="3"/>
            <a:endCxn id="43" idx="0"/>
          </p:cNvCxnSpPr>
          <p:nvPr/>
        </p:nvCxnSpPr>
        <p:spPr>
          <a:xfrm flipH="1">
            <a:off x="7411913" y="531524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 or Max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A644-C88F-4FA5-87BD-2DB391E5862D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4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Finding minimum or maximum?</a:t>
            </a:r>
          </a:p>
          <a:p>
            <a:pPr lvl="1"/>
            <a:r>
              <a:rPr lang="en-US" sz="2400" dirty="0"/>
              <a:t>It will always be root node with max or min value depending upon it is min heap or max heap.</a:t>
            </a:r>
          </a:p>
          <a:p>
            <a:pPr lvl="1"/>
            <a:r>
              <a:rPr lang="en-US" sz="2400" dirty="0"/>
              <a:t>So constant time required</a:t>
            </a:r>
          </a:p>
          <a:p>
            <a:r>
              <a:rPr lang="en-US" sz="2800" dirty="0"/>
              <a:t>What about removal?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9310624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8" name="Oval 7"/>
          <p:cNvSpPr/>
          <p:nvPr/>
        </p:nvSpPr>
        <p:spPr>
          <a:xfrm>
            <a:off x="8181352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9" name="Oval 8"/>
          <p:cNvSpPr/>
          <p:nvPr/>
        </p:nvSpPr>
        <p:spPr>
          <a:xfrm>
            <a:off x="10246188" y="474212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0" name="Oval 9"/>
          <p:cNvSpPr/>
          <p:nvPr/>
        </p:nvSpPr>
        <p:spPr>
          <a:xfrm>
            <a:off x="8783412" y="480907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11" name="Oval 10"/>
          <p:cNvSpPr/>
          <p:nvPr/>
        </p:nvSpPr>
        <p:spPr>
          <a:xfrm>
            <a:off x="9436770" y="391632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12" name="Oval 11"/>
          <p:cNvSpPr/>
          <p:nvPr/>
        </p:nvSpPr>
        <p:spPr>
          <a:xfrm>
            <a:off x="9969548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060981" y="430657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5"/>
          </p:cNvCxnSpPr>
          <p:nvPr/>
        </p:nvCxnSpPr>
        <p:spPr>
          <a:xfrm>
            <a:off x="9827015" y="430657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8" idx="7"/>
          </p:cNvCxnSpPr>
          <p:nvPr/>
        </p:nvCxnSpPr>
        <p:spPr>
          <a:xfrm flipH="1">
            <a:off x="8571597" y="519932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5"/>
            <a:endCxn id="7" idx="1"/>
          </p:cNvCxnSpPr>
          <p:nvPr/>
        </p:nvCxnSpPr>
        <p:spPr>
          <a:xfrm>
            <a:off x="9173657" y="519932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12" idx="0"/>
          </p:cNvCxnSpPr>
          <p:nvPr/>
        </p:nvCxnSpPr>
        <p:spPr>
          <a:xfrm flipH="1">
            <a:off x="10198148" y="513236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306343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177071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15</a:t>
            </a:r>
          </a:p>
        </p:txBody>
      </p:sp>
      <p:sp>
        <p:nvSpPr>
          <p:cNvPr id="20" name="Oval 19"/>
          <p:cNvSpPr/>
          <p:nvPr/>
        </p:nvSpPr>
        <p:spPr>
          <a:xfrm>
            <a:off x="7241907" y="474212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21" name="Oval 20"/>
          <p:cNvSpPr/>
          <p:nvPr/>
        </p:nvSpPr>
        <p:spPr>
          <a:xfrm>
            <a:off x="5779131" y="480907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22" name="Oval 21"/>
          <p:cNvSpPr/>
          <p:nvPr/>
        </p:nvSpPr>
        <p:spPr>
          <a:xfrm>
            <a:off x="6432489" y="391632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23" name="Oval 22"/>
          <p:cNvSpPr/>
          <p:nvPr/>
        </p:nvSpPr>
        <p:spPr>
          <a:xfrm>
            <a:off x="6965267" y="55168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056700" y="430657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5"/>
          </p:cNvCxnSpPr>
          <p:nvPr/>
        </p:nvCxnSpPr>
        <p:spPr>
          <a:xfrm>
            <a:off x="6822734" y="430657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19" idx="7"/>
          </p:cNvCxnSpPr>
          <p:nvPr/>
        </p:nvCxnSpPr>
        <p:spPr>
          <a:xfrm flipH="1">
            <a:off x="5567316" y="519932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18" idx="1"/>
          </p:cNvCxnSpPr>
          <p:nvPr/>
        </p:nvCxnSpPr>
        <p:spPr>
          <a:xfrm>
            <a:off x="6169376" y="519932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3"/>
            <a:endCxn id="23" idx="0"/>
          </p:cNvCxnSpPr>
          <p:nvPr/>
        </p:nvCxnSpPr>
        <p:spPr>
          <a:xfrm flipH="1">
            <a:off x="7193867" y="513236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70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733A-44D1-49A7-B846-CA49CC78A628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5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Deleting minimum?</a:t>
            </a:r>
          </a:p>
          <a:p>
            <a:pPr lvl="1"/>
            <a:r>
              <a:rPr lang="en-US" sz="2400" dirty="0"/>
              <a:t>Root node will be removed</a:t>
            </a:r>
          </a:p>
          <a:p>
            <a:pPr lvl="1"/>
            <a:r>
              <a:rPr lang="en-US" sz="2400" dirty="0"/>
              <a:t>Which node will be next root node?</a:t>
            </a:r>
          </a:p>
          <a:p>
            <a:pPr lvl="2"/>
            <a:r>
              <a:rPr lang="en-US" sz="2400" dirty="0"/>
              <a:t>It must be next minimum that is 25</a:t>
            </a:r>
          </a:p>
          <a:p>
            <a:pPr lvl="2"/>
            <a:r>
              <a:rPr lang="en-US" sz="2400" dirty="0"/>
              <a:t>Then which node will come at place of 25?</a:t>
            </a:r>
          </a:p>
          <a:p>
            <a:pPr lvl="3"/>
            <a:r>
              <a:rPr lang="en-US" sz="2000" dirty="0"/>
              <a:t>Again, the minimum in sub tree of 25</a:t>
            </a:r>
          </a:p>
          <a:p>
            <a:pPr lvl="2"/>
            <a:endParaRPr lang="en-US" sz="2400" dirty="0"/>
          </a:p>
          <a:p>
            <a:pPr lvl="1"/>
            <a:r>
              <a:rPr lang="en-US" sz="2400" dirty="0"/>
              <a:t>Is this heap tree any more?</a:t>
            </a:r>
          </a:p>
          <a:p>
            <a:pPr lvl="2"/>
            <a:endParaRPr lang="en-US" sz="2400" dirty="0"/>
          </a:p>
        </p:txBody>
      </p:sp>
      <p:sp>
        <p:nvSpPr>
          <p:cNvPr id="29" name="Oval 28"/>
          <p:cNvSpPr/>
          <p:nvPr/>
        </p:nvSpPr>
        <p:spPr>
          <a:xfrm>
            <a:off x="9264904" y="31851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30" name="Oval 29"/>
          <p:cNvSpPr/>
          <p:nvPr/>
        </p:nvSpPr>
        <p:spPr>
          <a:xfrm>
            <a:off x="8135632" y="31851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31" name="Oval 30"/>
          <p:cNvSpPr/>
          <p:nvPr/>
        </p:nvSpPr>
        <p:spPr>
          <a:xfrm>
            <a:off x="10200468" y="24104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32" name="Oval 31"/>
          <p:cNvSpPr/>
          <p:nvPr/>
        </p:nvSpPr>
        <p:spPr>
          <a:xfrm>
            <a:off x="8737692" y="24773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9391050" y="158460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34" name="Oval 33"/>
          <p:cNvSpPr/>
          <p:nvPr/>
        </p:nvSpPr>
        <p:spPr>
          <a:xfrm>
            <a:off x="9923828" y="31851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015261" y="19748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5"/>
          </p:cNvCxnSpPr>
          <p:nvPr/>
        </p:nvCxnSpPr>
        <p:spPr>
          <a:xfrm>
            <a:off x="9781295" y="19748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0" idx="7"/>
          </p:cNvCxnSpPr>
          <p:nvPr/>
        </p:nvCxnSpPr>
        <p:spPr>
          <a:xfrm flipH="1">
            <a:off x="8525877" y="28676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29" idx="1"/>
          </p:cNvCxnSpPr>
          <p:nvPr/>
        </p:nvCxnSpPr>
        <p:spPr>
          <a:xfrm>
            <a:off x="9127937" y="28676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3"/>
            <a:endCxn id="34" idx="0"/>
          </p:cNvCxnSpPr>
          <p:nvPr/>
        </p:nvCxnSpPr>
        <p:spPr>
          <a:xfrm flipH="1">
            <a:off x="10152428" y="280064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904517" y="576878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42" name="Oval 41"/>
          <p:cNvSpPr/>
          <p:nvPr/>
        </p:nvSpPr>
        <p:spPr>
          <a:xfrm>
            <a:off x="9840081" y="4994029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8377305" y="5060984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4" name="Oval 43"/>
          <p:cNvSpPr/>
          <p:nvPr/>
        </p:nvSpPr>
        <p:spPr>
          <a:xfrm>
            <a:off x="9030663" y="4168231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5" name="Oval 44"/>
          <p:cNvSpPr/>
          <p:nvPr/>
        </p:nvSpPr>
        <p:spPr>
          <a:xfrm>
            <a:off x="9563441" y="5768786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654874" y="4558476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</p:cNvCxnSpPr>
          <p:nvPr/>
        </p:nvCxnSpPr>
        <p:spPr>
          <a:xfrm>
            <a:off x="9420908" y="4558476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5"/>
            <a:endCxn id="40" idx="1"/>
          </p:cNvCxnSpPr>
          <p:nvPr/>
        </p:nvCxnSpPr>
        <p:spPr>
          <a:xfrm>
            <a:off x="8767550" y="5451229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3"/>
            <a:endCxn id="45" idx="0"/>
          </p:cNvCxnSpPr>
          <p:nvPr/>
        </p:nvCxnSpPr>
        <p:spPr>
          <a:xfrm flipH="1">
            <a:off x="9792041" y="5384274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9F737-7AAB-47FF-8C42-0D700918B3DF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6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Deleting minimum?</a:t>
            </a:r>
          </a:p>
          <a:p>
            <a:pPr lvl="1"/>
            <a:r>
              <a:rPr lang="en-US" dirty="0"/>
              <a:t>What if we replace root node with </a:t>
            </a:r>
            <a:r>
              <a:rPr lang="en-US" b="1" dirty="0"/>
              <a:t>last</a:t>
            </a:r>
            <a:r>
              <a:rPr lang="en-US" dirty="0"/>
              <a:t> inserted node?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 the completeness property is reserved</a:t>
            </a:r>
          </a:p>
          <a:p>
            <a:pPr lvl="1"/>
            <a:r>
              <a:rPr lang="en-US" dirty="0"/>
              <a:t>But another problem is created, what is that?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9414700" y="44288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30" name="Oval 29"/>
          <p:cNvSpPr/>
          <p:nvPr/>
        </p:nvSpPr>
        <p:spPr>
          <a:xfrm>
            <a:off x="8285428" y="442884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31" name="Oval 30"/>
          <p:cNvSpPr/>
          <p:nvPr/>
        </p:nvSpPr>
        <p:spPr>
          <a:xfrm>
            <a:off x="10350264" y="365408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32" name="Oval 31"/>
          <p:cNvSpPr/>
          <p:nvPr/>
        </p:nvSpPr>
        <p:spPr>
          <a:xfrm>
            <a:off x="8887488" y="372104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9540846" y="282829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165057" y="321853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5"/>
          </p:cNvCxnSpPr>
          <p:nvPr/>
        </p:nvCxnSpPr>
        <p:spPr>
          <a:xfrm>
            <a:off x="9931091" y="321853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0" idx="7"/>
          </p:cNvCxnSpPr>
          <p:nvPr/>
        </p:nvCxnSpPr>
        <p:spPr>
          <a:xfrm flipH="1">
            <a:off x="8675673" y="411128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29" idx="1"/>
          </p:cNvCxnSpPr>
          <p:nvPr/>
        </p:nvCxnSpPr>
        <p:spPr>
          <a:xfrm>
            <a:off x="9277733" y="4111288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240773" y="424596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17" name="Oval 16"/>
          <p:cNvSpPr/>
          <p:nvPr/>
        </p:nvSpPr>
        <p:spPr>
          <a:xfrm>
            <a:off x="1111501" y="424596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18" name="Oval 17"/>
          <p:cNvSpPr/>
          <p:nvPr/>
        </p:nvSpPr>
        <p:spPr>
          <a:xfrm>
            <a:off x="3176337" y="347120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19" name="Oval 18"/>
          <p:cNvSpPr/>
          <p:nvPr/>
        </p:nvSpPr>
        <p:spPr>
          <a:xfrm>
            <a:off x="1713561" y="353816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20" name="Oval 19"/>
          <p:cNvSpPr/>
          <p:nvPr/>
        </p:nvSpPr>
        <p:spPr>
          <a:xfrm>
            <a:off x="2366919" y="2645410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21" name="Oval 20"/>
          <p:cNvSpPr/>
          <p:nvPr/>
        </p:nvSpPr>
        <p:spPr>
          <a:xfrm>
            <a:off x="2899697" y="4245965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991130" y="3035655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5"/>
          </p:cNvCxnSpPr>
          <p:nvPr/>
        </p:nvCxnSpPr>
        <p:spPr>
          <a:xfrm>
            <a:off x="2757164" y="3035655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17" idx="7"/>
          </p:cNvCxnSpPr>
          <p:nvPr/>
        </p:nvCxnSpPr>
        <p:spPr>
          <a:xfrm flipH="1">
            <a:off x="1501746" y="3928408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5"/>
            <a:endCxn id="16" idx="1"/>
          </p:cNvCxnSpPr>
          <p:nvPr/>
        </p:nvCxnSpPr>
        <p:spPr>
          <a:xfrm>
            <a:off x="2103806" y="3928408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21" idx="0"/>
          </p:cNvCxnSpPr>
          <p:nvPr/>
        </p:nvCxnSpPr>
        <p:spPr>
          <a:xfrm flipH="1">
            <a:off x="3128297" y="3861453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61823" y="2836470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2895743" y="2880098"/>
            <a:ext cx="984818" cy="1600200"/>
          </a:xfrm>
          <a:custGeom>
            <a:avLst/>
            <a:gdLst>
              <a:gd name="connsiteX0" fmla="*/ 411480 w 984818"/>
              <a:gd name="connsiteY0" fmla="*/ 1600200 h 1600200"/>
              <a:gd name="connsiteX1" fmla="*/ 975360 w 984818"/>
              <a:gd name="connsiteY1" fmla="*/ 731520 h 1600200"/>
              <a:gd name="connsiteX2" fmla="*/ 0 w 984818"/>
              <a:gd name="connsiteY2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4818" h="1600200">
                <a:moveTo>
                  <a:pt x="411480" y="1600200"/>
                </a:moveTo>
                <a:cubicBezTo>
                  <a:pt x="727710" y="1299210"/>
                  <a:pt x="1043940" y="998220"/>
                  <a:pt x="975360" y="731520"/>
                </a:cubicBezTo>
                <a:cubicBezTo>
                  <a:pt x="906780" y="464820"/>
                  <a:pt x="453390" y="232410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49078" y="424150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42" name="Oval 41"/>
          <p:cNvSpPr/>
          <p:nvPr/>
        </p:nvSpPr>
        <p:spPr>
          <a:xfrm>
            <a:off x="4919806" y="424150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3" name="Oval 42"/>
          <p:cNvSpPr/>
          <p:nvPr/>
        </p:nvSpPr>
        <p:spPr>
          <a:xfrm>
            <a:off x="6984642" y="3466745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4" name="Oval 43"/>
          <p:cNvSpPr/>
          <p:nvPr/>
        </p:nvSpPr>
        <p:spPr>
          <a:xfrm>
            <a:off x="5521866" y="353370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5" name="Oval 44"/>
          <p:cNvSpPr/>
          <p:nvPr/>
        </p:nvSpPr>
        <p:spPr>
          <a:xfrm>
            <a:off x="6175224" y="2640947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46" name="Oval 45"/>
          <p:cNvSpPr/>
          <p:nvPr/>
        </p:nvSpPr>
        <p:spPr>
          <a:xfrm>
            <a:off x="6708002" y="4241502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5799435" y="3031192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5"/>
          </p:cNvCxnSpPr>
          <p:nvPr/>
        </p:nvCxnSpPr>
        <p:spPr>
          <a:xfrm>
            <a:off x="6565469" y="3031192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4" idx="3"/>
            <a:endCxn id="42" idx="7"/>
          </p:cNvCxnSpPr>
          <p:nvPr/>
        </p:nvCxnSpPr>
        <p:spPr>
          <a:xfrm flipH="1">
            <a:off x="5310051" y="3923945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5"/>
            <a:endCxn id="41" idx="1"/>
          </p:cNvCxnSpPr>
          <p:nvPr/>
        </p:nvCxnSpPr>
        <p:spPr>
          <a:xfrm>
            <a:off x="5912111" y="3923945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3" idx="3"/>
            <a:endCxn id="46" idx="0"/>
          </p:cNvCxnSpPr>
          <p:nvPr/>
        </p:nvCxnSpPr>
        <p:spPr>
          <a:xfrm flipH="1">
            <a:off x="6936602" y="3856990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092153" y="2862225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ultiply 53"/>
          <p:cNvSpPr/>
          <p:nvPr/>
        </p:nvSpPr>
        <p:spPr>
          <a:xfrm>
            <a:off x="6462356" y="4038600"/>
            <a:ext cx="966939" cy="914400"/>
          </a:xfrm>
          <a:prstGeom prst="mathMultiply">
            <a:avLst>
              <a:gd name="adj1" fmla="val 35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660-11C7-4699-856E-85BA86DF7FD9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need to perform another process to maintain heap order</a:t>
            </a:r>
          </a:p>
          <a:p>
            <a:pPr lvl="1"/>
            <a:r>
              <a:rPr lang="en-US" dirty="0"/>
              <a:t>After replacing root node, check if it is greater than its children, swap with appropriate child.</a:t>
            </a:r>
          </a:p>
          <a:p>
            <a:pPr lvl="1"/>
            <a:r>
              <a:rPr lang="en-US" dirty="0"/>
              <a:t>Among children of the node, select the child having lowest key value </a:t>
            </a:r>
          </a:p>
          <a:p>
            <a:pPr lvl="2"/>
            <a:r>
              <a:rPr lang="en-US" dirty="0"/>
              <a:t>Repeat this process till leaf or parent node becomes smaller than its children</a:t>
            </a:r>
          </a:p>
          <a:p>
            <a:pPr lvl="2"/>
            <a:r>
              <a:rPr lang="en-US" dirty="0"/>
              <a:t>This process is called </a:t>
            </a:r>
            <a:r>
              <a:rPr lang="en-US" b="1" dirty="0"/>
              <a:t>Heapify-Down or Down Heap</a:t>
            </a:r>
          </a:p>
        </p:txBody>
      </p:sp>
      <p:sp>
        <p:nvSpPr>
          <p:cNvPr id="40" name="Oval 39"/>
          <p:cNvSpPr/>
          <p:nvPr/>
        </p:nvSpPr>
        <p:spPr>
          <a:xfrm>
            <a:off x="2404315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41" name="Oval 40"/>
          <p:cNvSpPr/>
          <p:nvPr/>
        </p:nvSpPr>
        <p:spPr>
          <a:xfrm>
            <a:off x="1275043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42" name="Oval 41"/>
          <p:cNvSpPr/>
          <p:nvPr/>
        </p:nvSpPr>
        <p:spPr>
          <a:xfrm>
            <a:off x="3339879" y="452876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1877103" y="45957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4" name="Oval 43"/>
          <p:cNvSpPr/>
          <p:nvPr/>
        </p:nvSpPr>
        <p:spPr>
          <a:xfrm>
            <a:off x="2530461" y="370296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154672" y="409321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4" idx="5"/>
          </p:cNvCxnSpPr>
          <p:nvPr/>
        </p:nvCxnSpPr>
        <p:spPr>
          <a:xfrm>
            <a:off x="2920706" y="409321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1" idx="7"/>
          </p:cNvCxnSpPr>
          <p:nvPr/>
        </p:nvCxnSpPr>
        <p:spPr>
          <a:xfrm flipH="1">
            <a:off x="1665288" y="498596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5"/>
            <a:endCxn id="40" idx="1"/>
          </p:cNvCxnSpPr>
          <p:nvPr/>
        </p:nvCxnSpPr>
        <p:spPr>
          <a:xfrm>
            <a:off x="2267348" y="498596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973064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50" name="Oval 49"/>
          <p:cNvSpPr/>
          <p:nvPr/>
        </p:nvSpPr>
        <p:spPr>
          <a:xfrm>
            <a:off x="4874272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51" name="Oval 50"/>
          <p:cNvSpPr/>
          <p:nvPr/>
        </p:nvSpPr>
        <p:spPr>
          <a:xfrm>
            <a:off x="6908628" y="452876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52" name="Oval 51"/>
          <p:cNvSpPr/>
          <p:nvPr/>
        </p:nvSpPr>
        <p:spPr>
          <a:xfrm>
            <a:off x="5445852" y="4595718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53" name="Oval 52"/>
          <p:cNvSpPr/>
          <p:nvPr/>
        </p:nvSpPr>
        <p:spPr>
          <a:xfrm>
            <a:off x="6099210" y="37029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5723421" y="409321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3" idx="5"/>
          </p:cNvCxnSpPr>
          <p:nvPr/>
        </p:nvCxnSpPr>
        <p:spPr>
          <a:xfrm>
            <a:off x="6489455" y="409321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50" idx="7"/>
          </p:cNvCxnSpPr>
          <p:nvPr/>
        </p:nvCxnSpPr>
        <p:spPr>
          <a:xfrm flipH="1">
            <a:off x="5264517" y="498596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5"/>
            <a:endCxn id="49" idx="1"/>
          </p:cNvCxnSpPr>
          <p:nvPr/>
        </p:nvCxnSpPr>
        <p:spPr>
          <a:xfrm>
            <a:off x="5836097" y="498596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924837" y="3909620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1978611" y="3749040"/>
            <a:ext cx="594360" cy="883920"/>
          </a:xfrm>
          <a:custGeom>
            <a:avLst/>
            <a:gdLst>
              <a:gd name="connsiteX0" fmla="*/ 594360 w 594360"/>
              <a:gd name="connsiteY0" fmla="*/ 0 h 883920"/>
              <a:gd name="connsiteX1" fmla="*/ 106680 w 594360"/>
              <a:gd name="connsiteY1" fmla="*/ 243840 h 883920"/>
              <a:gd name="connsiteX2" fmla="*/ 0 w 594360"/>
              <a:gd name="connsiteY2" fmla="*/ 883920 h 883920"/>
              <a:gd name="connsiteX3" fmla="*/ 0 w 594360"/>
              <a:gd name="connsiteY3" fmla="*/ 883920 h 883920"/>
              <a:gd name="connsiteX4" fmla="*/ 0 w 594360"/>
              <a:gd name="connsiteY4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" h="883920">
                <a:moveTo>
                  <a:pt x="594360" y="0"/>
                </a:moveTo>
                <a:cubicBezTo>
                  <a:pt x="400050" y="48260"/>
                  <a:pt x="205740" y="96520"/>
                  <a:pt x="106680" y="243840"/>
                </a:cubicBezTo>
                <a:cubicBezTo>
                  <a:pt x="7620" y="391160"/>
                  <a:pt x="0" y="883920"/>
                  <a:pt x="0" y="883920"/>
                </a:cubicBezTo>
                <a:lnTo>
                  <a:pt x="0" y="883920"/>
                </a:lnTo>
                <a:lnTo>
                  <a:pt x="0" y="8839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9862995">
            <a:off x="2244177" y="4065984"/>
            <a:ext cx="878775" cy="777955"/>
          </a:xfrm>
          <a:custGeom>
            <a:avLst/>
            <a:gdLst>
              <a:gd name="connsiteX0" fmla="*/ 594360 w 594360"/>
              <a:gd name="connsiteY0" fmla="*/ 0 h 883920"/>
              <a:gd name="connsiteX1" fmla="*/ 106680 w 594360"/>
              <a:gd name="connsiteY1" fmla="*/ 243840 h 883920"/>
              <a:gd name="connsiteX2" fmla="*/ 0 w 594360"/>
              <a:gd name="connsiteY2" fmla="*/ 883920 h 883920"/>
              <a:gd name="connsiteX3" fmla="*/ 0 w 594360"/>
              <a:gd name="connsiteY3" fmla="*/ 883920 h 883920"/>
              <a:gd name="connsiteX4" fmla="*/ 0 w 594360"/>
              <a:gd name="connsiteY4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" h="883920">
                <a:moveTo>
                  <a:pt x="594360" y="0"/>
                </a:moveTo>
                <a:cubicBezTo>
                  <a:pt x="400050" y="48260"/>
                  <a:pt x="205740" y="96520"/>
                  <a:pt x="106680" y="243840"/>
                </a:cubicBezTo>
                <a:cubicBezTo>
                  <a:pt x="7620" y="391160"/>
                  <a:pt x="0" y="883920"/>
                  <a:pt x="0" y="883920"/>
                </a:cubicBezTo>
                <a:lnTo>
                  <a:pt x="0" y="883920"/>
                </a:lnTo>
                <a:lnTo>
                  <a:pt x="0" y="8839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4905602" y="4734844"/>
            <a:ext cx="538549" cy="670219"/>
          </a:xfrm>
          <a:custGeom>
            <a:avLst/>
            <a:gdLst>
              <a:gd name="connsiteX0" fmla="*/ 594360 w 594360"/>
              <a:gd name="connsiteY0" fmla="*/ 0 h 883920"/>
              <a:gd name="connsiteX1" fmla="*/ 106680 w 594360"/>
              <a:gd name="connsiteY1" fmla="*/ 243840 h 883920"/>
              <a:gd name="connsiteX2" fmla="*/ 0 w 594360"/>
              <a:gd name="connsiteY2" fmla="*/ 883920 h 883920"/>
              <a:gd name="connsiteX3" fmla="*/ 0 w 594360"/>
              <a:gd name="connsiteY3" fmla="*/ 883920 h 883920"/>
              <a:gd name="connsiteX4" fmla="*/ 0 w 594360"/>
              <a:gd name="connsiteY4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" h="883920">
                <a:moveTo>
                  <a:pt x="594360" y="0"/>
                </a:moveTo>
                <a:cubicBezTo>
                  <a:pt x="400050" y="48260"/>
                  <a:pt x="205740" y="96520"/>
                  <a:pt x="106680" y="243840"/>
                </a:cubicBezTo>
                <a:cubicBezTo>
                  <a:pt x="7620" y="391160"/>
                  <a:pt x="0" y="883920"/>
                  <a:pt x="0" y="883920"/>
                </a:cubicBezTo>
                <a:lnTo>
                  <a:pt x="0" y="883920"/>
                </a:lnTo>
                <a:lnTo>
                  <a:pt x="0" y="8839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 rot="9862995">
            <a:off x="5281538" y="5028999"/>
            <a:ext cx="672924" cy="511459"/>
          </a:xfrm>
          <a:custGeom>
            <a:avLst/>
            <a:gdLst>
              <a:gd name="connsiteX0" fmla="*/ 594360 w 594360"/>
              <a:gd name="connsiteY0" fmla="*/ 0 h 883920"/>
              <a:gd name="connsiteX1" fmla="*/ 106680 w 594360"/>
              <a:gd name="connsiteY1" fmla="*/ 243840 h 883920"/>
              <a:gd name="connsiteX2" fmla="*/ 0 w 594360"/>
              <a:gd name="connsiteY2" fmla="*/ 883920 h 883920"/>
              <a:gd name="connsiteX3" fmla="*/ 0 w 594360"/>
              <a:gd name="connsiteY3" fmla="*/ 883920 h 883920"/>
              <a:gd name="connsiteX4" fmla="*/ 0 w 594360"/>
              <a:gd name="connsiteY4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" h="883920">
                <a:moveTo>
                  <a:pt x="594360" y="0"/>
                </a:moveTo>
                <a:cubicBezTo>
                  <a:pt x="400050" y="48260"/>
                  <a:pt x="205740" y="96520"/>
                  <a:pt x="106680" y="243840"/>
                </a:cubicBezTo>
                <a:cubicBezTo>
                  <a:pt x="7620" y="391160"/>
                  <a:pt x="0" y="883920"/>
                  <a:pt x="0" y="883920"/>
                </a:cubicBezTo>
                <a:lnTo>
                  <a:pt x="0" y="883920"/>
                </a:lnTo>
                <a:lnTo>
                  <a:pt x="0" y="883920"/>
                </a:lnTo>
              </a:path>
            </a:pathLst>
          </a:custGeom>
          <a:noFill/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489734" y="530352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60" name="Oval 59"/>
          <p:cNvSpPr/>
          <p:nvPr/>
        </p:nvSpPr>
        <p:spPr>
          <a:xfrm>
            <a:off x="8390942" y="536448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61" name="Oval 60"/>
          <p:cNvSpPr/>
          <p:nvPr/>
        </p:nvSpPr>
        <p:spPr>
          <a:xfrm>
            <a:off x="10425298" y="452876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2" name="Oval 61"/>
          <p:cNvSpPr/>
          <p:nvPr/>
        </p:nvSpPr>
        <p:spPr>
          <a:xfrm>
            <a:off x="8962522" y="459571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63" name="Oval 62"/>
          <p:cNvSpPr/>
          <p:nvPr/>
        </p:nvSpPr>
        <p:spPr>
          <a:xfrm>
            <a:off x="9615880" y="370296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9240091" y="409321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3" idx="5"/>
          </p:cNvCxnSpPr>
          <p:nvPr/>
        </p:nvCxnSpPr>
        <p:spPr>
          <a:xfrm>
            <a:off x="10006125" y="409321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0" idx="7"/>
          </p:cNvCxnSpPr>
          <p:nvPr/>
        </p:nvCxnSpPr>
        <p:spPr>
          <a:xfrm flipH="1">
            <a:off x="8781187" y="504692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2" idx="5"/>
            <a:endCxn id="59" idx="1"/>
          </p:cNvCxnSpPr>
          <p:nvPr/>
        </p:nvCxnSpPr>
        <p:spPr>
          <a:xfrm>
            <a:off x="9352767" y="498596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7397853" y="3909620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646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Heapify-Down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12B5D-F93F-47CB-97C8-5BB825357912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8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Example-2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Deletion involves following steps: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Replace root node with last inserted node, to maintain shape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Heapify-Down process, to maintain heap order</a:t>
            </a:r>
          </a:p>
        </p:txBody>
      </p:sp>
      <p:sp>
        <p:nvSpPr>
          <p:cNvPr id="60" name="Oval 59"/>
          <p:cNvSpPr/>
          <p:nvPr/>
        </p:nvSpPr>
        <p:spPr>
          <a:xfrm>
            <a:off x="2840364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61" name="Oval 60"/>
          <p:cNvSpPr/>
          <p:nvPr/>
        </p:nvSpPr>
        <p:spPr>
          <a:xfrm>
            <a:off x="1711092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62" name="Oval 61"/>
          <p:cNvSpPr/>
          <p:nvPr/>
        </p:nvSpPr>
        <p:spPr>
          <a:xfrm>
            <a:off x="3775928" y="2867603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63" name="Oval 62"/>
          <p:cNvSpPr/>
          <p:nvPr/>
        </p:nvSpPr>
        <p:spPr>
          <a:xfrm>
            <a:off x="2313152" y="29345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4" name="Oval 63"/>
          <p:cNvSpPr/>
          <p:nvPr/>
        </p:nvSpPr>
        <p:spPr>
          <a:xfrm>
            <a:off x="2966510" y="204180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5" name="Oval 64"/>
          <p:cNvSpPr/>
          <p:nvPr/>
        </p:nvSpPr>
        <p:spPr>
          <a:xfrm>
            <a:off x="3499288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590721" y="24320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4" idx="5"/>
          </p:cNvCxnSpPr>
          <p:nvPr/>
        </p:nvCxnSpPr>
        <p:spPr>
          <a:xfrm>
            <a:off x="3356755" y="24320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3" idx="3"/>
            <a:endCxn id="61" idx="7"/>
          </p:cNvCxnSpPr>
          <p:nvPr/>
        </p:nvCxnSpPr>
        <p:spPr>
          <a:xfrm flipH="1">
            <a:off x="2101337" y="33248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5"/>
            <a:endCxn id="60" idx="1"/>
          </p:cNvCxnSpPr>
          <p:nvPr/>
        </p:nvCxnSpPr>
        <p:spPr>
          <a:xfrm>
            <a:off x="2703397" y="33248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2" idx="3"/>
            <a:endCxn id="65" idx="0"/>
          </p:cNvCxnSpPr>
          <p:nvPr/>
        </p:nvCxnSpPr>
        <p:spPr>
          <a:xfrm flipH="1">
            <a:off x="3727888" y="3257848"/>
            <a:ext cx="114995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054575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72" name="Oval 71"/>
          <p:cNvSpPr/>
          <p:nvPr/>
        </p:nvSpPr>
        <p:spPr>
          <a:xfrm>
            <a:off x="4925303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73" name="Oval 72"/>
          <p:cNvSpPr/>
          <p:nvPr/>
        </p:nvSpPr>
        <p:spPr>
          <a:xfrm>
            <a:off x="6990139" y="2867603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74" name="Oval 73"/>
          <p:cNvSpPr/>
          <p:nvPr/>
        </p:nvSpPr>
        <p:spPr>
          <a:xfrm>
            <a:off x="5527363" y="29345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75" name="Oval 74"/>
          <p:cNvSpPr/>
          <p:nvPr/>
        </p:nvSpPr>
        <p:spPr>
          <a:xfrm>
            <a:off x="6180721" y="2041805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H="1">
            <a:off x="5804932" y="24320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5" idx="5"/>
          </p:cNvCxnSpPr>
          <p:nvPr/>
        </p:nvCxnSpPr>
        <p:spPr>
          <a:xfrm>
            <a:off x="6570966" y="24320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3"/>
            <a:endCxn id="72" idx="7"/>
          </p:cNvCxnSpPr>
          <p:nvPr/>
        </p:nvCxnSpPr>
        <p:spPr>
          <a:xfrm flipH="1">
            <a:off x="5315548" y="33248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5"/>
            <a:endCxn id="71" idx="1"/>
          </p:cNvCxnSpPr>
          <p:nvPr/>
        </p:nvCxnSpPr>
        <p:spPr>
          <a:xfrm>
            <a:off x="5917608" y="33248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811586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36</a:t>
            </a:r>
          </a:p>
        </p:txBody>
      </p:sp>
      <p:sp>
        <p:nvSpPr>
          <p:cNvPr id="81" name="Oval 80"/>
          <p:cNvSpPr/>
          <p:nvPr/>
        </p:nvSpPr>
        <p:spPr>
          <a:xfrm>
            <a:off x="7682314" y="3642360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sp>
        <p:nvSpPr>
          <p:cNvPr id="82" name="Oval 81"/>
          <p:cNvSpPr/>
          <p:nvPr/>
        </p:nvSpPr>
        <p:spPr>
          <a:xfrm>
            <a:off x="9747150" y="2867603"/>
            <a:ext cx="457200" cy="4572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41</a:t>
            </a:r>
          </a:p>
        </p:txBody>
      </p:sp>
      <p:sp>
        <p:nvSpPr>
          <p:cNvPr id="83" name="Oval 82"/>
          <p:cNvSpPr/>
          <p:nvPr/>
        </p:nvSpPr>
        <p:spPr>
          <a:xfrm>
            <a:off x="8284374" y="2934558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84" name="Oval 83"/>
          <p:cNvSpPr/>
          <p:nvPr/>
        </p:nvSpPr>
        <p:spPr>
          <a:xfrm>
            <a:off x="8937732" y="2041805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8561943" y="2432050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5"/>
          </p:cNvCxnSpPr>
          <p:nvPr/>
        </p:nvCxnSpPr>
        <p:spPr>
          <a:xfrm>
            <a:off x="9327977" y="2432050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81" idx="7"/>
          </p:cNvCxnSpPr>
          <p:nvPr/>
        </p:nvCxnSpPr>
        <p:spPr>
          <a:xfrm flipH="1">
            <a:off x="8072559" y="3324803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3" idx="5"/>
            <a:endCxn id="80" idx="1"/>
          </p:cNvCxnSpPr>
          <p:nvPr/>
        </p:nvCxnSpPr>
        <p:spPr>
          <a:xfrm>
            <a:off x="8674619" y="3324803"/>
            <a:ext cx="203922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864864" y="2422805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193502" y="2376375"/>
            <a:ext cx="120422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1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44A3-77B2-404D-8038-39068D622CBD}" type="datetime1">
              <a:rPr lang="en-GB" smtClean="0"/>
              <a:t>31/03/2024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0FFA-A71B-4322-B1E1-9AE765221D17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Insertion of a new node</a:t>
            </a:r>
          </a:p>
          <a:p>
            <a:pPr lvl="1"/>
            <a:r>
              <a:rPr lang="en-US" dirty="0"/>
              <a:t>Always insert from left to right to maintain shape property of left completeness</a:t>
            </a:r>
          </a:p>
          <a:p>
            <a:pPr lvl="2"/>
            <a:r>
              <a:rPr lang="en-US" dirty="0"/>
              <a:t>Let’ say starting from root node how to decide that we should go left or right?</a:t>
            </a:r>
          </a:p>
          <a:p>
            <a:pPr lvl="2"/>
            <a:r>
              <a:rPr lang="en-US" dirty="0"/>
              <a:t>Always remember where you inserted last node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2"/>
            <a:r>
              <a:rPr lang="en-US" dirty="0"/>
              <a:t>But heap property is not maintained</a:t>
            </a:r>
          </a:p>
          <a:p>
            <a:pPr lvl="1"/>
            <a:r>
              <a:rPr lang="en-US" dirty="0"/>
              <a:t>Solution?</a:t>
            </a:r>
          </a:p>
          <a:p>
            <a:pPr lvl="2"/>
            <a:r>
              <a:rPr lang="en-US" dirty="0"/>
              <a:t>Repeatedly check if parent is larger than node, then swap the node with parent</a:t>
            </a:r>
          </a:p>
          <a:p>
            <a:pPr lvl="2"/>
            <a:r>
              <a:rPr lang="en-US" b="1" dirty="0"/>
              <a:t>Process is called Heapify-Up or Up  Heap</a:t>
            </a:r>
          </a:p>
        </p:txBody>
      </p:sp>
      <p:sp>
        <p:nvSpPr>
          <p:cNvPr id="22" name="Oval 21"/>
          <p:cNvSpPr/>
          <p:nvPr/>
        </p:nvSpPr>
        <p:spPr>
          <a:xfrm>
            <a:off x="1505030" y="303286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2" name="Oval 31"/>
          <p:cNvSpPr/>
          <p:nvPr/>
        </p:nvSpPr>
        <p:spPr>
          <a:xfrm>
            <a:off x="2790518" y="399257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33" name="Oval 32"/>
          <p:cNvSpPr/>
          <p:nvPr/>
        </p:nvSpPr>
        <p:spPr>
          <a:xfrm>
            <a:off x="3443876" y="3099818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68087" y="3490063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159790" y="3925204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43" name="Oval 42"/>
          <p:cNvSpPr/>
          <p:nvPr/>
        </p:nvSpPr>
        <p:spPr>
          <a:xfrm>
            <a:off x="5727494" y="4037879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44" name="Oval 43"/>
          <p:cNvSpPr/>
          <p:nvPr/>
        </p:nvSpPr>
        <p:spPr>
          <a:xfrm>
            <a:off x="6380852" y="3145126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005063" y="3535371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</p:cNvCxnSpPr>
          <p:nvPr/>
        </p:nvCxnSpPr>
        <p:spPr>
          <a:xfrm>
            <a:off x="6771097" y="3535371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524560" y="4660648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20</a:t>
            </a:r>
          </a:p>
        </p:txBody>
      </p:sp>
      <p:sp>
        <p:nvSpPr>
          <p:cNvPr id="64" name="Oval 63"/>
          <p:cNvSpPr/>
          <p:nvPr/>
        </p:nvSpPr>
        <p:spPr>
          <a:xfrm>
            <a:off x="10543676" y="3855411"/>
            <a:ext cx="457200" cy="4572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30</a:t>
            </a:r>
          </a:p>
        </p:txBody>
      </p:sp>
      <p:sp>
        <p:nvSpPr>
          <p:cNvPr id="65" name="Oval 64"/>
          <p:cNvSpPr/>
          <p:nvPr/>
        </p:nvSpPr>
        <p:spPr>
          <a:xfrm>
            <a:off x="9126620" y="3952846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25</a:t>
            </a:r>
          </a:p>
        </p:txBody>
      </p:sp>
      <p:sp>
        <p:nvSpPr>
          <p:cNvPr id="66" name="Oval 65"/>
          <p:cNvSpPr/>
          <p:nvPr/>
        </p:nvSpPr>
        <p:spPr>
          <a:xfrm>
            <a:off x="9779978" y="3060093"/>
            <a:ext cx="457200" cy="4572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182880"/>
            <a:r>
              <a:rPr lang="en-US" dirty="0"/>
              <a:t>35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9404189" y="3450338"/>
            <a:ext cx="457200" cy="50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5"/>
          </p:cNvCxnSpPr>
          <p:nvPr/>
        </p:nvCxnSpPr>
        <p:spPr>
          <a:xfrm>
            <a:off x="10170223" y="3450338"/>
            <a:ext cx="50292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63" idx="7"/>
          </p:cNvCxnSpPr>
          <p:nvPr/>
        </p:nvCxnSpPr>
        <p:spPr>
          <a:xfrm flipH="1">
            <a:off x="8914805" y="4343091"/>
            <a:ext cx="278770" cy="38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60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279D5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43423</TotalTime>
  <Words>1108</Words>
  <Application>Microsoft Office PowerPoint</Application>
  <PresentationFormat>Widescreen</PresentationFormat>
  <Paragraphs>496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Wingdings 3</vt:lpstr>
      <vt:lpstr>Origin</vt:lpstr>
      <vt:lpstr>Heap</vt:lpstr>
      <vt:lpstr>Outline</vt:lpstr>
      <vt:lpstr>Binary Heap</vt:lpstr>
      <vt:lpstr>Finding Min or Max</vt:lpstr>
      <vt:lpstr>Deletion</vt:lpstr>
      <vt:lpstr>Deletion</vt:lpstr>
      <vt:lpstr>Deletion</vt:lpstr>
      <vt:lpstr>Heapify-Down</vt:lpstr>
      <vt:lpstr>Insertion</vt:lpstr>
      <vt:lpstr>Insertion</vt:lpstr>
      <vt:lpstr>Heapify-Up</vt:lpstr>
      <vt:lpstr>Insertion</vt:lpstr>
      <vt:lpstr>Implementation</vt:lpstr>
      <vt:lpstr>Using Array </vt:lpstr>
      <vt:lpstr>Using Linked Memory Allocation</vt:lpstr>
      <vt:lpstr>Applications</vt:lpstr>
      <vt:lpstr>Applications</vt:lpstr>
      <vt:lpstr>Applications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Saba Anwar</dc:creator>
  <cp:lastModifiedBy>Dr. Tahir Maqsood</cp:lastModifiedBy>
  <cp:revision>793</cp:revision>
  <dcterms:created xsi:type="dcterms:W3CDTF">2014-08-15T08:02:42Z</dcterms:created>
  <dcterms:modified xsi:type="dcterms:W3CDTF">2024-03-31T06:49:39Z</dcterms:modified>
</cp:coreProperties>
</file>