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1"/>
  </p:notesMasterIdLst>
  <p:sldIdLst>
    <p:sldId id="256" r:id="rId2"/>
    <p:sldId id="263" r:id="rId3"/>
    <p:sldId id="900" r:id="rId4"/>
    <p:sldId id="595" r:id="rId5"/>
    <p:sldId id="342" r:id="rId6"/>
    <p:sldId id="343" r:id="rId7"/>
    <p:sldId id="344" r:id="rId8"/>
    <p:sldId id="345" r:id="rId9"/>
    <p:sldId id="268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291" r:id="rId18"/>
    <p:sldId id="292" r:id="rId19"/>
    <p:sldId id="293" r:id="rId20"/>
    <p:sldId id="294" r:id="rId21"/>
    <p:sldId id="339" r:id="rId22"/>
    <p:sldId id="265" r:id="rId23"/>
    <p:sldId id="297" r:id="rId24"/>
    <p:sldId id="295" r:id="rId25"/>
    <p:sldId id="296" r:id="rId26"/>
    <p:sldId id="298" r:id="rId27"/>
    <p:sldId id="299" r:id="rId28"/>
    <p:sldId id="266" r:id="rId29"/>
    <p:sldId id="267" r:id="rId30"/>
    <p:sldId id="26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30" r:id="rId39"/>
    <p:sldId id="331" r:id="rId40"/>
    <p:sldId id="341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630" r:id="rId64"/>
    <p:sldId id="632" r:id="rId65"/>
    <p:sldId id="633" r:id="rId66"/>
    <p:sldId id="634" r:id="rId67"/>
    <p:sldId id="635" r:id="rId68"/>
    <p:sldId id="636" r:id="rId69"/>
    <p:sldId id="637" r:id="rId70"/>
    <p:sldId id="638" r:id="rId71"/>
    <p:sldId id="270" r:id="rId72"/>
    <p:sldId id="271" r:id="rId73"/>
    <p:sldId id="272" r:id="rId74"/>
    <p:sldId id="273" r:id="rId75"/>
    <p:sldId id="274" r:id="rId76"/>
    <p:sldId id="275" r:id="rId77"/>
    <p:sldId id="276" r:id="rId78"/>
    <p:sldId id="277" r:id="rId79"/>
    <p:sldId id="278" r:id="rId80"/>
    <p:sldId id="279" r:id="rId81"/>
    <p:sldId id="280" r:id="rId82"/>
    <p:sldId id="281" r:id="rId83"/>
    <p:sldId id="282" r:id="rId84"/>
    <p:sldId id="283" r:id="rId85"/>
    <p:sldId id="284" r:id="rId86"/>
    <p:sldId id="285" r:id="rId87"/>
    <p:sldId id="286" r:id="rId88"/>
    <p:sldId id="287" r:id="rId89"/>
    <p:sldId id="288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165B60-510B-4DD0-90B9-9DB6439E234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4DA5A-7371-4D1D-BBC7-B73325691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1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BA5E7B8C-E552-86D0-C175-603436E8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6710E3-0221-47EC-8D45-CCA30A31E545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5F7C2522-2647-2F8F-27F1-6A0C24167F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AFC4F89-A82F-5EA1-B744-7F468850F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F32E5-DECA-4EF8-BDF3-8A709E1AF434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02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B600C1-0D85-49F4-BBBE-6F541CB5E40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886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DC54B5-4605-45BE-A8D9-AD6232ECA496}" type="slidenum">
              <a:rPr lang="en-CA" smtClean="0"/>
              <a:pPr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207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E09FC4E-89D2-43E2-869C-9CFDEC1B95AC}" type="slidenum">
              <a:rPr lang="en-CA" smtClean="0"/>
              <a:pPr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738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34241E-EB96-4DA6-B0B4-5A96A15253E9}" type="slidenum">
              <a:rPr lang="en-CA" smtClean="0"/>
              <a:pPr>
                <a:defRPr/>
              </a:pPr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4865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C4E4A-0F8F-4927-A1D2-F1B7403A108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Fully parenthesized expression.  Move each operator to the left of its operands and remove the set of parentheses.</a:t>
            </a:r>
          </a:p>
        </p:txBody>
      </p:sp>
    </p:spTree>
    <p:extLst>
      <p:ext uri="{BB962C8B-B14F-4D97-AF65-F5344CB8AC3E}">
        <p14:creationId xmlns:p14="http://schemas.microsoft.com/office/powerpoint/2010/main" val="1363697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06CBC-CF25-4393-9D86-E3400EE880A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Fully parenthesized expression.  Move each operator to the left of its operands and remove the set of parentheses.</a:t>
            </a:r>
          </a:p>
        </p:txBody>
      </p:sp>
    </p:spTree>
    <p:extLst>
      <p:ext uri="{BB962C8B-B14F-4D97-AF65-F5344CB8AC3E}">
        <p14:creationId xmlns:p14="http://schemas.microsoft.com/office/powerpoint/2010/main" val="2753110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FECBBA-FC67-4D5B-80E6-CA297E81CB12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Fully parenthesized expression.  Move each operator to the left of its operands and remove the set of parentheses.</a:t>
            </a:r>
          </a:p>
        </p:txBody>
      </p:sp>
    </p:spTree>
    <p:extLst>
      <p:ext uri="{BB962C8B-B14F-4D97-AF65-F5344CB8AC3E}">
        <p14:creationId xmlns:p14="http://schemas.microsoft.com/office/powerpoint/2010/main" val="1560264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51E312-9F66-4C5A-A981-26164E4778DF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Start with Fully parenthesized expression.  Move each operator to the left of its operands and remove the set of parentheses.</a:t>
            </a:r>
          </a:p>
        </p:txBody>
      </p:sp>
    </p:spTree>
    <p:extLst>
      <p:ext uri="{BB962C8B-B14F-4D97-AF65-F5344CB8AC3E}">
        <p14:creationId xmlns:p14="http://schemas.microsoft.com/office/powerpoint/2010/main" val="3292301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C0AB00-B14B-4BA7-A715-1BE3F885158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301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2A1118-3E38-4011-9312-D61C26DC0C3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455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3BC9B2-9863-47B7-8D36-7CD81DB8D23B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58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4D034-875B-4003-8C61-2EBE7D3BCC8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500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1D344E-B9E4-4C20-8F41-8F9D782781E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615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EC7270-993E-4537-86F3-9A1DC82D775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24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2269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683E0-8E97-4EE8-995C-C9CB6B5D16E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6611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59DFF2-0C27-4F98-B079-F6BBA18FB605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949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3045C3-DB28-4DC5-A341-058FD44FFB2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1456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CC8CB5-5ACB-43D4-BF8B-18DDC19DD45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77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84478-BD36-4248-9D19-6359C1C1D22F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7590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46EFE-DF49-43CB-AE32-47D72A60690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886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E6E32D-B2BF-478D-9CE8-CFCAF39909AD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843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81464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73612D-4F35-4FA5-868D-884A56948F1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761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A891C-A18A-46CC-ACF6-4AEC1C91E2C7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4843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B24642-8D72-4FB4-986B-CB7A13C49BF0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17653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1B1439-344B-4852-B455-ECF3F9400BF9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36965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6BE711-124F-4BFE-827A-B2960CB57FFF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922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092C4-9820-4895-954E-04625374B23A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638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66306-EE5C-47E8-91AE-AC8F4FBB432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4295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E68487-F6C6-4CA6-A17C-57B53D64DD9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9646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8E50DE-32A8-4F6D-A335-E00EA1701ABD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584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10DC6-A201-4456-9622-BE0AE547624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6320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BEFE0E-9713-4CF6-8DB8-985EE916BBC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94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"A,B are multiplied"</a:t>
            </a:r>
          </a:p>
          <a:p>
            <a:r>
              <a:rPr lang="en-US" altLang="en-US"/>
              <a:t>"A,B are added"</a:t>
            </a:r>
          </a:p>
        </p:txBody>
      </p:sp>
    </p:spTree>
    <p:extLst>
      <p:ext uri="{BB962C8B-B14F-4D97-AF65-F5344CB8AC3E}">
        <p14:creationId xmlns:p14="http://schemas.microsoft.com/office/powerpoint/2010/main" val="7817261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69A391-1C41-44AE-8493-14BD67DC5C32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76344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4814C0-FD12-45D7-8162-4EE2E67E3812}" type="slidenum">
              <a:rPr lang="en-US" altLang="en-US"/>
              <a:pPr/>
              <a:t>59</a:t>
            </a:fld>
            <a:endParaRPr lang="en-US" alt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2648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7F6D55-6503-4804-B8B4-9C34FAEE1961}" type="slidenum">
              <a:rPr lang="en-US" altLang="en-US"/>
              <a:pPr/>
              <a:t>60</a:t>
            </a:fld>
            <a:endParaRPr lang="en-US" alt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9178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58F75-EDD4-426B-9215-336835F14658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039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9AB1C-94C2-4CF4-B80B-6E922F65C9C8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89585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606CEF-3120-414B-B6F6-7B2EDAB404B9}" type="slidenum">
              <a:rPr lang="en-CA" smtClean="0"/>
              <a:pPr>
                <a:defRPr/>
              </a:pPr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43071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F5653CD-89AF-48E3-9050-8F03B0EB14F2}" type="slidenum">
              <a:rPr lang="en-CA" smtClean="0"/>
              <a:pPr>
                <a:defRPr/>
              </a:pPr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62653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F6063E4-CE3E-47AD-A669-BCFC945C2837}" type="slidenum">
              <a:rPr lang="en-CA" smtClean="0"/>
              <a:pPr>
                <a:defRPr/>
              </a:pPr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62993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CFBD26-5D1C-4D5E-988E-28BE6192967B}" type="slidenum">
              <a:rPr lang="en-CA" smtClean="0"/>
              <a:pPr>
                <a:defRPr/>
              </a:pPr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4951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7F2AC8-5898-462F-A43A-C7ADBFEE3F6F}" type="slidenum">
              <a:rPr lang="en-CA" smtClean="0"/>
              <a:pPr>
                <a:defRPr/>
              </a:pPr>
              <a:t>75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638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4587EC-820D-47AF-8E23-C94E5BCB7BD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9851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59312-4D02-4966-B5BD-1F685C89AA4F}" type="slidenum">
              <a:rPr lang="en-CA" smtClean="0"/>
              <a:pPr>
                <a:defRPr/>
              </a:pPr>
              <a:t>76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37432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5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AC9FD29-08E6-490E-A511-786C29675127}" type="slidenum">
              <a:rPr lang="en-CA" smtClean="0"/>
              <a:pPr>
                <a:defRPr/>
              </a:pPr>
              <a:t>77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7039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0B5F9FC-81AA-4E91-A4C7-218072555BAD}" type="slidenum">
              <a:rPr lang="en-CA" smtClean="0"/>
              <a:pPr>
                <a:defRPr/>
              </a:pPr>
              <a:t>78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215629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7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073BA8-59E5-4A62-B242-57623F28987C}" type="slidenum">
              <a:rPr lang="en-CA" smtClean="0"/>
              <a:pPr>
                <a:defRPr/>
              </a:pPr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22267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8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D85F10-D732-4236-A702-C10016A90584}" type="slidenum">
              <a:rPr lang="en-CA" smtClean="0"/>
              <a:pPr>
                <a:defRPr/>
              </a:pPr>
              <a:t>80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63882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9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C60F92-C5F5-47BA-B7E3-5B818509B25E}" type="slidenum">
              <a:rPr lang="en-CA" smtClean="0"/>
              <a:pPr>
                <a:defRPr/>
              </a:pPr>
              <a:t>81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3774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0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F98DE7-45E1-48F7-8D3A-55B922887FF8}" type="slidenum">
              <a:rPr lang="en-CA" smtClean="0"/>
              <a:pPr>
                <a:defRPr/>
              </a:pPr>
              <a:t>82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2789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706072-BF6E-41C9-A5F3-6727CA06236B}" type="slidenum">
              <a:rPr lang="en-CA" smtClean="0"/>
              <a:pPr>
                <a:defRPr/>
              </a:pPr>
              <a:t>83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58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2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EA2DFD-E9D1-4F49-B5CC-B8BF1F0F26FE}" type="slidenum">
              <a:rPr lang="en-CA" smtClean="0"/>
              <a:pPr>
                <a:defRPr/>
              </a:pPr>
              <a:t>84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7385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0FE31D-8E8E-415C-BEB5-6FDC14539CBF}" type="slidenum">
              <a:rPr lang="en-CA" smtClean="0"/>
              <a:pPr>
                <a:defRPr/>
              </a:pPr>
              <a:t>85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777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0B00DE-08A7-4721-8958-8A13C60079DF}" type="slidenum">
              <a:rPr lang="en-CA" smtClean="0"/>
              <a:pPr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9193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3614605-87DD-4D4B-B624-60672CAFE622}" type="slidenum">
              <a:rPr lang="en-CA" smtClean="0"/>
              <a:pPr>
                <a:defRPr/>
              </a:pPr>
              <a:t>86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48136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7F9FC9-9914-4E3B-B0A7-9CACCE82DBB8}" type="slidenum">
              <a:rPr lang="en-CA" smtClean="0"/>
              <a:pPr>
                <a:defRPr/>
              </a:pPr>
              <a:t>87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582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A165F2-5283-4F68-9932-33B5291A5F3C}" type="slidenum">
              <a:rPr lang="en-CA" smtClean="0"/>
              <a:pPr>
                <a:defRPr/>
              </a:pPr>
              <a:t>88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51716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620376-44C5-480B-809B-00D5E0D8456D}" type="slidenum">
              <a:rPr lang="en-CA" smtClean="0"/>
              <a:pPr>
                <a:defRPr/>
              </a:pPr>
              <a:t>89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892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6F7B62-8F68-4464-9A51-7684825BFBAA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215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2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C7C30-FAB9-433F-AF4F-BA92B5D22FCC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88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C3EAF8-1ED9-45FC-9C9D-4C3643A6BA35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08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1A8EC-AC06-690C-AF12-1C8C6074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DA888-EC02-7F6D-2E0B-B6ED87631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0550-5D31-CB02-071E-4443ED79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8338C-FDFA-A1CE-3C78-0F3919D8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592BE-BB90-867F-C1C4-F756CF2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F97B-DA63-8B49-1FE1-191BEA60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B931D-7405-BAFB-C44A-E3E915612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2DD8-EBA5-FCF4-0D2E-B97A2DC92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FF48D-FF4E-1BCD-59BA-ECDFEC48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3000E-F815-3152-BDEF-97E9F907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47144B-5FD5-C7FF-335B-9136C4048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3AC4E-2F2A-8BDA-510E-B84B7656D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150BF-56B3-7151-D1C6-28988747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8DDF9-141F-0DE9-42E0-C62417EA7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8FC71-6B82-35D8-2A06-B16DE60C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1D23-CFB2-F22A-7693-71C5DE0C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84F5C-A7BB-6BA2-3AB7-3037DDF8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28C6-282D-8F24-66EE-AF9EC45A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E2DFB-66DA-A1BD-3E56-AA02129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98C07-4D88-2268-0B2E-511CDEB4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8FC9-91AB-98EA-173E-99FDB4852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9ACD-5F95-34CB-4CF9-324569E88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2C1DD-20E8-9A0A-C4F4-79B12E63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F26C-29C2-46AC-00A1-38CFF6FF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6D0F2-73C6-45BE-338F-E6CE4901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7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801E-1154-6591-8642-A78DBCBB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6167D-535E-60F6-B57C-EEB753381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D7432-7344-2511-9438-F5C59F5D0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46309-AA5C-7E56-285A-338887ACD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3BAD4-4732-DF3D-145A-6769BD7E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91604-3CDD-1FEC-98C5-837A3DBD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86C2-2B17-A808-F4A4-7C0FBD85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54159-47D0-9C4C-90DD-44F1F7ECC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CE598-734E-6686-616D-2188873BA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9C021-4629-9D44-7995-B370F0DB5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EEEBE-5178-28A0-E44B-50E24DD6E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8B53F-B6FD-12BD-8F70-EB6ECF1CA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6D445-9EF1-CC2C-53E3-818ACEC0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F54CD-7A87-2699-FBEB-E7ABB73A4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6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1CC6-72DF-5D73-E23A-2FCB7336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57BAE-BE50-57D7-F63F-7C019FE1D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FBC2D-B7C2-2958-8C77-DC317450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F0579-4116-2087-0B80-6A5B581C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04596-4031-F540-DC35-72C634BA9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69587-9DD2-7097-771A-EEE07D14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C0146-B46C-C787-C6C1-80BEAF26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DC27-8B13-006F-2FC7-DAA906356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5E33D-D186-5A1D-ABE2-6BF928D0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BCC5C-1821-07CB-45A2-A697C287B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708D5-2AA4-CF3A-6893-4B6445C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8B775-E2A3-0440-452B-12DEC7CB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CFE00-EF58-1EFA-DAB7-71FC88E5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FBF6-DE6E-B0A7-799F-2C70EDC2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F4D9AB-C196-B38A-0996-724A574E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1C799-2041-360D-2C20-68A45624C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8C94B5-1A7B-2713-2BA9-B2A4DC686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1BCA9-1060-2AAB-EC1A-31DFFF24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60BC-AC3E-AE7F-A7AE-0818F47F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1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14A27-E6A2-CD5E-964D-013E6F11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4F821-7300-F56C-C039-C16A707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7FD1B-63DD-A1CC-5F2B-B8625148B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E4900-A267-4FB7-8064-EAF3ACDC377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FB20A-F7E9-385E-6248-47CEB5A1B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A7A34-33C9-7732-88A9-8DA28B2BE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B590C5-0D61-4577-99E1-1489D9BEE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8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1FA7-4FE6-8900-23FF-CD9BA67C64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 ADT and Its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19DD2-8585-4054-03B9-35AB635B6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84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Implementation of Stacks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push some element X onto the stack, we increment </a:t>
            </a:r>
            <a:r>
              <a:rPr lang="en-US" altLang="zh-CN" dirty="0" err="1"/>
              <a:t>TopOfStack</a:t>
            </a:r>
            <a:r>
              <a:rPr lang="en-US" altLang="zh-CN" dirty="0"/>
              <a:t> and then set Stack[</a:t>
            </a:r>
            <a:r>
              <a:rPr lang="en-US" altLang="zh-CN" dirty="0" err="1"/>
              <a:t>TopOfStack</a:t>
            </a:r>
            <a:r>
              <a:rPr lang="en-US" altLang="zh-CN" dirty="0"/>
              <a:t>]=X, where Stack is the array representing the actual stack.</a:t>
            </a:r>
          </a:p>
          <a:p>
            <a:endParaRPr lang="en-US" altLang="zh-CN" dirty="0"/>
          </a:p>
          <a:p>
            <a:r>
              <a:rPr lang="en-US" altLang="zh-CN" dirty="0"/>
              <a:t>To pop, we set the return value to Stack[</a:t>
            </a:r>
            <a:r>
              <a:rPr lang="en-US" altLang="zh-CN" dirty="0" err="1"/>
              <a:t>TopOfStack</a:t>
            </a:r>
            <a:r>
              <a:rPr lang="en-US" altLang="zh-CN" dirty="0"/>
              <a:t>] and then decrement </a:t>
            </a:r>
            <a:r>
              <a:rPr lang="en-US" altLang="zh-CN" dirty="0" err="1"/>
              <a:t>TopOfStack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6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718" t="33449" r="9749" b="6599"/>
          <a:stretch/>
        </p:blipFill>
        <p:spPr>
          <a:xfrm>
            <a:off x="532756" y="2164976"/>
            <a:ext cx="9848373" cy="42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93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132" t="35091" r="11104" b="8018"/>
          <a:stretch/>
        </p:blipFill>
        <p:spPr>
          <a:xfrm>
            <a:off x="556820" y="1560980"/>
            <a:ext cx="11078359" cy="46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6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(Array based)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3456" t="34110" r="10441" b="7038"/>
          <a:stretch/>
        </p:blipFill>
        <p:spPr>
          <a:xfrm>
            <a:off x="527124" y="1855694"/>
            <a:ext cx="10391887" cy="451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42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Implementation of Stacks</a:t>
            </a:r>
          </a:p>
        </p:txBody>
      </p:sp>
      <p:pic>
        <p:nvPicPr>
          <p:cNvPr id="176128" name="Picture 1761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0" y="1879288"/>
            <a:ext cx="11465220" cy="309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1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 Implementation of Stacks</a:t>
            </a:r>
            <a:endParaRPr lang="en-US" dirty="0"/>
          </a:p>
        </p:txBody>
      </p:sp>
      <p:pic>
        <p:nvPicPr>
          <p:cNvPr id="89" name="Content Placeholder 8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84112"/>
            <a:ext cx="10515600" cy="24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1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Application of Stacks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Methods calls within a program; functions are called in order and data is stored</a:t>
            </a:r>
          </a:p>
          <a:p>
            <a:pPr marL="0" indent="0">
              <a:buNone/>
            </a:pPr>
            <a:r>
              <a:rPr lang="en-US" sz="2000" dirty="0"/>
              <a:t>	in activation stack</a:t>
            </a:r>
          </a:p>
          <a:p>
            <a:r>
              <a:rPr lang="en-US" sz="2000" dirty="0"/>
              <a:t>Back button on browser store page history</a:t>
            </a:r>
          </a:p>
          <a:p>
            <a:endParaRPr lang="en-US" sz="2000" dirty="0"/>
          </a:p>
          <a:p>
            <a:r>
              <a:rPr lang="en-US" sz="2000" dirty="0"/>
              <a:t>Undo/redo in editors</a:t>
            </a:r>
          </a:p>
          <a:p>
            <a:endParaRPr lang="en-US" sz="2000" dirty="0"/>
          </a:p>
          <a:p>
            <a:r>
              <a:rPr lang="en-US" sz="2000" dirty="0"/>
              <a:t>Used by compilers to check program syntax</a:t>
            </a:r>
          </a:p>
          <a:p>
            <a:endParaRPr lang="en-US" sz="2000" dirty="0"/>
          </a:p>
          <a:p>
            <a:r>
              <a:rPr lang="en-US" sz="2000" dirty="0"/>
              <a:t>Arithmetic Expression Evaluation</a:t>
            </a:r>
          </a:p>
          <a:p>
            <a:endParaRPr lang="en-US" sz="2000" dirty="0"/>
          </a:p>
          <a:p>
            <a:r>
              <a:rPr lang="en-US" sz="2000" dirty="0"/>
              <a:t>To reverse contents of something like string, array</a:t>
            </a:r>
          </a:p>
          <a:p>
            <a:endParaRPr lang="en-US" sz="2000" dirty="0"/>
          </a:p>
          <a:p>
            <a:r>
              <a:rPr lang="en-US" sz="2000" dirty="0"/>
              <a:t>Decimal to binary conversion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6864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 Notation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add A, B, we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A+B</a:t>
            </a:r>
          </a:p>
          <a:p>
            <a:r>
              <a:rPr lang="en-US" altLang="en-US"/>
              <a:t>To multiply A, B, we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A*B</a:t>
            </a:r>
          </a:p>
          <a:p>
            <a:r>
              <a:rPr lang="en-US" altLang="en-US"/>
              <a:t>The operators ('+' and '*') go in between the operands ('A' and 'B')</a:t>
            </a:r>
          </a:p>
          <a:p>
            <a:r>
              <a:rPr lang="en-US" altLang="en-US"/>
              <a:t>This is </a:t>
            </a:r>
            <a:r>
              <a:rPr lang="en-US" altLang="en-US" i="1"/>
              <a:t>"Infix"</a:t>
            </a:r>
            <a:r>
              <a:rPr lang="en-US" altLang="en-US"/>
              <a:t> notation.</a:t>
            </a:r>
          </a:p>
        </p:txBody>
      </p:sp>
    </p:spTree>
    <p:extLst>
      <p:ext uri="{BB962C8B-B14F-4D97-AF65-F5344CB8AC3E}">
        <p14:creationId xmlns:p14="http://schemas.microsoft.com/office/powerpoint/2010/main" val="24573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Notation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Instead of saying "A plus B", we could say "add A,B " and write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+ A B</a:t>
            </a:r>
          </a:p>
          <a:p>
            <a:r>
              <a:rPr lang="en-US" altLang="en-US"/>
              <a:t>"Multiply A,B" would be written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* A B</a:t>
            </a:r>
          </a:p>
          <a:p>
            <a:r>
              <a:rPr lang="en-US" altLang="en-US"/>
              <a:t>This is </a:t>
            </a:r>
            <a:r>
              <a:rPr lang="en-US" altLang="en-US" i="1"/>
              <a:t>Prefix</a:t>
            </a:r>
            <a:r>
              <a:rPr lang="en-US" altLang="en-US"/>
              <a:t> notation.</a:t>
            </a:r>
          </a:p>
          <a:p>
            <a:pPr>
              <a:buFont typeface="Monotype Sorts" pitchFamily="32" charset="2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881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Postfix Notation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Another alternative is to put the operators after the operands as in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A B +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and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	A B *</a:t>
            </a:r>
          </a:p>
          <a:p>
            <a:r>
              <a:rPr lang="en-US" altLang="en-US"/>
              <a:t>This is </a:t>
            </a:r>
            <a:r>
              <a:rPr lang="en-US" altLang="en-US" i="1"/>
              <a:t>Postfix</a:t>
            </a:r>
            <a:r>
              <a:rPr lang="en-US" altLang="en-US"/>
              <a:t> notation.</a:t>
            </a:r>
          </a:p>
        </p:txBody>
      </p:sp>
    </p:spTree>
    <p:extLst>
      <p:ext uri="{BB962C8B-B14F-4D97-AF65-F5344CB8AC3E}">
        <p14:creationId xmlns:p14="http://schemas.microsoft.com/office/powerpoint/2010/main" val="221246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Simple Array Implementation of Lists</a:t>
            </a:r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Disadvantages: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1022888" y="2474914"/>
            <a:ext cx="9492712" cy="392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400" dirty="0"/>
              <a:t>An estimate of the maximum size of the list is required, even if the array is dynamically allocated. Usually this requires a high overestimate, which wastes considerable space.</a:t>
            </a:r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Insertion and deletion are expensive. For example, inserting at position 0 requires first pushing the entire array down one spot to make room. </a:t>
            </a:r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1425844" y="5257800"/>
            <a:ext cx="9089756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354013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822325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230313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383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Because the running time for insertions and deletions is so slow and the list size must be known in advance, simple arrays are generally not used to implement lists.</a:t>
            </a:r>
          </a:p>
        </p:txBody>
      </p:sp>
    </p:spTree>
    <p:extLst>
      <p:ext uri="{BB962C8B-B14F-4D97-AF65-F5344CB8AC3E}">
        <p14:creationId xmlns:p14="http://schemas.microsoft.com/office/powerpoint/2010/main" val="824310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Infix, Prefix and Postfix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terms infix, prefix, and postfix tell us whether the operators go between, before, or after the operands.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20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Expression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692" t="39799" r="24008" b="21162"/>
          <a:stretch/>
        </p:blipFill>
        <p:spPr>
          <a:xfrm>
            <a:off x="920207" y="1690688"/>
            <a:ext cx="10603921" cy="47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1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Normally, mathematics is written using what we call </a:t>
            </a:r>
            <a:r>
              <a:rPr lang="en-US" i="1">
                <a:latin typeface="Arial" charset="0"/>
                <a:cs typeface="Arial" charset="0"/>
              </a:rPr>
              <a:t>in-fix</a:t>
            </a:r>
            <a:r>
              <a:rPr lang="en-US">
                <a:latin typeface="Arial" charset="0"/>
                <a:cs typeface="Arial" charset="0"/>
              </a:rPr>
              <a:t> notation: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	</a:t>
            </a:r>
            <a:r>
              <a:rPr lang="en-US">
                <a:latin typeface="Times New Roman" pitchFamily="18" charset="0"/>
                <a:cs typeface="Arial" charset="0"/>
              </a:rPr>
              <a:t>(3 + 4) × 5 – 6</a:t>
            </a:r>
          </a:p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operator is placed between to operands</a:t>
            </a:r>
          </a:p>
          <a:p>
            <a:pPr>
              <a:buFont typeface="Arial" charset="0"/>
              <a:buNone/>
            </a:pPr>
            <a:br>
              <a:rPr lang="en-US">
                <a:latin typeface="Arial" charset="0"/>
                <a:cs typeface="Arial" charset="0"/>
              </a:rPr>
            </a:br>
            <a:r>
              <a:rPr lang="en-US">
                <a:latin typeface="Arial" charset="0"/>
                <a:cs typeface="Arial" charset="0"/>
              </a:rPr>
              <a:t>One weakness:  parentheses are required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        </a:t>
            </a:r>
            <a:r>
              <a:rPr lang="en-US">
                <a:latin typeface="Times New Roman" pitchFamily="18" charset="0"/>
                <a:cs typeface="Arial" charset="0"/>
              </a:rPr>
              <a:t>(3 + 4) ×  5 – 6	=  29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>
                <a:latin typeface="Times New Roman" pitchFamily="18" charset="0"/>
                <a:cs typeface="Arial" charset="0"/>
              </a:rPr>
              <a:t>         3 + 4   ×  5 – 6	=  17</a:t>
            </a:r>
          </a:p>
          <a:p>
            <a:pPr lvl="1"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	</a:t>
            </a:r>
            <a:r>
              <a:rPr lang="en-US">
                <a:latin typeface="Times New Roman" pitchFamily="18" charset="0"/>
                <a:cs typeface="Arial" charset="0"/>
              </a:rPr>
              <a:t>         3 + 4   × (5 – 6)	=  –1</a:t>
            </a:r>
          </a:p>
          <a:p>
            <a:pPr lvl="1">
              <a:buFontTx/>
              <a:buNone/>
            </a:pPr>
            <a:r>
              <a:rPr lang="en-US">
                <a:latin typeface="Times New Roman" pitchFamily="18" charset="0"/>
                <a:cs typeface="Arial" charset="0"/>
              </a:rPr>
              <a:t>			        (3 + 4) × (5 – 6)	=  –7</a:t>
            </a: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061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Parentheses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Evaluate 2+3*5.</a:t>
            </a:r>
          </a:p>
          <a:p>
            <a:r>
              <a:rPr lang="en-US" altLang="en-US"/>
              <a:t>+ First: 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(2+3)*5 = 5*5 = 25</a:t>
            </a:r>
          </a:p>
          <a:p>
            <a:r>
              <a:rPr lang="en-US" altLang="en-US"/>
              <a:t>* First: 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2+(3*5) = 2+15 = 17</a:t>
            </a:r>
          </a:p>
          <a:p>
            <a:r>
              <a:rPr lang="en-US" altLang="en-US"/>
              <a:t>Infix notation requires Parentheses.</a:t>
            </a:r>
          </a:p>
        </p:txBody>
      </p:sp>
    </p:spTree>
    <p:extLst>
      <p:ext uri="{BB962C8B-B14F-4D97-AF65-F5344CB8AC3E}">
        <p14:creationId xmlns:p14="http://schemas.microsoft.com/office/powerpoint/2010/main" val="36450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about Prefix Notation?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+ 2 * 3 5 =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+ 2 </a:t>
            </a:r>
            <a:r>
              <a:rPr lang="en-US" altLang="en-US" u="sng"/>
              <a:t>* 3 5</a:t>
            </a:r>
            <a:r>
              <a:rPr lang="en-US" altLang="en-US"/>
              <a:t> 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</a:t>
            </a:r>
            <a:r>
              <a:rPr lang="en-US" altLang="en-US" u="sng"/>
              <a:t>+ 2 15</a:t>
            </a:r>
            <a:r>
              <a:rPr lang="en-US" altLang="en-US"/>
              <a:t> = 17</a:t>
            </a:r>
          </a:p>
          <a:p>
            <a:r>
              <a:rPr lang="en-US" altLang="en-US"/>
              <a:t> * + 2 3 5 =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* </a:t>
            </a:r>
            <a:r>
              <a:rPr lang="en-US" altLang="en-US" u="sng"/>
              <a:t>+ 2 3</a:t>
            </a:r>
            <a:r>
              <a:rPr lang="en-US" altLang="en-US"/>
              <a:t> 5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</a:t>
            </a:r>
            <a:r>
              <a:rPr lang="en-US" altLang="en-US" u="sng"/>
              <a:t>* 5 5</a:t>
            </a:r>
            <a:r>
              <a:rPr lang="en-US" altLang="en-US"/>
              <a:t>  = 25</a:t>
            </a:r>
          </a:p>
          <a:p>
            <a:r>
              <a:rPr lang="en-US" altLang="en-US"/>
              <a:t>No parentheses needed!</a:t>
            </a:r>
          </a:p>
        </p:txBody>
      </p:sp>
    </p:spTree>
    <p:extLst>
      <p:ext uri="{BB962C8B-B14F-4D97-AF65-F5344CB8AC3E}">
        <p14:creationId xmlns:p14="http://schemas.microsoft.com/office/powerpoint/2010/main" val="40512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Postfix Notation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 2 3 5 * + =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2 </a:t>
            </a:r>
            <a:r>
              <a:rPr lang="en-US" altLang="en-US" u="sng"/>
              <a:t>3 5 *</a:t>
            </a:r>
            <a:r>
              <a:rPr lang="en-US" altLang="en-US"/>
              <a:t> + 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</a:t>
            </a:r>
            <a:r>
              <a:rPr lang="en-US" altLang="en-US" u="sng"/>
              <a:t>2 15 +</a:t>
            </a:r>
            <a:r>
              <a:rPr lang="en-US" altLang="en-US"/>
              <a:t> = 17</a:t>
            </a:r>
          </a:p>
          <a:p>
            <a:r>
              <a:rPr lang="en-US" altLang="en-US"/>
              <a:t> 2 3 + 5 * =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</a:t>
            </a:r>
            <a:r>
              <a:rPr lang="en-US" altLang="en-US" u="sng"/>
              <a:t>2 3 +</a:t>
            </a:r>
            <a:r>
              <a:rPr lang="en-US" altLang="en-US"/>
              <a:t> 5 *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   = </a:t>
            </a:r>
            <a:r>
              <a:rPr lang="en-US" altLang="en-US" u="sng"/>
              <a:t>5 5 *</a:t>
            </a:r>
            <a:r>
              <a:rPr lang="en-US" altLang="en-US"/>
              <a:t> = 25</a:t>
            </a:r>
          </a:p>
          <a:p>
            <a:r>
              <a:rPr lang="en-US" altLang="en-US"/>
              <a:t>No parentheses needed here either!</a:t>
            </a:r>
          </a:p>
        </p:txBody>
      </p:sp>
    </p:spTree>
    <p:extLst>
      <p:ext uri="{BB962C8B-B14F-4D97-AF65-F5344CB8AC3E}">
        <p14:creationId xmlns:p14="http://schemas.microsoft.com/office/powerpoint/2010/main" val="168194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Conclusion: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Infix is the only notation that requires parentheses in order to change the order in which the operations are done.</a:t>
            </a:r>
          </a:p>
        </p:txBody>
      </p:sp>
    </p:spTree>
    <p:extLst>
      <p:ext uri="{BB962C8B-B14F-4D97-AF65-F5344CB8AC3E}">
        <p14:creationId xmlns:p14="http://schemas.microsoft.com/office/powerpoint/2010/main" val="112461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Fully Parenthesized Expression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FPE has exactly one set of Parentheses enclosing each operator and its operands.</a:t>
            </a:r>
          </a:p>
          <a:p>
            <a:r>
              <a:rPr lang="en-US" altLang="en-US" dirty="0"/>
              <a:t>Which is fully parenthesized?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	( A + B ) * C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     ( ( A + B) * C )</a:t>
            </a:r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		     ( ( A + B) * ( C ) )</a:t>
            </a:r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2347781" y="3744098"/>
            <a:ext cx="481914" cy="437035"/>
          </a:xfrm>
          <a:prstGeom prst="star5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0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When we place the operands first, followed by the operator:</a:t>
            </a:r>
          </a:p>
          <a:p>
            <a:pPr lvl="1"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			        </a:t>
            </a:r>
            <a:r>
              <a:rPr lang="en-US" dirty="0">
                <a:latin typeface="Times New Roman" pitchFamily="18" charset="0"/>
                <a:cs typeface="Arial" charset="0"/>
              </a:rPr>
              <a:t>(3 + 4) ×  5 – 6</a:t>
            </a:r>
          </a:p>
          <a:p>
            <a:pPr lvl="1"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        3  4  +  5  ×  6  –</a:t>
            </a:r>
          </a:p>
          <a:p>
            <a:pPr>
              <a:buFont typeface="Arial" charset="0"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Parsing reads left-to-right and performs any operation on the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last two operands: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        </a:t>
            </a:r>
            <a:r>
              <a:rPr lang="en-US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  4  +</a:t>
            </a:r>
            <a:r>
              <a:rPr lang="en-US" dirty="0">
                <a:latin typeface="Times New Roman" pitchFamily="18" charset="0"/>
                <a:cs typeface="Arial" charset="0"/>
              </a:rPr>
              <a:t>  5  ×  6  –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            </a:t>
            </a:r>
            <a:r>
              <a:rPr lang="en-US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      5  ×</a:t>
            </a:r>
            <a:r>
              <a:rPr lang="en-US" dirty="0">
                <a:latin typeface="Times New Roman" pitchFamily="18" charset="0"/>
                <a:cs typeface="Arial" charset="0"/>
              </a:rPr>
              <a:t>  6  –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                  </a:t>
            </a:r>
            <a:r>
              <a:rPr lang="en-US" dirty="0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35      6  –</a:t>
            </a:r>
          </a:p>
          <a:p>
            <a:pPr>
              <a:buFontTx/>
              <a:buNone/>
            </a:pPr>
            <a:r>
              <a:rPr lang="en-US" dirty="0">
                <a:latin typeface="Times New Roman" pitchFamily="18" charset="0"/>
                <a:cs typeface="Arial" charset="0"/>
              </a:rPr>
              <a:t>			                          29</a:t>
            </a:r>
          </a:p>
        </p:txBody>
      </p:sp>
    </p:spTree>
    <p:extLst>
      <p:ext uri="{BB962C8B-B14F-4D97-AF65-F5344CB8AC3E}">
        <p14:creationId xmlns:p14="http://schemas.microsoft.com/office/powerpoint/2010/main" val="4122574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This is called </a:t>
            </a:r>
            <a:r>
              <a:rPr lang="en-US" i="1" dirty="0">
                <a:latin typeface="Arial" charset="0"/>
                <a:cs typeface="Arial" charset="0"/>
              </a:rPr>
              <a:t>reverse-Polish</a:t>
            </a:r>
            <a:r>
              <a:rPr lang="en-US" dirty="0">
                <a:latin typeface="Arial" charset="0"/>
                <a:cs typeface="Arial" charset="0"/>
              </a:rPr>
              <a:t> notation after the mathematician Jan </a:t>
            </a:r>
            <a:r>
              <a:rPr lang="en-US" dirty="0" err="1">
                <a:latin typeface="Arial" charset="0"/>
                <a:cs typeface="Arial" charset="0"/>
              </a:rPr>
              <a:t>Łukasiewicz</a:t>
            </a:r>
            <a:endParaRPr lang="en-US" dirty="0">
              <a:latin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this forms the basis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of the recursive stack used on all processors</a:t>
            </a:r>
          </a:p>
          <a:p>
            <a:pPr lvl="1"/>
            <a:endParaRPr 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He also made significant contributions to</a:t>
            </a:r>
            <a:br>
              <a:rPr lang="en-US" dirty="0">
                <a:latin typeface="Arial" charset="0"/>
                <a:cs typeface="Arial" charset="0"/>
              </a:rPr>
            </a:br>
            <a:r>
              <a:rPr lang="en-US" dirty="0">
                <a:latin typeface="Arial" charset="0"/>
                <a:cs typeface="Arial" charset="0"/>
              </a:rPr>
              <a:t>logic and other fields</a:t>
            </a:r>
          </a:p>
        </p:txBody>
      </p:sp>
      <p:pic>
        <p:nvPicPr>
          <p:cNvPr id="778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86701" y="2276475"/>
            <a:ext cx="2530475" cy="363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824789" y="5876926"/>
            <a:ext cx="2619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http://www.audiovis.nac.gov.pl/</a:t>
            </a:r>
          </a:p>
        </p:txBody>
      </p:sp>
      <p:sp>
        <p:nvSpPr>
          <p:cNvPr id="7" name="Rectangle 6"/>
          <p:cNvSpPr/>
          <p:nvPr/>
        </p:nvSpPr>
        <p:spPr>
          <a:xfrm>
            <a:off x="5605464" y="6145214"/>
            <a:ext cx="1785937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http://xkcd.com/645/</a:t>
            </a:r>
          </a:p>
        </p:txBody>
      </p:sp>
    </p:spTree>
    <p:extLst>
      <p:ext uri="{BB962C8B-B14F-4D97-AF65-F5344CB8AC3E}">
        <p14:creationId xmlns:p14="http://schemas.microsoft.com/office/powerpoint/2010/main" val="21704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CAD9643-C0DF-4822-85D3-BFBDB4E96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4764" y="895351"/>
            <a:ext cx="7850187" cy="5757863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How is undo and redo functionality typically implemented?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Suppose you perform following in word application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First you </a:t>
            </a:r>
            <a:r>
              <a:rPr lang="en-US" dirty="0">
                <a:solidFill>
                  <a:srgbClr val="00B050"/>
                </a:solidFill>
              </a:rPr>
              <a:t>typed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 word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Secondly, you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bold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Thirdly, You </a:t>
            </a: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underlined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it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Fourth, you </a:t>
            </a:r>
            <a:r>
              <a:rPr lang="en-US" dirty="0">
                <a:solidFill>
                  <a:srgbClr val="C00000"/>
                </a:solidFill>
              </a:rPr>
              <a:t>changed its color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Fifth you change its </a:t>
            </a:r>
            <a:r>
              <a:rPr lang="en-US" sz="3200" dirty="0">
                <a:solidFill>
                  <a:srgbClr val="C00000"/>
                </a:solidFill>
              </a:rPr>
              <a:t>font size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</a:p>
          <a:p>
            <a:pPr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which </a:t>
            </a:r>
            <a:r>
              <a:rPr lang="en-US" b="1" dirty="0">
                <a:solidFill>
                  <a:srgbClr val="C00000"/>
                </a:solidFill>
              </a:rPr>
              <a:t>order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action will redo?</a:t>
            </a:r>
          </a:p>
          <a:p>
            <a:pPr lvl="1" algn="just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action that we performed in </a:t>
            </a:r>
            <a:r>
              <a:rPr lang="en-US" b="1" dirty="0">
                <a:solidFill>
                  <a:srgbClr val="006600"/>
                </a:solidFill>
              </a:rPr>
              <a:t>last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will redo </a:t>
            </a:r>
            <a:r>
              <a:rPr lang="en-US" b="1" dirty="0">
                <a:solidFill>
                  <a:srgbClr val="006600"/>
                </a:solidFill>
              </a:rPr>
              <a:t>first</a:t>
            </a:r>
          </a:p>
          <a:p>
            <a:pPr lvl="1" algn="just">
              <a:defRPr/>
            </a:pP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ast </a:t>
            </a:r>
            <a:r>
              <a:rPr lang="en-US" b="1" dirty="0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 </a:t>
            </a:r>
            <a:r>
              <a:rPr lang="en-US" b="1" dirty="0">
                <a:solidFill>
                  <a:srgbClr val="C00000"/>
                </a:solidFill>
              </a:rPr>
              <a:t>F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irst </a:t>
            </a:r>
            <a:r>
              <a:rPr lang="en-US" b="1" dirty="0">
                <a:solidFill>
                  <a:srgbClr val="C00000"/>
                </a:solidFill>
              </a:rPr>
              <a:t>O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ut</a:t>
            </a:r>
          </a:p>
          <a:p>
            <a:pPr marL="457200" lvl="1" indent="0">
              <a:buNone/>
              <a:defRPr/>
            </a:pPr>
            <a:endParaRPr lang="en-US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267" name="Picture 6" descr="siide bar">
            <a:extLst>
              <a:ext uri="{FF2B5EF4-FFF2-40B4-BE49-F238E27FC236}">
                <a16:creationId xmlns:a16="http://schemas.microsoft.com/office/drawing/2014/main" id="{D387641A-AF15-E707-4E0D-D0D5D37C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 Box 7">
            <a:extLst>
              <a:ext uri="{FF2B5EF4-FFF2-40B4-BE49-F238E27FC236}">
                <a16:creationId xmlns:a16="http://schemas.microsoft.com/office/drawing/2014/main" id="{9B39FC89-B3DE-7C22-79C2-E816B931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</a:rPr>
              <a:t>                                                      Motivation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dirty="0">
                <a:latin typeface="Arial" charset="0"/>
                <a:cs typeface="Arial" charset="0"/>
              </a:rPr>
              <a:t>	Benefits: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No ambiguity and no brackets are required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It is the same process used by a computer to perform computations:</a:t>
            </a:r>
          </a:p>
          <a:p>
            <a:pPr lvl="2"/>
            <a:r>
              <a:rPr lang="en-US" dirty="0">
                <a:latin typeface="Arial" charset="0"/>
                <a:cs typeface="Arial" charset="0"/>
              </a:rPr>
              <a:t>operands must be loaded into registers before operations can be performed on them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Reverse-Polish can be processed using stacks</a:t>
            </a:r>
          </a:p>
        </p:txBody>
      </p:sp>
    </p:spTree>
    <p:extLst>
      <p:ext uri="{BB962C8B-B14F-4D97-AF65-F5344CB8AC3E}">
        <p14:creationId xmlns:p14="http://schemas.microsoft.com/office/powerpoint/2010/main" val="68444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to Prefix Conversion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( ( A + B) * ( C + D ) )</a:t>
            </a:r>
            <a:endParaRPr lang="en-US" altLang="en-US" u="sng"/>
          </a:p>
          <a:p>
            <a:pPr algn="ctr">
              <a:buFont typeface="Monotype Sorts" pitchFamily="32" charset="2"/>
              <a:buNone/>
            </a:pPr>
            <a:endParaRPr lang="en-US" altLang="en-US"/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029200" y="36576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4191001" y="3810000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16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to Prefix Conversion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	( + A  B  * ( C + D ) )</a:t>
            </a:r>
            <a:endParaRPr lang="en-US" altLang="en-US" u="sng"/>
          </a:p>
          <a:p>
            <a:pPr algn="ctr">
              <a:buFont typeface="Monotype Sorts" pitchFamily="32" charset="2"/>
              <a:buNone/>
            </a:pPr>
            <a:endParaRPr lang="en-US" altLang="en-US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5867400" y="36576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4159250" y="38862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789943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to Prefix Conversion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       * + A  B  ( C + D ) </a:t>
            </a:r>
            <a:endParaRPr lang="en-US" altLang="en-US" u="sng"/>
          </a:p>
          <a:p>
            <a:pPr algn="ctr">
              <a:buFont typeface="Monotype Sorts" pitchFamily="32" charset="2"/>
              <a:buNone/>
            </a:pPr>
            <a:endParaRPr lang="en-US" altLang="en-US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521450" y="36576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759450" y="38862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4855436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to Prefix Conversion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Move each operator to the left of its operands &amp; remove the parentheses: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	       * + A  B  + C   D</a:t>
            </a:r>
          </a:p>
          <a:p>
            <a:pPr>
              <a:buFont typeface="Monotype Sorts" pitchFamily="32" charset="2"/>
              <a:buNone/>
            </a:pPr>
            <a:endParaRPr lang="en-US" altLang="en-US"/>
          </a:p>
          <a:p>
            <a:pPr>
              <a:buFont typeface="Monotype Sorts" pitchFamily="32" charset="2"/>
              <a:buNone/>
            </a:pPr>
            <a:r>
              <a:rPr lang="en-US" altLang="en-US"/>
              <a:t>Order of operands does not change!</a:t>
            </a:r>
            <a:endParaRPr lang="en-US" altLang="en-US" u="sng"/>
          </a:p>
          <a:p>
            <a:pPr algn="ctr">
              <a:buFont typeface="Monotype Sorts" pitchFamily="32" charset="2"/>
              <a:buNone/>
            </a:pPr>
            <a:endParaRPr lang="en-US" alt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521450" y="36576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759450" y="3886200"/>
            <a:ext cx="1841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8633257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Infix to Postfix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 dirty="0"/>
              <a:t>	( ( ( A + B ) * C ) - ( ( D + E ) / F ) )</a:t>
            </a:r>
          </a:p>
          <a:p>
            <a:pPr>
              <a:buFont typeface="Monotype Sorts" pitchFamily="32" charset="2"/>
              <a:buNone/>
            </a:pPr>
            <a:endParaRPr lang="en-US" altLang="en-US" dirty="0"/>
          </a:p>
          <a:p>
            <a:pPr>
              <a:buFont typeface="Monotype Sorts" pitchFamily="32" charset="2"/>
              <a:buNone/>
            </a:pPr>
            <a:endParaRPr lang="en-US" altLang="en-US" dirty="0"/>
          </a:p>
          <a:p>
            <a:pPr>
              <a:buFont typeface="Monotype Sorts" pitchFamily="32" charset="2"/>
              <a:buNone/>
            </a:pPr>
            <a:r>
              <a:rPr lang="en-US" altLang="en-US" dirty="0"/>
              <a:t>	          A  B + C *  D  E + F / -</a:t>
            </a:r>
          </a:p>
          <a:p>
            <a:pPr>
              <a:buFont typeface="Monotype Sorts" pitchFamily="32" charset="2"/>
              <a:buNone/>
            </a:pPr>
            <a:endParaRPr lang="en-US" altLang="en-US" dirty="0"/>
          </a:p>
          <a:p>
            <a:pPr>
              <a:buFont typeface="Monotype Sorts" pitchFamily="32" charset="2"/>
              <a:buNone/>
            </a:pPr>
            <a:endParaRPr lang="en-US" altLang="en-US" dirty="0"/>
          </a:p>
          <a:p>
            <a:r>
              <a:rPr lang="en-US" altLang="en-US" dirty="0"/>
              <a:t>Operand order does not change!</a:t>
            </a:r>
          </a:p>
          <a:p>
            <a:r>
              <a:rPr lang="en-US" altLang="en-US" dirty="0"/>
              <a:t>Operators are in order of evaluation!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38100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8006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4864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7912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7010400" y="2667000"/>
            <a:ext cx="2904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 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76962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86868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8915400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>
            <a:off x="7961313" y="2667000"/>
            <a:ext cx="2375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6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Computer Algorithm </a:t>
            </a:r>
            <a:br>
              <a:rPr lang="en-US" altLang="en-US"/>
            </a:br>
            <a:r>
              <a:rPr lang="en-US" altLang="en-US"/>
              <a:t>FPE Infix To Postfix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altLang="en-US"/>
              <a:t>Assumptions:  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/>
              <a:t>Space delimited list of tokens represents a FPE infix expression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/>
              <a:t>Operands are single characters.</a:t>
            </a:r>
          </a:p>
          <a:p>
            <a:pPr marL="609600" indent="-609600">
              <a:buFont typeface="Arial" panose="020B0604020202020204" pitchFamily="34" charset="0"/>
              <a:buAutoNum type="arabicPeriod"/>
            </a:pPr>
            <a:r>
              <a:rPr lang="en-US" altLang="en-US"/>
              <a:t> Operators +,-,*,/</a:t>
            </a:r>
          </a:p>
        </p:txBody>
      </p:sp>
    </p:spTree>
    <p:extLst>
      <p:ext uri="{BB962C8B-B14F-4D97-AF65-F5344CB8AC3E}">
        <p14:creationId xmlns:p14="http://schemas.microsoft.com/office/powerpoint/2010/main" val="294555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2438400"/>
            <a:ext cx="7772400" cy="3657600"/>
          </a:xfrm>
        </p:spPr>
        <p:txBody>
          <a:bodyPr/>
          <a:lstStyle/>
          <a:p>
            <a:r>
              <a:rPr lang="en-US" altLang="en-US"/>
              <a:t>Initialize  a Stack for operators, output list</a:t>
            </a:r>
          </a:p>
          <a:p>
            <a:r>
              <a:rPr lang="en-US" altLang="en-US"/>
              <a:t>Split the input into a list of tokens.</a:t>
            </a:r>
          </a:p>
          <a:p>
            <a:r>
              <a:rPr lang="en-US" altLang="en-US"/>
              <a:t>for each token (left to right):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   if it is operand:  append to output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   if it is '(': push onto Stack</a:t>
            </a:r>
          </a:p>
          <a:p>
            <a:pPr>
              <a:buFont typeface="Monotype Sorts" pitchFamily="32" charset="2"/>
              <a:buNone/>
            </a:pPr>
            <a:r>
              <a:rPr lang="en-US" altLang="en-US"/>
              <a:t>	   if it is ')': pop &amp; append till '('</a:t>
            </a:r>
          </a:p>
        </p:txBody>
      </p:sp>
    </p:spTree>
    <p:extLst>
      <p:ext uri="{BB962C8B-B14F-4D97-AF65-F5344CB8AC3E}">
        <p14:creationId xmlns:p14="http://schemas.microsoft.com/office/powerpoint/2010/main" val="164610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altLang="en-US"/>
              <a:t>Infix to Postfix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772400" cy="4724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Initialize  a Stack for operators, output list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Split the input into a list of tokens.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token (left to right):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   if it is operand:  append to output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   if it is '(':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   if it is ')': pop &amp; append till '('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   if it is '+-*/': 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	 while peek has precedence ≥ it: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		pop &amp; append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	 push onto Stack</a:t>
            </a:r>
          </a:p>
          <a:p>
            <a:pPr>
              <a:lnSpc>
                <a:spcPct val="90000"/>
              </a:lnSpc>
              <a:buFont typeface="Monotype Sorts" pitchFamily="32" charset="2"/>
              <a:buNone/>
            </a:pPr>
            <a:r>
              <a:rPr lang="en-US" altLang="en-US" dirty="0"/>
              <a:t>	pop and append the rest of the Stack.</a:t>
            </a:r>
          </a:p>
        </p:txBody>
      </p:sp>
    </p:spTree>
    <p:extLst>
      <p:ext uri="{BB962C8B-B14F-4D97-AF65-F5344CB8AC3E}">
        <p14:creationId xmlns:p14="http://schemas.microsoft.com/office/powerpoint/2010/main" val="70163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6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6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an empty stack for keeping operators. Create an empty list for output.</a:t>
            </a:r>
          </a:p>
          <a:p>
            <a:r>
              <a:rPr lang="en-US" altLang="en-US" dirty="0"/>
              <a:t>Split the input into a list of tokens</a:t>
            </a:r>
            <a:r>
              <a:rPr lang="en-US" dirty="0"/>
              <a:t>.</a:t>
            </a:r>
          </a:p>
          <a:p>
            <a:r>
              <a:rPr lang="en-US" dirty="0"/>
              <a:t>Scan the token list from left to right.</a:t>
            </a:r>
          </a:p>
          <a:p>
            <a:pPr lvl="1"/>
            <a:r>
              <a:rPr lang="en-US" dirty="0"/>
              <a:t>If the token is an operand, append it to the end of the output list.</a:t>
            </a:r>
          </a:p>
          <a:p>
            <a:pPr lvl="1"/>
            <a:r>
              <a:rPr lang="en-US" dirty="0"/>
              <a:t>If the token is a left parenthesis, push it on the </a:t>
            </a:r>
            <a:r>
              <a:rPr lang="en-US" dirty="0" err="1"/>
              <a:t>opstack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token is a right parenthesis, pop the </a:t>
            </a:r>
            <a:r>
              <a:rPr lang="en-US" dirty="0" err="1"/>
              <a:t>opstack</a:t>
            </a:r>
            <a:r>
              <a:rPr lang="en-US" dirty="0"/>
              <a:t> until the corresponding left parenthesis is removed. Append each operator to the end of the output list.</a:t>
            </a:r>
          </a:p>
          <a:p>
            <a:pPr lvl="1"/>
            <a:r>
              <a:rPr lang="en-US" dirty="0"/>
              <a:t>If the token is an operator, *, /, +, or -, push it on the </a:t>
            </a:r>
            <a:r>
              <a:rPr lang="en-US" dirty="0" err="1"/>
              <a:t>opstack</a:t>
            </a:r>
            <a:r>
              <a:rPr lang="en-US" dirty="0"/>
              <a:t>. However, first remove any operators already on the </a:t>
            </a:r>
            <a:r>
              <a:rPr lang="en-US" dirty="0" err="1"/>
              <a:t>opstack</a:t>
            </a:r>
            <a:r>
              <a:rPr lang="en-US" dirty="0"/>
              <a:t> that have higher or equal precedence and append them to the output list.</a:t>
            </a:r>
          </a:p>
          <a:p>
            <a:r>
              <a:rPr lang="en-US" dirty="0"/>
              <a:t>When the input expression has been completely processed, check the </a:t>
            </a:r>
            <a:r>
              <a:rPr lang="en-US" dirty="0" err="1"/>
              <a:t>opstack</a:t>
            </a:r>
            <a:r>
              <a:rPr lang="en-US" dirty="0"/>
              <a:t>. Any operators still on the stack can be removed and appended to the end of the output list.</a:t>
            </a:r>
          </a:p>
        </p:txBody>
      </p:sp>
    </p:spTree>
    <p:extLst>
      <p:ext uri="{BB962C8B-B14F-4D97-AF65-F5344CB8AC3E}">
        <p14:creationId xmlns:p14="http://schemas.microsoft.com/office/powerpoint/2010/main" val="3305297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>
            <a:extLst>
              <a:ext uri="{FF2B5EF4-FFF2-40B4-BE49-F238E27FC236}">
                <a16:creationId xmlns:a16="http://schemas.microsoft.com/office/drawing/2014/main" id="{82D35E6B-449A-43A1-AA27-8C0A9BB82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24126" y="1003300"/>
            <a:ext cx="7980363" cy="531495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>
                <a:solidFill>
                  <a:srgbClr val="006600"/>
                </a:solidFill>
              </a:rPr>
              <a:t>Example 1: </a:t>
            </a:r>
            <a:r>
              <a:rPr lang="en-US" sz="2400" dirty="0"/>
              <a:t>Text editors usually provide an “undo” mechanism that cancels recent editing operations and reverts to former states of a document. This undo operation can be accomplished by keeping text changes in a stack.</a:t>
            </a:r>
          </a:p>
          <a:p>
            <a:pPr algn="just">
              <a:defRPr/>
            </a:pPr>
            <a:r>
              <a:rPr lang="en-US" sz="2400" b="1" dirty="0">
                <a:solidFill>
                  <a:srgbClr val="006600"/>
                </a:solidFill>
              </a:rPr>
              <a:t>Example 2: </a:t>
            </a:r>
            <a:r>
              <a:rPr lang="en-US" sz="2400" dirty="0"/>
              <a:t>Internet Web browsers </a:t>
            </a:r>
            <a:r>
              <a:rPr lang="en-US" sz="2400" dirty="0">
                <a:solidFill>
                  <a:srgbClr val="C00000"/>
                </a:solidFill>
              </a:rPr>
              <a:t>store the addresses of recently visited </a:t>
            </a:r>
            <a:r>
              <a:rPr lang="en-US" sz="2400" dirty="0"/>
              <a:t>sites in a stack. Each time a user visits a new site, that site’s address is “pushed” onto the stack of addresses. The browser then allows the user to “pop” back to previously visited sites using the “back” button.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US" sz="1800" dirty="0"/>
              <a:t>    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F64A4764-5B86-5C59-A0D3-20A22A9D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pic>
        <p:nvPicPr>
          <p:cNvPr id="14340" name="Picture 6" descr="siide bar">
            <a:extLst>
              <a:ext uri="{FF2B5EF4-FFF2-40B4-BE49-F238E27FC236}">
                <a16:creationId xmlns:a16="http://schemas.microsoft.com/office/drawing/2014/main" id="{6DD8BE86-185E-2F69-A982-9754D4FD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extLst>
              <a:ext uri="{FF2B5EF4-FFF2-40B4-BE49-F238E27FC236}">
                <a16:creationId xmlns:a16="http://schemas.microsoft.com/office/drawing/2014/main" id="{C29F5054-80BD-1230-3EC1-7D25893C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0"/>
            <a:ext cx="9144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chemeClr val="bg1"/>
                </a:solidFill>
              </a:rPr>
              <a:t>                                                       Examples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Infix to Postfix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772" t="34503" r="12207" b="6645"/>
          <a:stretch/>
        </p:blipFill>
        <p:spPr>
          <a:xfrm>
            <a:off x="451514" y="1690687"/>
            <a:ext cx="11610498" cy="47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9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( ( ( A + B ) * ( C - E ) ) / ( F + G ) )</a:t>
            </a:r>
          </a:p>
          <a:p>
            <a:endParaRPr lang="en-US" altLang="en-US"/>
          </a:p>
          <a:p>
            <a:r>
              <a:rPr lang="en-US" altLang="en-US"/>
              <a:t>stack: &lt;empty&gt;</a:t>
            </a:r>
          </a:p>
          <a:p>
            <a:r>
              <a:rPr lang="en-US" altLang="en-US"/>
              <a:t>output: []</a:t>
            </a:r>
          </a:p>
        </p:txBody>
      </p:sp>
    </p:spTree>
    <p:extLst>
      <p:ext uri="{BB962C8B-B14F-4D97-AF65-F5344CB8AC3E}">
        <p14:creationId xmlns:p14="http://schemas.microsoft.com/office/powerpoint/2010/main" val="354295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( ( A + B ) * ( C - E ) ) / ( F + G ) )</a:t>
            </a:r>
          </a:p>
          <a:p>
            <a:endParaRPr lang="en-US" altLang="en-US"/>
          </a:p>
          <a:p>
            <a:r>
              <a:rPr lang="en-US" altLang="en-US"/>
              <a:t>stack: (</a:t>
            </a:r>
          </a:p>
          <a:p>
            <a:r>
              <a:rPr lang="en-US" altLang="en-US"/>
              <a:t>output: []</a:t>
            </a:r>
          </a:p>
        </p:txBody>
      </p:sp>
    </p:spTree>
    <p:extLst>
      <p:ext uri="{BB962C8B-B14F-4D97-AF65-F5344CB8AC3E}">
        <p14:creationId xmlns:p14="http://schemas.microsoft.com/office/powerpoint/2010/main" val="15211674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( A + B ) * ( C - E ) ) / ( F + G ) )</a:t>
            </a:r>
          </a:p>
          <a:p>
            <a:endParaRPr lang="en-US" altLang="en-US"/>
          </a:p>
          <a:p>
            <a:r>
              <a:rPr lang="en-US" altLang="en-US"/>
              <a:t>stack: ( (</a:t>
            </a:r>
          </a:p>
          <a:p>
            <a:r>
              <a:rPr lang="en-US" altLang="en-US"/>
              <a:t>output: []</a:t>
            </a:r>
          </a:p>
        </p:txBody>
      </p:sp>
    </p:spTree>
    <p:extLst>
      <p:ext uri="{BB962C8B-B14F-4D97-AF65-F5344CB8AC3E}">
        <p14:creationId xmlns:p14="http://schemas.microsoft.com/office/powerpoint/2010/main" val="2019336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A + B ) * ( C - E ) ) / ( F + G ) )</a:t>
            </a:r>
          </a:p>
          <a:p>
            <a:endParaRPr lang="en-US" altLang="en-US"/>
          </a:p>
          <a:p>
            <a:r>
              <a:rPr lang="en-US" altLang="en-US"/>
              <a:t>stack: ( ( (</a:t>
            </a:r>
          </a:p>
          <a:p>
            <a:r>
              <a:rPr lang="en-US" altLang="en-US"/>
              <a:t>output: []</a:t>
            </a:r>
          </a:p>
        </p:txBody>
      </p:sp>
    </p:spTree>
    <p:extLst>
      <p:ext uri="{BB962C8B-B14F-4D97-AF65-F5344CB8AC3E}">
        <p14:creationId xmlns:p14="http://schemas.microsoft.com/office/powerpoint/2010/main" val="3203320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+ B ) * ( C - E ) ) / ( F + G ) )</a:t>
            </a:r>
          </a:p>
          <a:p>
            <a:endParaRPr lang="en-US" altLang="en-US"/>
          </a:p>
          <a:p>
            <a:r>
              <a:rPr lang="en-US" altLang="en-US"/>
              <a:t>stack: ( ( (</a:t>
            </a:r>
          </a:p>
          <a:p>
            <a:r>
              <a:rPr lang="en-US" altLang="en-US"/>
              <a:t>output: [A]</a:t>
            </a:r>
          </a:p>
        </p:txBody>
      </p:sp>
    </p:spTree>
    <p:extLst>
      <p:ext uri="{BB962C8B-B14F-4D97-AF65-F5344CB8AC3E}">
        <p14:creationId xmlns:p14="http://schemas.microsoft.com/office/powerpoint/2010/main" val="35971232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B ) * ( C - E ) ) / ( F + G ) )</a:t>
            </a:r>
          </a:p>
          <a:p>
            <a:endParaRPr lang="en-US" altLang="en-US"/>
          </a:p>
          <a:p>
            <a:r>
              <a:rPr lang="en-US" altLang="en-US"/>
              <a:t>stack: ( ( ( +</a:t>
            </a:r>
          </a:p>
          <a:p>
            <a:r>
              <a:rPr lang="en-US" altLang="en-US"/>
              <a:t>output: [A]</a:t>
            </a:r>
          </a:p>
        </p:txBody>
      </p:sp>
    </p:spTree>
    <p:extLst>
      <p:ext uri="{BB962C8B-B14F-4D97-AF65-F5344CB8AC3E}">
        <p14:creationId xmlns:p14="http://schemas.microsoft.com/office/powerpoint/2010/main" val="40388123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) * ( C - E ) ) / ( F + G ) )</a:t>
            </a:r>
          </a:p>
          <a:p>
            <a:endParaRPr lang="en-US" altLang="en-US"/>
          </a:p>
          <a:p>
            <a:r>
              <a:rPr lang="en-US" altLang="en-US"/>
              <a:t>stack: ( ( ( +</a:t>
            </a:r>
          </a:p>
          <a:p>
            <a:r>
              <a:rPr lang="en-US" altLang="en-US"/>
              <a:t>output: [A B]</a:t>
            </a:r>
          </a:p>
        </p:txBody>
      </p:sp>
    </p:spTree>
    <p:extLst>
      <p:ext uri="{BB962C8B-B14F-4D97-AF65-F5344CB8AC3E}">
        <p14:creationId xmlns:p14="http://schemas.microsoft.com/office/powerpoint/2010/main" val="2235271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* ( C - E ) ) / ( F + G ) )</a:t>
            </a:r>
          </a:p>
          <a:p>
            <a:endParaRPr lang="en-US" altLang="en-US"/>
          </a:p>
          <a:p>
            <a:r>
              <a:rPr lang="en-US" altLang="en-US"/>
              <a:t>stack: ( (  </a:t>
            </a:r>
          </a:p>
          <a:p>
            <a:r>
              <a:rPr lang="en-US" altLang="en-US"/>
              <a:t>output: [A B + ]</a:t>
            </a:r>
          </a:p>
        </p:txBody>
      </p:sp>
    </p:spTree>
    <p:extLst>
      <p:ext uri="{BB962C8B-B14F-4D97-AF65-F5344CB8AC3E}">
        <p14:creationId xmlns:p14="http://schemas.microsoft.com/office/powerpoint/2010/main" val="39908894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( C - E ) ) / ( F + G ) )</a:t>
            </a:r>
          </a:p>
          <a:p>
            <a:endParaRPr lang="en-US" altLang="en-US"/>
          </a:p>
          <a:p>
            <a:r>
              <a:rPr lang="en-US" altLang="en-US"/>
              <a:t>stack: ( ( * </a:t>
            </a:r>
          </a:p>
          <a:p>
            <a:r>
              <a:rPr lang="en-US" altLang="en-US"/>
              <a:t>output: [A B + ]</a:t>
            </a:r>
          </a:p>
        </p:txBody>
      </p:sp>
    </p:spTree>
    <p:extLst>
      <p:ext uri="{BB962C8B-B14F-4D97-AF65-F5344CB8AC3E}">
        <p14:creationId xmlns:p14="http://schemas.microsoft.com/office/powerpoint/2010/main" val="276024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ADT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A stack is a list with the restriction that insertions and deletions can be performed in only one position, namely, the end of the list, called the top.</a:t>
            </a:r>
          </a:p>
          <a:p>
            <a:endParaRPr lang="en-US" altLang="zh-CN"/>
          </a:p>
          <a:p>
            <a:r>
              <a:rPr lang="en-US" altLang="zh-CN"/>
              <a:t>The fundamental operations on a stack are Push, which is equivalent to an insert, and Pop, which deletes the most recently inserted element. </a:t>
            </a:r>
          </a:p>
          <a:p>
            <a:endParaRPr lang="en-US" altLang="zh-CN"/>
          </a:p>
          <a:p>
            <a:r>
              <a:rPr lang="en-US" altLang="zh-CN"/>
              <a:t>The most recently inserted element can be examined prior to performing a Pop by use of the Top routine.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3224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C - E ) ) / ( F + G ) )</a:t>
            </a:r>
          </a:p>
          <a:p>
            <a:endParaRPr lang="en-US" altLang="en-US"/>
          </a:p>
          <a:p>
            <a:r>
              <a:rPr lang="en-US" altLang="en-US"/>
              <a:t>stack: ( ( * (</a:t>
            </a:r>
          </a:p>
          <a:p>
            <a:r>
              <a:rPr lang="en-US" altLang="en-US"/>
              <a:t>output: [A B + ]</a:t>
            </a:r>
          </a:p>
        </p:txBody>
      </p:sp>
    </p:spTree>
    <p:extLst>
      <p:ext uri="{BB962C8B-B14F-4D97-AF65-F5344CB8AC3E}">
        <p14:creationId xmlns:p14="http://schemas.microsoft.com/office/powerpoint/2010/main" val="102477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- E ) ) / ( F + G ) )</a:t>
            </a:r>
          </a:p>
          <a:p>
            <a:endParaRPr lang="en-US" altLang="en-US"/>
          </a:p>
          <a:p>
            <a:r>
              <a:rPr lang="en-US" altLang="en-US"/>
              <a:t>stack: ( ( * (</a:t>
            </a:r>
          </a:p>
          <a:p>
            <a:r>
              <a:rPr lang="en-US" altLang="en-US"/>
              <a:t>output: [A B + C ]</a:t>
            </a:r>
          </a:p>
        </p:txBody>
      </p:sp>
    </p:spTree>
    <p:extLst>
      <p:ext uri="{BB962C8B-B14F-4D97-AF65-F5344CB8AC3E}">
        <p14:creationId xmlns:p14="http://schemas.microsoft.com/office/powerpoint/2010/main" val="70505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E ) ) / ( F + G ) )</a:t>
            </a:r>
          </a:p>
          <a:p>
            <a:endParaRPr lang="en-US" altLang="en-US"/>
          </a:p>
          <a:p>
            <a:r>
              <a:rPr lang="en-US" altLang="en-US"/>
              <a:t>stack: ( ( * ( -</a:t>
            </a:r>
          </a:p>
          <a:p>
            <a:r>
              <a:rPr lang="en-US" altLang="en-US"/>
              <a:t>output: [A B + C ]</a:t>
            </a:r>
          </a:p>
        </p:txBody>
      </p:sp>
    </p:spTree>
    <p:extLst>
      <p:ext uri="{BB962C8B-B14F-4D97-AF65-F5344CB8AC3E}">
        <p14:creationId xmlns:p14="http://schemas.microsoft.com/office/powerpoint/2010/main" val="2803895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) ) / ( F + G ) )</a:t>
            </a:r>
          </a:p>
          <a:p>
            <a:endParaRPr lang="en-US" altLang="en-US"/>
          </a:p>
          <a:p>
            <a:r>
              <a:rPr lang="en-US" altLang="en-US"/>
              <a:t>stack: ( ( * ( -</a:t>
            </a:r>
          </a:p>
          <a:p>
            <a:r>
              <a:rPr lang="en-US" altLang="en-US"/>
              <a:t>output: [A B + C E ]</a:t>
            </a:r>
          </a:p>
        </p:txBody>
      </p:sp>
    </p:spTree>
    <p:extLst>
      <p:ext uri="{BB962C8B-B14F-4D97-AF65-F5344CB8AC3E}">
        <p14:creationId xmlns:p14="http://schemas.microsoft.com/office/powerpoint/2010/main" val="4021870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) / ( F + G ) )</a:t>
            </a:r>
          </a:p>
          <a:p>
            <a:endParaRPr lang="en-US" altLang="en-US"/>
          </a:p>
          <a:p>
            <a:r>
              <a:rPr lang="en-US" altLang="en-US"/>
              <a:t>stack: ( ( *</a:t>
            </a:r>
          </a:p>
          <a:p>
            <a:r>
              <a:rPr lang="en-US" altLang="en-US"/>
              <a:t>output: [A B + C E - ]</a:t>
            </a:r>
          </a:p>
        </p:txBody>
      </p:sp>
    </p:spTree>
    <p:extLst>
      <p:ext uri="{BB962C8B-B14F-4D97-AF65-F5344CB8AC3E}">
        <p14:creationId xmlns:p14="http://schemas.microsoft.com/office/powerpoint/2010/main" val="16103805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/ ( F + G ) )</a:t>
            </a:r>
          </a:p>
          <a:p>
            <a:endParaRPr lang="en-US" altLang="en-US"/>
          </a:p>
          <a:p>
            <a:r>
              <a:rPr lang="en-US" altLang="en-US"/>
              <a:t>stack: ( </a:t>
            </a:r>
          </a:p>
          <a:p>
            <a:r>
              <a:rPr lang="en-US" altLang="en-US"/>
              <a:t>output: [A B + C E - * ]</a:t>
            </a:r>
          </a:p>
        </p:txBody>
      </p:sp>
    </p:spTree>
    <p:extLst>
      <p:ext uri="{BB962C8B-B14F-4D97-AF65-F5344CB8AC3E}">
        <p14:creationId xmlns:p14="http://schemas.microsoft.com/office/powerpoint/2010/main" val="1213889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( F + G ) )</a:t>
            </a:r>
          </a:p>
          <a:p>
            <a:endParaRPr lang="en-US" altLang="en-US"/>
          </a:p>
          <a:p>
            <a:r>
              <a:rPr lang="en-US" altLang="en-US"/>
              <a:t>stack: ( /</a:t>
            </a:r>
          </a:p>
          <a:p>
            <a:r>
              <a:rPr lang="en-US" altLang="en-US"/>
              <a:t>output: [A B + C E - * ]</a:t>
            </a:r>
          </a:p>
        </p:txBody>
      </p:sp>
    </p:spTree>
    <p:extLst>
      <p:ext uri="{BB962C8B-B14F-4D97-AF65-F5344CB8AC3E}">
        <p14:creationId xmlns:p14="http://schemas.microsoft.com/office/powerpoint/2010/main" val="2225546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F + G ) )</a:t>
            </a:r>
          </a:p>
          <a:p>
            <a:endParaRPr lang="en-US" altLang="en-US"/>
          </a:p>
          <a:p>
            <a:r>
              <a:rPr lang="en-US" altLang="en-US"/>
              <a:t>stack: ( / (</a:t>
            </a:r>
          </a:p>
          <a:p>
            <a:r>
              <a:rPr lang="en-US" altLang="en-US"/>
              <a:t>output: [A B + C E - * ]</a:t>
            </a:r>
          </a:p>
        </p:txBody>
      </p:sp>
    </p:spTree>
    <p:extLst>
      <p:ext uri="{BB962C8B-B14F-4D97-AF65-F5344CB8AC3E}">
        <p14:creationId xmlns:p14="http://schemas.microsoft.com/office/powerpoint/2010/main" val="2124352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+ G ) )</a:t>
            </a:r>
          </a:p>
          <a:p>
            <a:endParaRPr lang="en-US" altLang="en-US"/>
          </a:p>
          <a:p>
            <a:r>
              <a:rPr lang="en-US" altLang="en-US"/>
              <a:t>stack: ( / (</a:t>
            </a:r>
          </a:p>
          <a:p>
            <a:r>
              <a:rPr lang="en-US" altLang="en-US"/>
              <a:t>output: [A B + C E - * F ]</a:t>
            </a:r>
          </a:p>
        </p:txBody>
      </p:sp>
    </p:spTree>
    <p:extLst>
      <p:ext uri="{BB962C8B-B14F-4D97-AF65-F5344CB8AC3E}">
        <p14:creationId xmlns:p14="http://schemas.microsoft.com/office/powerpoint/2010/main" val="3761440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 G ) )</a:t>
            </a:r>
          </a:p>
          <a:p>
            <a:endParaRPr lang="en-US" altLang="en-US"/>
          </a:p>
          <a:p>
            <a:r>
              <a:rPr lang="en-US" altLang="en-US"/>
              <a:t>stack: ( / ( +</a:t>
            </a:r>
          </a:p>
          <a:p>
            <a:r>
              <a:rPr lang="en-US" altLang="en-US"/>
              <a:t>output: [A B + C E - * F ]</a:t>
            </a:r>
          </a:p>
        </p:txBody>
      </p:sp>
    </p:spTree>
    <p:extLst>
      <p:ext uri="{BB962C8B-B14F-4D97-AF65-F5344CB8AC3E}">
        <p14:creationId xmlns:p14="http://schemas.microsoft.com/office/powerpoint/2010/main" val="464544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ADT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Pop or Top on an empty stack is generally considered an error (stack underflow error) in the stack ADT. </a:t>
            </a:r>
          </a:p>
          <a:p>
            <a:endParaRPr lang="en-US" altLang="zh-CN" dirty="0"/>
          </a:p>
          <a:p>
            <a:r>
              <a:rPr lang="en-US" altLang="zh-CN" dirty="0"/>
              <a:t>Running out of space when performing a Push is an implementation error (stack overflow error) but not an ADT error.</a:t>
            </a:r>
          </a:p>
          <a:p>
            <a:endParaRPr lang="en-US" altLang="zh-CN" dirty="0"/>
          </a:p>
          <a:p>
            <a:r>
              <a:rPr lang="en-US" altLang="zh-CN" dirty="0"/>
              <a:t>Stacks are sometimes known as LIFO (last in, first out) lists.</a:t>
            </a:r>
          </a:p>
        </p:txBody>
      </p:sp>
    </p:spTree>
    <p:extLst>
      <p:ext uri="{BB962C8B-B14F-4D97-AF65-F5344CB8AC3E}">
        <p14:creationId xmlns:p14="http://schemas.microsoft.com/office/powerpoint/2010/main" val="11803422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) )</a:t>
            </a:r>
          </a:p>
          <a:p>
            <a:endParaRPr lang="en-US" altLang="en-US"/>
          </a:p>
          <a:p>
            <a:r>
              <a:rPr lang="en-US" altLang="en-US"/>
              <a:t>stack: ( / ( +</a:t>
            </a:r>
          </a:p>
          <a:p>
            <a:r>
              <a:rPr lang="en-US" altLang="en-US"/>
              <a:t>output: [A B + C E - * F G ]</a:t>
            </a:r>
          </a:p>
        </p:txBody>
      </p:sp>
    </p:spTree>
    <p:extLst>
      <p:ext uri="{BB962C8B-B14F-4D97-AF65-F5344CB8AC3E}">
        <p14:creationId xmlns:p14="http://schemas.microsoft.com/office/powerpoint/2010/main" val="19544828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r>
              <a:rPr lang="en-US" altLang="en-US"/>
              <a:t>	)</a:t>
            </a:r>
          </a:p>
          <a:p>
            <a:endParaRPr lang="en-US" altLang="en-US"/>
          </a:p>
          <a:p>
            <a:r>
              <a:rPr lang="en-US" altLang="en-US"/>
              <a:t>stack: ( /</a:t>
            </a:r>
          </a:p>
          <a:p>
            <a:r>
              <a:rPr lang="en-US" altLang="en-US"/>
              <a:t>output: [A B + C E - * F G + ]</a:t>
            </a:r>
          </a:p>
        </p:txBody>
      </p:sp>
    </p:spTree>
    <p:extLst>
      <p:ext uri="{BB962C8B-B14F-4D97-AF65-F5344CB8AC3E}">
        <p14:creationId xmlns:p14="http://schemas.microsoft.com/office/powerpoint/2010/main" val="28787372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FPE Infix to Postfix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32" charset="2"/>
              <a:buNone/>
            </a:pPr>
            <a:endParaRPr lang="en-US" altLang="en-US"/>
          </a:p>
          <a:p>
            <a:endParaRPr lang="en-US" altLang="en-US"/>
          </a:p>
          <a:p>
            <a:r>
              <a:rPr lang="en-US" altLang="en-US"/>
              <a:t>stack: &lt;empty&gt;</a:t>
            </a:r>
          </a:p>
          <a:p>
            <a:r>
              <a:rPr lang="en-US" altLang="en-US"/>
              <a:t>output: [A B + C E - * F G + / ]</a:t>
            </a:r>
          </a:p>
        </p:txBody>
      </p:sp>
    </p:spTree>
    <p:extLst>
      <p:ext uri="{BB962C8B-B14F-4D97-AF65-F5344CB8AC3E}">
        <p14:creationId xmlns:p14="http://schemas.microsoft.com/office/powerpoint/2010/main" val="38624306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3AA36FB-3615-3B6A-4C0E-9076E3D4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0350"/>
            <a:ext cx="809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convert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2*3/(2-1)+5*3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into Postfix form</a:t>
            </a:r>
            <a:r>
              <a:rPr lang="en-US" altLang="en-US" sz="24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en-US" sz="2400">
              <a:solidFill>
                <a:schemeClr val="hlink"/>
              </a:solidFill>
            </a:endParaRPr>
          </a:p>
        </p:txBody>
      </p:sp>
      <p:sp>
        <p:nvSpPr>
          <p:cNvPr id="271445" name="Rectangle 85">
            <a:extLst>
              <a:ext uri="{FF2B5EF4-FFF2-40B4-BE49-F238E27FC236}">
                <a16:creationId xmlns:a16="http://schemas.microsoft.com/office/drawing/2014/main" id="{13C9D3D9-1FF3-52A3-C779-E6CE65D1A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6290976"/>
            <a:ext cx="45111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altLang="en-US" sz="110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So, the Postfix Expression is 23*21-/53*+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graphicFrame>
        <p:nvGraphicFramePr>
          <p:cNvPr id="271642" name="Group 282">
            <a:extLst>
              <a:ext uri="{FF2B5EF4-FFF2-40B4-BE49-F238E27FC236}">
                <a16:creationId xmlns:a16="http://schemas.microsoft.com/office/drawing/2014/main" id="{4F016AC7-A784-48B5-9CFC-E1F56CC5A98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295400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Empty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46" name="Group 286">
            <a:extLst>
              <a:ext uri="{FF2B5EF4-FFF2-40B4-BE49-F238E27FC236}">
                <a16:creationId xmlns:a16="http://schemas.microsoft.com/office/drawing/2014/main" id="{4A385910-E995-4702-93D4-F861926A7389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1676400"/>
          <a:ext cx="6705600" cy="365392"/>
        </p:xfrm>
        <a:graphic>
          <a:graphicData uri="http://schemas.openxmlformats.org/drawingml/2006/table">
            <a:tbl>
              <a:tblPr/>
              <a:tblGrid>
                <a:gridCol w="201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23" name="Group 263">
            <a:extLst>
              <a:ext uri="{FF2B5EF4-FFF2-40B4-BE49-F238E27FC236}">
                <a16:creationId xmlns:a16="http://schemas.microsoft.com/office/drawing/2014/main" id="{69440422-C4C3-4403-AB0A-4497DFC539C5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06692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22" name="Group 262">
            <a:extLst>
              <a:ext uri="{FF2B5EF4-FFF2-40B4-BE49-F238E27FC236}">
                <a16:creationId xmlns:a16="http://schemas.microsoft.com/office/drawing/2014/main" id="{E201D5E4-6BAE-421E-8C83-AC05C1B199A8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45427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21" name="Group 261">
            <a:extLst>
              <a:ext uri="{FF2B5EF4-FFF2-40B4-BE49-F238E27FC236}">
                <a16:creationId xmlns:a16="http://schemas.microsoft.com/office/drawing/2014/main" id="{541B70F6-AE0E-4082-A249-22E722F6D883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2819400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(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20" name="Group 260">
            <a:extLst>
              <a:ext uri="{FF2B5EF4-FFF2-40B4-BE49-F238E27FC236}">
                <a16:creationId xmlns:a16="http://schemas.microsoft.com/office/drawing/2014/main" id="{535EEC26-DD24-488A-BD98-95725C041305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1627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27" name="Group 267">
            <a:extLst>
              <a:ext uri="{FF2B5EF4-FFF2-40B4-BE49-F238E27FC236}">
                <a16:creationId xmlns:a16="http://schemas.microsoft.com/office/drawing/2014/main" id="{C8CE5144-93D6-4BF0-A37D-AEF50B88B55F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611563"/>
          <a:ext cx="6705600" cy="36539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-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/(-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17" name="Group 257">
            <a:extLst>
              <a:ext uri="{FF2B5EF4-FFF2-40B4-BE49-F238E27FC236}">
                <a16:creationId xmlns:a16="http://schemas.microsoft.com/office/drawing/2014/main" id="{2D0C936D-0A77-4242-AFC0-747D7436D58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962400"/>
          <a:ext cx="6705600" cy="381000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/(-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16" name="Group 256">
            <a:extLst>
              <a:ext uri="{FF2B5EF4-FFF2-40B4-BE49-F238E27FC236}">
                <a16:creationId xmlns:a16="http://schemas.microsoft.com/office/drawing/2014/main" id="{9D249C07-A5A6-4AAF-BC2C-578898D555AF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435927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)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/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15" name="Group 255">
            <a:extLst>
              <a:ext uri="{FF2B5EF4-FFF2-40B4-BE49-F238E27FC236}">
                <a16:creationId xmlns:a16="http://schemas.microsoft.com/office/drawing/2014/main" id="{5FA8F56C-2480-47F0-BB41-2DACE7DFB40B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4724400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23*21-/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14" name="Group 254">
            <a:extLst>
              <a:ext uri="{FF2B5EF4-FFF2-40B4-BE49-F238E27FC236}">
                <a16:creationId xmlns:a16="http://schemas.microsoft.com/office/drawing/2014/main" id="{379289AF-2DB5-46B9-9F62-914CDACEFE4D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08952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5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+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23*21-/5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13" name="Group 253">
            <a:extLst>
              <a:ext uri="{FF2B5EF4-FFF2-40B4-BE49-F238E27FC236}">
                <a16:creationId xmlns:a16="http://schemas.microsoft.com/office/drawing/2014/main" id="{BEC714AE-6E3D-4ED9-AE78-2083AC4170F1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791200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+*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71" name="Group 311">
            <a:extLst>
              <a:ext uri="{FF2B5EF4-FFF2-40B4-BE49-F238E27FC236}">
                <a16:creationId xmlns:a16="http://schemas.microsoft.com/office/drawing/2014/main" id="{147ED5E7-A1B1-40A8-B340-5F0DDB8867B2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838200"/>
          <a:ext cx="6705600" cy="457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Expression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charset="0"/>
                        </a:rPr>
                        <a:t>Output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49" name="Group 289">
            <a:extLst>
              <a:ext uri="{FF2B5EF4-FFF2-40B4-BE49-F238E27FC236}">
                <a16:creationId xmlns:a16="http://schemas.microsoft.com/office/drawing/2014/main" id="{6A5D5171-16E9-4FE9-84C2-42FB99ED18DA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5426075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*</a:t>
                      </a: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+*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1660" name="Group 300">
            <a:extLst>
              <a:ext uri="{FF2B5EF4-FFF2-40B4-BE49-F238E27FC236}">
                <a16:creationId xmlns:a16="http://schemas.microsoft.com/office/drawing/2014/main" id="{A0A74E23-305D-455B-B77A-80A2B78E07EF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6172200"/>
          <a:ext cx="6705600" cy="365392"/>
        </p:xfrm>
        <a:graphic>
          <a:graphicData uri="http://schemas.openxmlformats.org/drawingml/2006/table">
            <a:tbl>
              <a:tblPr/>
              <a:tblGrid>
                <a:gridCol w="202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</a:rPr>
                        <a:t>Empty</a:t>
                      </a: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itchFamily="34" charset="0"/>
                          <a:cs typeface="Times New Roman" charset="0"/>
                        </a:rPr>
                        <a:t>23*21-/53*+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</a:endParaRPr>
                    </a:p>
                  </a:txBody>
                  <a:tcPr marT="45536" marB="455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1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1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300" fill="hold"/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300" fill="hold"/>
                                        <p:tgtEl>
                                          <p:spTgt spid="27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445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D430EDD-5F63-2A24-08B0-14858BF21B1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Evaluation a postfix expression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626C7FBD-A483-18B5-6251-2567ABD55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199" y="1676400"/>
            <a:ext cx="10515599" cy="41783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operator in a postfix string refers to the previous two operands in the string.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Suppose that each time we read an operand we </a:t>
            </a:r>
            <a:r>
              <a:rPr lang="en-US" altLang="en-US" sz="2400" b="1" u="sng" dirty="0"/>
              <a:t>push</a:t>
            </a:r>
            <a:r>
              <a:rPr lang="en-US" altLang="en-US" sz="2400" dirty="0"/>
              <a:t> it into a stack. When we reach an operator, its operands will then be top two elements on the stack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can then </a:t>
            </a:r>
            <a:r>
              <a:rPr lang="en-US" altLang="en-US" sz="2400" b="1" u="sng" dirty="0"/>
              <a:t>pop</a:t>
            </a:r>
            <a:r>
              <a:rPr lang="en-US" altLang="en-US" sz="2400" dirty="0"/>
              <a:t> these two elements, perform the indicated operation on them, and </a:t>
            </a:r>
            <a:r>
              <a:rPr lang="en-US" altLang="en-US" sz="2400" b="1" u="sng" dirty="0"/>
              <a:t>push </a:t>
            </a:r>
            <a:r>
              <a:rPr lang="en-US" altLang="en-US" sz="2400" dirty="0"/>
              <a:t>the result on the stack.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So that it will be available for use as an operand of the next operator.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C131B0D-AE0D-563D-1C8F-F952846ADDF9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Evaluating Postfix Notation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34EBBB34-4557-8DEA-BB23-EEA3394101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38386" y="1295400"/>
            <a:ext cx="9639946" cy="48768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Use a stack to evaluate an expression in postfix notation.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The postfix expression to be evaluated is scanned from left to right.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Variables or constants are pushed onto the stack.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When an operator is encountered, the indicated action is performed using the top elements of the stack, and the result replaces the operands on the stack.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A0B4608-6062-D9E1-4608-31EE92F74C1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Evaluating a postfix expression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83303FB-1656-123C-1F30-10E1BDB15D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Initialise an empty stack</a:t>
            </a:r>
          </a:p>
          <a:p>
            <a:pPr eaLnBrk="1" hangingPunct="1"/>
            <a:r>
              <a:rPr lang="en-GB" altLang="en-US"/>
              <a:t>While token remain in the input stream</a:t>
            </a:r>
          </a:p>
          <a:p>
            <a:pPr lvl="1" indent="-209550"/>
            <a:r>
              <a:rPr lang="en-GB" altLang="en-US"/>
              <a:t>Read next token</a:t>
            </a:r>
          </a:p>
          <a:p>
            <a:pPr lvl="1" indent="-209550"/>
            <a:r>
              <a:rPr lang="en-GB" altLang="en-US"/>
              <a:t>If token is a number, push it into the stack</a:t>
            </a:r>
          </a:p>
          <a:p>
            <a:pPr lvl="1" indent="-209550"/>
            <a:r>
              <a:rPr lang="en-GB" altLang="en-US"/>
              <a:t>Else, if token is an operator, pop top two tokens off the stack,apply the operator, and push the answer back into the stack</a:t>
            </a:r>
          </a:p>
          <a:p>
            <a:pPr eaLnBrk="1" hangingPunct="1"/>
            <a:r>
              <a:rPr lang="en-GB" altLang="en-US"/>
              <a:t>Pop the answer off the stack.</a:t>
            </a:r>
          </a:p>
        </p:txBody>
      </p:sp>
      <p:sp>
        <p:nvSpPr>
          <p:cNvPr id="78852" name="Rectangle 4">
            <a:extLst>
              <a:ext uri="{FF2B5EF4-FFF2-40B4-BE49-F238E27FC236}">
                <a16:creationId xmlns:a16="http://schemas.microsoft.com/office/drawing/2014/main" id="{E51B856B-190B-3A9E-5431-CE012B07B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622141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ClrTx/>
              <a:buSzTx/>
              <a:buFontTx/>
              <a:buChar char="–"/>
            </a:pPr>
            <a:endParaRPr lang="en-GB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8D4249A9-3F17-462F-B7E8-74755A9AA262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1981200" y="381000"/>
            <a:ext cx="8229600" cy="762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>
                <a:ea typeface="MS Mincho" charset="-128"/>
              </a:rPr>
              <a:t>Example: postfix expressions</a:t>
            </a:r>
            <a:br>
              <a:rPr lang="en-US">
                <a:ea typeface="MS Mincho" charset="-128"/>
              </a:rPr>
            </a:br>
            <a:r>
              <a:rPr lang="en-US">
                <a:ea typeface="MS Mincho" charset="-128"/>
              </a:rPr>
              <a:t>(cont.)</a:t>
            </a:r>
          </a:p>
        </p:txBody>
      </p:sp>
      <p:pic>
        <p:nvPicPr>
          <p:cNvPr id="79875" name="Picture 3" descr="A:\stacks_fig2.jpg">
            <a:extLst>
              <a:ext uri="{FF2B5EF4-FFF2-40B4-BE49-F238E27FC236}">
                <a16:creationId xmlns:a16="http://schemas.microsoft.com/office/drawing/2014/main" id="{CE16D58A-DC68-0EA9-1439-ED70FA821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438401"/>
            <a:ext cx="75438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93ADB60-EB17-DC60-D89F-A4DA78FAA4DA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Postfix  expressions: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Algorithm using stacks (cont.)</a:t>
            </a:r>
          </a:p>
        </p:txBody>
      </p:sp>
      <p:pic>
        <p:nvPicPr>
          <p:cNvPr id="80899" name="Picture 3" descr="A:\stacks_fig3.jpg">
            <a:extLst>
              <a:ext uri="{FF2B5EF4-FFF2-40B4-BE49-F238E27FC236}">
                <a16:creationId xmlns:a16="http://schemas.microsoft.com/office/drawing/2014/main" id="{16E1E694-1189-7F28-D479-23225290E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905000"/>
            <a:ext cx="8001000" cy="438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>
            <a:extLst>
              <a:ext uri="{FF2B5EF4-FFF2-40B4-BE49-F238E27FC236}">
                <a16:creationId xmlns:a16="http://schemas.microsoft.com/office/drawing/2014/main" id="{99FBDA2D-91D7-40C5-A031-F9E2146FBAA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/>
              <a:t>Algorithm for evaluating a postfix expression (Cond.)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762516B4-99CF-8A05-D6F4-CBBD9487D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0" y="1447800"/>
            <a:ext cx="7772400" cy="4953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WHILE more input items exist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If</a:t>
            </a:r>
            <a:r>
              <a:rPr lang="en-US" altLang="en-US" sz="2000">
                <a:solidFill>
                  <a:schemeClr val="hlink"/>
                </a:solidFill>
              </a:rPr>
              <a:t> symb</a:t>
            </a:r>
            <a:r>
              <a:rPr lang="en-US" altLang="en-US" sz="2000"/>
              <a:t> is an operand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then </a:t>
            </a:r>
            <a:r>
              <a:rPr lang="en-US" altLang="en-US" sz="2000">
                <a:solidFill>
                  <a:schemeClr val="hlink"/>
                </a:solidFill>
              </a:rPr>
              <a:t>push (opndstk,symb)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else 	</a:t>
            </a:r>
            <a:r>
              <a:rPr lang="en-US" altLang="en-US" sz="2000">
                <a:solidFill>
                  <a:srgbClr val="33CC33"/>
                </a:solidFill>
              </a:rPr>
              <a:t>//symbol is an operator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chemeClr val="hlink"/>
                </a:solidFill>
              </a:rPr>
              <a:t>Opnd1</a:t>
            </a:r>
            <a:r>
              <a:rPr lang="en-US" altLang="en-US" sz="2000"/>
              <a:t>=pop(opndstk);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chemeClr val="hlink"/>
                </a:solidFill>
              </a:rPr>
              <a:t>Opnd2</a:t>
            </a:r>
            <a:r>
              <a:rPr lang="en-US" altLang="en-US" sz="2000"/>
              <a:t>=pop(opndnstk);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chemeClr val="hlink"/>
                </a:solidFill>
              </a:rPr>
              <a:t>Value</a:t>
            </a:r>
            <a:r>
              <a:rPr lang="en-US" altLang="en-US" sz="2000"/>
              <a:t> = result of applying </a:t>
            </a:r>
            <a:r>
              <a:rPr lang="en-US" altLang="en-US" sz="2000">
                <a:solidFill>
                  <a:schemeClr val="hlink"/>
                </a:solidFill>
              </a:rPr>
              <a:t>symb </a:t>
            </a:r>
            <a:r>
              <a:rPr lang="en-US" altLang="en-US" sz="2000"/>
              <a:t>to </a:t>
            </a:r>
            <a:r>
              <a:rPr lang="en-US" altLang="en-US" sz="2000">
                <a:solidFill>
                  <a:schemeClr val="hlink"/>
                </a:solidFill>
              </a:rPr>
              <a:t>opnd1 &amp; opnd2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	</a:t>
            </a:r>
            <a:r>
              <a:rPr lang="en-US" altLang="en-US" sz="2000">
                <a:solidFill>
                  <a:schemeClr val="hlink"/>
                </a:solidFill>
              </a:rPr>
              <a:t>Push(opndstk,value);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	}		</a:t>
            </a:r>
            <a:r>
              <a:rPr lang="en-US" altLang="en-US" sz="2000">
                <a:solidFill>
                  <a:srgbClr val="33CC33"/>
                </a:solidFill>
              </a:rPr>
              <a:t>//End of else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} </a:t>
            </a:r>
            <a:r>
              <a:rPr lang="en-US" altLang="en-US" sz="2000">
                <a:solidFill>
                  <a:srgbClr val="33CC33"/>
                </a:solidFill>
              </a:rPr>
              <a:t>// end while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/>
              <a:t>Result = pop (opndstk);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0771" name="Line 3"/>
          <p:cNvSpPr>
            <a:spLocks noChangeShapeType="1"/>
          </p:cNvSpPr>
          <p:nvPr/>
        </p:nvSpPr>
        <p:spPr bwMode="auto">
          <a:xfrm>
            <a:off x="5006975" y="2376488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>
            <a:off x="5006975" y="55006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7826375" y="2376488"/>
            <a:ext cx="0" cy="3124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5006975" y="50434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5006975" y="45862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6" name="Line 8"/>
          <p:cNvSpPr>
            <a:spLocks noChangeShapeType="1"/>
          </p:cNvSpPr>
          <p:nvPr/>
        </p:nvSpPr>
        <p:spPr bwMode="auto">
          <a:xfrm>
            <a:off x="5006975" y="41290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7" name="Line 9"/>
          <p:cNvSpPr>
            <a:spLocks noChangeShapeType="1"/>
          </p:cNvSpPr>
          <p:nvPr/>
        </p:nvSpPr>
        <p:spPr bwMode="auto">
          <a:xfrm>
            <a:off x="5006975" y="36718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8" name="Line 10"/>
          <p:cNvSpPr>
            <a:spLocks noChangeShapeType="1"/>
          </p:cNvSpPr>
          <p:nvPr/>
        </p:nvSpPr>
        <p:spPr bwMode="auto">
          <a:xfrm>
            <a:off x="5006975" y="3214688"/>
            <a:ext cx="2819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6226175" y="5133976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6226175" y="4662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160781" name="Text Box 13"/>
          <p:cNvSpPr txBox="1">
            <a:spLocks noChangeArrowheads="1"/>
          </p:cNvSpPr>
          <p:nvPr/>
        </p:nvSpPr>
        <p:spPr bwMode="auto">
          <a:xfrm>
            <a:off x="6226175" y="41290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160782" name="Text Box 14"/>
          <p:cNvSpPr txBox="1">
            <a:spLocks noChangeArrowheads="1"/>
          </p:cNvSpPr>
          <p:nvPr/>
        </p:nvSpPr>
        <p:spPr bwMode="auto">
          <a:xfrm>
            <a:off x="6226175" y="36718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160783" name="Text Box 15"/>
          <p:cNvSpPr txBox="1">
            <a:spLocks noChangeArrowheads="1"/>
          </p:cNvSpPr>
          <p:nvPr/>
        </p:nvSpPr>
        <p:spPr bwMode="auto">
          <a:xfrm>
            <a:off x="6226175" y="32146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9</a:t>
            </a:r>
          </a:p>
        </p:txBody>
      </p:sp>
      <p:sp>
        <p:nvSpPr>
          <p:cNvPr id="160784" name="Text Box 16"/>
          <p:cNvSpPr txBox="1">
            <a:spLocks noChangeArrowheads="1"/>
          </p:cNvSpPr>
          <p:nvPr/>
        </p:nvSpPr>
        <p:spPr bwMode="auto">
          <a:xfrm>
            <a:off x="6226175" y="2757488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sp>
        <p:nvSpPr>
          <p:cNvPr id="160785" name="Line 17"/>
          <p:cNvSpPr>
            <a:spLocks noChangeShapeType="1"/>
          </p:cNvSpPr>
          <p:nvPr/>
        </p:nvSpPr>
        <p:spPr bwMode="auto">
          <a:xfrm>
            <a:off x="3863975" y="2909888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0786" name="Text Box 18"/>
          <p:cNvSpPr txBox="1">
            <a:spLocks noChangeArrowheads="1"/>
          </p:cNvSpPr>
          <p:nvPr/>
        </p:nvSpPr>
        <p:spPr bwMode="auto">
          <a:xfrm>
            <a:off x="3352800" y="2703513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Top</a:t>
            </a:r>
          </a:p>
        </p:txBody>
      </p:sp>
      <p:sp>
        <p:nvSpPr>
          <p:cNvPr id="160787" name="Text Box 19"/>
          <p:cNvSpPr txBox="1">
            <a:spLocks noChangeArrowheads="1"/>
          </p:cNvSpPr>
          <p:nvPr/>
        </p:nvSpPr>
        <p:spPr bwMode="auto">
          <a:xfrm>
            <a:off x="3124200" y="5729288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/>
              <a:t>Stack model: only the top element is accessible</a:t>
            </a:r>
          </a:p>
        </p:txBody>
      </p:sp>
    </p:spTree>
    <p:extLst>
      <p:ext uri="{BB962C8B-B14F-4D97-AF65-F5344CB8AC3E}">
        <p14:creationId xmlns:p14="http://schemas.microsoft.com/office/powerpoint/2010/main" val="745587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>
            <a:extLst>
              <a:ext uri="{FF2B5EF4-FFF2-40B4-BE49-F238E27FC236}">
                <a16:creationId xmlns:a16="http://schemas.microsoft.com/office/drawing/2014/main" id="{DA9B1FDC-B94E-444C-B8CD-0570A031AB3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86000" y="457200"/>
            <a:ext cx="7772400" cy="11430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Question : Evaluate the following expression in postfix :</a:t>
            </a:r>
            <a:br>
              <a:rPr lang="en-US"/>
            </a:br>
            <a:r>
              <a:rPr lang="en-US"/>
              <a:t> 623+-382/+*2^3+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75D7D9CE-B9FD-DA73-EBE8-777ECA57C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352800"/>
          </a:xfrm>
        </p:spPr>
        <p:txBody>
          <a:bodyPr/>
          <a:lstStyle/>
          <a:p>
            <a:pPr marL="660400" indent="-660400">
              <a:buNone/>
            </a:pPr>
            <a:r>
              <a:rPr lang="en-US" altLang="en-US"/>
              <a:t>Final answer is </a:t>
            </a:r>
          </a:p>
          <a:p>
            <a:pPr marL="660400" indent="-660400"/>
            <a:r>
              <a:rPr lang="en-US" altLang="en-US"/>
              <a:t>49</a:t>
            </a:r>
          </a:p>
          <a:p>
            <a:pPr marL="660400" indent="-660400"/>
            <a:r>
              <a:rPr lang="en-US" altLang="en-US"/>
              <a:t>51</a:t>
            </a:r>
          </a:p>
          <a:p>
            <a:pPr marL="660400" indent="-660400"/>
            <a:r>
              <a:rPr lang="en-US" altLang="en-US"/>
              <a:t>52</a:t>
            </a:r>
          </a:p>
          <a:p>
            <a:pPr marL="660400" indent="-660400"/>
            <a:r>
              <a:rPr lang="en-US" altLang="en-US"/>
              <a:t>7</a:t>
            </a:r>
          </a:p>
          <a:p>
            <a:pPr marL="660400" indent="-660400"/>
            <a:r>
              <a:rPr lang="en-US" altLang="en-US"/>
              <a:t>None of these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Parsing Reverse-Polish Notation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The easiest way to parse reverse-Polish notation is to use an operand stack: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operands are processed by pushing them onto the stack</a:t>
            </a:r>
          </a:p>
          <a:p>
            <a:pPr lvl="1"/>
            <a:r>
              <a:rPr lang="en-US">
                <a:latin typeface="Arial" charset="0"/>
                <a:cs typeface="Arial" charset="0"/>
              </a:rPr>
              <a:t>when processing an operator: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pop the last two items off the operand stack,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perform the operation, and</a:t>
            </a:r>
          </a:p>
          <a:p>
            <a:pPr lvl="2"/>
            <a:r>
              <a:rPr lang="en-US">
                <a:latin typeface="Arial" charset="0"/>
                <a:cs typeface="Arial" charset="0"/>
              </a:rPr>
              <a:t>push the result back onto the stack</a:t>
            </a:r>
          </a:p>
        </p:txBody>
      </p:sp>
    </p:spTree>
    <p:extLst>
      <p:ext uri="{BB962C8B-B14F-4D97-AF65-F5344CB8AC3E}">
        <p14:creationId xmlns:p14="http://schemas.microsoft.com/office/powerpoint/2010/main" val="30965306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Evaluate the following reverse-Polish expression using a stack: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78887" name="Group 39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8715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Times New Roman" pitchFamily="18" charset="0"/>
                <a:cs typeface="Arial" charset="0"/>
              </a:rPr>
              <a:t>  2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090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92384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Times New Roman" pitchFamily="18" charset="0"/>
                <a:cs typeface="Arial" charset="0"/>
              </a:rPr>
              <a:t>  3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192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5596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Times New Roman" pitchFamily="18" charset="0"/>
                <a:cs typeface="Arial" charset="0"/>
              </a:rPr>
              <a:t>  +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294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90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2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3 = 5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 4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3972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1396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Times New Roman" pitchFamily="18" charset="0"/>
                <a:cs typeface="Arial" charset="0"/>
              </a:rPr>
              <a:t>  5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499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4793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Times New Roman" pitchFamily="18" charset="0"/>
                <a:cs typeface="Arial" charset="0"/>
              </a:rPr>
              <a:t>  6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036" name="Group 20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491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Times New Roman" pitchFamily="18" charset="0"/>
                <a:cs typeface="Arial" charset="0"/>
              </a:rPr>
              <a:t>  ×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704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0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of Stacks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Since a stack is a list, any list implementation will do.</a:t>
            </a:r>
          </a:p>
          <a:p>
            <a:endParaRPr lang="en-US" altLang="zh-CN"/>
          </a:p>
          <a:p>
            <a:r>
              <a:rPr lang="en-US" altLang="zh-CN"/>
              <a:t>We will give two popular implementations. One uses pointers and the other uses an array.</a:t>
            </a:r>
          </a:p>
          <a:p>
            <a:endParaRPr lang="en-US" altLang="zh-CN"/>
          </a:p>
          <a:p>
            <a:r>
              <a:rPr lang="en-US" altLang="zh-CN"/>
              <a:t>No matter in which case, if we use good programming principles, the calling routines do not need to know which method is being used.</a:t>
            </a:r>
          </a:p>
        </p:txBody>
      </p:sp>
    </p:spTree>
    <p:extLst>
      <p:ext uri="{BB962C8B-B14F-4D97-AF65-F5344CB8AC3E}">
        <p14:creationId xmlns:p14="http://schemas.microsoft.com/office/powerpoint/2010/main" val="2826515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6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5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6 = 30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–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806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17361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600201"/>
            <a:ext cx="8075613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30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4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4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30 = –26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7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9109" name="Group 21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3807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Times New Roman" pitchFamily="18" charset="0"/>
                <a:cs typeface="Arial" charset="0"/>
              </a:rPr>
              <a:t>  ×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011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–26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8567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–26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–26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Times New Roman" pitchFamily="18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7 = –182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+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114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 –182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0223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–182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5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–182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5 = –177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 –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216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–177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7230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–177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and push 1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(–177) = 178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</a:t>
            </a:r>
            <a:r>
              <a:rPr lang="en-US">
                <a:solidFill>
                  <a:srgbClr val="FF0066"/>
                </a:solidFill>
                <a:latin typeface="Times New Roman" pitchFamily="18" charset="0"/>
                <a:cs typeface="Arial" charset="0"/>
              </a:rPr>
              <a:t>–</a:t>
            </a:r>
            <a:r>
              <a:rPr lang="en-US">
                <a:latin typeface="Times New Roman" pitchFamily="18" charset="0"/>
                <a:cs typeface="Arial" charset="0"/>
              </a:rPr>
              <a:t>  8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4212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62618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Times New Roman" pitchFamily="18" charset="0"/>
                <a:cs typeface="Arial" charset="0"/>
              </a:rPr>
              <a:t>  9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5236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059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Push </a:t>
            </a:r>
            <a:r>
              <a:rPr lang="en-US">
                <a:latin typeface="Times New Roman" pitchFamily="18" charset="0"/>
                <a:cs typeface="Arial" charset="0"/>
              </a:rPr>
              <a:t>1</a:t>
            </a:r>
            <a:r>
              <a:rPr lang="en-US">
                <a:latin typeface="Arial" charset="0"/>
                <a:cs typeface="Arial" charset="0"/>
              </a:rPr>
              <a:t> onto the stack </a:t>
            </a: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Times New Roman" pitchFamily="18" charset="0"/>
                <a:cs typeface="Arial" charset="0"/>
              </a:rPr>
              <a:t>  ×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6260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1390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8613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9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9 = 72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×</a:t>
            </a:r>
            <a:r>
              <a:rPr lang="en-US">
                <a:latin typeface="Times New Roman" pitchFamily="18" charset="0"/>
                <a:cs typeface="Arial" charset="0"/>
              </a:rPr>
              <a:t>  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3188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72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178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80096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cs typeface="Arial" charset="0"/>
              </a:rPr>
              <a:t>Reverse-Polish Notation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95438"/>
            <a:ext cx="8229600" cy="4525962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>
                <a:latin typeface="Arial" charset="0"/>
                <a:cs typeface="Arial" charset="0"/>
              </a:rPr>
              <a:t>	Pop </a:t>
            </a:r>
            <a:r>
              <a:rPr lang="en-US">
                <a:latin typeface="Times New Roman" pitchFamily="18" charset="0"/>
                <a:cs typeface="Arial" charset="0"/>
              </a:rPr>
              <a:t>72</a:t>
            </a:r>
            <a:r>
              <a:rPr lang="en-US">
                <a:latin typeface="Arial" charset="0"/>
                <a:cs typeface="Arial" charset="0"/>
              </a:rPr>
              <a:t> and </a:t>
            </a:r>
            <a:r>
              <a:rPr lang="en-US">
                <a:latin typeface="Times New Roman" pitchFamily="18" charset="0"/>
                <a:cs typeface="Arial" charset="0"/>
              </a:rPr>
              <a:t>178</a:t>
            </a:r>
            <a:r>
              <a:rPr lang="en-US">
                <a:latin typeface="Arial" charset="0"/>
                <a:cs typeface="Arial" charset="0"/>
              </a:rPr>
              <a:t> and push </a:t>
            </a:r>
            <a:r>
              <a:rPr lang="en-US">
                <a:latin typeface="Times New Roman" pitchFamily="18" charset="0"/>
                <a:cs typeface="Arial" charset="0"/>
              </a:rPr>
              <a:t>178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>
                <a:latin typeface="Times New Roman" pitchFamily="18" charset="0"/>
                <a:cs typeface="Arial" charset="0"/>
              </a:rPr>
              <a:t> 72 = 250</a:t>
            </a:r>
            <a:endParaRPr lang="en-US">
              <a:latin typeface="Arial" charset="0"/>
              <a:cs typeface="Arial" charset="0"/>
            </a:endParaRPr>
          </a:p>
          <a:p>
            <a:pPr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		 </a:t>
            </a:r>
            <a:r>
              <a:rPr lang="en-US">
                <a:latin typeface="Times New Roman" pitchFamily="18" charset="0"/>
                <a:cs typeface="Arial" charset="0"/>
              </a:rPr>
              <a:t>1  2  3  +  4  5  6  ×  –  7  ×  +  –  8  9  ×  </a:t>
            </a:r>
            <a:r>
              <a:rPr lang="en-US">
                <a:solidFill>
                  <a:srgbClr val="D20000"/>
                </a:solidFill>
                <a:latin typeface="Times New Roman" pitchFamily="18" charset="0"/>
                <a:cs typeface="Arial" charset="0"/>
              </a:rPr>
              <a:t>+</a:t>
            </a: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  <a:p>
            <a:pPr>
              <a:buFontTx/>
              <a:buNone/>
            </a:pPr>
            <a:endParaRPr lang="en-US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97284" name="Group 4"/>
          <p:cNvGraphicFramePr>
            <a:graphicFrameLocks noGrp="1"/>
          </p:cNvGraphicFramePr>
          <p:nvPr/>
        </p:nvGraphicFramePr>
        <p:xfrm>
          <a:off x="8328026" y="3429000"/>
          <a:ext cx="1319213" cy="3108960"/>
        </p:xfrm>
        <a:graphic>
          <a:graphicData uri="http://schemas.openxmlformats.org/drawingml/2006/table">
            <a:tbl>
              <a:tblPr/>
              <a:tblGrid>
                <a:gridCol w="131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D2000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D20000"/>
                          </a:solidFill>
                          <a:effectLst/>
                          <a:latin typeface="Times New Roman" pitchFamily="18" charset="0"/>
                        </a:rPr>
                        <a:t>250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81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 Implementation of Stacks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Stack is defined as a pointer to a structure. The structure contains the TopOfStack and Capacity fields. Once the maximum size is known, the stack array can be dynamically allocated.</a:t>
            </a:r>
          </a:p>
          <a:p>
            <a:endParaRPr lang="en-US" altLang="zh-CN"/>
          </a:p>
          <a:p>
            <a:r>
              <a:rPr lang="en-US" altLang="zh-CN"/>
              <a:t>Associated with each stack is TopOfStack, which is -1 for an empty stack (this is how an empty stack is initialized). </a:t>
            </a:r>
          </a:p>
        </p:txBody>
      </p:sp>
    </p:spTree>
    <p:extLst>
      <p:ext uri="{BB962C8B-B14F-4D97-AF65-F5344CB8AC3E}">
        <p14:creationId xmlns:p14="http://schemas.microsoft.com/office/powerpoint/2010/main" val="13111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3862</Words>
  <Application>Microsoft Office PowerPoint</Application>
  <PresentationFormat>Widescreen</PresentationFormat>
  <Paragraphs>604</Paragraphs>
  <Slides>89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8" baseType="lpstr">
      <vt:lpstr>MS Mincho</vt:lpstr>
      <vt:lpstr>Aptos</vt:lpstr>
      <vt:lpstr>Aptos Display</vt:lpstr>
      <vt:lpstr>Arial</vt:lpstr>
      <vt:lpstr>Monotype Sorts</vt:lpstr>
      <vt:lpstr>Tahoma</vt:lpstr>
      <vt:lpstr>Times New Roman</vt:lpstr>
      <vt:lpstr>Wingdings</vt:lpstr>
      <vt:lpstr>Office Theme</vt:lpstr>
      <vt:lpstr>Stack ADT and Its Applications</vt:lpstr>
      <vt:lpstr>Simple Array Implementation of Lists</vt:lpstr>
      <vt:lpstr>PowerPoint Presentation</vt:lpstr>
      <vt:lpstr>PowerPoint Presentation</vt:lpstr>
      <vt:lpstr>Stack ADT</vt:lpstr>
      <vt:lpstr>Stack ADT</vt:lpstr>
      <vt:lpstr>Stack ADT</vt:lpstr>
      <vt:lpstr>Implementation of Stacks</vt:lpstr>
      <vt:lpstr>Array Implementation of Stacks</vt:lpstr>
      <vt:lpstr>Array Implementation of Stacks</vt:lpstr>
      <vt:lpstr>PowerPoint Presentation</vt:lpstr>
      <vt:lpstr>Implementation</vt:lpstr>
      <vt:lpstr>Algorithm (Array based)</vt:lpstr>
      <vt:lpstr>Array Implementation of Stacks</vt:lpstr>
      <vt:lpstr>Array Implementation of Stacks</vt:lpstr>
      <vt:lpstr> Application of Stacks </vt:lpstr>
      <vt:lpstr>Infix  Notation</vt:lpstr>
      <vt:lpstr>Prefix Notation</vt:lpstr>
      <vt:lpstr>Postfix Notation</vt:lpstr>
      <vt:lpstr>Infix, Prefix and Postfix</vt:lpstr>
      <vt:lpstr>Arithmetic Expression Evaluation</vt:lpstr>
      <vt:lpstr>Reverse-Polish Notation</vt:lpstr>
      <vt:lpstr>Parentheses</vt:lpstr>
      <vt:lpstr>What about Prefix Notation?</vt:lpstr>
      <vt:lpstr>Postfix Notation</vt:lpstr>
      <vt:lpstr>Conclusion:</vt:lpstr>
      <vt:lpstr>Fully Parenthesized Expression</vt:lpstr>
      <vt:lpstr>Reverse-Polish Notation</vt:lpstr>
      <vt:lpstr>Reverse-Polish Notation</vt:lpstr>
      <vt:lpstr>Reverse-Polish Notation</vt:lpstr>
      <vt:lpstr>Infix to Prefix Conversion </vt:lpstr>
      <vt:lpstr>Infix to Prefix Conversion </vt:lpstr>
      <vt:lpstr>Infix to Prefix Conversion </vt:lpstr>
      <vt:lpstr>Infix to Prefix Conversion </vt:lpstr>
      <vt:lpstr>Infix to Postfix</vt:lpstr>
      <vt:lpstr>Computer Algorithm  FPE Infix To Postfix</vt:lpstr>
      <vt:lpstr>FPE Infix To Postfix</vt:lpstr>
      <vt:lpstr>Infix to Postfix</vt:lpstr>
      <vt:lpstr>PowerPoint Presentation</vt:lpstr>
      <vt:lpstr>Infix to Postfix Algorithm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FPE Infix to Postfix</vt:lpstr>
      <vt:lpstr>PowerPoint Presentation</vt:lpstr>
      <vt:lpstr>Evaluation a postfix expression</vt:lpstr>
      <vt:lpstr>Evaluating Postfix Notation</vt:lpstr>
      <vt:lpstr>Evaluating a postfix expression</vt:lpstr>
      <vt:lpstr>Example: postfix expressions (cont.)</vt:lpstr>
      <vt:lpstr>Postfix  expressions:  Algorithm using stacks (cont.)</vt:lpstr>
      <vt:lpstr>Algorithm for evaluating a postfix expression (Cond.)</vt:lpstr>
      <vt:lpstr>Question : Evaluate the following expression in postfix :  623+-382/+*2^3+</vt:lpstr>
      <vt:lpstr>Parsing 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  <vt:lpstr>Reverse-Polish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 ADT and Its Applications</dc:title>
  <dc:creator>Dr. Tahir Maqsood</dc:creator>
  <cp:lastModifiedBy>Dr. Tahir Maqsood</cp:lastModifiedBy>
  <cp:revision>8</cp:revision>
  <dcterms:created xsi:type="dcterms:W3CDTF">2024-02-20T07:11:04Z</dcterms:created>
  <dcterms:modified xsi:type="dcterms:W3CDTF">2024-02-20T09:06:42Z</dcterms:modified>
</cp:coreProperties>
</file>