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0" r:id="rId6"/>
    <p:sldId id="261" r:id="rId7"/>
    <p:sldId id="262" r:id="rId8"/>
    <p:sldId id="263" r:id="rId9"/>
    <p:sldId id="267" r:id="rId10"/>
    <p:sldId id="268" r:id="rId11"/>
    <p:sldId id="270" r:id="rId12"/>
    <p:sldId id="271" r:id="rId13"/>
    <p:sldId id="269" r:id="rId14"/>
    <p:sldId id="272"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46735" y="0"/>
            <a:ext cx="11004550" cy="3773805"/>
          </a:xfrm>
          <a:prstGeom prst="rect">
            <a:avLst/>
          </a:prstGeom>
        </p:spPr>
        <p:txBody>
          <a:bodyPr>
            <a:noAutofit/>
          </a:bodyPr>
          <a:p>
            <a:pPr marL="0" indent="0" algn="just" defTabSz="266700">
              <a:spcAft>
                <a:spcPct val="0"/>
              </a:spcAft>
            </a:pPr>
            <a:r>
              <a:rPr sz="3200" b="1" u="sng">
                <a:latin typeface="Times New Roman" panose="02020603050405020304"/>
                <a:ea typeface="Times New Roman" panose="02020603050405020304"/>
              </a:rPr>
              <a:t>Neural Networks</a:t>
            </a:r>
            <a:endParaRPr sz="3200" b="1" u="sng">
              <a:latin typeface="Times New Roman" panose="02020603050405020304"/>
              <a:ea typeface="Times New Roman" panose="02020603050405020304"/>
            </a:endParaRPr>
          </a:p>
          <a:p>
            <a:pPr marL="0" indent="0" algn="just" defTabSz="266700">
              <a:spcAft>
                <a:spcPct val="0"/>
              </a:spcAft>
            </a:pPr>
            <a:r>
              <a:rPr sz="3200" b="1">
                <a:latin typeface="Times New Roman" panose="02020603050405020304"/>
                <a:ea typeface="Times New Roman" panose="02020603050405020304"/>
              </a:rPr>
              <a:t> </a:t>
            </a:r>
            <a:endParaRPr sz="3200" b="1">
              <a:latin typeface="Times New Roman" panose="02020603050405020304"/>
              <a:ea typeface="Times New Roman" panose="02020603050405020304"/>
            </a:endParaRPr>
          </a:p>
          <a:p>
            <a:pPr marL="285750" indent="-285750" algn="just" defTabSz="266700">
              <a:spcAft>
                <a:spcPct val="0"/>
              </a:spcAft>
              <a:buFont typeface="Arial" panose="020B0604020202020204" pitchFamily="34" charset="0"/>
              <a:buChar char="•"/>
            </a:pPr>
            <a:r>
              <a:rPr sz="2400">
                <a:latin typeface="Times New Roman" panose="02020603050405020304"/>
                <a:ea typeface="Times New Roman" panose="02020603050405020304"/>
              </a:rPr>
              <a:t>A neural network is a method in artificial intelligence that teaches computers to process data inspired by the human brain.</a:t>
            </a:r>
            <a:endParaRPr sz="2400">
              <a:latin typeface="Times New Roman" panose="02020603050405020304"/>
              <a:ea typeface="Times New Roman" panose="02020603050405020304"/>
            </a:endParaRPr>
          </a:p>
          <a:p>
            <a:pPr marL="342900" indent="-342900" algn="just" defTabSz="266700">
              <a:spcAft>
                <a:spcPct val="0"/>
              </a:spcAft>
              <a:buFont typeface="Arial" panose="020B0604020202020204" pitchFamily="34" charset="0"/>
              <a:buChar char="•"/>
            </a:pPr>
            <a:endParaRPr sz="2400">
              <a:latin typeface="Times New Roman" panose="02020603050405020304"/>
              <a:ea typeface="Times New Roman" panose="02020603050405020304"/>
            </a:endParaRPr>
          </a:p>
          <a:p>
            <a:pPr marL="285750" indent="-285750" algn="just" defTabSz="266700">
              <a:spcAft>
                <a:spcPct val="0"/>
              </a:spcAft>
              <a:buFont typeface="Arial" panose="020B0604020202020204" pitchFamily="34" charset="0"/>
              <a:buChar char="•"/>
            </a:pPr>
            <a:r>
              <a:rPr sz="2400">
                <a:latin typeface="Times New Roman" panose="02020603050405020304"/>
                <a:ea typeface="Times New Roman" panose="02020603050405020304"/>
              </a:rPr>
              <a:t>A machine learning process called deep learning that uses interconnected nodes or neurons.</a:t>
            </a:r>
            <a:endParaRPr sz="2400">
              <a:latin typeface="Times New Roman" panose="02020603050405020304"/>
              <a:ea typeface="Times New Roman" panose="02020603050405020304"/>
            </a:endParaRPr>
          </a:p>
          <a:p>
            <a:pPr marL="342900" indent="-342900" algn="just" defTabSz="266700">
              <a:spcAft>
                <a:spcPct val="0"/>
              </a:spcAft>
              <a:buFont typeface="Arial" panose="020B0604020202020204" pitchFamily="34" charset="0"/>
              <a:buChar char="•"/>
            </a:pPr>
            <a:endParaRPr sz="2400">
              <a:latin typeface="Times New Roman" panose="02020603050405020304"/>
              <a:ea typeface="Times New Roman" panose="02020603050405020304"/>
            </a:endParaRPr>
          </a:p>
          <a:p>
            <a:pPr marL="285750" indent="-285750" algn="just" defTabSz="266700">
              <a:spcAft>
                <a:spcPct val="0"/>
              </a:spcAft>
              <a:buFont typeface="Arial" panose="020B0604020202020204" pitchFamily="34" charset="0"/>
              <a:buChar char="•"/>
            </a:pPr>
            <a:r>
              <a:rPr sz="2400">
                <a:latin typeface="Times New Roman" panose="02020603050405020304"/>
                <a:ea typeface="Times New Roman" panose="02020603050405020304"/>
              </a:rPr>
              <a:t>These nodes are arranged in a layered structure that resembles the human brain.</a:t>
            </a:r>
            <a:endParaRPr sz="2400">
              <a:latin typeface="Times New Roman" panose="02020603050405020304"/>
              <a:ea typeface="Times New Roman" panose="02020603050405020304"/>
            </a:endParaRPr>
          </a:p>
        </p:txBody>
      </p:sp>
      <p:sp>
        <p:nvSpPr>
          <p:cNvPr id="5" name="Text Box 4"/>
          <p:cNvSpPr txBox="1"/>
          <p:nvPr/>
        </p:nvSpPr>
        <p:spPr>
          <a:xfrm>
            <a:off x="546735" y="4072255"/>
            <a:ext cx="10903585" cy="2136140"/>
          </a:xfrm>
          <a:prstGeom prst="rect">
            <a:avLst/>
          </a:prstGeom>
        </p:spPr>
        <p:txBody>
          <a:bodyPr>
            <a:noAutofit/>
          </a:bodyPr>
          <a:p>
            <a:pPr marL="0" indent="0" algn="just" defTabSz="266700">
              <a:spcAft>
                <a:spcPts val="1100"/>
              </a:spcAft>
            </a:pPr>
            <a:r>
              <a:rPr sz="2400" b="1" i="0">
                <a:latin typeface="Times New Roman" panose="02020603050405020304"/>
                <a:ea typeface="Helvetica"/>
              </a:rPr>
              <a:t>Why are neural networks important?</a:t>
            </a:r>
            <a:endParaRPr sz="2400" b="1" i="0">
              <a:latin typeface="Times New Roman" panose="02020603050405020304"/>
              <a:ea typeface="Helvetica"/>
            </a:endParaRPr>
          </a:p>
          <a:p>
            <a:pPr marL="342900" indent="-342900" algn="just" defTabSz="266700">
              <a:spcAft>
                <a:spcPts val="2200"/>
              </a:spcAft>
              <a:buFont typeface="Arial" panose="020B0604020202020204" pitchFamily="34" charset="0"/>
              <a:buChar char="•"/>
            </a:pPr>
            <a:r>
              <a:rPr sz="2400" i="0">
                <a:latin typeface="Times New Roman" panose="02020603050405020304"/>
                <a:ea typeface="Helvetica"/>
              </a:rPr>
              <a:t>Neural networks can help computers make intelligent decisions with limited human assistance. </a:t>
            </a:r>
            <a:endParaRPr sz="2400" i="0">
              <a:latin typeface="Times New Roman" panose="02020603050405020304"/>
              <a:ea typeface="Helvetica"/>
            </a:endParaRPr>
          </a:p>
          <a:p>
            <a:pPr marL="342900" indent="-342900" algn="just" defTabSz="266700">
              <a:spcAft>
                <a:spcPts val="2200"/>
              </a:spcAft>
              <a:buFont typeface="Arial" panose="020B0604020202020204" pitchFamily="34" charset="0"/>
              <a:buChar char="•"/>
            </a:pPr>
            <a:r>
              <a:rPr sz="2400" i="0">
                <a:latin typeface="Times New Roman" panose="02020603050405020304"/>
                <a:ea typeface="Helvetica"/>
              </a:rPr>
              <a:t>They can learn and model the relationships between input and output data that are nonlinear and complex. </a:t>
            </a:r>
            <a:endParaRPr sz="2400" i="0">
              <a:latin typeface="Times New Roman" panose="02020603050405020304"/>
              <a:ea typeface="Helvetic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95935" y="377190"/>
            <a:ext cx="10934065" cy="2499360"/>
          </a:xfrm>
          <a:prstGeom prst="rect">
            <a:avLst/>
          </a:prstGeom>
          <a:noFill/>
        </p:spPr>
        <p:txBody>
          <a:bodyPr wrap="square" rtlCol="0" anchor="t">
            <a:spAutoFit/>
          </a:bodyPr>
          <a:p>
            <a:pPr marL="274320" indent="0" algn="just" defTabSz="266700">
              <a:spcAft>
                <a:spcPts val="500"/>
              </a:spcAft>
              <a:buFont typeface="+mj-lt"/>
              <a:buNone/>
            </a:pPr>
            <a:r>
              <a:rPr lang="en-US" sz="2400" b="1">
                <a:latin typeface="Times New Roman" panose="02020603050405020304"/>
                <a:ea typeface="SimSun" panose="02010600030101010101" pitchFamily="2" charset="-122"/>
                <a:sym typeface="+mn-ea"/>
              </a:rPr>
              <a:t>Sigmoid Activation  Function</a:t>
            </a:r>
            <a:endParaRPr lang="en-US" sz="2400" b="1">
              <a:latin typeface="Times New Roman" panose="02020603050405020304"/>
              <a:ea typeface="SimSun" panose="02010600030101010101" pitchFamily="2" charset="-122"/>
              <a:sym typeface="+mn-ea"/>
            </a:endParaRPr>
          </a:p>
          <a:p>
            <a:pPr marL="1074420" lvl="1" indent="-342900" algn="just" defTabSz="266700">
              <a:spcAft>
                <a:spcPts val="500"/>
              </a:spcAft>
              <a:buFont typeface="Arial" panose="020B0604020202020204" pitchFamily="34" charset="0"/>
              <a:buChar char="•"/>
            </a:pPr>
            <a:r>
              <a:rPr lang="en-US" sz="2400">
                <a:latin typeface="Times New Roman" panose="02020603050405020304"/>
                <a:ea typeface="SimSun" panose="02010600030101010101" pitchFamily="2" charset="-122"/>
                <a:sym typeface="+mn-ea"/>
              </a:rPr>
              <a:t>This function maps input values to an output range between 0 and 1, providing a smooth gradient useful for neural network training. </a:t>
            </a:r>
            <a:endParaRPr lang="en-US" sz="2400">
              <a:latin typeface="Times New Roman" panose="02020603050405020304"/>
              <a:ea typeface="SimSun" panose="02010600030101010101" pitchFamily="2" charset="-122"/>
              <a:sym typeface="+mn-ea"/>
            </a:endParaRPr>
          </a:p>
          <a:p>
            <a:pPr marL="1074420" lvl="1" indent="-342900" algn="just" defTabSz="266700">
              <a:spcAft>
                <a:spcPts val="500"/>
              </a:spcAft>
              <a:buFont typeface="Arial" panose="020B0604020202020204" pitchFamily="34" charset="0"/>
              <a:buChar char="•"/>
            </a:pPr>
            <a:endParaRPr lang="en-US" sz="2400">
              <a:latin typeface="Times New Roman" panose="02020603050405020304"/>
              <a:ea typeface="SimSun" panose="02010600030101010101" pitchFamily="2" charset="-122"/>
              <a:sym typeface="+mn-ea"/>
            </a:endParaRPr>
          </a:p>
          <a:p>
            <a:pPr marL="1074420" lvl="1" indent="-342900" algn="just" defTabSz="266700">
              <a:spcAft>
                <a:spcPts val="500"/>
              </a:spcAft>
              <a:buFont typeface="Arial" panose="020B0604020202020204" pitchFamily="34" charset="0"/>
              <a:buChar char="•"/>
            </a:pPr>
            <a:r>
              <a:rPr lang="en-US" sz="2400">
                <a:latin typeface="Times New Roman" panose="02020603050405020304"/>
                <a:ea typeface="SimSun" panose="02010600030101010101" pitchFamily="2" charset="-122"/>
                <a:sym typeface="+mn-ea"/>
              </a:rPr>
              <a:t>It is particularly advantageous for binary classification tasks due to its probabilistic interpretation.</a:t>
            </a:r>
            <a:endParaRPr lang="en-US" sz="2400">
              <a:latin typeface="Times New Roman" panose="02020603050405020304"/>
              <a:ea typeface="SimSun" panose="02010600030101010101" pitchFamily="2" charset="-122"/>
              <a:sym typeface="+mn-ea"/>
            </a:endParaRPr>
          </a:p>
        </p:txBody>
      </p:sp>
      <p:pic>
        <p:nvPicPr>
          <p:cNvPr id="3" name="Picture 2"/>
          <p:cNvPicPr>
            <a:picLocks noChangeAspect="1"/>
          </p:cNvPicPr>
          <p:nvPr/>
        </p:nvPicPr>
        <p:blipFill>
          <a:blip r:embed="rId1"/>
          <a:stretch>
            <a:fillRect/>
          </a:stretch>
        </p:blipFill>
        <p:spPr>
          <a:xfrm>
            <a:off x="881380" y="2767965"/>
            <a:ext cx="10429240" cy="379539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95935" y="377190"/>
            <a:ext cx="10934065" cy="2130425"/>
          </a:xfrm>
          <a:prstGeom prst="rect">
            <a:avLst/>
          </a:prstGeom>
          <a:noFill/>
        </p:spPr>
        <p:txBody>
          <a:bodyPr wrap="square" rtlCol="0" anchor="t">
            <a:spAutoFit/>
          </a:bodyPr>
          <a:p>
            <a:pPr marL="274320" indent="0" algn="just" defTabSz="266700">
              <a:spcAft>
                <a:spcPts val="500"/>
              </a:spcAft>
              <a:buFont typeface="+mj-lt"/>
              <a:buNone/>
            </a:pPr>
            <a:r>
              <a:rPr lang="en-US" sz="2400" b="1">
                <a:latin typeface="Times New Roman" panose="02020603050405020304"/>
                <a:ea typeface="SimSun" panose="02010600030101010101" pitchFamily="2" charset="-122"/>
                <a:sym typeface="+mn-ea"/>
              </a:rPr>
              <a:t>Tanh/Hyperbolic  Function</a:t>
            </a:r>
            <a:endParaRPr lang="en-US" sz="2400" b="1">
              <a:latin typeface="Times New Roman" panose="02020603050405020304"/>
              <a:ea typeface="SimSun" panose="02010600030101010101" pitchFamily="2" charset="-122"/>
              <a:sym typeface="+mn-ea"/>
            </a:endParaRPr>
          </a:p>
          <a:p>
            <a:pPr marL="1074420" lvl="1" indent="-342900" algn="just" defTabSz="266700">
              <a:spcAft>
                <a:spcPts val="500"/>
              </a:spcAft>
              <a:buFont typeface="Arial" panose="020B0604020202020204" pitchFamily="34" charset="0"/>
              <a:buChar char="•"/>
            </a:pPr>
            <a:r>
              <a:rPr lang="en-US" sz="2400">
                <a:latin typeface="Times New Roman" panose="02020603050405020304"/>
                <a:ea typeface="SimSun" panose="02010600030101010101" pitchFamily="2" charset="-122"/>
                <a:sym typeface="+mn-ea"/>
              </a:rPr>
              <a:t>This function is a mathematical function commonly used in artificial neural networks for their hidden layers. </a:t>
            </a:r>
            <a:endParaRPr lang="en-US" sz="2400">
              <a:latin typeface="Times New Roman" panose="02020603050405020304"/>
              <a:ea typeface="SimSun" panose="02010600030101010101" pitchFamily="2" charset="-122"/>
              <a:sym typeface="+mn-ea"/>
            </a:endParaRPr>
          </a:p>
          <a:p>
            <a:pPr marL="1074420" lvl="1" indent="-342900" algn="just" defTabSz="266700">
              <a:spcAft>
                <a:spcPts val="500"/>
              </a:spcAft>
              <a:buFont typeface="Arial" panose="020B0604020202020204" pitchFamily="34" charset="0"/>
              <a:buChar char="•"/>
            </a:pPr>
            <a:r>
              <a:rPr lang="en-US" sz="2400">
                <a:latin typeface="Times New Roman" panose="02020603050405020304"/>
                <a:ea typeface="SimSun" panose="02010600030101010101" pitchFamily="2" charset="-122"/>
                <a:sym typeface="+mn-ea"/>
              </a:rPr>
              <a:t>It transforms input values to produce output values between -1 and 1.</a:t>
            </a:r>
            <a:endParaRPr lang="en-US" sz="2400">
              <a:latin typeface="Times New Roman" panose="02020603050405020304"/>
              <a:ea typeface="SimSun" panose="02010600030101010101" pitchFamily="2" charset="-122"/>
              <a:sym typeface="+mn-ea"/>
            </a:endParaRPr>
          </a:p>
          <a:p>
            <a:pPr marL="1074420" lvl="1" indent="-342900" algn="just" defTabSz="266700">
              <a:spcAft>
                <a:spcPts val="500"/>
              </a:spcAft>
              <a:buFont typeface="Arial" panose="020B0604020202020204" pitchFamily="34" charset="0"/>
              <a:buChar char="•"/>
            </a:pPr>
            <a:endParaRPr lang="en-US" sz="2400">
              <a:latin typeface="Times New Roman" panose="02020603050405020304"/>
              <a:ea typeface="SimSun" panose="02010600030101010101" pitchFamily="2" charset="-122"/>
              <a:sym typeface="+mn-ea"/>
            </a:endParaRPr>
          </a:p>
        </p:txBody>
      </p:sp>
      <p:pic>
        <p:nvPicPr>
          <p:cNvPr id="3" name="Picture 2"/>
          <p:cNvPicPr>
            <a:picLocks noChangeAspect="1"/>
          </p:cNvPicPr>
          <p:nvPr/>
        </p:nvPicPr>
        <p:blipFill>
          <a:blip r:embed="rId1"/>
          <a:srcRect l="3823" t="6384" r="2788" b="3291"/>
          <a:stretch>
            <a:fillRect/>
          </a:stretch>
        </p:blipFill>
        <p:spPr>
          <a:xfrm>
            <a:off x="1649095" y="2207260"/>
            <a:ext cx="8705215" cy="46507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95935" y="377190"/>
            <a:ext cx="10934065" cy="2499360"/>
          </a:xfrm>
          <a:prstGeom prst="rect">
            <a:avLst/>
          </a:prstGeom>
          <a:noFill/>
        </p:spPr>
        <p:txBody>
          <a:bodyPr wrap="square" rtlCol="0" anchor="t">
            <a:spAutoFit/>
          </a:bodyPr>
          <a:p>
            <a:pPr marL="274320" indent="0" algn="just" defTabSz="266700">
              <a:spcAft>
                <a:spcPts val="500"/>
              </a:spcAft>
              <a:buFont typeface="+mj-lt"/>
              <a:buNone/>
            </a:pPr>
            <a:r>
              <a:rPr lang="en-US" sz="2400" b="1">
                <a:latin typeface="Times New Roman" panose="02020603050405020304"/>
                <a:ea typeface="SimSun" panose="02010600030101010101" pitchFamily="2" charset="-122"/>
                <a:sym typeface="+mn-ea"/>
              </a:rPr>
              <a:t>SoftMax Function</a:t>
            </a:r>
            <a:endParaRPr lang="en-US" sz="2400" b="1">
              <a:latin typeface="Times New Roman" panose="02020603050405020304"/>
              <a:ea typeface="SimSun" panose="02010600030101010101" pitchFamily="2" charset="-122"/>
              <a:sym typeface="+mn-ea"/>
            </a:endParaRPr>
          </a:p>
          <a:p>
            <a:pPr marL="1074420" lvl="1" indent="-342900" algn="just" defTabSz="266700">
              <a:spcAft>
                <a:spcPts val="500"/>
              </a:spcAft>
              <a:buFont typeface="Arial" panose="020B0604020202020204" pitchFamily="34" charset="0"/>
              <a:buChar char="•"/>
            </a:pPr>
            <a:r>
              <a:rPr sz="2400">
                <a:latin typeface="Times New Roman" panose="02020603050405020304"/>
                <a:ea typeface="SimSun" panose="02010600030101010101" pitchFamily="2" charset="-122"/>
                <a:sym typeface="+mn-ea"/>
              </a:rPr>
              <a:t>Th</a:t>
            </a:r>
            <a:r>
              <a:rPr lang="en-US" sz="2400">
                <a:latin typeface="Times New Roman" panose="02020603050405020304"/>
                <a:ea typeface="SimSun" panose="02010600030101010101" pitchFamily="2" charset="-122"/>
                <a:sym typeface="+mn-ea"/>
              </a:rPr>
              <a:t>is function is a mathematical function that converts a vector of real numbers into a probability distribution. </a:t>
            </a:r>
            <a:endParaRPr lang="en-US" sz="2400">
              <a:latin typeface="Times New Roman" panose="02020603050405020304"/>
              <a:ea typeface="SimSun" panose="02010600030101010101" pitchFamily="2" charset="-122"/>
              <a:sym typeface="+mn-ea"/>
            </a:endParaRPr>
          </a:p>
          <a:p>
            <a:pPr marL="1074420" lvl="1" indent="-342900" algn="just" defTabSz="266700">
              <a:spcAft>
                <a:spcPts val="500"/>
              </a:spcAft>
              <a:buFont typeface="Arial" panose="020B0604020202020204" pitchFamily="34" charset="0"/>
              <a:buChar char="•"/>
            </a:pPr>
            <a:r>
              <a:rPr lang="en-US" sz="2400">
                <a:latin typeface="Times New Roman" panose="02020603050405020304"/>
                <a:ea typeface="SimSun" panose="02010600030101010101" pitchFamily="2" charset="-122"/>
                <a:sym typeface="+mn-ea"/>
              </a:rPr>
              <a:t>It exponentiates each element, making them positive, and then normalizes them by dividing by the sum of all exponentiated values.</a:t>
            </a:r>
            <a:endParaRPr lang="en-US" sz="2400">
              <a:latin typeface="Times New Roman" panose="02020603050405020304"/>
              <a:ea typeface="SimSun" panose="02010600030101010101" pitchFamily="2" charset="-122"/>
              <a:sym typeface="+mn-ea"/>
            </a:endParaRPr>
          </a:p>
          <a:p>
            <a:pPr marL="1074420" lvl="1" indent="-342900" algn="just" defTabSz="266700">
              <a:spcAft>
                <a:spcPts val="500"/>
              </a:spcAft>
              <a:buFont typeface="Arial" panose="020B0604020202020204" pitchFamily="34" charset="0"/>
              <a:buChar char="•"/>
            </a:pPr>
            <a:endParaRPr lang="en-US" sz="2400">
              <a:latin typeface="Times New Roman" panose="02020603050405020304"/>
              <a:ea typeface="SimSun" panose="02010600030101010101" pitchFamily="2" charset="-122"/>
              <a:sym typeface="+mn-ea"/>
            </a:endParaRPr>
          </a:p>
        </p:txBody>
      </p:sp>
      <p:pic>
        <p:nvPicPr>
          <p:cNvPr id="3" name="Picture 2"/>
          <p:cNvPicPr>
            <a:picLocks noChangeAspect="1"/>
          </p:cNvPicPr>
          <p:nvPr/>
        </p:nvPicPr>
        <p:blipFill>
          <a:blip r:embed="rId1"/>
          <a:srcRect l="4252" t="7831" r="4026" b="4638"/>
          <a:stretch>
            <a:fillRect/>
          </a:stretch>
        </p:blipFill>
        <p:spPr>
          <a:xfrm>
            <a:off x="1365250" y="2366645"/>
            <a:ext cx="9462135" cy="431736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189865" y="410845"/>
            <a:ext cx="11461115" cy="603631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52145" y="199390"/>
            <a:ext cx="10668000" cy="6424930"/>
          </a:xfrm>
          <a:prstGeom prst="rect">
            <a:avLst/>
          </a:prstGeom>
          <a:noFill/>
        </p:spPr>
        <p:txBody>
          <a:bodyPr wrap="square" rtlCol="0" anchor="t">
            <a:noAutofit/>
          </a:bodyPr>
          <a:p>
            <a:pPr marL="274320" indent="-274320" algn="just" defTabSz="266700">
              <a:spcAft>
                <a:spcPts val="500"/>
              </a:spcAft>
            </a:pPr>
            <a:r>
              <a:rPr lang="en-US" sz="2400" b="1">
                <a:latin typeface="Times New Roman" panose="02020603050405020304"/>
                <a:ea typeface="Times New Roman" panose="02020603050405020304"/>
                <a:sym typeface="+mn-ea"/>
              </a:rPr>
              <a:t>6</a:t>
            </a:r>
            <a:r>
              <a:rPr sz="2400" b="1">
                <a:latin typeface="Times New Roman" panose="02020603050405020304"/>
                <a:ea typeface="Times New Roman" panose="02020603050405020304"/>
                <a:sym typeface="+mn-ea"/>
              </a:rPr>
              <a:t>. </a:t>
            </a:r>
            <a:r>
              <a:rPr sz="2400" b="1">
                <a:latin typeface="Times New Roman" panose="02020603050405020304"/>
                <a:ea typeface="SimSun" panose="02010600030101010101" pitchFamily="2" charset="-122"/>
                <a:sym typeface="+mn-ea"/>
              </a:rPr>
              <a:t>Loss Function (Cost Function): </a:t>
            </a:r>
            <a:r>
              <a:rPr sz="2400">
                <a:latin typeface="Times New Roman" panose="02020603050405020304"/>
                <a:ea typeface="SimSun" panose="02010600030101010101" pitchFamily="2" charset="-122"/>
                <a:sym typeface="+mn-ea"/>
              </a:rPr>
              <a:t>A function that measures the difference between the predicted output and the actual output, guiding the optimization process.</a:t>
            </a:r>
            <a:endParaRPr sz="2400">
              <a:latin typeface="Times New Roman" panose="02020603050405020304"/>
              <a:ea typeface="SimSun" panose="02010600030101010101" pitchFamily="2" charset="-122"/>
              <a:sym typeface="+mn-ea"/>
            </a:endParaRPr>
          </a:p>
          <a:p>
            <a:pPr marL="274320" indent="-274320" algn="just" defTabSz="266700">
              <a:spcAft>
                <a:spcPts val="500"/>
              </a:spcAft>
            </a:pPr>
            <a:endParaRPr sz="2400">
              <a:latin typeface="Times New Roman" panose="02020603050405020304"/>
              <a:ea typeface="SimSun" panose="02010600030101010101" pitchFamily="2" charset="-122"/>
            </a:endParaRPr>
          </a:p>
          <a:p>
            <a:pPr marL="274320" indent="-274320" algn="just" defTabSz="266700">
              <a:spcAft>
                <a:spcPts val="500"/>
              </a:spcAft>
            </a:pPr>
            <a:r>
              <a:rPr lang="en-US" sz="2400" b="1">
                <a:latin typeface="Times New Roman" panose="02020603050405020304"/>
                <a:ea typeface="Times New Roman" panose="02020603050405020304"/>
                <a:sym typeface="+mn-ea"/>
              </a:rPr>
              <a:t>7</a:t>
            </a:r>
            <a:r>
              <a:rPr sz="2400" b="1">
                <a:latin typeface="Times New Roman" panose="02020603050405020304"/>
                <a:ea typeface="Times New Roman" panose="02020603050405020304"/>
                <a:sym typeface="+mn-ea"/>
              </a:rPr>
              <a:t>. </a:t>
            </a:r>
            <a:r>
              <a:rPr sz="2400" b="1">
                <a:latin typeface="Times New Roman" panose="02020603050405020304"/>
                <a:ea typeface="SimSun" panose="02010600030101010101" pitchFamily="2" charset="-122"/>
                <a:sym typeface="+mn-ea"/>
              </a:rPr>
              <a:t>Optimizer: </a:t>
            </a:r>
            <a:r>
              <a:rPr sz="2400">
                <a:latin typeface="Times New Roman" panose="02020603050405020304"/>
                <a:ea typeface="SimSun" panose="02010600030101010101" pitchFamily="2" charset="-122"/>
                <a:sym typeface="+mn-ea"/>
              </a:rPr>
              <a:t>Algorithms that adjust the weights and biases to minimize the loss function. Common optimizers include Gradient Descent, Adam, and RMSprop.</a:t>
            </a:r>
            <a:endParaRPr sz="2400">
              <a:latin typeface="Times New Roman" panose="02020603050405020304"/>
              <a:ea typeface="SimSun" panose="02010600030101010101" pitchFamily="2" charset="-122"/>
              <a:sym typeface="+mn-ea"/>
            </a:endParaRPr>
          </a:p>
          <a:p>
            <a:pPr marL="274320" indent="-274320" algn="just" defTabSz="266700">
              <a:spcAft>
                <a:spcPts val="500"/>
              </a:spcAft>
            </a:pPr>
            <a:endParaRPr sz="2400">
              <a:latin typeface="Times New Roman" panose="02020603050405020304"/>
              <a:ea typeface="SimSun" panose="02010600030101010101" pitchFamily="2" charset="-122"/>
              <a:sym typeface="+mn-ea"/>
            </a:endParaRPr>
          </a:p>
          <a:p>
            <a:pPr marL="274320" indent="-274320" algn="just" defTabSz="266700">
              <a:spcAft>
                <a:spcPts val="500"/>
              </a:spcAft>
            </a:pPr>
            <a:r>
              <a:rPr lang="en-US" sz="2400" b="1">
                <a:latin typeface="Times New Roman" panose="02020603050405020304"/>
                <a:ea typeface="Times New Roman" panose="02020603050405020304"/>
                <a:sym typeface="+mn-ea"/>
              </a:rPr>
              <a:t>8</a:t>
            </a:r>
            <a:r>
              <a:rPr sz="2400" b="1">
                <a:latin typeface="Times New Roman" panose="02020603050405020304"/>
                <a:ea typeface="Times New Roman" panose="02020603050405020304"/>
                <a:sym typeface="+mn-ea"/>
              </a:rPr>
              <a:t>. </a:t>
            </a:r>
            <a:r>
              <a:rPr sz="2400" b="1">
                <a:latin typeface="Times New Roman" panose="02020603050405020304"/>
                <a:ea typeface="SimSun" panose="02010600030101010101" pitchFamily="2" charset="-122"/>
                <a:sym typeface="+mn-ea"/>
              </a:rPr>
              <a:t>Learning Rate: </a:t>
            </a:r>
            <a:r>
              <a:rPr sz="2400">
                <a:latin typeface="Times New Roman" panose="02020603050405020304"/>
                <a:ea typeface="SimSun" panose="02010600030101010101" pitchFamily="2" charset="-122"/>
                <a:sym typeface="+mn-ea"/>
              </a:rPr>
              <a:t>A hyperparameter that controls how much the model's parameters are adjusted with respect to the loss gradient during training. Or </a:t>
            </a:r>
            <a:r>
              <a:rPr sz="2400">
                <a:solidFill>
                  <a:srgbClr val="040C28"/>
                </a:solidFill>
                <a:latin typeface="Times New Roman" panose="02020603050405020304"/>
                <a:ea typeface="Arial" panose="020B0604020202020204"/>
                <a:sym typeface="+mn-ea"/>
              </a:rPr>
              <a:t>a tuning parameter in an optimization algorithm that determines the step size at each iteration while moving towards a minimum of a loss function</a:t>
            </a:r>
            <a:r>
              <a:rPr sz="2400">
                <a:solidFill>
                  <a:srgbClr val="474747"/>
                </a:solidFill>
                <a:latin typeface="Times New Roman" panose="02020603050405020304"/>
                <a:ea typeface="Arial" panose="020B0604020202020204"/>
                <a:sym typeface="+mn-ea"/>
              </a:rPr>
              <a:t>.</a:t>
            </a:r>
            <a:endParaRPr sz="2400">
              <a:solidFill>
                <a:srgbClr val="474747"/>
              </a:solidFill>
              <a:latin typeface="Times New Roman" panose="02020603050405020304"/>
              <a:ea typeface="Arial" panose="020B0604020202020204"/>
              <a:sym typeface="+mn-ea"/>
            </a:endParaRPr>
          </a:p>
          <a:p>
            <a:pPr marL="274320" indent="-274320" algn="just" defTabSz="266700">
              <a:spcAft>
                <a:spcPts val="500"/>
              </a:spcAft>
            </a:pPr>
            <a:endParaRPr sz="2400" i="0">
              <a:solidFill>
                <a:srgbClr val="474747"/>
              </a:solidFill>
              <a:latin typeface="Times New Roman" panose="02020603050405020304"/>
              <a:ea typeface="Arial" panose="020B0604020202020204"/>
            </a:endParaRPr>
          </a:p>
          <a:p>
            <a:pPr marL="274320" indent="-274320" algn="just" defTabSz="266700">
              <a:spcAft>
                <a:spcPts val="500"/>
              </a:spcAft>
            </a:pPr>
            <a:r>
              <a:rPr lang="en-US" sz="2400" b="1">
                <a:latin typeface="Times New Roman" panose="02020603050405020304"/>
                <a:ea typeface="Times New Roman" panose="02020603050405020304"/>
                <a:sym typeface="+mn-ea"/>
              </a:rPr>
              <a:t>9</a:t>
            </a:r>
            <a:r>
              <a:rPr sz="2400" b="1">
                <a:latin typeface="Times New Roman" panose="02020603050405020304"/>
                <a:ea typeface="Times New Roman" panose="02020603050405020304"/>
                <a:sym typeface="+mn-ea"/>
              </a:rPr>
              <a:t>. </a:t>
            </a:r>
            <a:r>
              <a:rPr sz="2400" b="1">
                <a:latin typeface="Times New Roman" panose="02020603050405020304"/>
                <a:ea typeface="SimSun" panose="02010600030101010101" pitchFamily="2" charset="-122"/>
                <a:sym typeface="+mn-ea"/>
              </a:rPr>
              <a:t>Epochs: </a:t>
            </a:r>
            <a:r>
              <a:rPr sz="2400">
                <a:latin typeface="Times New Roman" panose="02020603050405020304"/>
                <a:ea typeface="SimSun" panose="02010600030101010101" pitchFamily="2" charset="-122"/>
                <a:sym typeface="+mn-ea"/>
              </a:rPr>
              <a:t>One complete pass through the entire training dataset during the learning process.</a:t>
            </a:r>
            <a:endParaRPr sz="2400">
              <a:latin typeface="Times New Roman" panose="02020603050405020304"/>
              <a:ea typeface="SimSun" panose="02010600030101010101" pitchFamily="2" charset="-122"/>
              <a:sym typeface="+mn-ea"/>
            </a:endParaRPr>
          </a:p>
          <a:p>
            <a:pPr marL="274320" indent="-274320" algn="just" defTabSz="266700">
              <a:spcAft>
                <a:spcPts val="500"/>
              </a:spcAft>
            </a:pPr>
            <a:endParaRPr sz="2400">
              <a:latin typeface="Times New Roman" panose="02020603050405020304"/>
              <a:ea typeface="SimSun" panose="02010600030101010101" pitchFamily="2" charset="-122"/>
            </a:endParaRPr>
          </a:p>
          <a:p>
            <a:pPr marL="274320" indent="-274320" algn="just" defTabSz="266700">
              <a:spcAft>
                <a:spcPts val="500"/>
              </a:spcAft>
            </a:pPr>
            <a:r>
              <a:rPr lang="en-US" sz="2400" b="1">
                <a:latin typeface="Times New Roman" panose="02020603050405020304"/>
                <a:ea typeface="Times New Roman" panose="02020603050405020304"/>
                <a:sym typeface="+mn-ea"/>
              </a:rPr>
              <a:t>10</a:t>
            </a:r>
            <a:r>
              <a:rPr sz="2400" b="1">
                <a:latin typeface="Times New Roman" panose="02020603050405020304"/>
                <a:ea typeface="Times New Roman" panose="02020603050405020304"/>
                <a:sym typeface="+mn-ea"/>
              </a:rPr>
              <a:t>. </a:t>
            </a:r>
            <a:r>
              <a:rPr sz="2400" b="1">
                <a:latin typeface="Times New Roman" panose="02020603050405020304"/>
                <a:ea typeface="SimSun" panose="02010600030101010101" pitchFamily="2" charset="-122"/>
                <a:sym typeface="+mn-ea"/>
              </a:rPr>
              <a:t>Batch Size: </a:t>
            </a:r>
            <a:r>
              <a:rPr sz="2400">
                <a:latin typeface="Times New Roman" panose="02020603050405020304"/>
                <a:ea typeface="SimSun" panose="02010600030101010101" pitchFamily="2" charset="-122"/>
                <a:sym typeface="+mn-ea"/>
              </a:rPr>
              <a:t>The number of training examples utilized in one iteration before updating the model's parameters.</a:t>
            </a:r>
            <a:endParaRPr lang="en-US" sz="2400">
              <a:latin typeface="Times New Roman" panose="02020603050405020304"/>
              <a:ea typeface="SimSun" panose="02010600030101010101" pitchFamily="2" charset="-122"/>
              <a:sym typeface="+mn-ea"/>
            </a:endParaRPr>
          </a:p>
          <a:p>
            <a:pPr marL="274320" indent="-274320" algn="just" defTabSz="266700">
              <a:spcAft>
                <a:spcPts val="500"/>
              </a:spcAft>
            </a:pPr>
            <a:endParaRPr lang="en-US" sz="2400">
              <a:latin typeface="Times New Roman" panose="02020603050405020304"/>
              <a:ea typeface="SimSun" panose="02010600030101010101" pitchFamily="2" charset="-122"/>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734695" y="546735"/>
            <a:ext cx="10560685" cy="6015355"/>
          </a:xfrm>
          <a:prstGeom prst="rect">
            <a:avLst/>
          </a:prstGeom>
        </p:spPr>
        <p:txBody>
          <a:bodyPr>
            <a:noAutofit/>
          </a:bodyPr>
          <a:p>
            <a:pPr marL="0" indent="0" algn="just" defTabSz="266700">
              <a:spcAft>
                <a:spcPts val="1100"/>
              </a:spcAft>
            </a:pPr>
            <a:r>
              <a:rPr sz="2400" b="1" i="0">
                <a:latin typeface="Times New Roman" panose="02020603050405020304"/>
                <a:ea typeface="Helvetica"/>
              </a:rPr>
              <a:t>How do neural networks work?</a:t>
            </a:r>
            <a:endParaRPr sz="2400" b="1" i="0">
              <a:latin typeface="Times New Roman" panose="02020603050405020304"/>
              <a:ea typeface="Helvetica"/>
            </a:endParaRPr>
          </a:p>
          <a:p>
            <a:pPr marL="0" indent="0" algn="just" defTabSz="266700">
              <a:spcAft>
                <a:spcPts val="1100"/>
              </a:spcAft>
            </a:pPr>
            <a:endParaRPr sz="2400" b="1" i="0">
              <a:latin typeface="Times New Roman" panose="02020603050405020304"/>
              <a:ea typeface="Helvetica"/>
            </a:endParaRPr>
          </a:p>
          <a:p>
            <a:pPr marL="285750" indent="-285750" algn="just" defTabSz="266700">
              <a:spcAft>
                <a:spcPct val="0"/>
              </a:spcAft>
              <a:buFont typeface="Arial" panose="020B0604020202020204" pitchFamily="34" charset="0"/>
              <a:buChar char="•"/>
            </a:pPr>
            <a:r>
              <a:rPr sz="2400">
                <a:latin typeface="Times New Roman" panose="02020603050405020304"/>
                <a:ea typeface="等线"/>
              </a:rPr>
              <a:t>Neurons (human brain cells) send electrical signals to each other to help humans process information.</a:t>
            </a:r>
            <a:endParaRPr sz="2400">
              <a:latin typeface="Times New Roman" panose="02020603050405020304"/>
              <a:ea typeface="等线"/>
            </a:endParaRPr>
          </a:p>
          <a:p>
            <a:pPr marL="342900" indent="-342900" algn="just" defTabSz="266700">
              <a:spcAft>
                <a:spcPct val="0"/>
              </a:spcAft>
              <a:buFont typeface="Arial" panose="020B0604020202020204" pitchFamily="34" charset="0"/>
              <a:buChar char="•"/>
            </a:pPr>
            <a:endParaRPr sz="2400">
              <a:latin typeface="Times New Roman" panose="02020603050405020304"/>
              <a:ea typeface="等线"/>
            </a:endParaRPr>
          </a:p>
          <a:p>
            <a:pPr marL="285750" indent="-285750" algn="just" defTabSz="266700">
              <a:spcAft>
                <a:spcPct val="0"/>
              </a:spcAft>
              <a:buFont typeface="Arial" panose="020B0604020202020204" pitchFamily="34" charset="0"/>
              <a:buChar char="•"/>
            </a:pPr>
            <a:r>
              <a:rPr sz="2400">
                <a:latin typeface="Times New Roman" panose="02020603050405020304"/>
                <a:ea typeface="SimSun" panose="02010600030101010101" pitchFamily="2" charset="-122"/>
              </a:rPr>
              <a:t>A</a:t>
            </a:r>
            <a:r>
              <a:rPr sz="2400">
                <a:latin typeface="Times New Roman" panose="02020603050405020304"/>
                <a:ea typeface="等线"/>
              </a:rPr>
              <a:t>n artificial neural network is composed of artificial neurons that work together to solve problems.</a:t>
            </a:r>
            <a:endParaRPr sz="2400">
              <a:latin typeface="Times New Roman" panose="02020603050405020304"/>
              <a:ea typeface="等线"/>
            </a:endParaRPr>
          </a:p>
          <a:p>
            <a:pPr marL="342900" indent="-342900" algn="just" defTabSz="266700">
              <a:spcAft>
                <a:spcPct val="0"/>
              </a:spcAft>
              <a:buFont typeface="Arial" panose="020B0604020202020204" pitchFamily="34" charset="0"/>
              <a:buChar char="•"/>
            </a:pPr>
            <a:endParaRPr sz="2400">
              <a:latin typeface="Times New Roman" panose="02020603050405020304"/>
              <a:ea typeface="等线"/>
            </a:endParaRPr>
          </a:p>
          <a:p>
            <a:pPr marL="285750" indent="-285750" algn="just" defTabSz="266700">
              <a:spcAft>
                <a:spcPct val="0"/>
              </a:spcAft>
              <a:buFont typeface="Arial" panose="020B0604020202020204" pitchFamily="34" charset="0"/>
              <a:buChar char="•"/>
            </a:pPr>
            <a:r>
              <a:rPr sz="2400">
                <a:latin typeface="Times New Roman" panose="02020603050405020304"/>
                <a:ea typeface="等线"/>
              </a:rPr>
              <a:t>Artificial neurons are software modules called nodes.</a:t>
            </a:r>
            <a:endParaRPr sz="2400">
              <a:latin typeface="Times New Roman" panose="02020603050405020304"/>
              <a:ea typeface="等线"/>
            </a:endParaRPr>
          </a:p>
          <a:p>
            <a:pPr marL="342900" indent="-342900" algn="just" defTabSz="266700">
              <a:spcAft>
                <a:spcPct val="0"/>
              </a:spcAft>
              <a:buFont typeface="Arial" panose="020B0604020202020204" pitchFamily="34" charset="0"/>
              <a:buChar char="•"/>
            </a:pPr>
            <a:endParaRPr sz="2400">
              <a:latin typeface="Times New Roman" panose="02020603050405020304"/>
              <a:ea typeface="等线"/>
            </a:endParaRPr>
          </a:p>
          <a:p>
            <a:pPr marL="285750" indent="-285750" algn="just" defTabSz="266700">
              <a:spcAft>
                <a:spcPct val="0"/>
              </a:spcAft>
              <a:buFont typeface="Arial" panose="020B0604020202020204" pitchFamily="34" charset="0"/>
              <a:buChar char="•"/>
            </a:pPr>
            <a:r>
              <a:rPr sz="2400">
                <a:latin typeface="Times New Roman" panose="02020603050405020304"/>
                <a:ea typeface="等线"/>
              </a:rPr>
              <a:t>Artificial neural networks are software programs or algorithms.</a:t>
            </a:r>
            <a:endParaRPr sz="2400">
              <a:latin typeface="Times New Roman" panose="02020603050405020304"/>
              <a:ea typeface="等线"/>
            </a:endParaRPr>
          </a:p>
          <a:p>
            <a:pPr marL="342900" indent="-342900" algn="just" defTabSz="266700">
              <a:spcAft>
                <a:spcPct val="0"/>
              </a:spcAft>
              <a:buFont typeface="Arial" panose="020B0604020202020204" pitchFamily="34" charset="0"/>
              <a:buChar char="•"/>
            </a:pPr>
            <a:endParaRPr sz="2400">
              <a:latin typeface="Times New Roman" panose="02020603050405020304"/>
              <a:ea typeface="等线"/>
            </a:endParaRPr>
          </a:p>
          <a:p>
            <a:pPr marL="285750" indent="-285750" algn="just" defTabSz="266700">
              <a:spcAft>
                <a:spcPct val="0"/>
              </a:spcAft>
              <a:buFont typeface="Arial" panose="020B0604020202020204" pitchFamily="34" charset="0"/>
              <a:buChar char="•"/>
            </a:pPr>
            <a:r>
              <a:rPr sz="2400">
                <a:latin typeface="Times New Roman" panose="02020603050405020304"/>
                <a:ea typeface="等线"/>
              </a:rPr>
              <a:t>At their core, neural networks use computing systems to solve mathematical calculations.</a:t>
            </a:r>
            <a:endParaRPr sz="2400">
              <a:latin typeface="Times New Roman" panose="02020603050405020304"/>
              <a:ea typeface="等线"/>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487045" y="306070"/>
            <a:ext cx="10998835" cy="1421765"/>
          </a:xfrm>
          <a:prstGeom prst="rect">
            <a:avLst/>
          </a:prstGeom>
        </p:spPr>
        <p:txBody>
          <a:bodyPr>
            <a:noAutofit/>
          </a:bodyPr>
          <a:p>
            <a:pPr marL="0" indent="0" algn="just" defTabSz="266700">
              <a:spcAft>
                <a:spcPts val="500"/>
              </a:spcAft>
            </a:pPr>
            <a:r>
              <a:rPr sz="2400" b="1" u="sng">
                <a:latin typeface="Times New Roman" panose="02020603050405020304"/>
                <a:ea typeface="等线"/>
              </a:rPr>
              <a:t>Components of a Neural Network</a:t>
            </a:r>
            <a:endParaRPr sz="2400" b="1" u="sng">
              <a:latin typeface="Times New Roman" panose="02020603050405020304"/>
              <a:ea typeface="等线"/>
            </a:endParaRPr>
          </a:p>
          <a:p>
            <a:pPr marL="0" indent="0" algn="just" defTabSz="266700">
              <a:spcAft>
                <a:spcPts val="500"/>
              </a:spcAft>
            </a:pPr>
            <a:endParaRPr sz="2400" b="1" u="sng">
              <a:latin typeface="Times New Roman" panose="02020603050405020304"/>
              <a:ea typeface="等线"/>
            </a:endParaRPr>
          </a:p>
          <a:p>
            <a:pPr marL="269875" indent="-269875" algn="just" defTabSz="266700">
              <a:spcAft>
                <a:spcPts val="500"/>
              </a:spcAft>
            </a:pPr>
            <a:r>
              <a:rPr sz="2400" b="1">
                <a:latin typeface="Times New Roman" panose="02020603050405020304"/>
                <a:ea typeface="Times New Roman" panose="02020603050405020304"/>
              </a:rPr>
              <a:t>1. </a:t>
            </a:r>
            <a:r>
              <a:rPr sz="2400" b="1">
                <a:latin typeface="Times New Roman" panose="02020603050405020304"/>
                <a:ea typeface="SimSun" panose="02010600030101010101" pitchFamily="2" charset="-122"/>
              </a:rPr>
              <a:t>Neurons (Nodes): </a:t>
            </a:r>
            <a:r>
              <a:rPr sz="2400">
                <a:latin typeface="Times New Roman" panose="02020603050405020304"/>
                <a:ea typeface="SimSun" panose="02010600030101010101" pitchFamily="2" charset="-122"/>
              </a:rPr>
              <a:t>The fundamental units of a neural network that process input data and pass the information to other neurons.</a:t>
            </a:r>
            <a:endParaRPr sz="2400">
              <a:latin typeface="Times New Roman" panose="02020603050405020304"/>
              <a:ea typeface="SimSun" panose="02010600030101010101" pitchFamily="2" charset="-122"/>
            </a:endParaRPr>
          </a:p>
        </p:txBody>
      </p:sp>
      <p:pic>
        <p:nvPicPr>
          <p:cNvPr id="5" name="Picture 3" descr="IMG_256"/>
          <p:cNvPicPr>
            <a:picLocks noChangeAspect="1"/>
          </p:cNvPicPr>
          <p:nvPr/>
        </p:nvPicPr>
        <p:blipFill>
          <a:blip r:embed="rId1"/>
          <a:stretch>
            <a:fillRect/>
          </a:stretch>
        </p:blipFill>
        <p:spPr>
          <a:xfrm>
            <a:off x="1827530" y="2087245"/>
            <a:ext cx="7930515" cy="4497070"/>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266700" y="242570"/>
            <a:ext cx="11516360" cy="5511800"/>
          </a:xfrm>
          <a:prstGeom prst="rect">
            <a:avLst/>
          </a:prstGeom>
        </p:spPr>
        <p:txBody>
          <a:bodyPr>
            <a:noAutofit/>
          </a:bodyPr>
          <a:p>
            <a:pPr marL="269875" indent="-269875" algn="just" defTabSz="266700">
              <a:spcAft>
                <a:spcPts val="500"/>
              </a:spcAft>
            </a:pPr>
            <a:r>
              <a:rPr lang="en-US" sz="2400" b="1">
                <a:latin typeface="Times New Roman" panose="02020603050405020304"/>
                <a:ea typeface="SimSun" panose="02010600030101010101" pitchFamily="2" charset="-122"/>
              </a:rPr>
              <a:t>2. </a:t>
            </a:r>
            <a:r>
              <a:rPr sz="2400" b="1">
                <a:latin typeface="Times New Roman" panose="02020603050405020304"/>
                <a:ea typeface="SimSun" panose="02010600030101010101" pitchFamily="2" charset="-122"/>
              </a:rPr>
              <a:t>Layers: </a:t>
            </a:r>
            <a:endParaRPr sz="2400" b="1">
              <a:latin typeface="Times New Roman" panose="02020603050405020304"/>
              <a:ea typeface="SimSun" panose="02010600030101010101" pitchFamily="2" charset="-122"/>
            </a:endParaRPr>
          </a:p>
          <a:p>
            <a:pPr marL="269875" indent="-269875" algn="just" defTabSz="266700">
              <a:spcAft>
                <a:spcPts val="500"/>
              </a:spcAft>
            </a:pPr>
            <a:endParaRPr sz="2400" b="1">
              <a:latin typeface="Times New Roman" panose="02020603050405020304"/>
              <a:ea typeface="SimSun" panose="02010600030101010101" pitchFamily="2" charset="-122"/>
            </a:endParaRPr>
          </a:p>
          <a:p>
            <a:pPr marL="342900" indent="-342900" algn="just" defTabSz="266700">
              <a:spcAft>
                <a:spcPts val="500"/>
              </a:spcAft>
              <a:buFont typeface="Arial" panose="020B0604020202020204" pitchFamily="34" charset="0"/>
              <a:buChar char="•"/>
            </a:pPr>
            <a:r>
              <a:rPr sz="2400" b="1" i="0">
                <a:latin typeface="Times New Roman" panose="02020603050405020304"/>
                <a:ea typeface="SimSun" panose="02010600030101010101" pitchFamily="2" charset="-122"/>
              </a:rPr>
              <a:t>Input Layer: </a:t>
            </a:r>
            <a:r>
              <a:rPr sz="2400" b="0" i="0">
                <a:latin typeface="Times New Roman" panose="02020603050405020304"/>
                <a:ea typeface="Helvetica"/>
              </a:rPr>
              <a:t>Information from the outside world enters the artificial neural network through the input layer. Input nodes process the data, analyze or categorize it, and pass it on to the next layer.</a:t>
            </a:r>
            <a:endParaRPr sz="2400" b="0" i="0">
              <a:latin typeface="Times New Roman" panose="02020603050405020304"/>
              <a:ea typeface="Helvetica"/>
            </a:endParaRPr>
          </a:p>
          <a:p>
            <a:pPr marL="342900" indent="-342900" algn="just" defTabSz="266700">
              <a:spcAft>
                <a:spcPts val="500"/>
              </a:spcAft>
              <a:buFont typeface="Arial" panose="020B0604020202020204" pitchFamily="34" charset="0"/>
              <a:buChar char="•"/>
            </a:pPr>
            <a:endParaRPr sz="2400" b="0" i="0">
              <a:latin typeface="Times New Roman" panose="02020603050405020304"/>
              <a:ea typeface="Helvetica"/>
            </a:endParaRPr>
          </a:p>
          <a:p>
            <a:pPr marL="342900" indent="-342900" algn="just" defTabSz="266700">
              <a:spcAft>
                <a:spcPts val="500"/>
              </a:spcAft>
              <a:buFont typeface="Arial" panose="020B0604020202020204" pitchFamily="34" charset="0"/>
              <a:buChar char="•"/>
            </a:pPr>
            <a:r>
              <a:rPr sz="2400" b="1" i="0">
                <a:latin typeface="Times New Roman" panose="02020603050405020304"/>
                <a:ea typeface="SimSun" panose="02010600030101010101" pitchFamily="2" charset="-122"/>
              </a:rPr>
              <a:t>Hidden Layer: </a:t>
            </a:r>
            <a:r>
              <a:rPr sz="2400" b="0" i="0">
                <a:latin typeface="Times New Roman" panose="02020603050405020304"/>
                <a:ea typeface="Helvetica"/>
              </a:rPr>
              <a:t>Hidden layers take their input from the input layer or other hidden layers. Each hidden layer analyzes the output from the previous layer, processes it further, and passes it on to the next layer.</a:t>
            </a:r>
            <a:endParaRPr sz="2400" b="0" i="0">
              <a:latin typeface="Times New Roman" panose="02020603050405020304"/>
              <a:ea typeface="Helvetica"/>
            </a:endParaRPr>
          </a:p>
          <a:p>
            <a:pPr marL="342900" indent="-342900" algn="just" defTabSz="266700">
              <a:spcAft>
                <a:spcPts val="500"/>
              </a:spcAft>
              <a:buFont typeface="Arial" panose="020B0604020202020204" pitchFamily="34" charset="0"/>
              <a:buChar char="•"/>
            </a:pPr>
            <a:endParaRPr sz="2400" b="0" i="0">
              <a:latin typeface="Times New Roman" panose="02020603050405020304"/>
              <a:ea typeface="Helvetica"/>
            </a:endParaRPr>
          </a:p>
          <a:p>
            <a:pPr marL="342900" indent="-342900" algn="just" defTabSz="266700">
              <a:spcAft>
                <a:spcPts val="500"/>
              </a:spcAft>
              <a:buFont typeface="Arial" panose="020B0604020202020204" pitchFamily="34" charset="0"/>
              <a:buChar char="•"/>
            </a:pPr>
            <a:r>
              <a:rPr sz="2400" b="1" i="0">
                <a:latin typeface="Times New Roman" panose="02020603050405020304"/>
                <a:ea typeface="SimSun" panose="02010600030101010101" pitchFamily="2" charset="-122"/>
              </a:rPr>
              <a:t>Output Layer: </a:t>
            </a:r>
            <a:r>
              <a:rPr sz="2400" b="0" i="0">
                <a:latin typeface="Times New Roman" panose="02020603050405020304"/>
                <a:ea typeface="Helvetica"/>
              </a:rPr>
              <a:t>The output layer gives the final result of all the data processing by the artificial neural network. It can have single or multiple nodes. For instance, if we have a binary (yes/no) classification problem, the output layer will have one output node, which will give the result as 1 or 0. However, if we have a multi-class classification problem, the output layer might consist of more than one output node.</a:t>
            </a:r>
            <a:endParaRPr sz="2400" b="0" i="0">
              <a:latin typeface="Times New Roman" panose="02020603050405020304"/>
              <a:ea typeface="Helvetic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2" descr="IMG_256"/>
          <p:cNvPicPr>
            <a:picLocks noChangeAspect="1"/>
          </p:cNvPicPr>
          <p:nvPr/>
        </p:nvPicPr>
        <p:blipFill>
          <a:blip r:embed="rId1"/>
          <a:srcRect l="4817" t="4866" r="15412" b="7872"/>
          <a:stretch>
            <a:fillRect/>
          </a:stretch>
        </p:blipFill>
        <p:spPr>
          <a:xfrm>
            <a:off x="1483360" y="0"/>
            <a:ext cx="8843010" cy="5270500"/>
          </a:xfrm>
          <a:prstGeom prst="rect">
            <a:avLst/>
          </a:prstGeom>
          <a:noFill/>
          <a:ln w="9525">
            <a:noFill/>
          </a:ln>
        </p:spPr>
      </p:pic>
      <p:sp>
        <p:nvSpPr>
          <p:cNvPr id="5" name="Text Box 4"/>
          <p:cNvSpPr txBox="1"/>
          <p:nvPr/>
        </p:nvSpPr>
        <p:spPr>
          <a:xfrm>
            <a:off x="393065" y="5535930"/>
            <a:ext cx="11327130" cy="1198880"/>
          </a:xfrm>
          <a:prstGeom prst="rect">
            <a:avLst/>
          </a:prstGeom>
        </p:spPr>
        <p:txBody>
          <a:bodyPr wrap="square">
            <a:spAutoFit/>
          </a:bodyPr>
          <a:p>
            <a:pPr marL="274320" indent="-274320" algn="just" defTabSz="266700">
              <a:spcAft>
                <a:spcPts val="500"/>
              </a:spcAft>
            </a:pPr>
            <a:r>
              <a:rPr sz="2400" b="1">
                <a:latin typeface="Times New Roman" panose="02020603050405020304"/>
                <a:ea typeface="Times New Roman" panose="02020603050405020304"/>
              </a:rPr>
              <a:t>3. </a:t>
            </a:r>
            <a:r>
              <a:rPr sz="2400" b="1">
                <a:latin typeface="Times New Roman" panose="02020603050405020304"/>
                <a:ea typeface="SimSun" panose="02010600030101010101" pitchFamily="2" charset="-122"/>
              </a:rPr>
              <a:t>Weights: </a:t>
            </a:r>
            <a:r>
              <a:rPr sz="2400">
                <a:latin typeface="Times New Roman" panose="02020603050405020304"/>
                <a:ea typeface="SimSun" panose="02010600030101010101" pitchFamily="2" charset="-122"/>
              </a:rPr>
              <a:t>Parameters within the network that adjust as learning proceeds, influencing the strength of the signal from one neuron to the next. </a:t>
            </a:r>
            <a:r>
              <a:rPr sz="2400" i="0">
                <a:solidFill>
                  <a:srgbClr val="040C28"/>
                </a:solidFill>
                <a:latin typeface="Times New Roman" panose="02020603050405020304"/>
                <a:ea typeface="Arial" panose="020B0604020202020204"/>
              </a:rPr>
              <a:t>Each weight represents the strength of the connection between the two nodes it connects</a:t>
            </a:r>
            <a:r>
              <a:rPr sz="2400" i="0">
                <a:solidFill>
                  <a:srgbClr val="474747"/>
                </a:solidFill>
                <a:latin typeface="Times New Roman" panose="02020603050405020304"/>
                <a:ea typeface="Arial" panose="020B0604020202020204"/>
              </a:rPr>
              <a:t>.</a:t>
            </a:r>
            <a:endParaRPr sz="2400" i="0">
              <a:solidFill>
                <a:srgbClr val="474747"/>
              </a:solidFill>
              <a:latin typeface="Times New Roman" panose="02020603050405020304"/>
              <a:ea typeface="Arial" panose="020B0604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61950" y="336550"/>
            <a:ext cx="11139170" cy="6252845"/>
          </a:xfrm>
          <a:prstGeom prst="rect">
            <a:avLst/>
          </a:prstGeom>
        </p:spPr>
        <p:txBody>
          <a:bodyPr wrap="square">
            <a:noAutofit/>
          </a:bodyPr>
          <a:p>
            <a:pPr marL="274320" indent="-274320" algn="just" defTabSz="266700">
              <a:spcAft>
                <a:spcPts val="500"/>
              </a:spcAft>
            </a:pPr>
            <a:r>
              <a:rPr lang="en-US" sz="2400" b="1">
                <a:latin typeface="Times New Roman" panose="02020603050405020304"/>
                <a:ea typeface="Times New Roman" panose="02020603050405020304"/>
              </a:rPr>
              <a:t>4</a:t>
            </a:r>
            <a:r>
              <a:rPr sz="2400" b="1">
                <a:latin typeface="Times New Roman" panose="02020603050405020304"/>
                <a:ea typeface="Times New Roman" panose="02020603050405020304"/>
              </a:rPr>
              <a:t>. </a:t>
            </a:r>
            <a:r>
              <a:rPr sz="2400" b="1">
                <a:latin typeface="Times New Roman" panose="02020603050405020304"/>
                <a:ea typeface="SimSun" panose="02010600030101010101" pitchFamily="2" charset="-122"/>
              </a:rPr>
              <a:t>Biases: </a:t>
            </a:r>
            <a:r>
              <a:rPr sz="2400" i="0">
                <a:solidFill>
                  <a:srgbClr val="040C28"/>
                </a:solidFill>
                <a:latin typeface="Times New Roman" panose="02020603050405020304"/>
                <a:ea typeface="Arial" panose="020B0604020202020204"/>
              </a:rPr>
              <a:t>The constant that is added to the product of features and weights</a:t>
            </a:r>
            <a:r>
              <a:rPr sz="2400" i="0">
                <a:solidFill>
                  <a:srgbClr val="1F1F1F"/>
                </a:solidFill>
                <a:latin typeface="Times New Roman" panose="02020603050405020304"/>
                <a:ea typeface="Arial" panose="020B0604020202020204"/>
              </a:rPr>
              <a:t>. It is used to offset the result and helps the models to shift the activation function towards the positive or negative side.</a:t>
            </a:r>
            <a:endParaRPr sz="2400" i="0">
              <a:solidFill>
                <a:srgbClr val="1F1F1F"/>
              </a:solidFill>
              <a:latin typeface="Times New Roman" panose="02020603050405020304"/>
              <a:ea typeface="Arial" panose="020B0604020202020204"/>
            </a:endParaRPr>
          </a:p>
          <a:p>
            <a:pPr marL="274320" indent="-274320" algn="just" defTabSz="266700">
              <a:spcAft>
                <a:spcPts val="500"/>
              </a:spcAft>
            </a:pPr>
            <a:endParaRPr sz="2400" i="0">
              <a:solidFill>
                <a:srgbClr val="1F1F1F"/>
              </a:solidFill>
              <a:latin typeface="Times New Roman" panose="02020603050405020304"/>
              <a:ea typeface="Arial" panose="020B0604020202020204"/>
            </a:endParaRPr>
          </a:p>
          <a:p>
            <a:pPr marL="274320" indent="-274320" algn="just" defTabSz="266700">
              <a:spcAft>
                <a:spcPts val="500"/>
              </a:spcAft>
            </a:pPr>
            <a:r>
              <a:rPr lang="en-US" sz="2400" b="1">
                <a:latin typeface="Times New Roman" panose="02020603050405020304"/>
                <a:ea typeface="Times New Roman" panose="02020603050405020304"/>
              </a:rPr>
              <a:t>5</a:t>
            </a:r>
            <a:r>
              <a:rPr sz="2400" b="1">
                <a:latin typeface="Times New Roman" panose="02020603050405020304"/>
                <a:ea typeface="Times New Roman" panose="02020603050405020304"/>
              </a:rPr>
              <a:t>. </a:t>
            </a:r>
            <a:r>
              <a:rPr sz="2400" b="1">
                <a:latin typeface="Times New Roman" panose="02020603050405020304"/>
                <a:ea typeface="SimSun" panose="02010600030101010101" pitchFamily="2" charset="-122"/>
              </a:rPr>
              <a:t>Activation Functions: </a:t>
            </a:r>
            <a:r>
              <a:rPr sz="2400">
                <a:latin typeface="Times New Roman" panose="02020603050405020304"/>
                <a:ea typeface="SimSun" panose="02010600030101010101" pitchFamily="2" charset="-122"/>
              </a:rPr>
              <a:t>Mathematical functions applied to the output of each neuron, introducing non-linearity into the network. </a:t>
            </a:r>
            <a:endParaRPr sz="2400">
              <a:latin typeface="Times New Roman" panose="02020603050405020304"/>
              <a:ea typeface="SimSun" panose="02010600030101010101" pitchFamily="2" charset="-122"/>
            </a:endParaRPr>
          </a:p>
          <a:p>
            <a:pPr marL="274320" indent="0" algn="just" defTabSz="266700">
              <a:spcAft>
                <a:spcPts val="500"/>
              </a:spcAft>
            </a:pPr>
            <a:r>
              <a:rPr sz="2400" b="1">
                <a:latin typeface="Times New Roman" panose="02020603050405020304"/>
                <a:ea typeface="SimSun" panose="02010600030101010101" pitchFamily="2" charset="-122"/>
              </a:rPr>
              <a:t>Examples include</a:t>
            </a:r>
            <a:r>
              <a:rPr lang="en-US" sz="2400" b="1">
                <a:latin typeface="Times New Roman" panose="02020603050405020304"/>
                <a:ea typeface="SimSun" panose="02010600030101010101" pitchFamily="2" charset="-122"/>
              </a:rPr>
              <a:t>:</a:t>
            </a:r>
            <a:endParaRPr lang="en-US" sz="2400">
              <a:latin typeface="Times New Roman" panose="02020603050405020304"/>
              <a:ea typeface="SimSun" panose="02010600030101010101" pitchFamily="2" charset="-122"/>
            </a:endParaRPr>
          </a:p>
          <a:p>
            <a:pPr marL="731520" indent="-457200" algn="just" defTabSz="266700">
              <a:spcAft>
                <a:spcPts val="500"/>
              </a:spcAft>
              <a:buFont typeface="+mj-lt"/>
              <a:buAutoNum type="alphaLcPeriod"/>
            </a:pPr>
            <a:r>
              <a:rPr sz="2400">
                <a:latin typeface="Times New Roman" panose="02020603050405020304"/>
                <a:ea typeface="SimSun" panose="02010600030101010101" pitchFamily="2" charset="-122"/>
                <a:sym typeface="+mn-ea"/>
              </a:rPr>
              <a:t>Linear Function</a:t>
            </a:r>
            <a:endParaRPr sz="2400">
              <a:latin typeface="Times New Roman" panose="02020603050405020304"/>
              <a:ea typeface="SimSun" panose="02010600030101010101" pitchFamily="2" charset="-122"/>
              <a:sym typeface="+mn-ea"/>
            </a:endParaRPr>
          </a:p>
          <a:p>
            <a:pPr marL="731520" indent="-457200" algn="just" defTabSz="266700">
              <a:spcAft>
                <a:spcPts val="500"/>
              </a:spcAft>
              <a:buFont typeface="+mj-lt"/>
              <a:buAutoNum type="alphaLcPeriod"/>
            </a:pPr>
            <a:r>
              <a:rPr sz="2400">
                <a:latin typeface="Times New Roman" panose="02020603050405020304"/>
                <a:ea typeface="SimSun" panose="02010600030101010101" pitchFamily="2" charset="-122"/>
                <a:sym typeface="+mn-ea"/>
              </a:rPr>
              <a:t>Heaviside Step Function</a:t>
            </a:r>
            <a:endParaRPr sz="2400">
              <a:latin typeface="Times New Roman" panose="02020603050405020304"/>
              <a:ea typeface="SimSun" panose="02010600030101010101" pitchFamily="2" charset="-122"/>
              <a:sym typeface="+mn-ea"/>
            </a:endParaRPr>
          </a:p>
          <a:p>
            <a:pPr marL="731520" indent="-457200" algn="just" defTabSz="266700">
              <a:spcAft>
                <a:spcPts val="500"/>
              </a:spcAft>
              <a:buFont typeface="+mj-lt"/>
              <a:buAutoNum type="alphaLcPeriod"/>
            </a:pPr>
            <a:r>
              <a:rPr sz="2400">
                <a:latin typeface="Times New Roman" panose="02020603050405020304"/>
                <a:ea typeface="SimSun" panose="02010600030101010101" pitchFamily="2" charset="-122"/>
              </a:rPr>
              <a:t>ReLU (Rectified Linear Unit)</a:t>
            </a:r>
            <a:endParaRPr sz="2400">
              <a:latin typeface="Times New Roman" panose="02020603050405020304"/>
              <a:ea typeface="SimSun" panose="02010600030101010101" pitchFamily="2" charset="-122"/>
            </a:endParaRPr>
          </a:p>
          <a:p>
            <a:pPr marL="731520" indent="-457200" algn="just" defTabSz="266700">
              <a:spcAft>
                <a:spcPts val="500"/>
              </a:spcAft>
              <a:buFont typeface="+mj-lt"/>
              <a:buAutoNum type="alphaLcPeriod"/>
            </a:pPr>
            <a:r>
              <a:rPr sz="2400">
                <a:latin typeface="Times New Roman" panose="02020603050405020304"/>
                <a:ea typeface="SimSun" panose="02010600030101010101" pitchFamily="2" charset="-122"/>
              </a:rPr>
              <a:t>Sigmoid</a:t>
            </a:r>
            <a:r>
              <a:rPr lang="en-US" sz="2400">
                <a:latin typeface="Times New Roman" panose="02020603050405020304"/>
                <a:ea typeface="SimSun" panose="02010600030101010101" pitchFamily="2" charset="-122"/>
              </a:rPr>
              <a:t> </a:t>
            </a:r>
            <a:r>
              <a:rPr sz="2400">
                <a:latin typeface="Times New Roman" panose="02020603050405020304"/>
                <a:ea typeface="SimSun" panose="02010600030101010101" pitchFamily="2" charset="-122"/>
                <a:sym typeface="+mn-ea"/>
              </a:rPr>
              <a:t>Function</a:t>
            </a:r>
            <a:endParaRPr sz="2400">
              <a:latin typeface="Times New Roman" panose="02020603050405020304"/>
              <a:ea typeface="SimSun" panose="02010600030101010101" pitchFamily="2" charset="-122"/>
            </a:endParaRPr>
          </a:p>
          <a:p>
            <a:pPr marL="731520" indent="-457200" algn="just" defTabSz="266700">
              <a:spcAft>
                <a:spcPts val="500"/>
              </a:spcAft>
              <a:buFont typeface="+mj-lt"/>
              <a:buAutoNum type="alphaLcPeriod"/>
            </a:pPr>
            <a:r>
              <a:rPr sz="2400">
                <a:latin typeface="Times New Roman" panose="02020603050405020304"/>
                <a:ea typeface="SimSun" panose="02010600030101010101" pitchFamily="2" charset="-122"/>
                <a:sym typeface="+mn-ea"/>
              </a:rPr>
              <a:t>Tanh Function</a:t>
            </a:r>
            <a:endParaRPr sz="2400">
              <a:latin typeface="Times New Roman" panose="02020603050405020304"/>
              <a:ea typeface="SimSun" panose="02010600030101010101" pitchFamily="2" charset="-122"/>
              <a:sym typeface="+mn-ea"/>
            </a:endParaRPr>
          </a:p>
          <a:p>
            <a:pPr marL="731520" indent="-457200" algn="just" defTabSz="266700">
              <a:spcAft>
                <a:spcPts val="500"/>
              </a:spcAft>
              <a:buFont typeface="+mj-lt"/>
              <a:buAutoNum type="alphaLcPeriod"/>
            </a:pPr>
            <a:r>
              <a:rPr sz="2400">
                <a:latin typeface="Times New Roman" panose="02020603050405020304"/>
                <a:ea typeface="SimSun" panose="02010600030101010101" pitchFamily="2" charset="-122"/>
              </a:rPr>
              <a:t>SoftMax Function</a:t>
            </a:r>
            <a:endParaRPr sz="2400">
              <a:latin typeface="Times New Roman" panose="02020603050405020304"/>
              <a:ea typeface="SimSun"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95935" y="377190"/>
            <a:ext cx="10934065" cy="2868930"/>
          </a:xfrm>
          <a:prstGeom prst="rect">
            <a:avLst/>
          </a:prstGeom>
          <a:noFill/>
        </p:spPr>
        <p:txBody>
          <a:bodyPr wrap="square" rtlCol="0" anchor="t">
            <a:spAutoFit/>
          </a:bodyPr>
          <a:p>
            <a:pPr marL="274320" indent="0" algn="just" defTabSz="266700">
              <a:spcAft>
                <a:spcPts val="500"/>
              </a:spcAft>
              <a:buFont typeface="+mj-lt"/>
              <a:buNone/>
            </a:pPr>
            <a:r>
              <a:rPr sz="2400" b="1">
                <a:latin typeface="Times New Roman" panose="02020603050405020304"/>
                <a:ea typeface="SimSun" panose="02010600030101010101" pitchFamily="2" charset="-122"/>
                <a:sym typeface="+mn-ea"/>
              </a:rPr>
              <a:t>Linear Function</a:t>
            </a:r>
            <a:r>
              <a:rPr lang="en-US" sz="2400" b="1">
                <a:latin typeface="Times New Roman" panose="02020603050405020304"/>
                <a:ea typeface="SimSun" panose="02010600030101010101" pitchFamily="2" charset="-122"/>
                <a:sym typeface="+mn-ea"/>
              </a:rPr>
              <a:t>/N</a:t>
            </a:r>
            <a:r>
              <a:rPr sz="2400" b="1">
                <a:latin typeface="Times New Roman" panose="02020603050405020304"/>
                <a:ea typeface="SimSun" panose="02010600030101010101" pitchFamily="2" charset="-122"/>
                <a:sym typeface="+mn-ea"/>
              </a:rPr>
              <a:t>o activation</a:t>
            </a:r>
            <a:r>
              <a:rPr lang="en-US" sz="2400" b="1">
                <a:latin typeface="Times New Roman" panose="02020603050405020304"/>
                <a:ea typeface="SimSun" panose="02010600030101010101" pitchFamily="2" charset="-122"/>
                <a:sym typeface="+mn-ea"/>
              </a:rPr>
              <a:t>/I</a:t>
            </a:r>
            <a:r>
              <a:rPr sz="2400" b="1">
                <a:latin typeface="Times New Roman" panose="02020603050405020304"/>
                <a:ea typeface="SimSun" panose="02010600030101010101" pitchFamily="2" charset="-122"/>
                <a:sym typeface="+mn-ea"/>
              </a:rPr>
              <a:t>dentity function</a:t>
            </a:r>
            <a:endParaRPr sz="2400" b="1">
              <a:latin typeface="Times New Roman" panose="02020603050405020304"/>
              <a:ea typeface="SimSun" panose="02010600030101010101" pitchFamily="2" charset="-122"/>
              <a:sym typeface="+mn-ea"/>
            </a:endParaRPr>
          </a:p>
          <a:p>
            <a:pPr marL="1074420" lvl="1" indent="-342900" algn="just" defTabSz="266700">
              <a:spcAft>
                <a:spcPts val="500"/>
              </a:spcAft>
              <a:buFont typeface="Arial" panose="020B0604020202020204" pitchFamily="34" charset="0"/>
              <a:buChar char="•"/>
            </a:pPr>
            <a:r>
              <a:rPr sz="2400">
                <a:latin typeface="Times New Roman" panose="02020603050405020304"/>
                <a:ea typeface="SimSun" panose="02010600030101010101" pitchFamily="2" charset="-122"/>
                <a:sym typeface="+mn-ea"/>
              </a:rPr>
              <a:t>The linear activation function is where the activation is proportional to the input</a:t>
            </a:r>
            <a:r>
              <a:rPr lang="en-US" sz="2400">
                <a:latin typeface="Times New Roman" panose="02020603050405020304"/>
                <a:ea typeface="SimSun" panose="02010600030101010101" pitchFamily="2" charset="-122"/>
                <a:sym typeface="+mn-ea"/>
              </a:rPr>
              <a:t> </a:t>
            </a:r>
            <a:r>
              <a:rPr sz="2400">
                <a:latin typeface="Times New Roman" panose="02020603050405020304"/>
                <a:ea typeface="SimSun" panose="02010600030101010101" pitchFamily="2" charset="-122"/>
                <a:sym typeface="+mn-ea"/>
              </a:rPr>
              <a:t>i.e. the weighted sum from neurons.</a:t>
            </a:r>
            <a:endParaRPr sz="2400">
              <a:latin typeface="Times New Roman" panose="02020603050405020304"/>
              <a:ea typeface="SimSun" panose="02010600030101010101" pitchFamily="2" charset="-122"/>
              <a:sym typeface="+mn-ea"/>
            </a:endParaRPr>
          </a:p>
          <a:p>
            <a:pPr marL="1074420" lvl="1" indent="-342900" algn="just" defTabSz="266700">
              <a:spcAft>
                <a:spcPts val="500"/>
              </a:spcAft>
              <a:buFont typeface="Arial" panose="020B0604020202020204" pitchFamily="34" charset="0"/>
              <a:buChar char="•"/>
            </a:pPr>
            <a:r>
              <a:rPr sz="2400">
                <a:latin typeface="Times New Roman" panose="02020603050405020304"/>
                <a:ea typeface="SimSun" panose="02010600030101010101" pitchFamily="2" charset="-122"/>
                <a:sym typeface="+mn-ea"/>
              </a:rPr>
              <a:t>The function doesn't do anything to the weighted sum of the input, it simply spits out the value it was given.</a:t>
            </a:r>
            <a:endParaRPr sz="2400">
              <a:latin typeface="Times New Roman" panose="02020603050405020304"/>
              <a:ea typeface="SimSun" panose="02010600030101010101" pitchFamily="2" charset="-122"/>
              <a:sym typeface="+mn-ea"/>
            </a:endParaRPr>
          </a:p>
          <a:p>
            <a:pPr marL="1074420" lvl="1" indent="-342900" algn="just" defTabSz="266700">
              <a:spcAft>
                <a:spcPts val="500"/>
              </a:spcAft>
              <a:buFont typeface="Arial" panose="020B0604020202020204" pitchFamily="34" charset="0"/>
              <a:buChar char="•"/>
            </a:pPr>
            <a:r>
              <a:rPr sz="2400">
                <a:latin typeface="Times New Roman" panose="02020603050405020304"/>
                <a:ea typeface="SimSun" panose="02010600030101010101" pitchFamily="2" charset="-122"/>
                <a:sym typeface="+mn-ea"/>
              </a:rPr>
              <a:t>When?  Usually used </a:t>
            </a:r>
            <a:r>
              <a:rPr lang="en-US" sz="2400">
                <a:latin typeface="Times New Roman" panose="02020603050405020304"/>
                <a:ea typeface="SimSun" panose="02010600030101010101" pitchFamily="2" charset="-122"/>
                <a:sym typeface="+mn-ea"/>
              </a:rPr>
              <a:t>in </a:t>
            </a:r>
            <a:r>
              <a:rPr sz="2400">
                <a:latin typeface="Times New Roman" panose="02020603050405020304"/>
                <a:ea typeface="SimSun" panose="02010600030101010101" pitchFamily="2" charset="-122"/>
                <a:sym typeface="+mn-ea"/>
              </a:rPr>
              <a:t>Regression Problems, if all layers are linear in nature the</a:t>
            </a:r>
            <a:r>
              <a:rPr lang="en-US" sz="2400">
                <a:latin typeface="Times New Roman" panose="02020603050405020304"/>
                <a:ea typeface="SimSun" panose="02010600030101010101" pitchFamily="2" charset="-122"/>
                <a:sym typeface="+mn-ea"/>
              </a:rPr>
              <a:t> </a:t>
            </a:r>
            <a:r>
              <a:rPr sz="2400">
                <a:latin typeface="Times New Roman" panose="02020603050405020304"/>
                <a:ea typeface="SimSun" panose="02010600030101010101" pitchFamily="2" charset="-122"/>
                <a:sym typeface="+mn-ea"/>
              </a:rPr>
              <a:t>final will absolutely be Linear one</a:t>
            </a:r>
            <a:endParaRPr sz="2400">
              <a:latin typeface="Times New Roman" panose="02020603050405020304"/>
              <a:ea typeface="SimSun" panose="02010600030101010101" pitchFamily="2" charset="-122"/>
              <a:sym typeface="+mn-ea"/>
            </a:endParaRPr>
          </a:p>
        </p:txBody>
      </p:sp>
      <p:pic>
        <p:nvPicPr>
          <p:cNvPr id="3" name="Picture 2"/>
          <p:cNvPicPr>
            <a:picLocks noChangeAspect="1"/>
          </p:cNvPicPr>
          <p:nvPr/>
        </p:nvPicPr>
        <p:blipFill>
          <a:blip r:embed="rId1"/>
          <a:stretch>
            <a:fillRect/>
          </a:stretch>
        </p:blipFill>
        <p:spPr>
          <a:xfrm>
            <a:off x="5985510" y="3104515"/>
            <a:ext cx="5538470" cy="3529965"/>
          </a:xfrm>
          <a:prstGeom prst="rect">
            <a:avLst/>
          </a:prstGeom>
        </p:spPr>
      </p:pic>
      <p:pic>
        <p:nvPicPr>
          <p:cNvPr id="4" name="Picture 3"/>
          <p:cNvPicPr>
            <a:picLocks noChangeAspect="1"/>
          </p:cNvPicPr>
          <p:nvPr/>
        </p:nvPicPr>
        <p:blipFill>
          <a:blip r:embed="rId2"/>
          <a:stretch>
            <a:fillRect/>
          </a:stretch>
        </p:blipFill>
        <p:spPr>
          <a:xfrm>
            <a:off x="1969135" y="3497580"/>
            <a:ext cx="3619500" cy="27432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95935" y="377190"/>
            <a:ext cx="10934065" cy="2130425"/>
          </a:xfrm>
          <a:prstGeom prst="rect">
            <a:avLst/>
          </a:prstGeom>
          <a:noFill/>
        </p:spPr>
        <p:txBody>
          <a:bodyPr wrap="square" rtlCol="0" anchor="t">
            <a:spAutoFit/>
          </a:bodyPr>
          <a:p>
            <a:pPr marL="274320" indent="0" algn="just" defTabSz="266700">
              <a:spcAft>
                <a:spcPts val="500"/>
              </a:spcAft>
              <a:buFont typeface="+mj-lt"/>
              <a:buNone/>
            </a:pPr>
            <a:r>
              <a:rPr sz="2400" b="1">
                <a:latin typeface="Times New Roman" panose="02020603050405020304"/>
                <a:ea typeface="SimSun" panose="02010600030101010101" pitchFamily="2" charset="-122"/>
                <a:sym typeface="+mn-ea"/>
              </a:rPr>
              <a:t>Heaviside</a:t>
            </a:r>
            <a:r>
              <a:rPr lang="en-US" sz="2400" b="1">
                <a:latin typeface="Times New Roman" panose="02020603050405020304"/>
                <a:ea typeface="SimSun" panose="02010600030101010101" pitchFamily="2" charset="-122"/>
                <a:sym typeface="+mn-ea"/>
              </a:rPr>
              <a:t>/Unit</a:t>
            </a:r>
            <a:r>
              <a:rPr sz="2400" b="1">
                <a:latin typeface="Times New Roman" panose="02020603050405020304"/>
                <a:ea typeface="SimSun" panose="02010600030101010101" pitchFamily="2" charset="-122"/>
                <a:sym typeface="+mn-ea"/>
              </a:rPr>
              <a:t> Step Function</a:t>
            </a:r>
            <a:endParaRPr lang="en-US" sz="2400" b="1">
              <a:latin typeface="Times New Roman" panose="02020603050405020304"/>
              <a:ea typeface="SimSun" panose="02010600030101010101" pitchFamily="2" charset="-122"/>
              <a:sym typeface="+mn-ea"/>
            </a:endParaRPr>
          </a:p>
          <a:p>
            <a:pPr marL="1074420" lvl="1" indent="-342900" algn="just" defTabSz="266700">
              <a:spcAft>
                <a:spcPts val="500"/>
              </a:spcAft>
              <a:buFont typeface="Arial" panose="020B0604020202020204" pitchFamily="34" charset="0"/>
              <a:buChar char="•"/>
            </a:pPr>
            <a:r>
              <a:rPr sz="2400">
                <a:latin typeface="Times New Roman" panose="02020603050405020304"/>
                <a:ea typeface="SimSun" panose="02010600030101010101" pitchFamily="2" charset="-122"/>
                <a:sym typeface="+mn-ea"/>
              </a:rPr>
              <a:t>The Heaviside step function H(x) is a discontinuous function, whose value is zero for negative arguments x &lt; 0 and one for positive arguments x &gt; 0</a:t>
            </a:r>
            <a:r>
              <a:rPr lang="en-US" sz="2400">
                <a:latin typeface="Times New Roman" panose="02020603050405020304"/>
                <a:ea typeface="SimSun" panose="02010600030101010101" pitchFamily="2" charset="-122"/>
                <a:sym typeface="+mn-ea"/>
              </a:rPr>
              <a:t>.</a:t>
            </a:r>
            <a:endParaRPr lang="en-US" sz="2400">
              <a:latin typeface="Times New Roman" panose="02020603050405020304"/>
              <a:ea typeface="SimSun" panose="02010600030101010101" pitchFamily="2" charset="-122"/>
              <a:sym typeface="+mn-ea"/>
            </a:endParaRPr>
          </a:p>
          <a:p>
            <a:pPr marL="1074420" lvl="1" indent="-342900" algn="just" defTabSz="266700">
              <a:spcAft>
                <a:spcPts val="500"/>
              </a:spcAft>
              <a:buFont typeface="Arial" panose="020B0604020202020204" pitchFamily="34" charset="0"/>
              <a:buChar char="•"/>
            </a:pPr>
            <a:endParaRPr lang="en-US" sz="2400">
              <a:latin typeface="Times New Roman" panose="02020603050405020304"/>
              <a:ea typeface="SimSun" panose="02010600030101010101" pitchFamily="2" charset="-122"/>
              <a:sym typeface="+mn-ea"/>
            </a:endParaRPr>
          </a:p>
          <a:p>
            <a:pPr marL="1074420" lvl="1" indent="-342900" algn="just" defTabSz="266700">
              <a:spcAft>
                <a:spcPts val="500"/>
              </a:spcAft>
              <a:buFont typeface="Arial" panose="020B0604020202020204" pitchFamily="34" charset="0"/>
              <a:buChar char="•"/>
            </a:pPr>
            <a:r>
              <a:rPr lang="en-US" sz="2400">
                <a:latin typeface="Times New Roman" panose="02020603050405020304"/>
                <a:ea typeface="SimSun" panose="02010600030101010101" pitchFamily="2" charset="-122"/>
                <a:sym typeface="+mn-ea"/>
              </a:rPr>
              <a:t>When?  Usually used for Binary Classification, If threshold is passed, it is 1.</a:t>
            </a:r>
            <a:endParaRPr lang="en-US" sz="2400">
              <a:latin typeface="Times New Roman" panose="02020603050405020304"/>
              <a:ea typeface="SimSun" panose="02010600030101010101" pitchFamily="2" charset="-122"/>
              <a:sym typeface="+mn-ea"/>
            </a:endParaRPr>
          </a:p>
        </p:txBody>
      </p:sp>
      <p:pic>
        <p:nvPicPr>
          <p:cNvPr id="5" name="Picture 4"/>
          <p:cNvPicPr>
            <a:picLocks noChangeAspect="1"/>
          </p:cNvPicPr>
          <p:nvPr/>
        </p:nvPicPr>
        <p:blipFill>
          <a:blip r:embed="rId1"/>
          <a:stretch>
            <a:fillRect/>
          </a:stretch>
        </p:blipFill>
        <p:spPr>
          <a:xfrm>
            <a:off x="1130935" y="2508250"/>
            <a:ext cx="10194290" cy="425069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95935" y="377190"/>
            <a:ext cx="10934065" cy="2255520"/>
          </a:xfrm>
          <a:prstGeom prst="rect">
            <a:avLst/>
          </a:prstGeom>
          <a:noFill/>
        </p:spPr>
        <p:txBody>
          <a:bodyPr wrap="square" rtlCol="0" anchor="t">
            <a:noAutofit/>
          </a:bodyPr>
          <a:p>
            <a:pPr marL="274320" indent="0" algn="just" defTabSz="266700">
              <a:spcAft>
                <a:spcPts val="500"/>
              </a:spcAft>
              <a:buFont typeface="+mj-lt"/>
              <a:buNone/>
            </a:pPr>
            <a:r>
              <a:rPr sz="2400" b="1">
                <a:latin typeface="Times New Roman" panose="02020603050405020304"/>
                <a:ea typeface="SimSun" panose="02010600030101010101" pitchFamily="2" charset="-122"/>
                <a:sym typeface="+mn-ea"/>
              </a:rPr>
              <a:t>ReLU (Rectified Linear Unit)</a:t>
            </a:r>
            <a:endParaRPr sz="2400" b="1">
              <a:latin typeface="Times New Roman" panose="02020603050405020304"/>
              <a:ea typeface="SimSun" panose="02010600030101010101" pitchFamily="2" charset="-122"/>
              <a:sym typeface="+mn-ea"/>
            </a:endParaRPr>
          </a:p>
          <a:p>
            <a:pPr marL="617220" indent="-342900" algn="just" defTabSz="266700">
              <a:spcAft>
                <a:spcPts val="500"/>
              </a:spcAft>
              <a:buFont typeface="Arial" panose="020B0604020202020204" pitchFamily="34" charset="0"/>
              <a:buChar char="•"/>
            </a:pPr>
            <a:r>
              <a:rPr lang="en-US" sz="2400">
                <a:latin typeface="Times New Roman" panose="02020603050405020304"/>
                <a:ea typeface="SimSun" panose="02010600030101010101" pitchFamily="2" charset="-122"/>
                <a:sym typeface="+mn-ea"/>
              </a:rPr>
              <a:t>The ReLU is the most commonly used activation function in deep learning models. </a:t>
            </a:r>
            <a:endParaRPr lang="en-US" sz="2400">
              <a:latin typeface="Times New Roman" panose="02020603050405020304"/>
              <a:ea typeface="SimSun" panose="02010600030101010101" pitchFamily="2" charset="-122"/>
              <a:sym typeface="+mn-ea"/>
            </a:endParaRPr>
          </a:p>
          <a:p>
            <a:pPr marL="617220" indent="-342900" algn="just" defTabSz="266700">
              <a:spcAft>
                <a:spcPts val="500"/>
              </a:spcAft>
              <a:buFont typeface="Arial" panose="020B0604020202020204" pitchFamily="34" charset="0"/>
              <a:buChar char="•"/>
            </a:pPr>
            <a:r>
              <a:rPr lang="en-US" sz="2400">
                <a:latin typeface="Times New Roman" panose="02020603050405020304"/>
                <a:ea typeface="SimSun" panose="02010600030101010101" pitchFamily="2" charset="-122"/>
                <a:sym typeface="+mn-ea"/>
              </a:rPr>
              <a:t>The function returns 0 if it receives any negative input, but for any positive value x it returns that value back. </a:t>
            </a:r>
            <a:endParaRPr lang="en-US" sz="2400">
              <a:latin typeface="Times New Roman" panose="02020603050405020304"/>
              <a:ea typeface="SimSun" panose="02010600030101010101" pitchFamily="2" charset="-122"/>
              <a:sym typeface="+mn-ea"/>
            </a:endParaRPr>
          </a:p>
          <a:p>
            <a:pPr marL="617220" indent="-342900" algn="just" defTabSz="266700">
              <a:spcAft>
                <a:spcPts val="500"/>
              </a:spcAft>
              <a:buFont typeface="Arial" panose="020B0604020202020204" pitchFamily="34" charset="0"/>
              <a:buChar char="•"/>
            </a:pPr>
            <a:r>
              <a:rPr lang="en-US" sz="2400">
                <a:latin typeface="Times New Roman" panose="02020603050405020304"/>
                <a:ea typeface="SimSun" panose="02010600030101010101" pitchFamily="2" charset="-122"/>
                <a:sym typeface="+mn-ea"/>
              </a:rPr>
              <a:t>It can be written as f(x)=max(0, x).</a:t>
            </a:r>
            <a:endParaRPr lang="en-US" sz="2400">
              <a:latin typeface="Times New Roman" panose="02020603050405020304"/>
              <a:ea typeface="SimSun" panose="02010600030101010101" pitchFamily="2" charset="-122"/>
              <a:sym typeface="+mn-ea"/>
            </a:endParaRPr>
          </a:p>
        </p:txBody>
      </p:sp>
      <p:pic>
        <p:nvPicPr>
          <p:cNvPr id="4" name="Picture 3"/>
          <p:cNvPicPr>
            <a:picLocks noChangeAspect="1"/>
          </p:cNvPicPr>
          <p:nvPr/>
        </p:nvPicPr>
        <p:blipFill>
          <a:blip r:embed="rId1"/>
          <a:srcRect t="11358" r="8504" b="4881"/>
          <a:stretch>
            <a:fillRect/>
          </a:stretch>
        </p:blipFill>
        <p:spPr>
          <a:xfrm>
            <a:off x="1574800" y="2472055"/>
            <a:ext cx="4066540" cy="1431925"/>
          </a:xfrm>
          <a:prstGeom prst="rect">
            <a:avLst/>
          </a:prstGeom>
        </p:spPr>
      </p:pic>
      <p:pic>
        <p:nvPicPr>
          <p:cNvPr id="6" name="Picture 5"/>
          <p:cNvPicPr>
            <a:picLocks noChangeAspect="1"/>
          </p:cNvPicPr>
          <p:nvPr/>
        </p:nvPicPr>
        <p:blipFill>
          <a:blip r:embed="rId2"/>
          <a:stretch>
            <a:fillRect/>
          </a:stretch>
        </p:blipFill>
        <p:spPr>
          <a:xfrm>
            <a:off x="6485890" y="1799590"/>
            <a:ext cx="4944110" cy="4261485"/>
          </a:xfrm>
          <a:prstGeom prst="rect">
            <a:avLst/>
          </a:prstGeom>
        </p:spPr>
      </p:pic>
      <p:pic>
        <p:nvPicPr>
          <p:cNvPr id="8" name="Picture 7"/>
          <p:cNvPicPr>
            <a:picLocks noChangeAspect="1"/>
          </p:cNvPicPr>
          <p:nvPr/>
        </p:nvPicPr>
        <p:blipFill>
          <a:blip r:embed="rId3"/>
          <a:stretch>
            <a:fillRect/>
          </a:stretch>
        </p:blipFill>
        <p:spPr>
          <a:xfrm>
            <a:off x="0" y="3935095"/>
            <a:ext cx="6486525" cy="29235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5109</Words>
  <Application>WPS Presentation</Application>
  <PresentationFormat>Widescreen</PresentationFormat>
  <Paragraphs>90</Paragraphs>
  <Slides>14</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14</vt:i4>
      </vt:variant>
    </vt:vector>
  </HeadingPairs>
  <TitlesOfParts>
    <vt:vector size="30" baseType="lpstr">
      <vt:lpstr>Arial</vt:lpstr>
      <vt:lpstr>SimSun</vt:lpstr>
      <vt:lpstr>Wingdings</vt:lpstr>
      <vt:lpstr>Calibri Light</vt:lpstr>
      <vt:lpstr>Calibri</vt:lpstr>
      <vt:lpstr>Microsoft YaHei</vt:lpstr>
      <vt:lpstr>Arial Unicode MS</vt:lpstr>
      <vt:lpstr>Times New Roman</vt:lpstr>
      <vt:lpstr>Wingdings</vt:lpstr>
      <vt:lpstr>Helvetica</vt:lpstr>
      <vt:lpstr>等线</vt:lpstr>
      <vt:lpstr>Arial</vt:lpstr>
      <vt:lpstr>sans-serif</vt:lpstr>
      <vt:lpstr>AMGDT</vt:lpstr>
      <vt:lpstr>BatangChe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Noor</cp:lastModifiedBy>
  <cp:revision>11</cp:revision>
  <dcterms:created xsi:type="dcterms:W3CDTF">2024-07-16T19:23:04Z</dcterms:created>
  <dcterms:modified xsi:type="dcterms:W3CDTF">2024-07-16T20:24:00Z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83013B6E86BD41D587D1634170B1EE7F_11</vt:lpwstr>
  </property>
  <property fmtid="{D5CDD505-2E9C-101B-9397-08002B2CF9AE}" pid="3" name="KSOProductBuildVer">
    <vt:lpwstr>1033-12.2.0.17539</vt:lpwstr>
  </property>
</Properties>
</file>