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55"/>
  </p:normalViewPr>
  <p:slideViewPr>
    <p:cSldViewPr snapToGrid="0" snapToObjects="1">
      <p:cViewPr varScale="1">
        <p:scale>
          <a:sx n="119" d="100"/>
          <a:sy n="11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D1E1-309E-9440-9415-CD3225B2300E}" type="datetimeFigureOut">
              <a:rPr lang="en-AE" smtClean="0"/>
              <a:t>02/10/2020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6E9E-50C9-824F-B8AF-ADCDBDFA27C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9939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E568E1-64B7-0D47-85D8-2E9DB17006EE}" type="datetime1">
              <a:rPr lang="en-US" smtClean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3AF5-E1E1-E444-B81A-DDC93B077E0F}" type="datetime1">
              <a:rPr lang="en-US" smtClean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D9FB-3E04-1E4C-8D1B-5CAE31EF7AA8}" type="datetime1">
              <a:rPr lang="en-US" smtClean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EA62-B880-F849-B63B-775969351165}" type="datetime1">
              <a:rPr lang="en-US" smtClean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0A028-FC04-C247-959A-F94BF4930DA5}" type="datetime1">
              <a:rPr lang="en-US" smtClean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5618-69B1-6A47-BF72-56876C85153D}" type="datetime1">
              <a:rPr lang="en-US" smtClean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546D-D458-DE4E-AFEE-8F7E1DB153B5}" type="datetime1">
              <a:rPr lang="en-US" smtClean="0"/>
              <a:t>10/2/20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D277-EFC1-B54B-94FE-C6AC4C7538B1}" type="datetime1">
              <a:rPr lang="en-US" smtClean="0"/>
              <a:t>10/2/20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E556-9DA0-8747-8593-F771E1C8B189}" type="datetime1">
              <a:rPr lang="en-US" smtClean="0"/>
              <a:t>10/2/20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ECB948-F23A-0449-A68D-3FD56CEF4832}" type="datetime1">
              <a:rPr lang="en-US" smtClean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49E2CA-D75D-694A-99EB-AE37BB115BF4}" type="datetime1">
              <a:rPr lang="en-US" smtClean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7E4F2F-5DFA-A44D-8EDA-611BC89BF4ED}" type="datetime1">
              <a:rPr lang="en-US" smtClean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3684-9386-0B40-A759-C680243B0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627089"/>
            <a:ext cx="8361229" cy="2098226"/>
          </a:xfrm>
        </p:spPr>
        <p:txBody>
          <a:bodyPr/>
          <a:lstStyle/>
          <a:p>
            <a:r>
              <a:rPr lang="en-AE" sz="6600" dirty="0"/>
              <a:t>Car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818DF-2A6A-6A4C-B14A-F46F0E6B6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E" dirty="0"/>
              <a:t>Name: Noor Kouli</a:t>
            </a:r>
          </a:p>
          <a:p>
            <a:r>
              <a:rPr lang="en-AE" dirty="0"/>
              <a:t>IBM Data Science</a:t>
            </a:r>
          </a:p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C5E28-5E80-0F4B-B45F-B99B14C0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6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C5D3-C01D-904F-BFB2-FBDE9B79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7998"/>
          </a:xfrm>
        </p:spPr>
        <p:txBody>
          <a:bodyPr/>
          <a:lstStyle/>
          <a:p>
            <a:r>
              <a:rPr lang="en-AE" dirty="0"/>
              <a:t>Future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E330C-EC71-4445-B692-52F43F16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4137"/>
            <a:ext cx="9601200" cy="401529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AE" dirty="0"/>
              <a:t>Include more data on accidents in different weather conditions other than clear skies.</a:t>
            </a:r>
          </a:p>
          <a:p>
            <a:pPr>
              <a:lnSpc>
                <a:spcPct val="200000"/>
              </a:lnSpc>
            </a:pPr>
            <a:r>
              <a:rPr lang="en-AE" dirty="0"/>
              <a:t>Include more data on accidents that involve more than 3 vehicles.</a:t>
            </a:r>
          </a:p>
          <a:p>
            <a:pPr>
              <a:lnSpc>
                <a:spcPct val="200000"/>
              </a:lnSpc>
            </a:pPr>
            <a:r>
              <a:rPr lang="en-AE" dirty="0"/>
              <a:t>Analyze car accident data on a state with the highest car accident rate for better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8D9E0-B465-3A45-8B85-D0555A5D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0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64C6-4204-2A4F-9260-43C9F18E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E" sz="4000" dirty="0"/>
              <a:t>Predicting Car Accident Severity in Seattle, Washington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BA9D-50EF-C647-B8B3-993036C8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0997"/>
            <a:ext cx="9601200" cy="358140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AE" dirty="0"/>
              <a:t>Car accidents can categorized between how severe the collision was.</a:t>
            </a:r>
          </a:p>
          <a:p>
            <a:pPr algn="just">
              <a:lnSpc>
                <a:spcPct val="200000"/>
              </a:lnSpc>
            </a:pPr>
            <a:r>
              <a:rPr lang="en-AE" dirty="0"/>
              <a:t>Predicting the severity code of a car accident can help signal the driver to drive more carefully, change his/her route or postpone an important meeting.</a:t>
            </a:r>
          </a:p>
          <a:p>
            <a:pPr algn="just">
              <a:lnSpc>
                <a:spcPct val="200000"/>
              </a:lnSpc>
            </a:pPr>
            <a:r>
              <a:rPr lang="en-AE" dirty="0"/>
              <a:t>There are many variables highly correlated with the severity of a car accident such as weather conditions, speeding, driver fatigue and so on. </a:t>
            </a:r>
          </a:p>
          <a:p>
            <a:pPr algn="just">
              <a:lnSpc>
                <a:spcPct val="200000"/>
              </a:lnSpc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FEC12-1408-1D44-A7C4-95882EA6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8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13B8-69A1-A547-951E-8DA29426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Data Preprocessing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A5C3-DF39-C444-A2F3-B3CF53527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83220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AE" dirty="0"/>
              <a:t>Data consists of 146,059 rows and 38 features for vehicle collisions in Seattle, Washington from 2004 to present day.</a:t>
            </a:r>
          </a:p>
          <a:p>
            <a:pPr algn="just">
              <a:lnSpc>
                <a:spcPct val="200000"/>
              </a:lnSpc>
            </a:pPr>
            <a:r>
              <a:rPr lang="en-AE" dirty="0"/>
              <a:t>34 features were dropped and only 4 were kept. </a:t>
            </a:r>
          </a:p>
          <a:p>
            <a:pPr algn="just">
              <a:lnSpc>
                <a:spcPct val="200000"/>
              </a:lnSpc>
            </a:pPr>
            <a:r>
              <a:rPr lang="en-AE" dirty="0"/>
              <a:t>Weather, vehicle count and collision type were the features chosen to classify the severity code.</a:t>
            </a:r>
          </a:p>
          <a:p>
            <a:pPr algn="just">
              <a:lnSpc>
                <a:spcPct val="200000"/>
              </a:lnSpc>
            </a:pPr>
            <a:r>
              <a:rPr lang="en-AE" dirty="0"/>
              <a:t>In addition, null and duplicate values were dropped leaving blank rows and blank columns.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ECD14-4341-9D4D-9C45-A385DDF1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4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D3D1-ADB5-4E4D-9D07-1AFBE7A7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13677"/>
            <a:ext cx="9601200" cy="755725"/>
          </a:xfrm>
        </p:spPr>
        <p:txBody>
          <a:bodyPr/>
          <a:lstStyle/>
          <a:p>
            <a:pPr algn="ctr"/>
            <a:r>
              <a:rPr lang="en-AE" dirty="0"/>
              <a:t>Data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23CC41-E77E-6948-A3A6-E27F87CD4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718" y="1424653"/>
            <a:ext cx="7254563" cy="3274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065679-4331-2248-BB45-E8A570117013}"/>
              </a:ext>
            </a:extLst>
          </p:cNvPr>
          <p:cNvSpPr txBox="1"/>
          <p:nvPr/>
        </p:nvSpPr>
        <p:spPr>
          <a:xfrm>
            <a:off x="2468718" y="4854878"/>
            <a:ext cx="8285827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E" dirty="0"/>
              <a:t>More accidents in rainy weather led to a severe collision causing injury (SEVERITYCODE =2).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E" dirty="0"/>
              <a:t>Most accidents occur</a:t>
            </a:r>
            <a:r>
              <a:rPr lang="en-US" dirty="0"/>
              <a:t>r</a:t>
            </a:r>
            <a:r>
              <a:rPr lang="en-AE" dirty="0"/>
              <a:t>ed in clear weather conditions.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E" dirty="0"/>
              <a:t>Not much correlation between weather and severity of car accidents.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55B9-6AE9-E64E-ABD6-8E57A64A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4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F8F810-6464-F243-B79E-124D181B0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1"/>
          <a:stretch/>
        </p:blipFill>
        <p:spPr>
          <a:xfrm>
            <a:off x="2341201" y="333037"/>
            <a:ext cx="7509598" cy="3615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577B84-338C-814B-965C-F7A12C77BF31}"/>
              </a:ext>
            </a:extLst>
          </p:cNvPr>
          <p:cNvSpPr txBox="1"/>
          <p:nvPr/>
        </p:nvSpPr>
        <p:spPr>
          <a:xfrm>
            <a:off x="2097741" y="4056081"/>
            <a:ext cx="8156900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E" dirty="0"/>
              <a:t>Data shows that most car accidents occur between 2 vehicles and lead to property damage (SEVERITYCODE=1).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Accidents involving 1 or 3 vehicles were more severe and likely caused injury (SEVERITYCODE=2).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is negligible data on collisions between 7 to 12 vehicles.</a:t>
            </a:r>
            <a:endParaRPr lang="en-A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0C6FC-0DC9-CE43-95F9-BE904146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6E9A47-4B21-4F4F-9D74-830E9899C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41" y="290008"/>
            <a:ext cx="7152118" cy="3631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AD08A3-EF7E-3E41-9004-5B9B7830D316}"/>
              </a:ext>
            </a:extLst>
          </p:cNvPr>
          <p:cNvSpPr txBox="1"/>
          <p:nvPr/>
        </p:nvSpPr>
        <p:spPr>
          <a:xfrm>
            <a:off x="2116996" y="3921083"/>
            <a:ext cx="7958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E" dirty="0"/>
              <a:t>Good correlation between collision type and severity code.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E" dirty="0"/>
              <a:t>There is sufficient data for each collision type to make a reliable comparison and predict future severity codes.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parked car accidents are under the severity code of ‘1’.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More rear ended, angled accidents and pedestrian accidents were recorded with a severity code of ‘2’.</a:t>
            </a:r>
            <a:endParaRPr lang="en-A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0D05D-E17B-3B4D-AE8F-70364770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8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717E-750D-9F4F-8C72-514A8E2A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2162"/>
            <a:ext cx="9601200" cy="626633"/>
          </a:xfrm>
        </p:spPr>
        <p:txBody>
          <a:bodyPr>
            <a:normAutofit fontScale="90000"/>
          </a:bodyPr>
          <a:lstStyle/>
          <a:p>
            <a:pPr algn="ctr"/>
            <a:r>
              <a:rPr lang="en-AE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8F37F-EB3E-E34C-AFD5-174C85D8B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47887"/>
            <a:ext cx="9601200" cy="487321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AE" b="1" dirty="0"/>
              <a:t>Three Machine learning models will be tested: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AE" dirty="0"/>
              <a:t>K Nearest Neighbor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AE" dirty="0"/>
              <a:t>Decision 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AE" dirty="0"/>
              <a:t>Linear Regression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E" b="1" dirty="0"/>
              <a:t>Model evaluation tests: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AE" dirty="0"/>
              <a:t>Jaccard Score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AE" dirty="0"/>
              <a:t>F1-test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AE" dirty="0"/>
              <a:t>LogLoss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75E8B-7118-4343-802F-2E57D81E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5B11C-CEE7-A845-A904-591FC96F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780ED-C467-364F-8B09-9F4D4C36D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2" b="18620"/>
          <a:stretch/>
        </p:blipFill>
        <p:spPr>
          <a:xfrm>
            <a:off x="2139203" y="1742740"/>
            <a:ext cx="8500110" cy="3079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0D1470-82B4-4742-ACDC-5EDE68BC1D26}"/>
              </a:ext>
            </a:extLst>
          </p:cNvPr>
          <p:cNvSpPr txBox="1"/>
          <p:nvPr/>
        </p:nvSpPr>
        <p:spPr>
          <a:xfrm>
            <a:off x="1441525" y="742497"/>
            <a:ext cx="1009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The results for the machine learning algorithms shown below appear to have very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91736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3AA5-7EE6-C34C-8CA8-70A95304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755"/>
          </a:xfrm>
        </p:spPr>
        <p:txBody>
          <a:bodyPr/>
          <a:lstStyle/>
          <a:p>
            <a:r>
              <a:rPr lang="en-AE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B63D-376C-8749-9908-5291D0F8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555"/>
            <a:ext cx="9601200" cy="477639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The results were very unexpected because all three models gave almost the same accuracy and predictions.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Features chosen may not have been the best to correlate with the severity code.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The data in the train and test sets were very similar because the data was encoded using </a:t>
            </a:r>
            <a:r>
              <a:rPr lang="en-US" dirty="0" err="1"/>
              <a:t>get_dummies</a:t>
            </a:r>
            <a:r>
              <a:rPr lang="en-US" dirty="0"/>
              <a:t> resulting in a simplified binary system.</a:t>
            </a:r>
            <a:endParaRPr lang="en-AE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4D1AA-654E-EF46-B21C-6C1A0DB2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969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537</TotalTime>
  <Words>458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Franklin Gothic Book</vt:lpstr>
      <vt:lpstr>Crop</vt:lpstr>
      <vt:lpstr>Car accident severity</vt:lpstr>
      <vt:lpstr>Predicting Car Accident Severity in Seattle, Washington</vt:lpstr>
      <vt:lpstr>Data Preprocessing &amp; Cleaning</vt:lpstr>
      <vt:lpstr>Data Visualization</vt:lpstr>
      <vt:lpstr>PowerPoint Presentation</vt:lpstr>
      <vt:lpstr>PowerPoint Presentation</vt:lpstr>
      <vt:lpstr>Machine Learning</vt:lpstr>
      <vt:lpstr>PowerPoint Presentation</vt:lpstr>
      <vt:lpstr>Conclusions</vt:lpstr>
      <vt:lpstr>Future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 Kouli</dc:creator>
  <cp:lastModifiedBy>Noor Kouli</cp:lastModifiedBy>
  <cp:revision>28</cp:revision>
  <dcterms:created xsi:type="dcterms:W3CDTF">2020-10-02T09:51:14Z</dcterms:created>
  <dcterms:modified xsi:type="dcterms:W3CDTF">2020-10-02T18:48:30Z</dcterms:modified>
</cp:coreProperties>
</file>