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67" r:id="rId6"/>
    <p:sldId id="258" r:id="rId7"/>
    <p:sldId id="259" r:id="rId8"/>
    <p:sldId id="260" r:id="rId9"/>
    <p:sldId id="264" r:id="rId10"/>
    <p:sldId id="279" r:id="rId11"/>
    <p:sldId id="268" r:id="rId12"/>
    <p:sldId id="280" r:id="rId13"/>
    <p:sldId id="272" r:id="rId14"/>
    <p:sldId id="277" r:id="rId15"/>
    <p:sldId id="278" r:id="rId16"/>
    <p:sldId id="274" r:id="rId17"/>
    <p:sldId id="275" r:id="rId18"/>
    <p:sldId id="276" r:id="rId19"/>
    <p:sldId id="269" r:id="rId20"/>
    <p:sldId id="271"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orus Alvi" initials="NA" lastIdx="1" clrIdx="0">
    <p:extLst>
      <p:ext uri="{19B8F6BF-5375-455C-9EA6-DF929625EA0E}">
        <p15:presenceInfo xmlns:p15="http://schemas.microsoft.com/office/powerpoint/2012/main" userId="S-1-5-21-11087255-1210267238-1404200075-2121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3T14:47:07.133"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4176753"/>
            <a:ext cx="8915399" cy="915244"/>
          </a:xfrm>
        </p:spPr>
        <p:txBody>
          <a:bodyPr>
            <a:noAutofit/>
          </a:bodyPr>
          <a:lstStyle/>
          <a:p>
            <a:r>
              <a:rPr lang="en-US" sz="9600" dirty="0" err="1" smtClean="0"/>
              <a:t>Sahyog</a:t>
            </a:r>
            <a:r>
              <a:rPr lang="en-US" sz="9600" dirty="0" smtClean="0"/>
              <a:t/>
            </a:r>
            <a:br>
              <a:rPr lang="en-US" sz="9600" dirty="0" smtClean="0"/>
            </a:br>
            <a:r>
              <a:rPr lang="en-US" i="1" dirty="0" smtClean="0">
                <a:latin typeface="Brush Script MT" panose="03060802040406070304" pitchFamily="66" charset="0"/>
              </a:rPr>
              <a:t>(</a:t>
            </a:r>
            <a:r>
              <a:rPr lang="en-US" i="1" dirty="0" smtClean="0">
                <a:latin typeface="Brush Script MT" panose="03060802040406070304" pitchFamily="66" charset="0"/>
              </a:rPr>
              <a:t>E</a:t>
            </a:r>
            <a:r>
              <a:rPr lang="en-US" i="1" dirty="0" smtClean="0">
                <a:latin typeface="Brush Script MT" panose="03060802040406070304" pitchFamily="66" charset="0"/>
              </a:rPr>
              <a:t>mpowering </a:t>
            </a:r>
            <a:r>
              <a:rPr lang="en-US" i="1" dirty="0">
                <a:latin typeface="Brush Script MT" panose="03060802040406070304" pitchFamily="66" charset="0"/>
              </a:rPr>
              <a:t>deaf and mute </a:t>
            </a:r>
            <a:r>
              <a:rPr lang="en-US" i="1" dirty="0" smtClean="0">
                <a:latin typeface="Brush Script MT" panose="03060802040406070304" pitchFamily="66" charset="0"/>
              </a:rPr>
              <a:t>people)</a:t>
            </a:r>
            <a:endParaRPr lang="en-US" i="1" dirty="0">
              <a:latin typeface="Brush Script MT" panose="03060802040406070304" pitchFamily="66" charset="0"/>
            </a:endParaRPr>
          </a:p>
        </p:txBody>
      </p:sp>
    </p:spTree>
    <p:extLst>
      <p:ext uri="{BB962C8B-B14F-4D97-AF65-F5344CB8AC3E}">
        <p14:creationId xmlns:p14="http://schemas.microsoft.com/office/powerpoint/2010/main" val="2250348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5434" y="6327228"/>
            <a:ext cx="9480331" cy="369332"/>
          </a:xfrm>
          <a:prstGeom prst="rect">
            <a:avLst/>
          </a:prstGeom>
          <a:noFill/>
        </p:spPr>
        <p:txBody>
          <a:bodyPr wrap="square" rtlCol="0">
            <a:spAutoFit/>
          </a:bodyPr>
          <a:lstStyle/>
          <a:p>
            <a:r>
              <a:rPr lang="en-US" dirty="0" smtClean="0"/>
              <a:t>*Note: This is just protocol and we identified limited number of gestures as POC.</a:t>
            </a:r>
            <a:endParaRPr lang="en-US" dirty="0"/>
          </a:p>
        </p:txBody>
      </p:sp>
      <p:sp>
        <p:nvSpPr>
          <p:cNvPr id="6" name="Title 1"/>
          <p:cNvSpPr>
            <a:spLocks noGrp="1"/>
          </p:cNvSpPr>
          <p:nvPr>
            <p:ph type="title"/>
          </p:nvPr>
        </p:nvSpPr>
        <p:spPr>
          <a:xfrm>
            <a:off x="2592925" y="624110"/>
            <a:ext cx="8911687" cy="1280890"/>
          </a:xfrm>
        </p:spPr>
        <p:txBody>
          <a:bodyPr/>
          <a:lstStyle/>
          <a:p>
            <a:r>
              <a:rPr lang="en-US" dirty="0" smtClean="0"/>
              <a:t>What is </a:t>
            </a:r>
            <a:r>
              <a:rPr lang="en-US" dirty="0" err="1" smtClean="0"/>
              <a:t>Sahyog</a:t>
            </a:r>
            <a:r>
              <a:rPr lang="en-US" dirty="0" smtClean="0"/>
              <a:t>?</a:t>
            </a:r>
            <a:endParaRPr lang="en-US" dirty="0"/>
          </a:p>
        </p:txBody>
      </p:sp>
      <p:sp>
        <p:nvSpPr>
          <p:cNvPr id="7" name="Content Placeholder 2"/>
          <p:cNvSpPr>
            <a:spLocks noGrp="1"/>
          </p:cNvSpPr>
          <p:nvPr>
            <p:ph idx="1"/>
          </p:nvPr>
        </p:nvSpPr>
        <p:spPr>
          <a:xfrm>
            <a:off x="2294921" y="1358047"/>
            <a:ext cx="8915400" cy="4563685"/>
          </a:xfrm>
        </p:spPr>
        <p:txBody>
          <a:bodyPr/>
          <a:lstStyle/>
          <a:p>
            <a:r>
              <a:rPr lang="en-US" dirty="0"/>
              <a:t>An innovative solution to understand impaired hearing and vocally impaired people.</a:t>
            </a:r>
          </a:p>
          <a:p>
            <a:endParaRPr lang="en-US" dirty="0"/>
          </a:p>
          <a:p>
            <a:r>
              <a:rPr lang="en-US" dirty="0"/>
              <a:t>The Objective of </a:t>
            </a:r>
            <a:r>
              <a:rPr lang="en-US" dirty="0" err="1"/>
              <a:t>Sahyog</a:t>
            </a:r>
            <a:r>
              <a:rPr lang="en-US" dirty="0"/>
              <a:t> is to enable deaf and mute to communicate effectively and independently.</a:t>
            </a:r>
          </a:p>
          <a:p>
            <a:endParaRPr lang="en-US" dirty="0"/>
          </a:p>
          <a:p>
            <a:r>
              <a:rPr lang="en-US" dirty="0"/>
              <a:t>This system reads hand gesture using video input and Generates text as output.</a:t>
            </a:r>
            <a:endParaRPr lang="en-US" dirty="0" smtClean="0"/>
          </a:p>
          <a:p>
            <a:endParaRPr lang="en-US" dirty="0"/>
          </a:p>
        </p:txBody>
      </p:sp>
    </p:spTree>
    <p:extLst>
      <p:ext uri="{BB962C8B-B14F-4D97-AF65-F5344CB8AC3E}">
        <p14:creationId xmlns:p14="http://schemas.microsoft.com/office/powerpoint/2010/main" val="353901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08385" y="1651831"/>
            <a:ext cx="10553883" cy="5080044"/>
          </a:xfrm>
          <a:prstGeom prst="rect">
            <a:avLst/>
          </a:prstGeom>
        </p:spPr>
      </p:pic>
      <p:sp>
        <p:nvSpPr>
          <p:cNvPr id="5" name="Title 1"/>
          <p:cNvSpPr>
            <a:spLocks noGrp="1"/>
          </p:cNvSpPr>
          <p:nvPr>
            <p:ph type="title"/>
          </p:nvPr>
        </p:nvSpPr>
        <p:spPr>
          <a:xfrm>
            <a:off x="2592925" y="624110"/>
            <a:ext cx="8911687" cy="1280890"/>
          </a:xfrm>
        </p:spPr>
        <p:txBody>
          <a:bodyPr/>
          <a:lstStyle/>
          <a:p>
            <a:r>
              <a:rPr lang="en-US" dirty="0" smtClean="0"/>
              <a:t>High Level System Architecture</a:t>
            </a:r>
            <a:endParaRPr lang="en-US" dirty="0"/>
          </a:p>
        </p:txBody>
      </p:sp>
    </p:spTree>
    <p:extLst>
      <p:ext uri="{BB962C8B-B14F-4D97-AF65-F5344CB8AC3E}">
        <p14:creationId xmlns:p14="http://schemas.microsoft.com/office/powerpoint/2010/main" val="180599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9777" y="5300806"/>
            <a:ext cx="5834347" cy="1720101"/>
          </a:xfrm>
        </p:spPr>
        <p:txBody>
          <a:bodyPr/>
          <a:lstStyle/>
          <a:p>
            <a:pPr marL="0" indent="0">
              <a:buNone/>
            </a:pPr>
            <a:r>
              <a:rPr lang="en-US" sz="2400" b="1" dirty="0" smtClean="0"/>
              <a:t>    Algorithms Used:</a:t>
            </a:r>
          </a:p>
          <a:p>
            <a:r>
              <a:rPr lang="en-US" dirty="0" smtClean="0"/>
              <a:t>Background Subtraction Algorithm</a:t>
            </a:r>
          </a:p>
          <a:p>
            <a:r>
              <a:rPr lang="en-US" dirty="0" smtClean="0"/>
              <a:t>Gift Wrapping Algorithm</a:t>
            </a:r>
            <a:endParaRPr lang="en-US" dirty="0"/>
          </a:p>
        </p:txBody>
      </p:sp>
      <p:sp>
        <p:nvSpPr>
          <p:cNvPr id="4" name="Title 3"/>
          <p:cNvSpPr>
            <a:spLocks noGrp="1"/>
          </p:cNvSpPr>
          <p:nvPr>
            <p:ph type="title"/>
          </p:nvPr>
        </p:nvSpPr>
        <p:spPr>
          <a:xfrm>
            <a:off x="2592925" y="624110"/>
            <a:ext cx="9031516" cy="1280890"/>
          </a:xfrm>
        </p:spPr>
        <p:txBody>
          <a:bodyPr/>
          <a:lstStyle/>
          <a:p>
            <a:r>
              <a:rPr lang="en-US" dirty="0" smtClean="0"/>
              <a:t>Technical Architecture and Algorithms</a:t>
            </a:r>
            <a:endParaRPr lang="en-US" dirty="0"/>
          </a:p>
        </p:txBody>
      </p:sp>
      <p:pic>
        <p:nvPicPr>
          <p:cNvPr id="5" name="Picture 4"/>
          <p:cNvPicPr>
            <a:picLocks noChangeAspect="1"/>
          </p:cNvPicPr>
          <p:nvPr/>
        </p:nvPicPr>
        <p:blipFill>
          <a:blip r:embed="rId2"/>
          <a:stretch>
            <a:fillRect/>
          </a:stretch>
        </p:blipFill>
        <p:spPr>
          <a:xfrm>
            <a:off x="4858224" y="1395531"/>
            <a:ext cx="3518521" cy="3679029"/>
          </a:xfrm>
          <a:prstGeom prst="rect">
            <a:avLst/>
          </a:prstGeom>
        </p:spPr>
      </p:pic>
    </p:spTree>
    <p:extLst>
      <p:ext uri="{BB962C8B-B14F-4D97-AF65-F5344CB8AC3E}">
        <p14:creationId xmlns:p14="http://schemas.microsoft.com/office/powerpoint/2010/main" val="3843984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8113" y="1296367"/>
            <a:ext cx="9435180" cy="4635875"/>
          </a:xfrm>
        </p:spPr>
        <p:txBody>
          <a:bodyPr/>
          <a:lstStyle/>
          <a:p>
            <a:r>
              <a:rPr lang="en-US" dirty="0" smtClean="0"/>
              <a:t>Capture the image through camera and converts RGB source image to Grayscale image.</a:t>
            </a:r>
          </a:p>
          <a:p>
            <a:r>
              <a:rPr lang="en-US" dirty="0" smtClean="0"/>
              <a:t>Set ROI (region of interest</a:t>
            </a:r>
            <a:r>
              <a:rPr lang="en-US" dirty="0"/>
              <a:t>) using </a:t>
            </a:r>
            <a:r>
              <a:rPr lang="en-US" dirty="0" err="1" smtClean="0"/>
              <a:t>cvSetImageROI</a:t>
            </a:r>
            <a:r>
              <a:rPr lang="en-US" dirty="0" smtClean="0"/>
              <a:t> function.</a:t>
            </a:r>
          </a:p>
          <a:p>
            <a:r>
              <a:rPr lang="en-US" dirty="0"/>
              <a:t>Smooth the grayscale image using </a:t>
            </a:r>
            <a:r>
              <a:rPr lang="en-US" dirty="0" err="1" smtClean="0"/>
              <a:t>cvSmooth</a:t>
            </a:r>
            <a:r>
              <a:rPr lang="en-US" dirty="0"/>
              <a:t> </a:t>
            </a:r>
            <a:r>
              <a:rPr lang="en-US" dirty="0" smtClean="0"/>
              <a:t>function.</a:t>
            </a:r>
          </a:p>
          <a:p>
            <a:r>
              <a:rPr lang="en-US" dirty="0" smtClean="0"/>
              <a:t>Threshold </a:t>
            </a:r>
            <a:r>
              <a:rPr lang="en-US" dirty="0"/>
              <a:t>the smoothed image </a:t>
            </a:r>
            <a:r>
              <a:rPr lang="en-US" dirty="0" smtClean="0"/>
              <a:t>by </a:t>
            </a:r>
            <a:r>
              <a:rPr lang="en-US" dirty="0"/>
              <a:t>using </a:t>
            </a:r>
            <a:r>
              <a:rPr lang="en-US" dirty="0" err="1" smtClean="0"/>
              <a:t>cvThreshold</a:t>
            </a:r>
            <a:r>
              <a:rPr lang="en-US" dirty="0" smtClean="0"/>
              <a:t> function.</a:t>
            </a:r>
          </a:p>
          <a:p>
            <a:r>
              <a:rPr lang="en-US" dirty="0"/>
              <a:t>At last we </a:t>
            </a:r>
            <a:r>
              <a:rPr lang="en-US" dirty="0" smtClean="0"/>
              <a:t>find </a:t>
            </a:r>
            <a:r>
              <a:rPr lang="en-US" dirty="0"/>
              <a:t>contours using contour </a:t>
            </a:r>
            <a:r>
              <a:rPr lang="en-US" dirty="0" smtClean="0"/>
              <a:t>detection, </a:t>
            </a:r>
            <a:r>
              <a:rPr lang="en-US" dirty="0"/>
              <a:t>convex hull of palm </a:t>
            </a:r>
            <a:r>
              <a:rPr lang="en-US" dirty="0" smtClean="0"/>
              <a:t>region, </a:t>
            </a:r>
            <a:r>
              <a:rPr lang="en-US" dirty="0"/>
              <a:t>convexity </a:t>
            </a:r>
            <a:r>
              <a:rPr lang="en-US" dirty="0" smtClean="0"/>
              <a:t>defects.</a:t>
            </a:r>
            <a:endParaRPr lang="en-US" dirty="0"/>
          </a:p>
        </p:txBody>
      </p:sp>
      <p:sp>
        <p:nvSpPr>
          <p:cNvPr id="4" name="Title 3"/>
          <p:cNvSpPr>
            <a:spLocks noGrp="1"/>
          </p:cNvSpPr>
          <p:nvPr>
            <p:ph type="title"/>
          </p:nvPr>
        </p:nvSpPr>
        <p:spPr/>
        <p:txBody>
          <a:bodyPr/>
          <a:lstStyle/>
          <a:p>
            <a:r>
              <a:rPr lang="en-US" dirty="0"/>
              <a:t>How it works</a:t>
            </a:r>
          </a:p>
        </p:txBody>
      </p:sp>
    </p:spTree>
    <p:extLst>
      <p:ext uri="{BB962C8B-B14F-4D97-AF65-F5344CB8AC3E}">
        <p14:creationId xmlns:p14="http://schemas.microsoft.com/office/powerpoint/2010/main" val="1901980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30615"/>
            <a:ext cx="8911687" cy="788276"/>
          </a:xfrm>
        </p:spPr>
        <p:txBody>
          <a:bodyPr/>
          <a:lstStyle/>
          <a:p>
            <a:r>
              <a:rPr lang="en-US" dirty="0" smtClean="0"/>
              <a:t>Background Subtraction Algorithm</a:t>
            </a:r>
            <a:endParaRPr lang="en-US" dirty="0"/>
          </a:p>
        </p:txBody>
      </p:sp>
      <p:sp>
        <p:nvSpPr>
          <p:cNvPr id="3" name="Content Placeholder 2"/>
          <p:cNvSpPr>
            <a:spLocks noGrp="1"/>
          </p:cNvSpPr>
          <p:nvPr>
            <p:ph idx="1"/>
          </p:nvPr>
        </p:nvSpPr>
        <p:spPr>
          <a:xfrm>
            <a:off x="2273898" y="1481951"/>
            <a:ext cx="9497685" cy="5580992"/>
          </a:xfrm>
        </p:spPr>
        <p:txBody>
          <a:bodyPr/>
          <a:lstStyle/>
          <a:p>
            <a:r>
              <a:rPr lang="en-US" dirty="0" smtClean="0"/>
              <a:t>It works on the principal </a:t>
            </a:r>
            <a:r>
              <a:rPr lang="en-US" dirty="0"/>
              <a:t>of take an image as background and take the frames obtained at the time t, denoted by I(t) to compare with the background image denoted by </a:t>
            </a:r>
            <a:r>
              <a:rPr lang="en-US" dirty="0" smtClean="0"/>
              <a:t>B.</a:t>
            </a:r>
          </a:p>
          <a:p>
            <a:r>
              <a:rPr lang="en-US" dirty="0" smtClean="0"/>
              <a:t>Using </a:t>
            </a:r>
            <a:r>
              <a:rPr lang="en-US" dirty="0"/>
              <a:t>simple arithmetic calculations, we can segment out the objects simply by using image subtraction technique of computer vision meaning for each pixels in I(t), take the pixel value denoted by P[I(t)] and subtract it with the corresponding pixels at the same position on the background image denoted as P[B</a:t>
            </a:r>
            <a:r>
              <a:rPr lang="en-US" dirty="0" smtClean="0"/>
              <a:t>].</a:t>
            </a:r>
            <a:endParaRPr lang="en-US" dirty="0"/>
          </a:p>
          <a:p>
            <a:r>
              <a:rPr lang="en-US" dirty="0"/>
              <a:t>In mathematical equation, it is written </a:t>
            </a:r>
            <a:r>
              <a:rPr lang="en-US" dirty="0" smtClean="0"/>
              <a:t>as:  P[F(t</a:t>
            </a:r>
            <a:r>
              <a:rPr lang="en-US" dirty="0"/>
              <a:t>)]=P[I(t)]-P[B]}</a:t>
            </a:r>
            <a:endParaRPr lang="en-US" dirty="0" smtClean="0"/>
          </a:p>
          <a:p>
            <a:endParaRPr lang="en-US" dirty="0"/>
          </a:p>
          <a:p>
            <a:endParaRPr lang="en-US" dirty="0"/>
          </a:p>
        </p:txBody>
      </p:sp>
      <p:pic>
        <p:nvPicPr>
          <p:cNvPr id="6" name="Picture 5"/>
          <p:cNvPicPr>
            <a:picLocks noChangeAspect="1"/>
          </p:cNvPicPr>
          <p:nvPr/>
        </p:nvPicPr>
        <p:blipFill>
          <a:blip r:embed="rId2"/>
          <a:stretch>
            <a:fillRect/>
          </a:stretch>
        </p:blipFill>
        <p:spPr>
          <a:xfrm>
            <a:off x="4043031" y="4318920"/>
            <a:ext cx="3895725" cy="1457325"/>
          </a:xfrm>
          <a:prstGeom prst="rect">
            <a:avLst/>
          </a:prstGeom>
        </p:spPr>
      </p:pic>
    </p:spTree>
    <p:extLst>
      <p:ext uri="{BB962C8B-B14F-4D97-AF65-F5344CB8AC3E}">
        <p14:creationId xmlns:p14="http://schemas.microsoft.com/office/powerpoint/2010/main" val="3887392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09602"/>
            <a:ext cx="8911687" cy="872358"/>
          </a:xfrm>
        </p:spPr>
        <p:txBody>
          <a:bodyPr/>
          <a:lstStyle/>
          <a:p>
            <a:r>
              <a:rPr lang="en-US" dirty="0" smtClean="0"/>
              <a:t>Gift Wrapping Algorithm</a:t>
            </a:r>
            <a:endParaRPr lang="en-US" dirty="0"/>
          </a:p>
        </p:txBody>
      </p:sp>
      <p:sp>
        <p:nvSpPr>
          <p:cNvPr id="3" name="Content Placeholder 2"/>
          <p:cNvSpPr>
            <a:spLocks noGrp="1"/>
          </p:cNvSpPr>
          <p:nvPr>
            <p:ph idx="1"/>
          </p:nvPr>
        </p:nvSpPr>
        <p:spPr>
          <a:xfrm>
            <a:off x="2326454" y="1502980"/>
            <a:ext cx="8915400" cy="5602013"/>
          </a:xfrm>
        </p:spPr>
        <p:txBody>
          <a:bodyPr/>
          <a:lstStyle/>
          <a:p>
            <a:r>
              <a:rPr lang="en-US" dirty="0" smtClean="0"/>
              <a:t>This algorithm helps to find the </a:t>
            </a:r>
            <a:r>
              <a:rPr lang="en-US" dirty="0" err="1" smtClean="0"/>
              <a:t>convexhull</a:t>
            </a:r>
            <a:r>
              <a:rPr lang="en-US" dirty="0" smtClean="0"/>
              <a:t> of the hand</a:t>
            </a:r>
          </a:p>
          <a:p>
            <a:r>
              <a:rPr lang="en-US" dirty="0"/>
              <a:t>The gift wrapping algorithm begins with </a:t>
            </a:r>
            <a:r>
              <a:rPr lang="en-US" dirty="0" err="1"/>
              <a:t>i</a:t>
            </a:r>
            <a:r>
              <a:rPr lang="en-US" dirty="0"/>
              <a:t>=0 and a point p0 known to be on the convex hull, e.g., the leftmost point, and selects the point pi+1 such that all points are to the </a:t>
            </a:r>
            <a:r>
              <a:rPr lang="en-US" dirty="0" smtClean="0"/>
              <a:t>left </a:t>
            </a:r>
            <a:r>
              <a:rPr lang="en-US" dirty="0"/>
              <a:t>of the line pi </a:t>
            </a:r>
            <a:r>
              <a:rPr lang="en-US" dirty="0" smtClean="0"/>
              <a:t>pi+1.</a:t>
            </a:r>
          </a:p>
          <a:p>
            <a:endParaRPr lang="en-US" dirty="0"/>
          </a:p>
          <a:p>
            <a:endParaRPr lang="en-US" dirty="0" smtClean="0"/>
          </a:p>
          <a:p>
            <a:endParaRPr lang="en-US" dirty="0"/>
          </a:p>
          <a:p>
            <a:endParaRPr lang="en-US" dirty="0" smtClean="0"/>
          </a:p>
          <a:p>
            <a:endParaRPr lang="en-US" dirty="0"/>
          </a:p>
          <a:p>
            <a:pPr lvl="4"/>
            <a:endParaRPr lang="en-US" dirty="0"/>
          </a:p>
        </p:txBody>
      </p:sp>
      <p:pic>
        <p:nvPicPr>
          <p:cNvPr id="5" name="Picture 4"/>
          <p:cNvPicPr>
            <a:picLocks noChangeAspect="1"/>
          </p:cNvPicPr>
          <p:nvPr/>
        </p:nvPicPr>
        <p:blipFill>
          <a:blip r:embed="rId2"/>
          <a:stretch>
            <a:fillRect/>
          </a:stretch>
        </p:blipFill>
        <p:spPr>
          <a:xfrm>
            <a:off x="3708345" y="3609481"/>
            <a:ext cx="4333875" cy="2981325"/>
          </a:xfrm>
          <a:prstGeom prst="rect">
            <a:avLst/>
          </a:prstGeom>
        </p:spPr>
      </p:pic>
    </p:spTree>
    <p:extLst>
      <p:ext uri="{BB962C8B-B14F-4D97-AF65-F5344CB8AC3E}">
        <p14:creationId xmlns:p14="http://schemas.microsoft.com/office/powerpoint/2010/main" val="870536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59177" y="2125388"/>
            <a:ext cx="3609975" cy="2228850"/>
          </a:xfrm>
          <a:prstGeom prst="rect">
            <a:avLst/>
          </a:prstGeom>
        </p:spPr>
      </p:pic>
      <p:sp>
        <p:nvSpPr>
          <p:cNvPr id="4" name="Title 3"/>
          <p:cNvSpPr>
            <a:spLocks noGrp="1"/>
          </p:cNvSpPr>
          <p:nvPr>
            <p:ph type="title"/>
          </p:nvPr>
        </p:nvSpPr>
        <p:spPr/>
        <p:txBody>
          <a:bodyPr/>
          <a:lstStyle/>
          <a:p>
            <a:r>
              <a:rPr lang="en-US" dirty="0" err="1" smtClean="0"/>
              <a:t>Sahyog</a:t>
            </a:r>
            <a:r>
              <a:rPr lang="en-US" dirty="0" smtClean="0"/>
              <a:t> – System Screenshots</a:t>
            </a:r>
            <a:endParaRPr lang="en-US" dirty="0"/>
          </a:p>
        </p:txBody>
      </p:sp>
    </p:spTree>
    <p:extLst>
      <p:ext uri="{BB962C8B-B14F-4D97-AF65-F5344CB8AC3E}">
        <p14:creationId xmlns:p14="http://schemas.microsoft.com/office/powerpoint/2010/main" val="4057307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21518"/>
          </a:xfrm>
        </p:spPr>
        <p:txBody>
          <a:bodyPr>
            <a:normAutofit fontScale="90000"/>
          </a:bodyPr>
          <a:lstStyle/>
          <a:p>
            <a:r>
              <a:rPr lang="en-US" dirty="0" smtClean="0"/>
              <a:t>Detect gestures!</a:t>
            </a:r>
            <a:endParaRPr lang="en-US" dirty="0"/>
          </a:p>
        </p:txBody>
      </p:sp>
      <p:pic>
        <p:nvPicPr>
          <p:cNvPr id="4" name="Picture 3"/>
          <p:cNvPicPr>
            <a:picLocks noChangeAspect="1"/>
          </p:cNvPicPr>
          <p:nvPr/>
        </p:nvPicPr>
        <p:blipFill>
          <a:blip r:embed="rId2"/>
          <a:stretch>
            <a:fillRect/>
          </a:stretch>
        </p:blipFill>
        <p:spPr>
          <a:xfrm>
            <a:off x="7375132" y="2091564"/>
            <a:ext cx="4049613" cy="3182407"/>
          </a:xfrm>
          <a:prstGeom prst="rect">
            <a:avLst/>
          </a:prstGeom>
        </p:spPr>
      </p:pic>
      <p:pic>
        <p:nvPicPr>
          <p:cNvPr id="6" name="Picture 5"/>
          <p:cNvPicPr>
            <a:picLocks noChangeAspect="1"/>
          </p:cNvPicPr>
          <p:nvPr/>
        </p:nvPicPr>
        <p:blipFill>
          <a:blip r:embed="rId3"/>
          <a:stretch>
            <a:fillRect/>
          </a:stretch>
        </p:blipFill>
        <p:spPr>
          <a:xfrm>
            <a:off x="2560710" y="2091564"/>
            <a:ext cx="4037979" cy="3182407"/>
          </a:xfrm>
          <a:prstGeom prst="rect">
            <a:avLst/>
          </a:prstGeom>
        </p:spPr>
      </p:pic>
    </p:spTree>
    <p:extLst>
      <p:ext uri="{BB962C8B-B14F-4D97-AF65-F5344CB8AC3E}">
        <p14:creationId xmlns:p14="http://schemas.microsoft.com/office/powerpoint/2010/main" val="2805882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491905" y="3469395"/>
            <a:ext cx="3657600" cy="2894400"/>
          </a:xfrm>
          <a:prstGeom prst="rect">
            <a:avLst/>
          </a:prstGeom>
        </p:spPr>
      </p:pic>
      <p:pic>
        <p:nvPicPr>
          <p:cNvPr id="7" name="Picture 6"/>
          <p:cNvPicPr>
            <a:picLocks noChangeAspect="1"/>
          </p:cNvPicPr>
          <p:nvPr/>
        </p:nvPicPr>
        <p:blipFill>
          <a:blip r:embed="rId3"/>
          <a:stretch>
            <a:fillRect/>
          </a:stretch>
        </p:blipFill>
        <p:spPr>
          <a:xfrm>
            <a:off x="2564527" y="3482760"/>
            <a:ext cx="3657600" cy="2915900"/>
          </a:xfrm>
          <a:prstGeom prst="rect">
            <a:avLst/>
          </a:prstGeom>
        </p:spPr>
      </p:pic>
      <p:pic>
        <p:nvPicPr>
          <p:cNvPr id="8" name="Picture 7"/>
          <p:cNvPicPr>
            <a:picLocks noChangeAspect="1"/>
          </p:cNvPicPr>
          <p:nvPr/>
        </p:nvPicPr>
        <p:blipFill>
          <a:blip r:embed="rId4"/>
          <a:stretch>
            <a:fillRect/>
          </a:stretch>
        </p:blipFill>
        <p:spPr>
          <a:xfrm>
            <a:off x="4666593" y="284824"/>
            <a:ext cx="3657600" cy="2864038"/>
          </a:xfrm>
          <a:prstGeom prst="rect">
            <a:avLst/>
          </a:prstGeom>
        </p:spPr>
      </p:pic>
    </p:spTree>
    <p:extLst>
      <p:ext uri="{BB962C8B-B14F-4D97-AF65-F5344CB8AC3E}">
        <p14:creationId xmlns:p14="http://schemas.microsoft.com/office/powerpoint/2010/main" val="1385621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9206"/>
          </a:xfrm>
        </p:spPr>
        <p:txBody>
          <a:bodyPr>
            <a:normAutofit fontScale="90000"/>
          </a:bodyPr>
          <a:lstStyle/>
          <a:p>
            <a:r>
              <a:rPr lang="en-US" dirty="0" smtClean="0"/>
              <a:t>Areas where we can use</a:t>
            </a:r>
            <a:endParaRPr lang="en-US" dirty="0"/>
          </a:p>
        </p:txBody>
      </p:sp>
      <p:sp>
        <p:nvSpPr>
          <p:cNvPr id="3" name="Content Placeholder 2"/>
          <p:cNvSpPr>
            <a:spLocks noGrp="1"/>
          </p:cNvSpPr>
          <p:nvPr>
            <p:ph idx="1"/>
          </p:nvPr>
        </p:nvSpPr>
        <p:spPr>
          <a:xfrm>
            <a:off x="2589212" y="1263316"/>
            <a:ext cx="8915400" cy="4647906"/>
          </a:xfrm>
        </p:spPr>
        <p:txBody>
          <a:bodyPr/>
          <a:lstStyle/>
          <a:p>
            <a:r>
              <a:rPr lang="en-US" dirty="0" smtClean="0"/>
              <a:t>Banks</a:t>
            </a:r>
          </a:p>
          <a:p>
            <a:r>
              <a:rPr lang="en-US" dirty="0" smtClean="0"/>
              <a:t>Railways</a:t>
            </a:r>
          </a:p>
          <a:p>
            <a:r>
              <a:rPr lang="en-US" dirty="0" smtClean="0"/>
              <a:t>Airports</a:t>
            </a:r>
          </a:p>
          <a:p>
            <a:r>
              <a:rPr lang="en-US" dirty="0" smtClean="0"/>
              <a:t>Other </a:t>
            </a:r>
            <a:r>
              <a:rPr lang="en-US" dirty="0" smtClean="0"/>
              <a:t>Public and Private sectors </a:t>
            </a:r>
            <a:endParaRPr lang="en-US" dirty="0"/>
          </a:p>
        </p:txBody>
      </p:sp>
    </p:spTree>
    <p:extLst>
      <p:ext uri="{BB962C8B-B14F-4D97-AF65-F5344CB8AC3E}">
        <p14:creationId xmlns:p14="http://schemas.microsoft.com/office/powerpoint/2010/main" val="3776238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2305433" y="1452778"/>
            <a:ext cx="8915400" cy="4479464"/>
          </a:xfrm>
        </p:spPr>
        <p:txBody>
          <a:bodyPr>
            <a:normAutofit fontScale="92500" lnSpcReduction="20000"/>
          </a:bodyPr>
          <a:lstStyle/>
          <a:p>
            <a:r>
              <a:rPr lang="en-US" dirty="0" smtClean="0"/>
              <a:t>Problem Statement</a:t>
            </a:r>
          </a:p>
          <a:p>
            <a:r>
              <a:rPr lang="en-US" dirty="0" smtClean="0"/>
              <a:t>Objective</a:t>
            </a:r>
          </a:p>
          <a:p>
            <a:r>
              <a:rPr lang="en-US" dirty="0" smtClean="0"/>
              <a:t>How to achieve?</a:t>
            </a:r>
          </a:p>
          <a:p>
            <a:pPr lvl="1"/>
            <a:r>
              <a:rPr lang="en-US" dirty="0" smtClean="0"/>
              <a:t>What are gestures</a:t>
            </a:r>
          </a:p>
          <a:p>
            <a:pPr lvl="1"/>
            <a:r>
              <a:rPr lang="en-US" dirty="0" smtClean="0"/>
              <a:t>Types of gestures</a:t>
            </a:r>
          </a:p>
          <a:p>
            <a:pPr lvl="1"/>
            <a:r>
              <a:rPr lang="en-US" dirty="0" smtClean="0"/>
              <a:t>What is gesture recognition</a:t>
            </a:r>
          </a:p>
          <a:p>
            <a:pPr lvl="1"/>
            <a:r>
              <a:rPr lang="en-US" dirty="0" smtClean="0"/>
              <a:t>Types of gesture recognition</a:t>
            </a:r>
          </a:p>
          <a:p>
            <a:pPr lvl="1"/>
            <a:r>
              <a:rPr lang="en-US" dirty="0" smtClean="0"/>
              <a:t>Algorithms</a:t>
            </a:r>
          </a:p>
          <a:p>
            <a:r>
              <a:rPr lang="en-US" dirty="0" smtClean="0"/>
              <a:t>Architecture diagram</a:t>
            </a:r>
          </a:p>
          <a:p>
            <a:r>
              <a:rPr lang="en-US" dirty="0" smtClean="0"/>
              <a:t>How it works</a:t>
            </a:r>
          </a:p>
          <a:p>
            <a:r>
              <a:rPr lang="en-US" dirty="0" smtClean="0"/>
              <a:t>Screen-shots</a:t>
            </a:r>
          </a:p>
          <a:p>
            <a:r>
              <a:rPr lang="en-US" dirty="0" smtClean="0"/>
              <a:t>Areas where we can use</a:t>
            </a:r>
          </a:p>
          <a:p>
            <a:r>
              <a:rPr lang="en-US" dirty="0" smtClean="0"/>
              <a:t>Future scope</a:t>
            </a:r>
          </a:p>
        </p:txBody>
      </p:sp>
    </p:spTree>
    <p:extLst>
      <p:ext uri="{BB962C8B-B14F-4D97-AF65-F5344CB8AC3E}">
        <p14:creationId xmlns:p14="http://schemas.microsoft.com/office/powerpoint/2010/main" val="1968717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1395"/>
          </a:xfrm>
        </p:spPr>
        <p:txBody>
          <a:bodyPr/>
          <a:lstStyle/>
          <a:p>
            <a:r>
              <a:rPr lang="en-US" dirty="0" smtClean="0"/>
              <a:t>Future Scope</a:t>
            </a:r>
            <a:endParaRPr lang="en-US" dirty="0"/>
          </a:p>
        </p:txBody>
      </p:sp>
      <p:sp>
        <p:nvSpPr>
          <p:cNvPr id="3" name="Content Placeholder 2"/>
          <p:cNvSpPr>
            <a:spLocks noGrp="1"/>
          </p:cNvSpPr>
          <p:nvPr>
            <p:ph idx="1"/>
          </p:nvPr>
        </p:nvSpPr>
        <p:spPr>
          <a:xfrm>
            <a:off x="2589212" y="1335505"/>
            <a:ext cx="8915400" cy="4575717"/>
          </a:xfrm>
        </p:spPr>
        <p:txBody>
          <a:bodyPr/>
          <a:lstStyle/>
          <a:p>
            <a:r>
              <a:rPr lang="en-US" b="1" dirty="0" smtClean="0"/>
              <a:t>Add face recognition capability to the program.</a:t>
            </a:r>
          </a:p>
          <a:p>
            <a:r>
              <a:rPr lang="en-US" dirty="0" smtClean="0"/>
              <a:t>Enhance the recognition capability of various conditions.</a:t>
            </a:r>
          </a:p>
          <a:p>
            <a:r>
              <a:rPr lang="en-US" dirty="0" smtClean="0"/>
              <a:t>Achieving more accuracy.</a:t>
            </a:r>
          </a:p>
          <a:p>
            <a:r>
              <a:rPr lang="en-US" dirty="0" smtClean="0"/>
              <a:t>Identifying multiple number of gestures.</a:t>
            </a:r>
          </a:p>
          <a:p>
            <a:r>
              <a:rPr lang="en-US" dirty="0" smtClean="0"/>
              <a:t>Applying gesture recognition for accessing internet applications.</a:t>
            </a:r>
          </a:p>
          <a:p>
            <a:r>
              <a:rPr lang="en-US" b="1" dirty="0" smtClean="0"/>
              <a:t>Add ‘text to speech’ conversion to save time of reading the converted text.</a:t>
            </a:r>
          </a:p>
          <a:p>
            <a:r>
              <a:rPr lang="en-US" b="1" dirty="0" smtClean="0"/>
              <a:t>Add supervised machine learning in order to recognize domain specific gesture using training database</a:t>
            </a:r>
            <a:r>
              <a:rPr lang="en-US" b="1" dirty="0" smtClean="0"/>
              <a:t>.</a:t>
            </a:r>
          </a:p>
          <a:p>
            <a:r>
              <a:rPr lang="en-US" b="1" dirty="0" smtClean="0"/>
              <a:t>Create app so that needy can download on phones and use it anywhere anytime.</a:t>
            </a:r>
          </a:p>
          <a:p>
            <a:endParaRPr lang="en-US" dirty="0" smtClean="0"/>
          </a:p>
        </p:txBody>
      </p:sp>
    </p:spTree>
    <p:extLst>
      <p:ext uri="{BB962C8B-B14F-4D97-AF65-F5344CB8AC3E}">
        <p14:creationId xmlns:p14="http://schemas.microsoft.com/office/powerpoint/2010/main" val="35215982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902368"/>
            <a:ext cx="7700416" cy="5008854"/>
          </a:xfrm>
        </p:spPr>
        <p:txBody>
          <a:bodyPr>
            <a:normAutofit/>
          </a:bodyPr>
          <a:lstStyle/>
          <a:p>
            <a:pPr algn="ctr"/>
            <a:endParaRPr lang="en-US" sz="2400" dirty="0"/>
          </a:p>
          <a:p>
            <a:pPr algn="ctr"/>
            <a:endParaRPr lang="en-US" sz="2400" dirty="0" smtClean="0"/>
          </a:p>
          <a:p>
            <a:pPr marL="0" indent="0" algn="ctr">
              <a:buNone/>
            </a:pPr>
            <a:endParaRPr lang="en-US" sz="2400" dirty="0" smtClean="0"/>
          </a:p>
          <a:p>
            <a:pPr marL="0" indent="0" algn="ctr">
              <a:buNone/>
            </a:pPr>
            <a:r>
              <a:rPr lang="en-US" sz="4000" b="1" dirty="0" smtClean="0"/>
              <a:t>Thank you!</a:t>
            </a:r>
            <a:endParaRPr lang="en-US" sz="4000" b="1" dirty="0"/>
          </a:p>
        </p:txBody>
      </p:sp>
    </p:spTree>
    <p:extLst>
      <p:ext uri="{BB962C8B-B14F-4D97-AF65-F5344CB8AC3E}">
        <p14:creationId xmlns:p14="http://schemas.microsoft.com/office/powerpoint/2010/main" val="2569213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normAutofit/>
          </a:bodyPr>
          <a:lstStyle/>
          <a:p>
            <a:r>
              <a:rPr lang="en-US" dirty="0"/>
              <a:t>Problem </a:t>
            </a:r>
            <a:r>
              <a:rPr lang="en-US" dirty="0" smtClean="0"/>
              <a:t>Statement</a:t>
            </a:r>
            <a:endParaRPr lang="en-US" dirty="0"/>
          </a:p>
        </p:txBody>
      </p:sp>
      <p:sp>
        <p:nvSpPr>
          <p:cNvPr id="3" name="Content Placeholder 2"/>
          <p:cNvSpPr>
            <a:spLocks noGrp="1"/>
          </p:cNvSpPr>
          <p:nvPr>
            <p:ph idx="1"/>
          </p:nvPr>
        </p:nvSpPr>
        <p:spPr>
          <a:xfrm>
            <a:off x="2284415" y="1371600"/>
            <a:ext cx="8915400" cy="4539622"/>
          </a:xfrm>
        </p:spPr>
        <p:txBody>
          <a:bodyPr/>
          <a:lstStyle/>
          <a:p>
            <a:r>
              <a:rPr lang="en-US" dirty="0"/>
              <a:t>In our society where we have number of differently abled (impaired hearing and vocally impaired) people who have faced lots of problems in their day to day lives either it’s as common as opening a bank account or to get a railway ticket. It’s very difficult for those people to express their feelings, thoughts and ideas.</a:t>
            </a:r>
          </a:p>
          <a:p>
            <a:r>
              <a:rPr lang="en-US" dirty="0"/>
              <a:t>As per 2011 Census, there are approx. 15 lacs differently abled people in India.</a:t>
            </a:r>
          </a:p>
          <a:p>
            <a:r>
              <a:rPr lang="en-US" dirty="0"/>
              <a:t>As we have large scale of these type of people in our community we should take steps to be able to communicate with them to share knowledge ,thoughts ,ideas and even feelings</a:t>
            </a:r>
            <a:r>
              <a:rPr lang="en-US" dirty="0" smtClean="0"/>
              <a:t>.</a:t>
            </a:r>
          </a:p>
          <a:p>
            <a:r>
              <a:rPr lang="en-US" dirty="0" smtClean="0"/>
              <a:t>Deaf and mute generally communicate using sign language but not all of us understand all signs(gesture). Hence it makes difficult for them to communicate.</a:t>
            </a:r>
            <a:endParaRPr lang="en-US" dirty="0"/>
          </a:p>
        </p:txBody>
      </p:sp>
    </p:spTree>
    <p:extLst>
      <p:ext uri="{BB962C8B-B14F-4D97-AF65-F5344CB8AC3E}">
        <p14:creationId xmlns:p14="http://schemas.microsoft.com/office/powerpoint/2010/main" val="3935686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2326455" y="1457202"/>
            <a:ext cx="8915400" cy="4527590"/>
          </a:xfrm>
        </p:spPr>
        <p:txBody>
          <a:bodyPr/>
          <a:lstStyle/>
          <a:p>
            <a:r>
              <a:rPr lang="en-US" dirty="0"/>
              <a:t>To create </a:t>
            </a:r>
            <a:r>
              <a:rPr lang="en-US" dirty="0" smtClean="0"/>
              <a:t>an innovative solution to </a:t>
            </a:r>
            <a:r>
              <a:rPr lang="en-US" dirty="0"/>
              <a:t>help differently abled (deaf and mute) people of India.</a:t>
            </a:r>
          </a:p>
          <a:p>
            <a:r>
              <a:rPr lang="en-US" dirty="0" smtClean="0"/>
              <a:t>Develop automated system to </a:t>
            </a:r>
            <a:r>
              <a:rPr lang="en-US" dirty="0"/>
              <a:t>understand the sign </a:t>
            </a:r>
            <a:r>
              <a:rPr lang="en-US" dirty="0" smtClean="0"/>
              <a:t>language </a:t>
            </a:r>
            <a:r>
              <a:rPr lang="en-US" dirty="0"/>
              <a:t>and convert it into </a:t>
            </a:r>
            <a:r>
              <a:rPr lang="en-US" dirty="0" smtClean="0"/>
              <a:t>text</a:t>
            </a:r>
            <a:r>
              <a:rPr lang="en-US" dirty="0"/>
              <a:t> </a:t>
            </a:r>
            <a:r>
              <a:rPr lang="en-US" dirty="0" smtClean="0"/>
              <a:t>hence enable them to communicate effectively and independently.</a:t>
            </a:r>
            <a:endParaRPr lang="en-US" dirty="0"/>
          </a:p>
        </p:txBody>
      </p:sp>
    </p:spTree>
    <p:extLst>
      <p:ext uri="{BB962C8B-B14F-4D97-AF65-F5344CB8AC3E}">
        <p14:creationId xmlns:p14="http://schemas.microsoft.com/office/powerpoint/2010/main" val="3542356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3427"/>
          </a:xfrm>
        </p:spPr>
        <p:txBody>
          <a:bodyPr/>
          <a:lstStyle/>
          <a:p>
            <a:r>
              <a:rPr lang="en-US" dirty="0" smtClean="0"/>
              <a:t>How to achieve?</a:t>
            </a:r>
            <a:endParaRPr lang="en-US" dirty="0"/>
          </a:p>
        </p:txBody>
      </p:sp>
      <p:sp>
        <p:nvSpPr>
          <p:cNvPr id="3" name="Content Placeholder 2"/>
          <p:cNvSpPr>
            <a:spLocks noGrp="1"/>
          </p:cNvSpPr>
          <p:nvPr>
            <p:ph idx="1"/>
          </p:nvPr>
        </p:nvSpPr>
        <p:spPr>
          <a:xfrm>
            <a:off x="2273896" y="1379067"/>
            <a:ext cx="8915400" cy="4563685"/>
          </a:xfrm>
        </p:spPr>
        <p:txBody>
          <a:bodyPr/>
          <a:lstStyle/>
          <a:p>
            <a:r>
              <a:rPr lang="en-US" dirty="0" smtClean="0"/>
              <a:t>To achieve our objective we need to create a system that can read, understand and interpret different hand gestures into readable text (Could be text to speech in future as well).</a:t>
            </a:r>
          </a:p>
          <a:p>
            <a:endParaRPr lang="en-US" dirty="0"/>
          </a:p>
          <a:p>
            <a:r>
              <a:rPr lang="en-US" dirty="0" smtClean="0"/>
              <a:t>To </a:t>
            </a:r>
            <a:r>
              <a:rPr lang="en-US" dirty="0" smtClean="0"/>
              <a:t>get the desired results (convert gestures into text or speech), it’s very important to understand what the gestures are and how to gesture recognition technology works.</a:t>
            </a:r>
            <a:endParaRPr lang="en-US" dirty="0"/>
          </a:p>
        </p:txBody>
      </p:sp>
    </p:spTree>
    <p:extLst>
      <p:ext uri="{BB962C8B-B14F-4D97-AF65-F5344CB8AC3E}">
        <p14:creationId xmlns:p14="http://schemas.microsoft.com/office/powerpoint/2010/main" val="2684023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gestures?</a:t>
            </a:r>
            <a:endParaRPr lang="en-US" dirty="0"/>
          </a:p>
        </p:txBody>
      </p:sp>
      <p:sp>
        <p:nvSpPr>
          <p:cNvPr id="3" name="Content Placeholder 2"/>
          <p:cNvSpPr>
            <a:spLocks noGrp="1"/>
          </p:cNvSpPr>
          <p:nvPr>
            <p:ph idx="1"/>
          </p:nvPr>
        </p:nvSpPr>
        <p:spPr>
          <a:xfrm>
            <a:off x="2284410" y="1573094"/>
            <a:ext cx="8915400" cy="4359148"/>
          </a:xfrm>
        </p:spPr>
        <p:txBody>
          <a:bodyPr/>
          <a:lstStyle/>
          <a:p>
            <a:r>
              <a:rPr lang="en-US" dirty="0" smtClean="0"/>
              <a:t>Gestures are an important aspect of human interaction, both interpersonally and in the context of machine interface.</a:t>
            </a:r>
          </a:p>
          <a:p>
            <a:r>
              <a:rPr lang="en-US" dirty="0" smtClean="0"/>
              <a:t>Gesture is a form of non-verbal communication in which visible bodily actions communicate particular messages, either in place of speech or text.</a:t>
            </a:r>
          </a:p>
          <a:p>
            <a:r>
              <a:rPr lang="en-US" dirty="0" smtClean="0"/>
              <a:t>Gestures include movement of hands, face or other parts of body.</a:t>
            </a:r>
          </a:p>
        </p:txBody>
      </p:sp>
    </p:spTree>
    <p:extLst>
      <p:ext uri="{BB962C8B-B14F-4D97-AF65-F5344CB8AC3E}">
        <p14:creationId xmlns:p14="http://schemas.microsoft.com/office/powerpoint/2010/main" val="4227061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Gestures</a:t>
            </a:r>
            <a:endParaRPr lang="en-US" dirty="0"/>
          </a:p>
        </p:txBody>
      </p:sp>
      <p:sp>
        <p:nvSpPr>
          <p:cNvPr id="3" name="Content Placeholder 2"/>
          <p:cNvSpPr>
            <a:spLocks noGrp="1"/>
          </p:cNvSpPr>
          <p:nvPr>
            <p:ph idx="1"/>
          </p:nvPr>
        </p:nvSpPr>
        <p:spPr>
          <a:xfrm>
            <a:off x="2263396" y="1437703"/>
            <a:ext cx="8915400" cy="4515559"/>
          </a:xfrm>
        </p:spPr>
        <p:txBody>
          <a:bodyPr/>
          <a:lstStyle/>
          <a:p>
            <a:r>
              <a:rPr lang="en-US" dirty="0" smtClean="0"/>
              <a:t>Gesticulation</a:t>
            </a:r>
          </a:p>
          <a:p>
            <a:pPr lvl="1"/>
            <a:r>
              <a:rPr lang="en-US" dirty="0" smtClean="0"/>
              <a:t>Spontaneous movements of hands and arms that accompany speech.</a:t>
            </a:r>
          </a:p>
          <a:p>
            <a:r>
              <a:rPr lang="en-US" dirty="0" smtClean="0"/>
              <a:t>Language like gesture</a:t>
            </a:r>
          </a:p>
          <a:p>
            <a:pPr lvl="1"/>
            <a:r>
              <a:rPr lang="en-US" dirty="0" smtClean="0"/>
              <a:t>Gesticulation that is integrated into spoken utterance, replacing a particular spoken word or phrase.</a:t>
            </a:r>
          </a:p>
          <a:p>
            <a:r>
              <a:rPr lang="en-US" dirty="0" smtClean="0"/>
              <a:t>Sign languages</a:t>
            </a:r>
          </a:p>
          <a:p>
            <a:pPr lvl="1"/>
            <a:r>
              <a:rPr lang="en-US" dirty="0" smtClean="0"/>
              <a:t>Linguistic system, such as American sign language, which is well defined.</a:t>
            </a:r>
          </a:p>
          <a:p>
            <a:r>
              <a:rPr lang="en-US" dirty="0" smtClean="0"/>
              <a:t>Emblems</a:t>
            </a:r>
          </a:p>
          <a:p>
            <a:pPr lvl="1"/>
            <a:r>
              <a:rPr lang="en-US" dirty="0" smtClean="0"/>
              <a:t>Familiar gesture like V for victory and thumbs up etc.</a:t>
            </a:r>
            <a:endParaRPr lang="en-US" dirty="0"/>
          </a:p>
        </p:txBody>
      </p:sp>
    </p:spTree>
    <p:extLst>
      <p:ext uri="{BB962C8B-B14F-4D97-AF65-F5344CB8AC3E}">
        <p14:creationId xmlns:p14="http://schemas.microsoft.com/office/powerpoint/2010/main" val="249695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gesture recognition</a:t>
            </a:r>
            <a:endParaRPr lang="en-US" dirty="0"/>
          </a:p>
        </p:txBody>
      </p:sp>
      <p:sp>
        <p:nvSpPr>
          <p:cNvPr id="3" name="Content Placeholder 2"/>
          <p:cNvSpPr>
            <a:spLocks noGrp="1"/>
          </p:cNvSpPr>
          <p:nvPr>
            <p:ph idx="1"/>
          </p:nvPr>
        </p:nvSpPr>
        <p:spPr>
          <a:xfrm>
            <a:off x="2305434" y="1365514"/>
            <a:ext cx="8915400" cy="4587748"/>
          </a:xfrm>
        </p:spPr>
        <p:txBody>
          <a:bodyPr/>
          <a:lstStyle/>
          <a:p>
            <a:r>
              <a:rPr lang="en-US" dirty="0"/>
              <a:t>Human computer </a:t>
            </a:r>
            <a:r>
              <a:rPr lang="en-US" dirty="0" smtClean="0"/>
              <a:t>interaction</a:t>
            </a:r>
          </a:p>
          <a:p>
            <a:r>
              <a:rPr lang="en-US" dirty="0"/>
              <a:t>Gesture provides a way for computers to understand human body </a:t>
            </a:r>
            <a:r>
              <a:rPr lang="en-US" dirty="0" smtClean="0"/>
              <a:t>language</a:t>
            </a:r>
          </a:p>
          <a:p>
            <a:r>
              <a:rPr lang="en-US" dirty="0"/>
              <a:t>Deals with the goal of interpreting human gestures via mathematical </a:t>
            </a:r>
            <a:r>
              <a:rPr lang="en-US" dirty="0" smtClean="0"/>
              <a:t>algorithms</a:t>
            </a:r>
          </a:p>
          <a:p>
            <a:r>
              <a:rPr lang="en-US" dirty="0"/>
              <a:t>Enables humans to interface with the machine </a:t>
            </a:r>
            <a:r>
              <a:rPr lang="en-US" dirty="0" smtClean="0"/>
              <a:t>and </a:t>
            </a:r>
            <a:r>
              <a:rPr lang="en-US" dirty="0"/>
              <a:t>interact naturally without any mechanical </a:t>
            </a:r>
            <a:r>
              <a:rPr lang="en-US" dirty="0" smtClean="0"/>
              <a:t>devices.</a:t>
            </a:r>
          </a:p>
          <a:p>
            <a:endParaRPr lang="en-US" dirty="0"/>
          </a:p>
        </p:txBody>
      </p:sp>
    </p:spTree>
    <p:extLst>
      <p:ext uri="{BB962C8B-B14F-4D97-AF65-F5344CB8AC3E}">
        <p14:creationId xmlns:p14="http://schemas.microsoft.com/office/powerpoint/2010/main" val="3505648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435" y="624110"/>
            <a:ext cx="8911687" cy="1280890"/>
          </a:xfrm>
        </p:spPr>
        <p:txBody>
          <a:bodyPr/>
          <a:lstStyle/>
          <a:p>
            <a:r>
              <a:rPr lang="en-US" dirty="0" smtClean="0"/>
              <a:t>Types of gesture recognition</a:t>
            </a:r>
            <a:endParaRPr lang="en-US" dirty="0"/>
          </a:p>
        </p:txBody>
      </p:sp>
      <p:sp>
        <p:nvSpPr>
          <p:cNvPr id="3" name="Content Placeholder 2"/>
          <p:cNvSpPr>
            <a:spLocks noGrp="1"/>
          </p:cNvSpPr>
          <p:nvPr>
            <p:ph idx="1"/>
          </p:nvPr>
        </p:nvSpPr>
        <p:spPr>
          <a:xfrm>
            <a:off x="2305435" y="1400087"/>
            <a:ext cx="8915400" cy="4563685"/>
          </a:xfrm>
        </p:spPr>
        <p:txBody>
          <a:bodyPr/>
          <a:lstStyle/>
          <a:p>
            <a:r>
              <a:rPr lang="en-US" dirty="0" smtClean="0"/>
              <a:t>Sign language recognition	</a:t>
            </a:r>
          </a:p>
          <a:p>
            <a:r>
              <a:rPr lang="en-US" dirty="0"/>
              <a:t>Facial gesture recognition</a:t>
            </a:r>
          </a:p>
          <a:p>
            <a:endParaRPr lang="en-US" dirty="0" smtClean="0"/>
          </a:p>
          <a:p>
            <a:endParaRPr lang="en-US" dirty="0"/>
          </a:p>
        </p:txBody>
      </p:sp>
    </p:spTree>
    <p:extLst>
      <p:ext uri="{BB962C8B-B14F-4D97-AF65-F5344CB8AC3E}">
        <p14:creationId xmlns:p14="http://schemas.microsoft.com/office/powerpoint/2010/main" val="2238927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1983</TotalTime>
  <Words>872</Words>
  <Application>Microsoft Office PowerPoint</Application>
  <PresentationFormat>Widescreen</PresentationFormat>
  <Paragraphs>97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Brush Script MT</vt:lpstr>
      <vt:lpstr>Century Gothic</vt:lpstr>
      <vt:lpstr>Wingdings 3</vt:lpstr>
      <vt:lpstr>Wisp</vt:lpstr>
      <vt:lpstr>Sahyog (Empowering deaf and mute people)</vt:lpstr>
      <vt:lpstr>Contents</vt:lpstr>
      <vt:lpstr>Problem Statement</vt:lpstr>
      <vt:lpstr>Objective</vt:lpstr>
      <vt:lpstr>How to achieve?</vt:lpstr>
      <vt:lpstr>What are gestures?</vt:lpstr>
      <vt:lpstr>Types of Gestures</vt:lpstr>
      <vt:lpstr>What is gesture recognition</vt:lpstr>
      <vt:lpstr>Types of gesture recognition</vt:lpstr>
      <vt:lpstr>What is Sahyog?</vt:lpstr>
      <vt:lpstr>High Level System Architecture</vt:lpstr>
      <vt:lpstr>Technical Architecture and Algorithms</vt:lpstr>
      <vt:lpstr>How it works</vt:lpstr>
      <vt:lpstr>Background Subtraction Algorithm</vt:lpstr>
      <vt:lpstr>Gift Wrapping Algorithm</vt:lpstr>
      <vt:lpstr>Sahyog – System Screenshots</vt:lpstr>
      <vt:lpstr>Detect gestures!</vt:lpstr>
      <vt:lpstr>PowerPoint Presentation</vt:lpstr>
      <vt:lpstr>Areas where we can use</vt:lpstr>
      <vt:lpstr>Future Scope</vt:lpstr>
      <vt:lpstr>PowerPoint Presentation</vt:lpstr>
    </vt:vector>
  </TitlesOfParts>
  <Company>Sun Life Financial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Recognition Technology</dc:title>
  <dc:creator>Noorus Alvi</dc:creator>
  <cp:lastModifiedBy>Sumit Shrotriya</cp:lastModifiedBy>
  <cp:revision>43</cp:revision>
  <dcterms:created xsi:type="dcterms:W3CDTF">2018-04-03T07:46:34Z</dcterms:created>
  <dcterms:modified xsi:type="dcterms:W3CDTF">2018-04-08T03:57:19Z</dcterms:modified>
</cp:coreProperties>
</file>