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5" r:id="rId4"/>
    <p:sldId id="266" r:id="rId5"/>
    <p:sldId id="267" r:id="rId6"/>
    <p:sldId id="258" r:id="rId7"/>
    <p:sldId id="259" r:id="rId8"/>
    <p:sldId id="260" r:id="rId9"/>
    <p:sldId id="263" r:id="rId10"/>
    <p:sldId id="264" r:id="rId11"/>
    <p:sldId id="268" r:id="rId12"/>
    <p:sldId id="277" r:id="rId13"/>
    <p:sldId id="272" r:id="rId14"/>
    <p:sldId id="262" r:id="rId15"/>
    <p:sldId id="274" r:id="rId16"/>
    <p:sldId id="275" r:id="rId17"/>
    <p:sldId id="276" r:id="rId18"/>
    <p:sldId id="269" r:id="rId19"/>
    <p:sldId id="271" r:id="rId20"/>
    <p:sldId id="273"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oorus Alvi" initials="NA" lastIdx="1" clrIdx="0">
    <p:extLst>
      <p:ext uri="{19B8F6BF-5375-455C-9EA6-DF929625EA0E}">
        <p15:presenceInfo xmlns:p15="http://schemas.microsoft.com/office/powerpoint/2012/main" userId="S-1-5-21-11087255-1210267238-1404200075-21211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7" autoAdjust="0"/>
    <p:restoredTop sz="94660"/>
  </p:normalViewPr>
  <p:slideViewPr>
    <p:cSldViewPr snapToGrid="0">
      <p:cViewPr varScale="1">
        <p:scale>
          <a:sx n="68" d="100"/>
          <a:sy n="68" d="100"/>
        </p:scale>
        <p:origin x="90" y="21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8-04-03T14:47:07.133" idx="1">
    <p:pos x="10" y="10"/>
    <p:text/>
    <p:extLst>
      <p:ext uri="{C676402C-5697-4E1C-873F-D02D1690AC5C}">
        <p15:threadingInfo xmlns:p15="http://schemas.microsoft.com/office/powerpoint/2012/main" timeZoneBias="-33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4/6/2018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4/6/2018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4/6/2018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4/6/2018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4/6/2018</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89212" y="3441032"/>
            <a:ext cx="8915399" cy="915244"/>
          </a:xfrm>
        </p:spPr>
        <p:txBody>
          <a:bodyPr>
            <a:normAutofit fontScale="90000"/>
          </a:bodyPr>
          <a:lstStyle/>
          <a:p>
            <a:r>
              <a:rPr lang="en-US" sz="4000" dirty="0" err="1" smtClean="0"/>
              <a:t>Sahyog</a:t>
            </a:r>
            <a:r>
              <a:rPr lang="en-US" sz="4000" dirty="0" smtClean="0"/>
              <a:t/>
            </a:r>
            <a:br>
              <a:rPr lang="en-US" sz="4000" dirty="0" smtClean="0"/>
            </a:br>
            <a:r>
              <a:rPr lang="en-US" sz="1800" dirty="0" smtClean="0"/>
              <a:t>(Aims to empower deaf and mute people through gesture recognition technology)</a:t>
            </a:r>
            <a:endParaRPr lang="en-US" sz="1800" dirty="0"/>
          </a:p>
        </p:txBody>
      </p:sp>
      <p:sp>
        <p:nvSpPr>
          <p:cNvPr id="3" name="Subtitle 2"/>
          <p:cNvSpPr>
            <a:spLocks noGrp="1"/>
          </p:cNvSpPr>
          <p:nvPr>
            <p:ph type="subTitle" idx="1"/>
          </p:nvPr>
        </p:nvSpPr>
        <p:spPr>
          <a:xfrm>
            <a:off x="2589213" y="4356277"/>
            <a:ext cx="8915399" cy="1547386"/>
          </a:xfrm>
        </p:spPr>
        <p:txBody>
          <a:bodyPr>
            <a:normAutofit/>
          </a:bodyPr>
          <a:lstStyle/>
          <a:p>
            <a:pPr lvl="7"/>
            <a:endParaRPr lang="en-US" dirty="0"/>
          </a:p>
          <a:p>
            <a:r>
              <a:rPr lang="en-US" dirty="0" smtClean="0"/>
              <a:t> </a:t>
            </a:r>
            <a:endParaRPr lang="en-US" dirty="0"/>
          </a:p>
        </p:txBody>
      </p:sp>
    </p:spTree>
    <p:extLst>
      <p:ext uri="{BB962C8B-B14F-4D97-AF65-F5344CB8AC3E}">
        <p14:creationId xmlns:p14="http://schemas.microsoft.com/office/powerpoint/2010/main" val="225034885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gesture recognition</a:t>
            </a:r>
            <a:endParaRPr lang="en-US" dirty="0"/>
          </a:p>
        </p:txBody>
      </p:sp>
      <p:sp>
        <p:nvSpPr>
          <p:cNvPr id="3" name="Content Placeholder 2"/>
          <p:cNvSpPr>
            <a:spLocks noGrp="1"/>
          </p:cNvSpPr>
          <p:nvPr>
            <p:ph idx="1"/>
          </p:nvPr>
        </p:nvSpPr>
        <p:spPr>
          <a:xfrm>
            <a:off x="2589212" y="1347537"/>
            <a:ext cx="8915400" cy="4563685"/>
          </a:xfrm>
        </p:spPr>
        <p:txBody>
          <a:bodyPr/>
          <a:lstStyle/>
          <a:p>
            <a:r>
              <a:rPr lang="en-US" dirty="0" smtClean="0"/>
              <a:t>Sign language recognition	</a:t>
            </a:r>
          </a:p>
          <a:p>
            <a:r>
              <a:rPr lang="en-US" dirty="0"/>
              <a:t>Facial gesture recognition</a:t>
            </a:r>
          </a:p>
          <a:p>
            <a:endParaRPr lang="en-US" dirty="0" smtClean="0"/>
          </a:p>
          <a:p>
            <a:endParaRPr lang="en-US" dirty="0"/>
          </a:p>
        </p:txBody>
      </p:sp>
    </p:spTree>
    <p:extLst>
      <p:ext uri="{BB962C8B-B14F-4D97-AF65-F5344CB8AC3E}">
        <p14:creationId xmlns:p14="http://schemas.microsoft.com/office/powerpoint/2010/main" val="223892743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766808"/>
          </a:xfrm>
        </p:spPr>
        <p:txBody>
          <a:bodyPr/>
          <a:lstStyle/>
          <a:p>
            <a:r>
              <a:rPr lang="en-US" dirty="0" smtClean="0"/>
              <a:t>Architecture Diagram</a:t>
            </a:r>
            <a:endParaRPr lang="en-US" dirty="0"/>
          </a:p>
        </p:txBody>
      </p:sp>
      <p:pic>
        <p:nvPicPr>
          <p:cNvPr id="27" name="Picture 26"/>
          <p:cNvPicPr>
            <a:picLocks noChangeAspect="1"/>
          </p:cNvPicPr>
          <p:nvPr/>
        </p:nvPicPr>
        <p:blipFill>
          <a:blip r:embed="rId2"/>
          <a:stretch>
            <a:fillRect/>
          </a:stretch>
        </p:blipFill>
        <p:spPr>
          <a:xfrm>
            <a:off x="2592925" y="1454238"/>
            <a:ext cx="7956498" cy="3585492"/>
          </a:xfrm>
          <a:prstGeom prst="rect">
            <a:avLst/>
          </a:prstGeom>
        </p:spPr>
      </p:pic>
    </p:spTree>
    <p:extLst>
      <p:ext uri="{BB962C8B-B14F-4D97-AF65-F5344CB8AC3E}">
        <p14:creationId xmlns:p14="http://schemas.microsoft.com/office/powerpoint/2010/main" val="18059912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992451" y="1192263"/>
            <a:ext cx="5640946" cy="394640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6" name="Rectangle 5"/>
          <p:cNvSpPr/>
          <p:nvPr/>
        </p:nvSpPr>
        <p:spPr>
          <a:xfrm>
            <a:off x="4829577" y="1797571"/>
            <a:ext cx="4095484" cy="27486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5769735" y="2498501"/>
            <a:ext cx="2150772" cy="1339403"/>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err="1" smtClean="0"/>
              <a:t>MinGW</a:t>
            </a:r>
            <a:endParaRPr lang="en-US" dirty="0"/>
          </a:p>
        </p:txBody>
      </p:sp>
      <p:sp>
        <p:nvSpPr>
          <p:cNvPr id="8" name="TextBox 7"/>
          <p:cNvSpPr txBox="1"/>
          <p:nvPr/>
        </p:nvSpPr>
        <p:spPr>
          <a:xfrm>
            <a:off x="5911405" y="502276"/>
            <a:ext cx="3013656" cy="523220"/>
          </a:xfrm>
          <a:prstGeom prst="rect">
            <a:avLst/>
          </a:prstGeom>
          <a:noFill/>
        </p:spPr>
        <p:txBody>
          <a:bodyPr wrap="square" rtlCol="0">
            <a:spAutoFit/>
          </a:bodyPr>
          <a:lstStyle/>
          <a:p>
            <a:r>
              <a:rPr lang="en-US" sz="2800" dirty="0" err="1" smtClean="0"/>
              <a:t>Sahyog</a:t>
            </a:r>
            <a:endParaRPr lang="en-US" sz="2800" dirty="0"/>
          </a:p>
        </p:txBody>
      </p:sp>
      <p:sp>
        <p:nvSpPr>
          <p:cNvPr id="9" name="TextBox 8"/>
          <p:cNvSpPr txBox="1"/>
          <p:nvPr/>
        </p:nvSpPr>
        <p:spPr>
          <a:xfrm>
            <a:off x="5943595" y="1261471"/>
            <a:ext cx="1873876" cy="369332"/>
          </a:xfrm>
          <a:prstGeom prst="rect">
            <a:avLst/>
          </a:prstGeom>
          <a:noFill/>
        </p:spPr>
        <p:txBody>
          <a:bodyPr wrap="square" rtlCol="0">
            <a:spAutoFit/>
          </a:bodyPr>
          <a:lstStyle/>
          <a:p>
            <a:r>
              <a:rPr lang="en-US" dirty="0" smtClean="0"/>
              <a:t>Code::Blocks</a:t>
            </a:r>
            <a:endParaRPr lang="en-US" dirty="0"/>
          </a:p>
        </p:txBody>
      </p:sp>
      <p:sp>
        <p:nvSpPr>
          <p:cNvPr id="10" name="TextBox 9"/>
          <p:cNvSpPr txBox="1"/>
          <p:nvPr/>
        </p:nvSpPr>
        <p:spPr>
          <a:xfrm>
            <a:off x="6210837" y="1866778"/>
            <a:ext cx="1873876" cy="369332"/>
          </a:xfrm>
          <a:prstGeom prst="rect">
            <a:avLst/>
          </a:prstGeom>
          <a:noFill/>
        </p:spPr>
        <p:txBody>
          <a:bodyPr wrap="square" rtlCol="0">
            <a:spAutoFit/>
          </a:bodyPr>
          <a:lstStyle/>
          <a:p>
            <a:r>
              <a:rPr lang="en-US" dirty="0" err="1" smtClean="0">
                <a:solidFill>
                  <a:schemeClr val="bg1"/>
                </a:solidFill>
              </a:rPr>
              <a:t>OpenCV</a:t>
            </a:r>
            <a:endParaRPr lang="en-US" dirty="0">
              <a:solidFill>
                <a:schemeClr val="bg1"/>
              </a:solidFill>
            </a:endParaRPr>
          </a:p>
        </p:txBody>
      </p:sp>
    </p:spTree>
    <p:extLst>
      <p:ext uri="{BB962C8B-B14F-4D97-AF65-F5344CB8AC3E}">
        <p14:creationId xmlns:p14="http://schemas.microsoft.com/office/powerpoint/2010/main" val="41475364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3653" y="624110"/>
            <a:ext cx="9350959" cy="651237"/>
          </a:xfrm>
        </p:spPr>
        <p:txBody>
          <a:bodyPr/>
          <a:lstStyle/>
          <a:p>
            <a:r>
              <a:rPr lang="en-US" dirty="0" smtClean="0"/>
              <a:t>How it works</a:t>
            </a:r>
            <a:endParaRPr lang="en-US" dirty="0"/>
          </a:p>
        </p:txBody>
      </p:sp>
      <p:sp>
        <p:nvSpPr>
          <p:cNvPr id="3" name="Content Placeholder 2"/>
          <p:cNvSpPr>
            <a:spLocks noGrp="1"/>
          </p:cNvSpPr>
          <p:nvPr>
            <p:ph idx="1"/>
          </p:nvPr>
        </p:nvSpPr>
        <p:spPr>
          <a:xfrm>
            <a:off x="2069432" y="1275347"/>
            <a:ext cx="9435180" cy="4635875"/>
          </a:xfrm>
        </p:spPr>
        <p:txBody>
          <a:bodyPr/>
          <a:lstStyle/>
          <a:p>
            <a:r>
              <a:rPr lang="en-US" dirty="0" smtClean="0"/>
              <a:t>Capture the image through camera and converts RGB source image to Grayscale image.</a:t>
            </a:r>
          </a:p>
          <a:p>
            <a:r>
              <a:rPr lang="en-US" dirty="0" smtClean="0"/>
              <a:t>Set ROI (region of interest</a:t>
            </a:r>
            <a:r>
              <a:rPr lang="en-US" dirty="0"/>
              <a:t>) using </a:t>
            </a:r>
            <a:r>
              <a:rPr lang="en-US" dirty="0" err="1" smtClean="0"/>
              <a:t>cvSetImageROI</a:t>
            </a:r>
            <a:r>
              <a:rPr lang="en-US" dirty="0" smtClean="0"/>
              <a:t> function.</a:t>
            </a:r>
          </a:p>
          <a:p>
            <a:r>
              <a:rPr lang="en-US" dirty="0"/>
              <a:t>Smooth the grayscale image using </a:t>
            </a:r>
            <a:r>
              <a:rPr lang="en-US" dirty="0" err="1" smtClean="0"/>
              <a:t>cvSmooth</a:t>
            </a:r>
            <a:r>
              <a:rPr lang="en-US" dirty="0"/>
              <a:t> </a:t>
            </a:r>
            <a:r>
              <a:rPr lang="en-US" dirty="0" smtClean="0"/>
              <a:t>function.</a:t>
            </a:r>
          </a:p>
          <a:p>
            <a:r>
              <a:rPr lang="en-US" dirty="0" smtClean="0"/>
              <a:t>Threshold </a:t>
            </a:r>
            <a:r>
              <a:rPr lang="en-US" dirty="0"/>
              <a:t>the smoothed image </a:t>
            </a:r>
            <a:r>
              <a:rPr lang="en-US" dirty="0" smtClean="0"/>
              <a:t>by </a:t>
            </a:r>
            <a:r>
              <a:rPr lang="en-US" dirty="0"/>
              <a:t>using </a:t>
            </a:r>
            <a:r>
              <a:rPr lang="en-US" dirty="0" err="1" smtClean="0"/>
              <a:t>cvThreshold</a:t>
            </a:r>
            <a:r>
              <a:rPr lang="en-US" dirty="0" smtClean="0"/>
              <a:t> function.</a:t>
            </a:r>
          </a:p>
          <a:p>
            <a:r>
              <a:rPr lang="en-US" dirty="0"/>
              <a:t>At last we </a:t>
            </a:r>
            <a:r>
              <a:rPr lang="en-US" dirty="0" smtClean="0"/>
              <a:t>find </a:t>
            </a:r>
            <a:r>
              <a:rPr lang="en-US" dirty="0"/>
              <a:t>contours using contour </a:t>
            </a:r>
            <a:r>
              <a:rPr lang="en-US" dirty="0" smtClean="0"/>
              <a:t>detection, </a:t>
            </a:r>
            <a:r>
              <a:rPr lang="en-US" dirty="0"/>
              <a:t>convex hull of palm </a:t>
            </a:r>
            <a:r>
              <a:rPr lang="en-US" dirty="0" smtClean="0"/>
              <a:t>region, </a:t>
            </a:r>
            <a:r>
              <a:rPr lang="en-US" dirty="0"/>
              <a:t>convexity </a:t>
            </a:r>
            <a:r>
              <a:rPr lang="en-US" dirty="0" smtClean="0"/>
              <a:t>defects.</a:t>
            </a:r>
            <a:endParaRPr lang="en-US" dirty="0"/>
          </a:p>
        </p:txBody>
      </p:sp>
    </p:spTree>
    <p:extLst>
      <p:ext uri="{BB962C8B-B14F-4D97-AF65-F5344CB8AC3E}">
        <p14:creationId xmlns:p14="http://schemas.microsoft.com/office/powerpoint/2010/main" val="190198077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Few hand gestures</a:t>
            </a:r>
            <a:endParaRPr lang="en-US" dirty="0"/>
          </a:p>
        </p:txBody>
      </p:sp>
      <p:pic>
        <p:nvPicPr>
          <p:cNvPr id="5" name="Picture 4"/>
          <p:cNvPicPr>
            <a:picLocks noChangeAspect="1"/>
          </p:cNvPicPr>
          <p:nvPr/>
        </p:nvPicPr>
        <p:blipFill>
          <a:blip r:embed="rId2"/>
          <a:stretch>
            <a:fillRect/>
          </a:stretch>
        </p:blipFill>
        <p:spPr>
          <a:xfrm>
            <a:off x="4157029" y="3696026"/>
            <a:ext cx="2338869" cy="1461793"/>
          </a:xfrm>
          <a:prstGeom prst="rect">
            <a:avLst/>
          </a:prstGeom>
        </p:spPr>
      </p:pic>
      <p:pic>
        <p:nvPicPr>
          <p:cNvPr id="6" name="Picture 5"/>
          <p:cNvPicPr>
            <a:picLocks noChangeAspect="1"/>
          </p:cNvPicPr>
          <p:nvPr/>
        </p:nvPicPr>
        <p:blipFill>
          <a:blip r:embed="rId3"/>
          <a:stretch>
            <a:fillRect/>
          </a:stretch>
        </p:blipFill>
        <p:spPr>
          <a:xfrm>
            <a:off x="2592925" y="1482892"/>
            <a:ext cx="2338869" cy="1464845"/>
          </a:xfrm>
          <a:prstGeom prst="rect">
            <a:avLst/>
          </a:prstGeom>
        </p:spPr>
      </p:pic>
      <p:pic>
        <p:nvPicPr>
          <p:cNvPr id="7" name="Picture 6"/>
          <p:cNvPicPr>
            <a:picLocks noChangeAspect="1"/>
          </p:cNvPicPr>
          <p:nvPr/>
        </p:nvPicPr>
        <p:blipFill rotWithShape="1">
          <a:blip r:embed="rId4"/>
          <a:srcRect l="-2110" t="-2110"/>
          <a:stretch/>
        </p:blipFill>
        <p:spPr>
          <a:xfrm>
            <a:off x="6894092" y="3696026"/>
            <a:ext cx="2305069" cy="1461792"/>
          </a:xfrm>
          <a:prstGeom prst="rect">
            <a:avLst/>
          </a:prstGeom>
        </p:spPr>
      </p:pic>
      <p:pic>
        <p:nvPicPr>
          <p:cNvPr id="8" name="Picture 7"/>
          <p:cNvPicPr>
            <a:picLocks noChangeAspect="1"/>
          </p:cNvPicPr>
          <p:nvPr/>
        </p:nvPicPr>
        <p:blipFill>
          <a:blip r:embed="rId5"/>
          <a:stretch>
            <a:fillRect/>
          </a:stretch>
        </p:blipFill>
        <p:spPr>
          <a:xfrm>
            <a:off x="8001000" y="1482891"/>
            <a:ext cx="2305068" cy="1464845"/>
          </a:xfrm>
          <a:prstGeom prst="rect">
            <a:avLst/>
          </a:prstGeom>
        </p:spPr>
      </p:pic>
      <p:pic>
        <p:nvPicPr>
          <p:cNvPr id="9" name="Picture 8"/>
          <p:cNvPicPr>
            <a:picLocks noChangeAspect="1"/>
          </p:cNvPicPr>
          <p:nvPr/>
        </p:nvPicPr>
        <p:blipFill>
          <a:blip r:embed="rId6"/>
          <a:stretch>
            <a:fillRect/>
          </a:stretch>
        </p:blipFill>
        <p:spPr>
          <a:xfrm>
            <a:off x="5218240" y="1482892"/>
            <a:ext cx="2421813" cy="1464845"/>
          </a:xfrm>
          <a:prstGeom prst="rect">
            <a:avLst/>
          </a:prstGeom>
        </p:spPr>
      </p:pic>
    </p:spTree>
    <p:extLst>
      <p:ext uri="{BB962C8B-B14F-4D97-AF65-F5344CB8AC3E}">
        <p14:creationId xmlns:p14="http://schemas.microsoft.com/office/powerpoint/2010/main" val="361410725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579048"/>
          </a:xfrm>
        </p:spPr>
        <p:txBody>
          <a:bodyPr>
            <a:normAutofit/>
          </a:bodyPr>
          <a:lstStyle/>
          <a:p>
            <a:r>
              <a:rPr lang="en-US" sz="2000" dirty="0" smtClean="0"/>
              <a:t>Welcome to </a:t>
            </a:r>
            <a:r>
              <a:rPr lang="en-US" sz="2000" dirty="0" err="1" smtClean="0"/>
              <a:t>Sahyog</a:t>
            </a:r>
            <a:r>
              <a:rPr lang="en-US" sz="2000" dirty="0" smtClean="0"/>
              <a:t> – Screen-shots</a:t>
            </a:r>
            <a:endParaRPr lang="en-US" sz="2000" dirty="0"/>
          </a:p>
        </p:txBody>
      </p:sp>
      <p:pic>
        <p:nvPicPr>
          <p:cNvPr id="3" name="Picture 2"/>
          <p:cNvPicPr>
            <a:picLocks noChangeAspect="1"/>
          </p:cNvPicPr>
          <p:nvPr/>
        </p:nvPicPr>
        <p:blipFill>
          <a:blip r:embed="rId2"/>
          <a:stretch>
            <a:fillRect/>
          </a:stretch>
        </p:blipFill>
        <p:spPr>
          <a:xfrm>
            <a:off x="4459177" y="2125388"/>
            <a:ext cx="3609975" cy="2228850"/>
          </a:xfrm>
          <a:prstGeom prst="rect">
            <a:avLst/>
          </a:prstGeom>
        </p:spPr>
      </p:pic>
    </p:spTree>
    <p:extLst>
      <p:ext uri="{BB962C8B-B14F-4D97-AF65-F5344CB8AC3E}">
        <p14:creationId xmlns:p14="http://schemas.microsoft.com/office/powerpoint/2010/main" val="405730740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521518"/>
          </a:xfrm>
        </p:spPr>
        <p:txBody>
          <a:bodyPr>
            <a:normAutofit fontScale="90000"/>
          </a:bodyPr>
          <a:lstStyle/>
          <a:p>
            <a:r>
              <a:rPr lang="en-US" dirty="0" smtClean="0"/>
              <a:t>Detect gestures!</a:t>
            </a:r>
            <a:endParaRPr lang="en-US" dirty="0"/>
          </a:p>
        </p:txBody>
      </p:sp>
      <p:pic>
        <p:nvPicPr>
          <p:cNvPr id="4" name="Picture 3"/>
          <p:cNvPicPr>
            <a:picLocks noChangeAspect="1"/>
          </p:cNvPicPr>
          <p:nvPr/>
        </p:nvPicPr>
        <p:blipFill>
          <a:blip r:embed="rId2"/>
          <a:stretch>
            <a:fillRect/>
          </a:stretch>
        </p:blipFill>
        <p:spPr>
          <a:xfrm>
            <a:off x="7375132" y="2091564"/>
            <a:ext cx="4049613" cy="3182407"/>
          </a:xfrm>
          <a:prstGeom prst="rect">
            <a:avLst/>
          </a:prstGeom>
        </p:spPr>
      </p:pic>
      <p:pic>
        <p:nvPicPr>
          <p:cNvPr id="6" name="Picture 5"/>
          <p:cNvPicPr>
            <a:picLocks noChangeAspect="1"/>
          </p:cNvPicPr>
          <p:nvPr/>
        </p:nvPicPr>
        <p:blipFill>
          <a:blip r:embed="rId3"/>
          <a:stretch>
            <a:fillRect/>
          </a:stretch>
        </p:blipFill>
        <p:spPr>
          <a:xfrm>
            <a:off x="2560710" y="2091564"/>
            <a:ext cx="4037979" cy="3182407"/>
          </a:xfrm>
          <a:prstGeom prst="rect">
            <a:avLst/>
          </a:prstGeom>
        </p:spPr>
      </p:pic>
    </p:spTree>
    <p:extLst>
      <p:ext uri="{BB962C8B-B14F-4D97-AF65-F5344CB8AC3E}">
        <p14:creationId xmlns:p14="http://schemas.microsoft.com/office/powerpoint/2010/main" val="280588293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7491905" y="3469395"/>
            <a:ext cx="3657600" cy="2894400"/>
          </a:xfrm>
          <a:prstGeom prst="rect">
            <a:avLst/>
          </a:prstGeom>
        </p:spPr>
      </p:pic>
      <p:pic>
        <p:nvPicPr>
          <p:cNvPr id="7" name="Picture 6"/>
          <p:cNvPicPr>
            <a:picLocks noChangeAspect="1"/>
          </p:cNvPicPr>
          <p:nvPr/>
        </p:nvPicPr>
        <p:blipFill>
          <a:blip r:embed="rId3"/>
          <a:stretch>
            <a:fillRect/>
          </a:stretch>
        </p:blipFill>
        <p:spPr>
          <a:xfrm>
            <a:off x="2564527" y="3482760"/>
            <a:ext cx="3657600" cy="2915900"/>
          </a:xfrm>
          <a:prstGeom prst="rect">
            <a:avLst/>
          </a:prstGeom>
        </p:spPr>
      </p:pic>
      <p:pic>
        <p:nvPicPr>
          <p:cNvPr id="8" name="Picture 7"/>
          <p:cNvPicPr>
            <a:picLocks noChangeAspect="1"/>
          </p:cNvPicPr>
          <p:nvPr/>
        </p:nvPicPr>
        <p:blipFill>
          <a:blip r:embed="rId4"/>
          <a:stretch>
            <a:fillRect/>
          </a:stretch>
        </p:blipFill>
        <p:spPr>
          <a:xfrm>
            <a:off x="4666593" y="284824"/>
            <a:ext cx="3657600" cy="2864038"/>
          </a:xfrm>
          <a:prstGeom prst="rect">
            <a:avLst/>
          </a:prstGeom>
        </p:spPr>
      </p:pic>
    </p:spTree>
    <p:extLst>
      <p:ext uri="{BB962C8B-B14F-4D97-AF65-F5344CB8AC3E}">
        <p14:creationId xmlns:p14="http://schemas.microsoft.com/office/powerpoint/2010/main" val="138562109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639206"/>
          </a:xfrm>
        </p:spPr>
        <p:txBody>
          <a:bodyPr>
            <a:normAutofit fontScale="90000"/>
          </a:bodyPr>
          <a:lstStyle/>
          <a:p>
            <a:r>
              <a:rPr lang="en-US" dirty="0" smtClean="0"/>
              <a:t>Areas where we can use</a:t>
            </a:r>
            <a:endParaRPr lang="en-US" dirty="0"/>
          </a:p>
        </p:txBody>
      </p:sp>
      <p:sp>
        <p:nvSpPr>
          <p:cNvPr id="3" name="Content Placeholder 2"/>
          <p:cNvSpPr>
            <a:spLocks noGrp="1"/>
          </p:cNvSpPr>
          <p:nvPr>
            <p:ph idx="1"/>
          </p:nvPr>
        </p:nvSpPr>
        <p:spPr>
          <a:xfrm>
            <a:off x="2589212" y="1263316"/>
            <a:ext cx="8915400" cy="4647906"/>
          </a:xfrm>
        </p:spPr>
        <p:txBody>
          <a:bodyPr/>
          <a:lstStyle/>
          <a:p>
            <a:r>
              <a:rPr lang="en-US" dirty="0" smtClean="0"/>
              <a:t>Banks</a:t>
            </a:r>
          </a:p>
          <a:p>
            <a:r>
              <a:rPr lang="en-US" dirty="0" smtClean="0"/>
              <a:t>Railways</a:t>
            </a:r>
          </a:p>
          <a:p>
            <a:r>
              <a:rPr lang="en-US" dirty="0" smtClean="0"/>
              <a:t>Airports</a:t>
            </a:r>
          </a:p>
          <a:p>
            <a:r>
              <a:rPr lang="en-US" dirty="0" smtClean="0"/>
              <a:t>Other government offices </a:t>
            </a:r>
            <a:endParaRPr lang="en-US" dirty="0"/>
          </a:p>
        </p:txBody>
      </p:sp>
    </p:spTree>
    <p:extLst>
      <p:ext uri="{BB962C8B-B14F-4D97-AF65-F5344CB8AC3E}">
        <p14:creationId xmlns:p14="http://schemas.microsoft.com/office/powerpoint/2010/main" val="377623828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711395"/>
          </a:xfrm>
        </p:spPr>
        <p:txBody>
          <a:bodyPr/>
          <a:lstStyle/>
          <a:p>
            <a:r>
              <a:rPr lang="en-US" dirty="0" smtClean="0"/>
              <a:t>Future Scope</a:t>
            </a:r>
            <a:endParaRPr lang="en-US" dirty="0"/>
          </a:p>
        </p:txBody>
      </p:sp>
      <p:sp>
        <p:nvSpPr>
          <p:cNvPr id="3" name="Content Placeholder 2"/>
          <p:cNvSpPr>
            <a:spLocks noGrp="1"/>
          </p:cNvSpPr>
          <p:nvPr>
            <p:ph idx="1"/>
          </p:nvPr>
        </p:nvSpPr>
        <p:spPr>
          <a:xfrm>
            <a:off x="2589212" y="1335505"/>
            <a:ext cx="8915400" cy="4575717"/>
          </a:xfrm>
        </p:spPr>
        <p:txBody>
          <a:bodyPr/>
          <a:lstStyle/>
          <a:p>
            <a:r>
              <a:rPr lang="en-US" dirty="0" smtClean="0"/>
              <a:t>Add face recognition capability to the program</a:t>
            </a:r>
          </a:p>
          <a:p>
            <a:r>
              <a:rPr lang="en-US" dirty="0" smtClean="0"/>
              <a:t>Enhance the recognition capability of various conditions</a:t>
            </a:r>
          </a:p>
          <a:p>
            <a:r>
              <a:rPr lang="en-US" dirty="0" smtClean="0"/>
              <a:t>Achieving more accuracy</a:t>
            </a:r>
          </a:p>
          <a:p>
            <a:r>
              <a:rPr lang="en-US" dirty="0" smtClean="0"/>
              <a:t>Identifying multiple number of gestures</a:t>
            </a:r>
          </a:p>
          <a:p>
            <a:r>
              <a:rPr lang="en-US" dirty="0" smtClean="0"/>
              <a:t>Applying gesture recognition for accessing internet applications</a:t>
            </a:r>
          </a:p>
          <a:p>
            <a:r>
              <a:rPr lang="en-US" dirty="0" smtClean="0"/>
              <a:t>Add ‘text to speech’ conversion to save time of reading the converted text</a:t>
            </a:r>
          </a:p>
        </p:txBody>
      </p:sp>
    </p:spTree>
    <p:extLst>
      <p:ext uri="{BB962C8B-B14F-4D97-AF65-F5344CB8AC3E}">
        <p14:creationId xmlns:p14="http://schemas.microsoft.com/office/powerpoint/2010/main" val="352159827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Contents</a:t>
            </a:r>
            <a:endParaRPr lang="en-US" dirty="0"/>
          </a:p>
        </p:txBody>
      </p:sp>
      <p:sp>
        <p:nvSpPr>
          <p:cNvPr id="3" name="Content Placeholder 2"/>
          <p:cNvSpPr>
            <a:spLocks noGrp="1"/>
          </p:cNvSpPr>
          <p:nvPr>
            <p:ph idx="1"/>
          </p:nvPr>
        </p:nvSpPr>
        <p:spPr>
          <a:xfrm>
            <a:off x="2589212" y="1431758"/>
            <a:ext cx="8915400" cy="4479464"/>
          </a:xfrm>
        </p:spPr>
        <p:txBody>
          <a:bodyPr>
            <a:normAutofit lnSpcReduction="10000"/>
          </a:bodyPr>
          <a:lstStyle/>
          <a:p>
            <a:r>
              <a:rPr lang="en-US" dirty="0" smtClean="0"/>
              <a:t>Problem Statement</a:t>
            </a:r>
          </a:p>
          <a:p>
            <a:r>
              <a:rPr lang="en-US" dirty="0" smtClean="0"/>
              <a:t>Objective</a:t>
            </a:r>
          </a:p>
          <a:p>
            <a:r>
              <a:rPr lang="en-US" dirty="0" smtClean="0"/>
              <a:t>How to achieve?</a:t>
            </a:r>
          </a:p>
          <a:p>
            <a:pPr lvl="1"/>
            <a:r>
              <a:rPr lang="en-US" dirty="0" smtClean="0"/>
              <a:t>What are gestures</a:t>
            </a:r>
          </a:p>
          <a:p>
            <a:pPr lvl="1"/>
            <a:r>
              <a:rPr lang="en-US" dirty="0" smtClean="0"/>
              <a:t>Types of gestures</a:t>
            </a:r>
          </a:p>
          <a:p>
            <a:pPr lvl="1"/>
            <a:r>
              <a:rPr lang="en-US" dirty="0" smtClean="0"/>
              <a:t>What is gesture recognition</a:t>
            </a:r>
          </a:p>
          <a:p>
            <a:pPr lvl="1"/>
            <a:r>
              <a:rPr lang="en-US" dirty="0" smtClean="0"/>
              <a:t>Types of gesture recognition</a:t>
            </a:r>
          </a:p>
          <a:p>
            <a:r>
              <a:rPr lang="en-US" dirty="0" smtClean="0"/>
              <a:t>Architecture Diagram</a:t>
            </a:r>
          </a:p>
          <a:p>
            <a:r>
              <a:rPr lang="en-US" dirty="0" smtClean="0"/>
              <a:t>How it works</a:t>
            </a:r>
          </a:p>
          <a:p>
            <a:r>
              <a:rPr lang="en-US" dirty="0" smtClean="0"/>
              <a:t>Screen-shots</a:t>
            </a:r>
          </a:p>
          <a:p>
            <a:r>
              <a:rPr lang="en-US" dirty="0" smtClean="0"/>
              <a:t>Areas where we can use</a:t>
            </a:r>
          </a:p>
          <a:p>
            <a:r>
              <a:rPr lang="en-US" dirty="0" smtClean="0"/>
              <a:t>Future scope</a:t>
            </a:r>
          </a:p>
        </p:txBody>
      </p:sp>
    </p:spTree>
    <p:extLst>
      <p:ext uri="{BB962C8B-B14F-4D97-AF65-F5344CB8AC3E}">
        <p14:creationId xmlns:p14="http://schemas.microsoft.com/office/powerpoint/2010/main" val="196871779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9212" y="902368"/>
            <a:ext cx="7700416" cy="5008854"/>
          </a:xfrm>
        </p:spPr>
        <p:txBody>
          <a:bodyPr>
            <a:normAutofit/>
          </a:bodyPr>
          <a:lstStyle/>
          <a:p>
            <a:pPr algn="ctr"/>
            <a:endParaRPr lang="en-US" sz="2400" dirty="0" smtClean="0"/>
          </a:p>
          <a:p>
            <a:pPr algn="ctr"/>
            <a:endParaRPr lang="en-US" sz="2400" dirty="0"/>
          </a:p>
          <a:p>
            <a:pPr algn="ctr"/>
            <a:endParaRPr lang="en-US" sz="2400" dirty="0" smtClean="0"/>
          </a:p>
          <a:p>
            <a:pPr marL="0" indent="0" algn="ctr">
              <a:buNone/>
            </a:pPr>
            <a:endParaRPr lang="en-US" sz="2400" dirty="0" smtClean="0"/>
          </a:p>
          <a:p>
            <a:pPr marL="0" indent="0" algn="ctr">
              <a:buNone/>
            </a:pPr>
            <a:r>
              <a:rPr lang="en-US" sz="2400" dirty="0" smtClean="0"/>
              <a:t>Thank you!</a:t>
            </a:r>
            <a:endParaRPr lang="en-US" sz="2400" dirty="0"/>
          </a:p>
        </p:txBody>
      </p:sp>
    </p:spTree>
    <p:extLst>
      <p:ext uri="{BB962C8B-B14F-4D97-AF65-F5344CB8AC3E}">
        <p14:creationId xmlns:p14="http://schemas.microsoft.com/office/powerpoint/2010/main" val="256921386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747490"/>
          </a:xfrm>
        </p:spPr>
        <p:txBody>
          <a:bodyPr>
            <a:normAutofit/>
          </a:bodyPr>
          <a:lstStyle/>
          <a:p>
            <a:r>
              <a:rPr lang="en-US" dirty="0"/>
              <a:t>Problem </a:t>
            </a:r>
            <a:r>
              <a:rPr lang="en-US" dirty="0" smtClean="0"/>
              <a:t>Statement</a:t>
            </a:r>
            <a:endParaRPr lang="en-US" dirty="0"/>
          </a:p>
        </p:txBody>
      </p:sp>
      <p:sp>
        <p:nvSpPr>
          <p:cNvPr id="3" name="Content Placeholder 2"/>
          <p:cNvSpPr>
            <a:spLocks noGrp="1"/>
          </p:cNvSpPr>
          <p:nvPr>
            <p:ph idx="1"/>
          </p:nvPr>
        </p:nvSpPr>
        <p:spPr>
          <a:xfrm>
            <a:off x="2589212" y="1371600"/>
            <a:ext cx="8915400" cy="4539622"/>
          </a:xfrm>
        </p:spPr>
        <p:txBody>
          <a:bodyPr>
            <a:normAutofit/>
          </a:bodyPr>
          <a:lstStyle/>
          <a:p>
            <a:r>
              <a:rPr lang="en-US" dirty="0" smtClean="0"/>
              <a:t>In our society where we have number of differently abled (impaired hearing and vocally impaired) people who have faced lots of problems in their day to day lives either it’s as common as opening a bank account or to get a railway ticket. It’s very difficult for those people to express their feelings, thoughts and ideas.</a:t>
            </a:r>
          </a:p>
          <a:p>
            <a:r>
              <a:rPr lang="en-US" dirty="0"/>
              <a:t>As per 2011 Census, there are </a:t>
            </a:r>
            <a:r>
              <a:rPr lang="en-US" dirty="0" smtClean="0"/>
              <a:t>approx. 15 </a:t>
            </a:r>
            <a:r>
              <a:rPr lang="en-US" dirty="0"/>
              <a:t>lacs </a:t>
            </a:r>
            <a:r>
              <a:rPr lang="en-US" dirty="0" smtClean="0"/>
              <a:t>differently abled people in India.</a:t>
            </a:r>
            <a:endParaRPr lang="en-US" dirty="0"/>
          </a:p>
          <a:p>
            <a:r>
              <a:rPr lang="en-US" dirty="0" smtClean="0"/>
              <a:t>As we have large scale of these type of people in our </a:t>
            </a:r>
            <a:r>
              <a:rPr lang="en-US" dirty="0"/>
              <a:t>community we should take steps to be able to communicate with them to share knowledge ,thoughts ,ideas and even </a:t>
            </a:r>
            <a:r>
              <a:rPr lang="en-US" dirty="0" smtClean="0"/>
              <a:t>feelings.</a:t>
            </a:r>
          </a:p>
          <a:p>
            <a:endParaRPr lang="en-US" dirty="0"/>
          </a:p>
        </p:txBody>
      </p:sp>
    </p:spTree>
    <p:extLst>
      <p:ext uri="{BB962C8B-B14F-4D97-AF65-F5344CB8AC3E}">
        <p14:creationId xmlns:p14="http://schemas.microsoft.com/office/powerpoint/2010/main" val="393568677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759522"/>
          </a:xfrm>
        </p:spPr>
        <p:txBody>
          <a:bodyPr/>
          <a:lstStyle/>
          <a:p>
            <a:r>
              <a:rPr lang="en-US" dirty="0" smtClean="0"/>
              <a:t>Objective</a:t>
            </a:r>
            <a:endParaRPr lang="en-US" dirty="0"/>
          </a:p>
        </p:txBody>
      </p:sp>
      <p:sp>
        <p:nvSpPr>
          <p:cNvPr id="3" name="Content Placeholder 2"/>
          <p:cNvSpPr>
            <a:spLocks noGrp="1"/>
          </p:cNvSpPr>
          <p:nvPr>
            <p:ph idx="1"/>
          </p:nvPr>
        </p:nvSpPr>
        <p:spPr>
          <a:xfrm>
            <a:off x="2589212" y="1383632"/>
            <a:ext cx="8915400" cy="4527590"/>
          </a:xfrm>
        </p:spPr>
        <p:txBody>
          <a:bodyPr/>
          <a:lstStyle/>
          <a:p>
            <a:r>
              <a:rPr lang="en-US" dirty="0" smtClean="0"/>
              <a:t>To create a program ‘</a:t>
            </a:r>
            <a:r>
              <a:rPr lang="en-US" dirty="0" err="1" smtClean="0"/>
              <a:t>Sahyog</a:t>
            </a:r>
            <a:r>
              <a:rPr lang="en-US" dirty="0" smtClean="0"/>
              <a:t>’ to help differently abled </a:t>
            </a:r>
            <a:r>
              <a:rPr lang="en-US" dirty="0"/>
              <a:t>(deaf and </a:t>
            </a:r>
            <a:r>
              <a:rPr lang="en-US" dirty="0" smtClean="0"/>
              <a:t>mute) </a:t>
            </a:r>
            <a:r>
              <a:rPr lang="en-US" dirty="0"/>
              <a:t>people </a:t>
            </a:r>
            <a:r>
              <a:rPr lang="en-US" dirty="0" smtClean="0"/>
              <a:t>of India.</a:t>
            </a:r>
          </a:p>
          <a:p>
            <a:r>
              <a:rPr lang="en-US" dirty="0" smtClean="0"/>
              <a:t>To understand the sign language better and convert it into text.  </a:t>
            </a:r>
          </a:p>
          <a:p>
            <a:pPr marL="0" indent="0">
              <a:buNone/>
            </a:pPr>
            <a:r>
              <a:rPr lang="en-US" dirty="0" smtClean="0"/>
              <a:t> </a:t>
            </a:r>
            <a:endParaRPr lang="en-US" dirty="0"/>
          </a:p>
          <a:p>
            <a:pPr marL="0" indent="0">
              <a:buNone/>
            </a:pPr>
            <a:endParaRPr lang="en-US" dirty="0"/>
          </a:p>
        </p:txBody>
      </p:sp>
    </p:spTree>
    <p:extLst>
      <p:ext uri="{BB962C8B-B14F-4D97-AF65-F5344CB8AC3E}">
        <p14:creationId xmlns:p14="http://schemas.microsoft.com/office/powerpoint/2010/main" val="354235633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723427"/>
          </a:xfrm>
        </p:spPr>
        <p:txBody>
          <a:bodyPr/>
          <a:lstStyle/>
          <a:p>
            <a:r>
              <a:rPr lang="en-US" dirty="0" smtClean="0"/>
              <a:t>How to achieve?</a:t>
            </a:r>
            <a:endParaRPr lang="en-US" dirty="0"/>
          </a:p>
        </p:txBody>
      </p:sp>
      <p:sp>
        <p:nvSpPr>
          <p:cNvPr id="3" name="Content Placeholder 2"/>
          <p:cNvSpPr>
            <a:spLocks noGrp="1"/>
          </p:cNvSpPr>
          <p:nvPr>
            <p:ph idx="1"/>
          </p:nvPr>
        </p:nvSpPr>
        <p:spPr>
          <a:xfrm>
            <a:off x="2589212" y="1347537"/>
            <a:ext cx="8915400" cy="4563685"/>
          </a:xfrm>
        </p:spPr>
        <p:txBody>
          <a:bodyPr/>
          <a:lstStyle/>
          <a:p>
            <a:r>
              <a:rPr lang="en-US" dirty="0" smtClean="0"/>
              <a:t>To get the desired results (convert gestures into text or speech), it’s very important to understand what the gestures are and how gesture recognition technology works.</a:t>
            </a:r>
            <a:endParaRPr lang="en-US" dirty="0"/>
          </a:p>
        </p:txBody>
      </p:sp>
    </p:spTree>
    <p:extLst>
      <p:ext uri="{BB962C8B-B14F-4D97-AF65-F5344CB8AC3E}">
        <p14:creationId xmlns:p14="http://schemas.microsoft.com/office/powerpoint/2010/main" val="268402399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are gestures?</a:t>
            </a:r>
            <a:endParaRPr lang="en-US" dirty="0"/>
          </a:p>
        </p:txBody>
      </p:sp>
      <p:sp>
        <p:nvSpPr>
          <p:cNvPr id="3" name="Content Placeholder 2"/>
          <p:cNvSpPr>
            <a:spLocks noGrp="1"/>
          </p:cNvSpPr>
          <p:nvPr>
            <p:ph idx="1"/>
          </p:nvPr>
        </p:nvSpPr>
        <p:spPr>
          <a:xfrm>
            <a:off x="2589212" y="1552074"/>
            <a:ext cx="8915400" cy="4359148"/>
          </a:xfrm>
        </p:spPr>
        <p:txBody>
          <a:bodyPr/>
          <a:lstStyle/>
          <a:p>
            <a:r>
              <a:rPr lang="en-US" dirty="0" smtClean="0"/>
              <a:t>Gestures are an important aspect of human interaction, both interpersonally and in the context of machine interface.</a:t>
            </a:r>
          </a:p>
          <a:p>
            <a:r>
              <a:rPr lang="en-US" dirty="0" smtClean="0"/>
              <a:t>Gesture is a form of non-verbal communication in which visible bodily actions communicate particular messages, either in place of speech or text.</a:t>
            </a:r>
          </a:p>
          <a:p>
            <a:r>
              <a:rPr lang="en-US" dirty="0" smtClean="0"/>
              <a:t>Gestures include movement of hands, face or other parts of body.</a:t>
            </a:r>
          </a:p>
        </p:txBody>
      </p:sp>
    </p:spTree>
    <p:extLst>
      <p:ext uri="{BB962C8B-B14F-4D97-AF65-F5344CB8AC3E}">
        <p14:creationId xmlns:p14="http://schemas.microsoft.com/office/powerpoint/2010/main" val="422706182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Gestures</a:t>
            </a:r>
            <a:endParaRPr lang="en-US" dirty="0"/>
          </a:p>
        </p:txBody>
      </p:sp>
      <p:sp>
        <p:nvSpPr>
          <p:cNvPr id="3" name="Content Placeholder 2"/>
          <p:cNvSpPr>
            <a:spLocks noGrp="1"/>
          </p:cNvSpPr>
          <p:nvPr>
            <p:ph idx="1"/>
          </p:nvPr>
        </p:nvSpPr>
        <p:spPr>
          <a:xfrm>
            <a:off x="2589212" y="1395663"/>
            <a:ext cx="8915400" cy="4515559"/>
          </a:xfrm>
        </p:spPr>
        <p:txBody>
          <a:bodyPr/>
          <a:lstStyle/>
          <a:p>
            <a:r>
              <a:rPr lang="en-US" dirty="0" smtClean="0"/>
              <a:t>Gesticulation</a:t>
            </a:r>
          </a:p>
          <a:p>
            <a:pPr lvl="1"/>
            <a:r>
              <a:rPr lang="en-US" dirty="0" smtClean="0"/>
              <a:t>Spontaneous movements of hands and arms that accompany speech.</a:t>
            </a:r>
          </a:p>
          <a:p>
            <a:r>
              <a:rPr lang="en-US" dirty="0" smtClean="0"/>
              <a:t>Language like gesture</a:t>
            </a:r>
          </a:p>
          <a:p>
            <a:pPr lvl="1"/>
            <a:r>
              <a:rPr lang="en-US" dirty="0" smtClean="0"/>
              <a:t>Gesticulation that is integrated into spoken utterance, replacing a particular spoken word or phrase.</a:t>
            </a:r>
          </a:p>
          <a:p>
            <a:r>
              <a:rPr lang="en-US" dirty="0" smtClean="0"/>
              <a:t>Sign languages</a:t>
            </a:r>
          </a:p>
          <a:p>
            <a:pPr lvl="1"/>
            <a:r>
              <a:rPr lang="en-US" dirty="0" smtClean="0"/>
              <a:t>Linguistic system, such as American sign language, which is well defined.</a:t>
            </a:r>
          </a:p>
          <a:p>
            <a:r>
              <a:rPr lang="en-US" dirty="0" smtClean="0"/>
              <a:t>Emblems</a:t>
            </a:r>
          </a:p>
          <a:p>
            <a:pPr lvl="1"/>
            <a:r>
              <a:rPr lang="en-US" dirty="0" smtClean="0"/>
              <a:t>Familiar gesture like V for victory and thumbs up etc.</a:t>
            </a:r>
            <a:endParaRPr lang="en-US" dirty="0"/>
          </a:p>
        </p:txBody>
      </p:sp>
    </p:spTree>
    <p:extLst>
      <p:ext uri="{BB962C8B-B14F-4D97-AF65-F5344CB8AC3E}">
        <p14:creationId xmlns:p14="http://schemas.microsoft.com/office/powerpoint/2010/main" val="24969559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gesture recognition</a:t>
            </a:r>
            <a:endParaRPr lang="en-US" dirty="0"/>
          </a:p>
        </p:txBody>
      </p:sp>
      <p:sp>
        <p:nvSpPr>
          <p:cNvPr id="3" name="Content Placeholder 2"/>
          <p:cNvSpPr>
            <a:spLocks noGrp="1"/>
          </p:cNvSpPr>
          <p:nvPr>
            <p:ph idx="1"/>
          </p:nvPr>
        </p:nvSpPr>
        <p:spPr>
          <a:xfrm>
            <a:off x="2589212" y="1323474"/>
            <a:ext cx="8915400" cy="4587748"/>
          </a:xfrm>
        </p:spPr>
        <p:txBody>
          <a:bodyPr/>
          <a:lstStyle/>
          <a:p>
            <a:r>
              <a:rPr lang="en-US" dirty="0"/>
              <a:t>Human computer </a:t>
            </a:r>
            <a:r>
              <a:rPr lang="en-US" dirty="0" smtClean="0"/>
              <a:t>interaction</a:t>
            </a:r>
          </a:p>
          <a:p>
            <a:r>
              <a:rPr lang="en-US" dirty="0"/>
              <a:t>Gesture provides a way for computers to understand human body </a:t>
            </a:r>
            <a:r>
              <a:rPr lang="en-US" dirty="0" smtClean="0"/>
              <a:t>language</a:t>
            </a:r>
          </a:p>
          <a:p>
            <a:r>
              <a:rPr lang="en-US" dirty="0"/>
              <a:t>Deals with the goal of interpreting human gestures via mathematical </a:t>
            </a:r>
            <a:r>
              <a:rPr lang="en-US" dirty="0" smtClean="0"/>
              <a:t>algorithms</a:t>
            </a:r>
          </a:p>
          <a:p>
            <a:r>
              <a:rPr lang="en-US" dirty="0"/>
              <a:t>Enables humans to interface with the machine </a:t>
            </a:r>
            <a:r>
              <a:rPr lang="en-US" dirty="0" smtClean="0"/>
              <a:t>and </a:t>
            </a:r>
            <a:r>
              <a:rPr lang="en-US" dirty="0"/>
              <a:t>interact naturally without any mechanical </a:t>
            </a:r>
            <a:r>
              <a:rPr lang="en-US" dirty="0" smtClean="0"/>
              <a:t>devices.</a:t>
            </a:r>
          </a:p>
          <a:p>
            <a:endParaRPr lang="en-US" dirty="0"/>
          </a:p>
        </p:txBody>
      </p:sp>
    </p:spTree>
    <p:extLst>
      <p:ext uri="{BB962C8B-B14F-4D97-AF65-F5344CB8AC3E}">
        <p14:creationId xmlns:p14="http://schemas.microsoft.com/office/powerpoint/2010/main" val="350564840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gesture technology works</a:t>
            </a:r>
            <a:endParaRPr lang="en-US" dirty="0"/>
          </a:p>
        </p:txBody>
      </p:sp>
      <p:pic>
        <p:nvPicPr>
          <p:cNvPr id="7" name="Picture 6"/>
          <p:cNvPicPr>
            <a:picLocks noChangeAspect="1"/>
          </p:cNvPicPr>
          <p:nvPr/>
        </p:nvPicPr>
        <p:blipFill>
          <a:blip r:embed="rId2"/>
          <a:stretch>
            <a:fillRect/>
          </a:stretch>
        </p:blipFill>
        <p:spPr>
          <a:xfrm>
            <a:off x="2885429" y="1438319"/>
            <a:ext cx="6421141" cy="3981361"/>
          </a:xfrm>
          <a:prstGeom prst="rect">
            <a:avLst/>
          </a:prstGeom>
        </p:spPr>
      </p:pic>
    </p:spTree>
    <p:extLst>
      <p:ext uri="{BB962C8B-B14F-4D97-AF65-F5344CB8AC3E}">
        <p14:creationId xmlns:p14="http://schemas.microsoft.com/office/powerpoint/2010/main" val="1556372213"/>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1903</TotalTime>
  <Words>537</Words>
  <Application>Microsoft Office PowerPoint</Application>
  <PresentationFormat>Widescreen</PresentationFormat>
  <Paragraphs>79</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Century Gothic</vt:lpstr>
      <vt:lpstr>Wingdings 3</vt:lpstr>
      <vt:lpstr>Wisp</vt:lpstr>
      <vt:lpstr>Sahyog (Aims to empower deaf and mute people through gesture recognition technology)</vt:lpstr>
      <vt:lpstr>Contents</vt:lpstr>
      <vt:lpstr>Problem Statement</vt:lpstr>
      <vt:lpstr>Objective</vt:lpstr>
      <vt:lpstr>How to achieve?</vt:lpstr>
      <vt:lpstr>What are gestures?</vt:lpstr>
      <vt:lpstr>Types of Gestures</vt:lpstr>
      <vt:lpstr>What is gesture recognition</vt:lpstr>
      <vt:lpstr>How gesture technology works</vt:lpstr>
      <vt:lpstr>Types of gesture recognition</vt:lpstr>
      <vt:lpstr>Architecture Diagram</vt:lpstr>
      <vt:lpstr>PowerPoint Presentation</vt:lpstr>
      <vt:lpstr>How it works</vt:lpstr>
      <vt:lpstr>Few hand gestures</vt:lpstr>
      <vt:lpstr>Welcome to Sahyog – Screen-shots</vt:lpstr>
      <vt:lpstr>Detect gestures!</vt:lpstr>
      <vt:lpstr>PowerPoint Presentation</vt:lpstr>
      <vt:lpstr>Areas where we can use</vt:lpstr>
      <vt:lpstr>Future Scope</vt:lpstr>
      <vt:lpstr>PowerPoint Presentation</vt:lpstr>
    </vt:vector>
  </TitlesOfParts>
  <Company>Sun Life Financial</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Gesture Recognition Technology</dc:title>
  <dc:creator>Noorus Alvi</dc:creator>
  <cp:lastModifiedBy>Administrator</cp:lastModifiedBy>
  <cp:revision>32</cp:revision>
  <dcterms:created xsi:type="dcterms:W3CDTF">2018-04-03T07:46:34Z</dcterms:created>
  <dcterms:modified xsi:type="dcterms:W3CDTF">2018-04-07T06:41:51Z</dcterms:modified>
</cp:coreProperties>
</file>