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828E-7A46-4D77-AAAA-DF321A5C4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03838-2FA6-4DA9-9719-84E3CFF50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ED094-09B9-4339-99DF-3C9B2108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29C7-B85D-4E1F-8AFE-2384C34DE1A1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46FD9-D5EC-4456-A532-35401C8E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14F8A-9D30-45AE-AEAD-0A261DC9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60CE-EAFC-46E7-A864-31CE2A6C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F4E4-A546-4950-AD83-12D8C272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C66A9-ED74-4783-9B39-4B4DD522A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8C838-E2E7-4BFA-ABA9-64D9116F3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29C7-B85D-4E1F-8AFE-2384C34DE1A1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8F7C8-FDF2-4797-9310-1E9C40A1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970B4-56A3-4014-AEEB-DEFBE77F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60CE-EAFC-46E7-A864-31CE2A6C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4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83BFF9-9B6A-42B0-831D-7A02A25BB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173DC-8863-4708-82CF-F7A11E096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58581-8E2A-45C6-8EF4-58701C33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29C7-B85D-4E1F-8AFE-2384C34DE1A1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DC58F-EC71-4071-B8DE-D79A19871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D95B6-ED8E-4179-8F56-93D3572F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60CE-EAFC-46E7-A864-31CE2A6C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1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07ED-0DF1-483B-A37C-4BBD8B45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4DB94-EEB1-4FFC-945A-448CF648F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629B4-FEF5-4513-9F94-D009065C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29C7-B85D-4E1F-8AFE-2384C34DE1A1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AD5F-FD79-4C87-984F-1FF42DEB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9936E-8CEF-489D-A8DD-15B324FA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60CE-EAFC-46E7-A864-31CE2A6C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1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5035-8731-49F7-AF43-2BEA6775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71AA7-FDD0-4291-9294-BD013F1E1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D96C6-4B87-48C9-9EAA-A46099526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29C7-B85D-4E1F-8AFE-2384C34DE1A1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53F13-0C25-4F97-AE65-AEFAA4B4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80AF8-4363-40EC-BFE0-4CC38FAC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60CE-EAFC-46E7-A864-31CE2A6C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5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20C5-BF87-41D8-B535-56E454F9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82419-A930-4883-BD63-E84CF75FA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D56DD-EF1D-473E-9D70-6B216C26D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1459D-19A8-4FF2-909A-6E3C976B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29C7-B85D-4E1F-8AFE-2384C34DE1A1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005FF-927C-4F01-8920-37308ABC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66BCB-FCBB-4AF0-A789-596E393F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60CE-EAFC-46E7-A864-31CE2A6C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667A-506B-497B-A18D-26FDB1407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B6C7A-4A75-42BF-929C-D734A48B4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F071F-87E1-4C6E-9139-33FA3EFA9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7E07F-8FDC-427C-814E-2002C5ACE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13A0E-2A7E-445B-9153-2F7327B49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C20F0C-3876-44FC-A6FA-855848C5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29C7-B85D-4E1F-8AFE-2384C34DE1A1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F4B784-D280-401C-9D85-3D295B574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CE0FB-9D8D-4C9C-B200-54F995C9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60CE-EAFC-46E7-A864-31CE2A6C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1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22BB-BBBE-45BF-9DB2-F713C590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0C7DF-CC09-420A-BC9B-86EC9D34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29C7-B85D-4E1F-8AFE-2384C34DE1A1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69464-6BE6-4132-A303-A0BA8CD6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86BD5-CFD3-47BA-84C4-9C46D3E1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60CE-EAFC-46E7-A864-31CE2A6C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9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FED80-712C-4EFF-9FDE-286D9A43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29C7-B85D-4E1F-8AFE-2384C34DE1A1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1C236D-98A8-4CBF-B0D6-6E1785CF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EC3A7-2555-4FFB-9C6F-A96E0A88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60CE-EAFC-46E7-A864-31CE2A6C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0525-1C34-4700-A024-B4DAFCDD6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B311-852C-46EB-85A8-AB19A2A9E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B7A49-6B1D-4B16-A807-D1AAF642F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A4AC0-88D1-4CE7-8490-4DA6072A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29C7-B85D-4E1F-8AFE-2384C34DE1A1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E9B7C-D504-4ECB-9C2A-64B94AEE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F9F60-B9BD-46C1-9A29-9C7C6F36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60CE-EAFC-46E7-A864-31CE2A6C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0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2377-F0A8-4A4F-AA16-09F80FA2F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B08AF-FB01-47C2-9B81-A0264B3BC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60B5-4F23-40ED-9BAE-91B0DB261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642AD-9A50-4DD3-9B10-CF8F79F3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429C7-B85D-4E1F-8AFE-2384C34DE1A1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5BB55-EC0A-46F1-9D5A-E93530EC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1B305-4F8A-46C7-AB46-4F362D70C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460CE-EAFC-46E7-A864-31CE2A6C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8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BEC4C-E7C5-4F28-A2D5-DC6979B90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903C6-FD58-4C28-8FC8-B400B1D55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4D4B9-1314-4CE6-A59E-8B1320A67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429C7-B85D-4E1F-8AFE-2384C34DE1A1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9D989-3717-4C11-BE36-19337FEFE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3B34C-54EB-49E4-B71A-0A638CAB2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460CE-EAFC-46E7-A864-31CE2A6C1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2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28E8-5478-4706-9BB7-EED35F70D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106" y="533427"/>
            <a:ext cx="11065788" cy="3914588"/>
          </a:xfrm>
        </p:spPr>
        <p:txBody>
          <a:bodyPr>
            <a:normAutofit/>
          </a:bodyPr>
          <a:lstStyle/>
          <a:p>
            <a:r>
              <a:rPr lang="en-US" sz="5400" b="1" dirty="0"/>
              <a:t>Predicting Mobile Application Success</a:t>
            </a:r>
            <a:br>
              <a:rPr lang="en-US" sz="6700" b="1" dirty="0"/>
            </a:br>
            <a:br>
              <a:rPr lang="en-US" dirty="0"/>
            </a:br>
            <a:r>
              <a:rPr lang="en-US" sz="4900" dirty="0"/>
              <a:t>Linear</a:t>
            </a:r>
            <a:r>
              <a:rPr lang="en-US" dirty="0"/>
              <a:t> </a:t>
            </a:r>
            <a:r>
              <a:rPr lang="en-US" sz="4900" dirty="0"/>
              <a:t>Regression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18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0F4E-85B8-4210-8701-6602B52D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Python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750E-EACA-4193-96F7-ECD07F2A2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Imports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400" dirty="0"/>
              <a:t>import pandas as pd</a:t>
            </a:r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numpy</a:t>
            </a:r>
            <a:r>
              <a:rPr lang="en-US" sz="2400" dirty="0"/>
              <a:t> as np</a:t>
            </a:r>
          </a:p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matplotlib.pyplot</a:t>
            </a:r>
            <a:r>
              <a:rPr lang="en-US" sz="2400" dirty="0"/>
              <a:t> as </a:t>
            </a:r>
            <a:r>
              <a:rPr lang="en-US" sz="2400" dirty="0" err="1"/>
              <a:t>plt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from </a:t>
            </a:r>
            <a:r>
              <a:rPr lang="en-US" sz="2400" dirty="0" err="1"/>
              <a:t>sklearn.model_selection</a:t>
            </a:r>
            <a:r>
              <a:rPr lang="en-US" sz="2400" dirty="0"/>
              <a:t> import </a:t>
            </a:r>
            <a:r>
              <a:rPr lang="en-US" sz="2400" dirty="0" err="1"/>
              <a:t>train_test_split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from </a:t>
            </a:r>
            <a:r>
              <a:rPr lang="en-US" sz="2400" dirty="0" err="1"/>
              <a:t>sklearn</a:t>
            </a:r>
            <a:r>
              <a:rPr lang="en-US" sz="2400" dirty="0"/>
              <a:t> import </a:t>
            </a:r>
            <a:r>
              <a:rPr lang="en-US" sz="2400" dirty="0" err="1"/>
              <a:t>linear_model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from </a:t>
            </a:r>
            <a:r>
              <a:rPr lang="en-US" sz="2400" dirty="0" err="1"/>
              <a:t>sklearn</a:t>
            </a:r>
            <a:r>
              <a:rPr lang="en-US" sz="2400" dirty="0"/>
              <a:t> import metrics</a:t>
            </a:r>
          </a:p>
          <a:p>
            <a:pPr marL="0" indent="0">
              <a:buNone/>
            </a:pPr>
            <a:r>
              <a:rPr lang="en-US" sz="2400" dirty="0"/>
              <a:t>from mpl_toolkits.mplot3d import Axes3D</a:t>
            </a:r>
          </a:p>
        </p:txBody>
      </p:sp>
    </p:spTree>
    <p:extLst>
      <p:ext uri="{BB962C8B-B14F-4D97-AF65-F5344CB8AC3E}">
        <p14:creationId xmlns:p14="http://schemas.microsoft.com/office/powerpoint/2010/main" val="66770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0F4E-85B8-4210-8701-6602B52D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Python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750E-EACA-4193-96F7-ECD07F2A2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Reading, Cleaning and Printing Data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data = </a:t>
            </a:r>
            <a:r>
              <a:rPr lang="en-US" sz="2400" dirty="0" err="1"/>
              <a:t>pd.read_csv</a:t>
            </a:r>
            <a:r>
              <a:rPr lang="en-US" sz="2400" dirty="0"/>
              <a:t>('Mobile_App_Success_Regression.csv’)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data['Installs'] = data['Installs'].</a:t>
            </a:r>
            <a:r>
              <a:rPr lang="en-US" sz="2400" dirty="0" err="1"/>
              <a:t>str.replace</a:t>
            </a:r>
            <a:r>
              <a:rPr lang="en-US" sz="2400" dirty="0"/>
              <a:t>(',', '').</a:t>
            </a:r>
            <a:r>
              <a:rPr lang="en-US" sz="2400" dirty="0" err="1"/>
              <a:t>str.replace</a:t>
            </a:r>
            <a:r>
              <a:rPr lang="en-US" sz="2400" dirty="0"/>
              <a:t>('+', '').</a:t>
            </a:r>
            <a:r>
              <a:rPr lang="en-US" sz="2400" dirty="0" err="1"/>
              <a:t>astype</a:t>
            </a:r>
            <a:r>
              <a:rPr lang="en-US" sz="2400" dirty="0"/>
              <a:t>(np.int64)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data['Price'] = data['Price'].</a:t>
            </a:r>
            <a:r>
              <a:rPr lang="en-US" sz="2400" dirty="0" err="1"/>
              <a:t>str.replace</a:t>
            </a:r>
            <a:r>
              <a:rPr lang="en-US" sz="2400" dirty="0"/>
              <a:t>('$', '').</a:t>
            </a:r>
            <a:r>
              <a:rPr lang="en-US" sz="2400" dirty="0" err="1"/>
              <a:t>astype</a:t>
            </a:r>
            <a:r>
              <a:rPr lang="en-US" sz="2400" dirty="0"/>
              <a:t>(float)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print(data[['Rating', 'Installs', 'Reviews', 'Price']].describe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602176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0F4E-85B8-4210-8701-6602B52D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Python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750E-EACA-4193-96F7-ECD07F2A2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b="1" dirty="0"/>
              <a:t>Plotting Data</a:t>
            </a:r>
            <a:r>
              <a:rPr lang="en-US" sz="3600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dirty="0"/>
              <a:t>fig = </a:t>
            </a:r>
            <a:r>
              <a:rPr lang="en-US" sz="2600" dirty="0" err="1"/>
              <a:t>plt.figure</a:t>
            </a:r>
            <a:r>
              <a:rPr lang="en-US" sz="2600" dirty="0"/>
              <a:t>()</a:t>
            </a:r>
          </a:p>
          <a:p>
            <a:pPr marL="0" indent="0">
              <a:buNone/>
            </a:pPr>
            <a:r>
              <a:rPr lang="en-US" sz="2600" dirty="0"/>
              <a:t>ax = </a:t>
            </a:r>
            <a:r>
              <a:rPr lang="en-US" sz="2600" dirty="0" err="1"/>
              <a:t>fig.add_subplot</a:t>
            </a:r>
            <a:r>
              <a:rPr lang="en-US" sz="2600" dirty="0"/>
              <a:t>(111, projection='3d')</a:t>
            </a:r>
          </a:p>
          <a:p>
            <a:pPr marL="0" indent="0">
              <a:buNone/>
            </a:pPr>
            <a:r>
              <a:rPr lang="en-US" sz="2600" dirty="0"/>
              <a:t>x = data['Reviews']</a:t>
            </a:r>
          </a:p>
          <a:p>
            <a:pPr marL="0" indent="0">
              <a:buNone/>
            </a:pPr>
            <a:r>
              <a:rPr lang="en-US" sz="2600" dirty="0"/>
              <a:t>y = data['Rating']</a:t>
            </a:r>
          </a:p>
          <a:p>
            <a:pPr marL="0" indent="0">
              <a:buNone/>
            </a:pPr>
            <a:r>
              <a:rPr lang="en-US" sz="2600" dirty="0"/>
              <a:t>z = data['Price']</a:t>
            </a:r>
          </a:p>
          <a:p>
            <a:pPr marL="0" indent="0">
              <a:buNone/>
            </a:pPr>
            <a:r>
              <a:rPr lang="en-US" sz="2600" dirty="0" err="1"/>
              <a:t>ax.scatter</a:t>
            </a:r>
            <a:r>
              <a:rPr lang="en-US" sz="2600" dirty="0"/>
              <a:t>(</a:t>
            </a:r>
            <a:r>
              <a:rPr lang="en-US" sz="2600" dirty="0" err="1"/>
              <a:t>x,y,z</a:t>
            </a:r>
            <a:r>
              <a:rPr lang="en-US" sz="2600" dirty="0"/>
              <a:t>, c='red', marker='o')</a:t>
            </a:r>
          </a:p>
          <a:p>
            <a:pPr marL="0" indent="0">
              <a:buNone/>
            </a:pPr>
            <a:r>
              <a:rPr lang="en-US" sz="2600" dirty="0" err="1"/>
              <a:t>ax.set_xlabel</a:t>
            </a:r>
            <a:r>
              <a:rPr lang="en-US" sz="2600" dirty="0"/>
              <a:t>('Reviews');</a:t>
            </a:r>
          </a:p>
          <a:p>
            <a:pPr marL="0" indent="0">
              <a:buNone/>
            </a:pPr>
            <a:r>
              <a:rPr lang="en-US" sz="2600" dirty="0" err="1"/>
              <a:t>ax.set_ylabel</a:t>
            </a:r>
            <a:r>
              <a:rPr lang="en-US" sz="2600" dirty="0"/>
              <a:t>('Rating');</a:t>
            </a:r>
          </a:p>
          <a:p>
            <a:pPr marL="0" indent="0">
              <a:buNone/>
            </a:pPr>
            <a:r>
              <a:rPr lang="en-US" sz="2600" dirty="0" err="1"/>
              <a:t>ax.set_zlabel</a:t>
            </a:r>
            <a:r>
              <a:rPr lang="en-US" sz="2600" dirty="0"/>
              <a:t>('Price');</a:t>
            </a:r>
          </a:p>
          <a:p>
            <a:pPr marL="0" indent="0">
              <a:buNone/>
            </a:pPr>
            <a:r>
              <a:rPr lang="en-US" sz="2600" dirty="0" err="1"/>
              <a:t>plt.show</a:t>
            </a:r>
            <a:r>
              <a:rPr lang="en-US" sz="2600" dirty="0"/>
              <a:t>()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959489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0F4E-85B8-4210-8701-6602B52D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Python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750E-EACA-4193-96F7-ECD07F2A2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Selecting Feature Columns and Target then Splitting Data into Training and Testing: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/>
              <a:t>feature_cols</a:t>
            </a:r>
            <a:r>
              <a:rPr lang="en-US" sz="2400" dirty="0"/>
              <a:t> = ['Reviews', 'Price'] #Here we selected Reviews and Price Only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X = data[</a:t>
            </a:r>
            <a:r>
              <a:rPr lang="en-US" sz="2400" dirty="0" err="1"/>
              <a:t>feature_cols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Y = data['Rating’]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X_train,X_test,Y_train,Y_test</a:t>
            </a:r>
            <a:r>
              <a:rPr lang="en-US" sz="2400" dirty="0"/>
              <a:t>=</a:t>
            </a:r>
            <a:r>
              <a:rPr lang="en-US" sz="2400" dirty="0" err="1"/>
              <a:t>train_test_split</a:t>
            </a:r>
            <a:r>
              <a:rPr lang="en-US" sz="2400" dirty="0"/>
              <a:t>(</a:t>
            </a:r>
            <a:r>
              <a:rPr lang="en-US" sz="2400" dirty="0" err="1"/>
              <a:t>X,Y,test_size</a:t>
            </a:r>
            <a:r>
              <a:rPr lang="en-US" sz="2400" dirty="0"/>
              <a:t>=0.30,random_state=0)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08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0F4E-85B8-4210-8701-6602B52D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Python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750E-EACA-4193-96F7-ECD07F2A2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Creating Linear Regression Model and Fitting Training Data to the model then predict the Testing Data: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/>
              <a:t>cls</a:t>
            </a:r>
            <a:r>
              <a:rPr lang="en-US" sz="2400" dirty="0"/>
              <a:t> = </a:t>
            </a:r>
            <a:r>
              <a:rPr lang="en-US" sz="2400" dirty="0" err="1"/>
              <a:t>linear_model.LinearRegression</a:t>
            </a:r>
            <a:r>
              <a:rPr lang="en-US" sz="2400" dirty="0"/>
              <a:t>()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cls.fit</a:t>
            </a:r>
            <a:r>
              <a:rPr lang="en-US" sz="2400" dirty="0"/>
              <a:t>(</a:t>
            </a:r>
            <a:r>
              <a:rPr lang="en-US" sz="2400" dirty="0" err="1"/>
              <a:t>X_train,Y_train</a:t>
            </a:r>
            <a:r>
              <a:rPr lang="en-US" sz="2400" dirty="0"/>
              <a:t>)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prediction= </a:t>
            </a:r>
            <a:r>
              <a:rPr lang="en-US" sz="2400" dirty="0" err="1"/>
              <a:t>cls.predict</a:t>
            </a:r>
            <a:r>
              <a:rPr lang="en-US" sz="2400" dirty="0"/>
              <a:t>(</a:t>
            </a:r>
            <a:r>
              <a:rPr lang="en-US" sz="2400" dirty="0" err="1"/>
              <a:t>X_test</a:t>
            </a:r>
            <a:r>
              <a:rPr lang="en-US" sz="24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82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0F4E-85B8-4210-8701-6602B52D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Python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750E-EACA-4193-96F7-ECD07F2A2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Printing the Co-efficient, Intercept and Mean Square Error: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print('Co-efficient of linear regression',</a:t>
            </a:r>
            <a:r>
              <a:rPr lang="en-US" sz="2400" dirty="0" err="1"/>
              <a:t>cls.coef</a:t>
            </a:r>
            <a:r>
              <a:rPr lang="en-US" sz="2400" dirty="0"/>
              <a:t>_)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print('Intercept of linear regression model',</a:t>
            </a:r>
            <a:r>
              <a:rPr lang="en-US" sz="2400" dirty="0" err="1"/>
              <a:t>cls.intercept</a:t>
            </a:r>
            <a:r>
              <a:rPr lang="en-US" sz="2400" dirty="0"/>
              <a:t>_)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print('Mean Square Error', </a:t>
            </a:r>
            <a:r>
              <a:rPr lang="en-US" sz="2400" dirty="0" err="1"/>
              <a:t>metrics.mean_squared_error</a:t>
            </a:r>
            <a:r>
              <a:rPr lang="en-US" sz="2400" dirty="0"/>
              <a:t>(</a:t>
            </a:r>
            <a:r>
              <a:rPr lang="en-US" sz="2400" dirty="0" err="1"/>
              <a:t>Y_test</a:t>
            </a:r>
            <a:r>
              <a:rPr lang="en-US" sz="2400" dirty="0"/>
              <a:t>, prediction))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69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0F4E-85B8-4210-8701-6602B52D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750E-EACA-4193-96F7-ECD07F2A2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must be well prepared and data-cleaned before using in the model.</a:t>
            </a:r>
          </a:p>
          <a:p>
            <a:r>
              <a:rPr lang="en-US" dirty="0"/>
              <a:t>Deciding Features requires logic relations between the independent and dependent variables.</a:t>
            </a:r>
          </a:p>
          <a:p>
            <a:r>
              <a:rPr lang="en-US" dirty="0"/>
              <a:t>Selecting the best accuracy requires trying all the possible combinations of the independent variables, reaching to the least Mean Square Error value.</a:t>
            </a:r>
          </a:p>
          <a:p>
            <a:r>
              <a:rPr lang="en-US" dirty="0"/>
              <a:t>Changing the size of training and testing sets, affects the accuracy of the model.</a:t>
            </a:r>
          </a:p>
        </p:txBody>
      </p:sp>
    </p:spTree>
    <p:extLst>
      <p:ext uri="{BB962C8B-B14F-4D97-AF65-F5344CB8AC3E}">
        <p14:creationId xmlns:p14="http://schemas.microsoft.com/office/powerpoint/2010/main" val="3588276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28E8-5478-4706-9BB7-EED35F70D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651" y="2561095"/>
            <a:ext cx="11628894" cy="1735810"/>
          </a:xfrm>
        </p:spPr>
        <p:txBody>
          <a:bodyPr>
            <a:normAutofit/>
          </a:bodyPr>
          <a:lstStyle/>
          <a:p>
            <a:r>
              <a:rPr lang="en-US" sz="8000" b="1" dirty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91192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8319-F4FC-4277-8832-4AE39955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Team Members</a:t>
            </a:r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94031BE5-CE94-440B-AF15-F5851179A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528997"/>
              </p:ext>
            </p:extLst>
          </p:nvPr>
        </p:nvGraphicFramePr>
        <p:xfrm>
          <a:off x="1133098" y="1952675"/>
          <a:ext cx="10220702" cy="21134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4091">
                  <a:extLst>
                    <a:ext uri="{9D8B030D-6E8A-4147-A177-3AD203B41FA5}">
                      <a16:colId xmlns:a16="http://schemas.microsoft.com/office/drawing/2014/main" val="817184586"/>
                    </a:ext>
                  </a:extLst>
                </a:gridCol>
                <a:gridCol w="4516248">
                  <a:extLst>
                    <a:ext uri="{9D8B030D-6E8A-4147-A177-3AD203B41FA5}">
                      <a16:colId xmlns:a16="http://schemas.microsoft.com/office/drawing/2014/main" val="938096656"/>
                    </a:ext>
                  </a:extLst>
                </a:gridCol>
                <a:gridCol w="5270363">
                  <a:extLst>
                    <a:ext uri="{9D8B030D-6E8A-4147-A177-3AD203B41FA5}">
                      <a16:colId xmlns:a16="http://schemas.microsoft.com/office/drawing/2014/main" val="2265078331"/>
                    </a:ext>
                  </a:extLst>
                </a:gridCol>
              </a:tblGrid>
              <a:tr h="511202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4085699"/>
                  </a:ext>
                </a:extLst>
              </a:tr>
              <a:tr h="57988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Noor </a:t>
                      </a:r>
                      <a:r>
                        <a:rPr lang="en-US" dirty="0" err="1"/>
                        <a:t>al_Fattha</a:t>
                      </a:r>
                      <a:r>
                        <a:rPr lang="en-US" dirty="0"/>
                        <a:t> Tarek Mohamed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20192107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918357"/>
                  </a:ext>
                </a:extLst>
              </a:tr>
              <a:tr h="51120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George Ayad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20190577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355554"/>
                  </a:ext>
                </a:extLst>
              </a:tr>
              <a:tr h="51120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Omar Abdelaziz Hussein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20192801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2058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AE1BCD-0E20-4564-959F-8BC9E4739704}"/>
              </a:ext>
            </a:extLst>
          </p:cNvPr>
          <p:cNvSpPr txBox="1"/>
          <p:nvPr/>
        </p:nvSpPr>
        <p:spPr>
          <a:xfrm>
            <a:off x="1741251" y="4513634"/>
            <a:ext cx="77529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Under Supervision of TA/ Ayman Adel Iskandar</a:t>
            </a:r>
          </a:p>
          <a:p>
            <a:pPr algn="ctr"/>
            <a:r>
              <a:rPr lang="en-US" sz="2800" dirty="0"/>
              <a:t>Group A1.1 Monday </a:t>
            </a:r>
          </a:p>
        </p:txBody>
      </p:sp>
    </p:spTree>
    <p:extLst>
      <p:ext uri="{BB962C8B-B14F-4D97-AF65-F5344CB8AC3E}">
        <p14:creationId xmlns:p14="http://schemas.microsoft.com/office/powerpoint/2010/main" val="365905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A68A-B4E7-439B-87B0-2CE432B9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Predicting Mobile Application Success -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Regression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6E745-0572-4BC0-B7DA-5387326BB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332"/>
            <a:ext cx="10515600" cy="4835471"/>
          </a:xfrm>
        </p:spPr>
        <p:txBody>
          <a:bodyPr>
            <a:normAutofit fontScale="92500"/>
          </a:bodyPr>
          <a:lstStyle/>
          <a:p>
            <a:r>
              <a:rPr lang="en-US" dirty="0"/>
              <a:t>Given that we are predicting the average rating of an application then our goal is “</a:t>
            </a:r>
            <a:r>
              <a:rPr lang="en-US" b="1" dirty="0"/>
              <a:t>Rating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Since the dataset contains Textual and Numerical values, then we need to eliminate the Textual values and decide which Numerical values to use.</a:t>
            </a:r>
          </a:p>
          <a:p>
            <a:endParaRPr lang="en-US" dirty="0"/>
          </a:p>
          <a:p>
            <a:r>
              <a:rPr lang="en-US" dirty="0"/>
              <a:t>App Name, Category, Size, Content R, Last Updated, Minimum Version and Latest Version are Eliminated</a:t>
            </a:r>
          </a:p>
          <a:p>
            <a:endParaRPr lang="en-US" dirty="0"/>
          </a:p>
          <a:p>
            <a:r>
              <a:rPr lang="en-US" b="1" dirty="0"/>
              <a:t>Rating</a:t>
            </a:r>
            <a:r>
              <a:rPr lang="en-US" dirty="0"/>
              <a:t> is Selected as Goal (Dependent Variable) and (</a:t>
            </a:r>
            <a:r>
              <a:rPr lang="en-US" b="1" dirty="0"/>
              <a:t>Reviews, Installs and Price</a:t>
            </a:r>
            <a:r>
              <a:rPr lang="en-US" dirty="0"/>
              <a:t>) are selected as feature (Independent Variables).</a:t>
            </a:r>
          </a:p>
        </p:txBody>
      </p:sp>
    </p:spTree>
    <p:extLst>
      <p:ext uri="{BB962C8B-B14F-4D97-AF65-F5344CB8AC3E}">
        <p14:creationId xmlns:p14="http://schemas.microsoft.com/office/powerpoint/2010/main" val="386213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F68FB-5908-4BE5-BA2F-E3B913F4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Predicting Mobile Application Success -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4D872-26B3-4B81-BCEB-D56867954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Since </a:t>
            </a:r>
            <a:r>
              <a:rPr lang="en-US" b="1" dirty="0"/>
              <a:t>Installs</a:t>
            </a:r>
            <a:r>
              <a:rPr lang="en-US" dirty="0"/>
              <a:t> and </a:t>
            </a:r>
            <a:r>
              <a:rPr lang="en-US" b="1" dirty="0"/>
              <a:t>Price</a:t>
            </a:r>
            <a:r>
              <a:rPr lang="en-US" dirty="0"/>
              <a:t> contain Textual Characters then we will need to clean this data to be Numerical</a:t>
            </a:r>
          </a:p>
          <a:p>
            <a:endParaRPr lang="en-US" dirty="0"/>
          </a:p>
          <a:p>
            <a:r>
              <a:rPr lang="en-US" dirty="0"/>
              <a:t>For example, in </a:t>
            </a:r>
            <a:r>
              <a:rPr lang="en-US" b="1" dirty="0"/>
              <a:t>Installs </a:t>
            </a:r>
            <a:r>
              <a:rPr lang="en-US" dirty="0"/>
              <a:t>(5,000,000+) we will replace commas and ‘+’ with “” so we get the value 5000000 (Numerical Value)</a:t>
            </a:r>
          </a:p>
          <a:p>
            <a:endParaRPr lang="en-US" dirty="0"/>
          </a:p>
          <a:p>
            <a:r>
              <a:rPr lang="en-US" dirty="0"/>
              <a:t>Same with </a:t>
            </a:r>
            <a:r>
              <a:rPr lang="en-US" b="1" dirty="0"/>
              <a:t>Price</a:t>
            </a:r>
            <a:r>
              <a:rPr lang="en-US" dirty="0"/>
              <a:t> (300$) we will replace ‘$’ with “” so we get the value 300 (Numerical Value)</a:t>
            </a:r>
          </a:p>
          <a:p>
            <a:endParaRPr lang="en-US" dirty="0"/>
          </a:p>
          <a:p>
            <a:r>
              <a:rPr lang="en-US" dirty="0"/>
              <a:t>This will help fitting data in the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276873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F68FB-5908-4BE5-BA2F-E3B913F4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Predicting Mobile Application Success -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4D872-26B3-4B81-BCEB-D56867954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cleaning data, now we can use the dataset for the Regression model</a:t>
            </a:r>
          </a:p>
          <a:p>
            <a:endParaRPr lang="en-US" dirty="0"/>
          </a:p>
          <a:p>
            <a:r>
              <a:rPr lang="en-US" dirty="0"/>
              <a:t>Using different combinations will lead us to use (Multiple Linear Regression and Simple Linear Regression)</a:t>
            </a:r>
          </a:p>
          <a:p>
            <a:endParaRPr lang="en-US" dirty="0"/>
          </a:p>
          <a:p>
            <a:r>
              <a:rPr lang="en-US" dirty="0"/>
              <a:t>In all cases, we will keep 70% as Training Data and 30% as Testing Data with Random State set to 0</a:t>
            </a:r>
          </a:p>
        </p:txBody>
      </p:sp>
    </p:spTree>
    <p:extLst>
      <p:ext uri="{BB962C8B-B14F-4D97-AF65-F5344CB8AC3E}">
        <p14:creationId xmlns:p14="http://schemas.microsoft.com/office/powerpoint/2010/main" val="409190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1759-8FCA-4BA8-AC91-49DA985E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Predicting Mobile Application Success -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B3623-F890-4D96-BD06-C52BA97A6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we have 3 Independent Variables (Features) then we have the following combinations to try in order to get the best accuracy: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8153DC9-9FE6-495E-A26A-3BA807680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987531"/>
              </p:ext>
            </p:extLst>
          </p:nvPr>
        </p:nvGraphicFramePr>
        <p:xfrm>
          <a:off x="1133098" y="2760071"/>
          <a:ext cx="10220702" cy="34796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6585">
                  <a:extLst>
                    <a:ext uri="{9D8B030D-6E8A-4147-A177-3AD203B41FA5}">
                      <a16:colId xmlns:a16="http://schemas.microsoft.com/office/drawing/2014/main" val="817184586"/>
                    </a:ext>
                  </a:extLst>
                </a:gridCol>
                <a:gridCol w="4438161">
                  <a:extLst>
                    <a:ext uri="{9D8B030D-6E8A-4147-A177-3AD203B41FA5}">
                      <a16:colId xmlns:a16="http://schemas.microsoft.com/office/drawing/2014/main" val="938096656"/>
                    </a:ext>
                  </a:extLst>
                </a:gridCol>
                <a:gridCol w="5355956">
                  <a:extLst>
                    <a:ext uri="{9D8B030D-6E8A-4147-A177-3AD203B41FA5}">
                      <a16:colId xmlns:a16="http://schemas.microsoft.com/office/drawing/2014/main" val="2265078331"/>
                    </a:ext>
                  </a:extLst>
                </a:gridCol>
              </a:tblGrid>
              <a:tr h="427778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Independent Variables (Features)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085699"/>
                  </a:ext>
                </a:extLst>
              </a:tr>
              <a:tr h="48524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Installs, Reviews and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Linear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918357"/>
                  </a:ext>
                </a:extLst>
              </a:tr>
              <a:tr h="42777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Installs and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Linear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355554"/>
                  </a:ext>
                </a:extLst>
              </a:tr>
              <a:tr h="42777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Installs and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Linear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205838"/>
                  </a:ext>
                </a:extLst>
              </a:tr>
              <a:tr h="42777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Reviews and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Linear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39800"/>
                  </a:ext>
                </a:extLst>
              </a:tr>
              <a:tr h="427778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 Linear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11065"/>
                  </a:ext>
                </a:extLst>
              </a:tr>
              <a:tr h="427778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 Linear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257276"/>
                  </a:ext>
                </a:extLst>
              </a:tr>
              <a:tr h="427778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 Linear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49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31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B475-8504-47A2-8378-4444629E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Predicting Mobile Application Success -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9C6A8-83F3-4AE1-A679-369187257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testing the 7 scenarios mentioned in the table, we get the following Mean Square Error Values:</a:t>
            </a:r>
          </a:p>
          <a:p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0D7B775-E6E4-4A35-BA61-2402AA934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076707"/>
              </p:ext>
            </p:extLst>
          </p:nvPr>
        </p:nvGraphicFramePr>
        <p:xfrm>
          <a:off x="985649" y="2832205"/>
          <a:ext cx="10220702" cy="34796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6585">
                  <a:extLst>
                    <a:ext uri="{9D8B030D-6E8A-4147-A177-3AD203B41FA5}">
                      <a16:colId xmlns:a16="http://schemas.microsoft.com/office/drawing/2014/main" val="817184586"/>
                    </a:ext>
                  </a:extLst>
                </a:gridCol>
                <a:gridCol w="4438161">
                  <a:extLst>
                    <a:ext uri="{9D8B030D-6E8A-4147-A177-3AD203B41FA5}">
                      <a16:colId xmlns:a16="http://schemas.microsoft.com/office/drawing/2014/main" val="938096656"/>
                    </a:ext>
                  </a:extLst>
                </a:gridCol>
                <a:gridCol w="5355956">
                  <a:extLst>
                    <a:ext uri="{9D8B030D-6E8A-4147-A177-3AD203B41FA5}">
                      <a16:colId xmlns:a16="http://schemas.microsoft.com/office/drawing/2014/main" val="2265078331"/>
                    </a:ext>
                  </a:extLst>
                </a:gridCol>
              </a:tblGrid>
              <a:tr h="427778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Independent Variables (Features)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Square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085699"/>
                  </a:ext>
                </a:extLst>
              </a:tr>
              <a:tr h="48524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Installs, Reviews and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0.25210788026671194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918357"/>
                  </a:ext>
                </a:extLst>
              </a:tr>
              <a:tr h="42777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Installs and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0.25213936877777726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355554"/>
                  </a:ext>
                </a:extLst>
              </a:tr>
              <a:tr h="42777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Installs and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0.25229917930636686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205838"/>
                  </a:ext>
                </a:extLst>
              </a:tr>
              <a:tr h="42777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8000"/>
                          </a:highlight>
                        </a:rPr>
                        <a:t>Reviews and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8000"/>
                          </a:highlight>
                          <a:latin typeface="+mn-lt"/>
                          <a:ea typeface="+mn-ea"/>
                          <a:cs typeface="+mn-cs"/>
                        </a:rPr>
                        <a:t>0.25210550932414294</a:t>
                      </a:r>
                      <a:endParaRPr lang="en-US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39800"/>
                  </a:ext>
                </a:extLst>
              </a:tr>
              <a:tr h="427778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0.2523297799214725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11065"/>
                  </a:ext>
                </a:extLst>
              </a:tr>
              <a:tr h="427778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0.2521369831357569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257276"/>
                  </a:ext>
                </a:extLst>
              </a:tr>
              <a:tr h="427778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0.2523448120475784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049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328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9BB4-3F26-458F-8247-1B262D2B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Predicting Mobile Application Success -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8A90C-EF1F-4530-8B59-206A962F9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8" y="1690689"/>
            <a:ext cx="10687372" cy="173831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By Looking at the results, we find that the best combination (With the least Mean Square Error) is </a:t>
            </a:r>
            <a:r>
              <a:rPr lang="en-US" b="1" dirty="0"/>
              <a:t>Reviews and Price</a:t>
            </a:r>
          </a:p>
          <a:p>
            <a:endParaRPr lang="en-US" b="1" dirty="0"/>
          </a:p>
          <a:p>
            <a:r>
              <a:rPr lang="en-US" dirty="0"/>
              <a:t>This means that selecting Reviews and Price together as Independent Variables/Features, gives a better accurate result for the prediction.</a:t>
            </a:r>
          </a:p>
          <a:p>
            <a:endParaRPr lang="en-US" dirty="0"/>
          </a:p>
        </p:txBody>
      </p:sp>
      <p:pic>
        <p:nvPicPr>
          <p:cNvPr id="5" name="Picture 4" descr="A picture containing text, plaque&#10;&#10;Description automatically generated">
            <a:extLst>
              <a:ext uri="{FF2B5EF4-FFF2-40B4-BE49-F238E27FC236}">
                <a16:creationId xmlns:a16="http://schemas.microsoft.com/office/drawing/2014/main" id="{8859309E-524F-40D0-B90F-59D8D41BF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232" y="3429000"/>
            <a:ext cx="6265763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46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F59B-207C-4F82-8383-766AAC4B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Plotting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75D09-67C9-4504-9568-CA42F612C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Reviews and Price (as features) and Rating (as Target)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6139C4C-29FC-483B-A045-9AB8B1220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443" y="2506662"/>
            <a:ext cx="46566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45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982</Words>
  <Application>Microsoft Office PowerPoint</Application>
  <PresentationFormat>Widescreen</PresentationFormat>
  <Paragraphs>150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Predicting Mobile Application Success  Linear Regression Report</vt:lpstr>
      <vt:lpstr>Team Members</vt:lpstr>
      <vt:lpstr>Predicting Mobile Application Success - Regression</vt:lpstr>
      <vt:lpstr>Predicting Mobile Application Success - Regression</vt:lpstr>
      <vt:lpstr>Predicting Mobile Application Success - Regression</vt:lpstr>
      <vt:lpstr>Predicting Mobile Application Success - Regression</vt:lpstr>
      <vt:lpstr>Predicting Mobile Application Success - Regression</vt:lpstr>
      <vt:lpstr>Predicting Mobile Application Success - Regression</vt:lpstr>
      <vt:lpstr>Plotting Data</vt:lpstr>
      <vt:lpstr>Python Code</vt:lpstr>
      <vt:lpstr>Python Code</vt:lpstr>
      <vt:lpstr>Python Code</vt:lpstr>
      <vt:lpstr>Python Code</vt:lpstr>
      <vt:lpstr>Python Code</vt:lpstr>
      <vt:lpstr>Python Code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Report</dc:title>
  <dc:creator>Abdelrahman Wahdan</dc:creator>
  <cp:lastModifiedBy>Nooralfattha Tarek Mohamed Abdelfattah Wahdan</cp:lastModifiedBy>
  <cp:revision>55</cp:revision>
  <dcterms:created xsi:type="dcterms:W3CDTF">2022-01-02T04:11:43Z</dcterms:created>
  <dcterms:modified xsi:type="dcterms:W3CDTF">2022-01-02T05:33:08Z</dcterms:modified>
</cp:coreProperties>
</file>