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79" r:id="rId3"/>
    <p:sldId id="287" r:id="rId4"/>
    <p:sldId id="280" r:id="rId5"/>
    <p:sldId id="293" r:id="rId6"/>
    <p:sldId id="283" r:id="rId7"/>
    <p:sldId id="284" r:id="rId8"/>
    <p:sldId id="259" r:id="rId9"/>
    <p:sldId id="288" r:id="rId10"/>
    <p:sldId id="281" r:id="rId11"/>
    <p:sldId id="285" r:id="rId12"/>
    <p:sldId id="292" r:id="rId13"/>
    <p:sldId id="291" r:id="rId14"/>
    <p:sldId id="294" r:id="rId15"/>
    <p:sldId id="295" r:id="rId16"/>
    <p:sldId id="297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4315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03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26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822" userDrawn="1">
          <p15:clr>
            <a:srgbClr val="A4A3A4"/>
          </p15:clr>
        </p15:guide>
        <p15:guide id="25" orient="horz" pos="2750" userDrawn="1">
          <p15:clr>
            <a:srgbClr val="A4A3A4"/>
          </p15:clr>
        </p15:guide>
        <p15:guide id="26" orient="horz" pos="3045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9D9"/>
    <a:srgbClr val="E3E2E2"/>
    <a:srgbClr val="E2E1E1"/>
    <a:srgbClr val="D7D6D6"/>
    <a:srgbClr val="548E98"/>
    <a:srgbClr val="54A3B0"/>
    <a:srgbClr val="B1CDD3"/>
    <a:srgbClr val="B2CDD3"/>
    <a:srgbClr val="59A6B3"/>
    <a:srgbClr val="43C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3" d="100"/>
          <a:sy n="63" d="100"/>
        </p:scale>
        <p:origin x="54" y="384"/>
      </p:cViewPr>
      <p:guideLst>
        <p:guide pos="240"/>
        <p:guide orient="horz" pos="144"/>
        <p:guide orient="horz" pos="4088"/>
        <p:guide pos="7440"/>
        <p:guide orient="horz" pos="4315"/>
        <p:guide orient="horz" pos="2376"/>
        <p:guide pos="4824"/>
        <p:guide pos="2003"/>
        <p:guide orient="horz" pos="1680"/>
        <p:guide orient="horz" pos="1026"/>
        <p:guide pos="408"/>
        <p:guide orient="horz" pos="822"/>
        <p:guide orient="horz" pos="2750"/>
        <p:guide orient="horz" pos="3045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lsa\Downloads\data-1685586132792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1aa2bda20f4e87/Desktop/DAI/Project%203%20-%20Superstore%20Analysis/Project%203%20-%20Superstore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1aa2bda20f4e87/Desktop/DAI/Project%203%20-%20Superstore%20Analysis/Project%203%20-%20Superstore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1aa2bda20f4e87/Desktop/DAI/Project%203%20-%20Superstore%20Analysis/Project%203%20-%20Superstore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d1aa2bda20f4e87/Desktop/DAI/Project%203%20-%20Superstore%20Analysis/Project%203%20-%20Superstore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lsa\Downloads\data-1685586132792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5d1aa2bda20f4e87/Desktop/DAI/Project%203%20-%20Superstore%20Analysis/Project%203%20-%20Superstore%20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Book Antiqua" panose="02040602050305030304" pitchFamily="18" charset="0"/>
              </a:rPr>
              <a:t>Number of Customers by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dPt>
            <c:idx val="0"/>
            <c:bubble3D val="0"/>
            <c:explosion val="1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B2-43E2-898A-AC7284F4B198}"/>
              </c:ext>
            </c:extLst>
          </c:dPt>
          <c:dPt>
            <c:idx val="1"/>
            <c:bubble3D val="0"/>
            <c:explosion val="1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B2-43E2-898A-AC7284F4B198}"/>
              </c:ext>
            </c:extLst>
          </c:dPt>
          <c:dPt>
            <c:idx val="2"/>
            <c:bubble3D val="0"/>
            <c:explosion val="9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0B2-43E2-898A-AC7284F4B198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0B2-43E2-898A-AC7284F4B1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Sheet1!$B$2:$B$4</c:f>
              <c:numCache>
                <c:formatCode>_(* #,##0_);_(* \(#,##0\);_(* "-"??_);_(@_)</c:formatCode>
                <c:ptCount val="3"/>
                <c:pt idx="0">
                  <c:v>818</c:v>
                </c:pt>
                <c:pt idx="1">
                  <c:v>476</c:v>
                </c:pt>
                <c:pt idx="2">
                  <c:v>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B2-43E2-898A-AC7284F4B19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="1" dirty="0"/>
              <a:t>Change in the Mix of Revenue (Higher Margin Vs Lower Margin)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'data-1685586132792'!$B$2</c:f>
              <c:strCache>
                <c:ptCount val="1"/>
                <c:pt idx="0">
                  <c:v>High Margin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1E-4C30-99A6-B19563B45EB7}"/>
              </c:ext>
            </c:extLst>
          </c:dPt>
          <c:cat>
            <c:numRef>
              <c:f>'data-1685586132792'!$A$3:$A$8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'data-1685586132792'!$B$3:$B$8</c:f>
              <c:numCache>
                <c:formatCode>_(* #,##0_);_(* \(#,##0\);_(* "-"??_);_(@_)</c:formatCode>
                <c:ptCount val="6"/>
                <c:pt idx="0">
                  <c:v>10.43</c:v>
                </c:pt>
                <c:pt idx="1">
                  <c:v>6340853.3399999999</c:v>
                </c:pt>
                <c:pt idx="2">
                  <c:v>14259435.59</c:v>
                </c:pt>
                <c:pt idx="3">
                  <c:v>18782117.07</c:v>
                </c:pt>
                <c:pt idx="4">
                  <c:v>9833570.5800000001</c:v>
                </c:pt>
                <c:pt idx="5">
                  <c:v>16954.02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B-4C4F-B25F-0738B049E192}"/>
            </c:ext>
          </c:extLst>
        </c:ser>
        <c:ser>
          <c:idx val="2"/>
          <c:order val="2"/>
          <c:tx>
            <c:strRef>
              <c:f>'data-1685586132792'!$H$2</c:f>
              <c:strCache>
                <c:ptCount val="1"/>
                <c:pt idx="0">
                  <c:v>Low Margin Sales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691E-4C30-99A6-B19563B45EB7}"/>
              </c:ext>
            </c:extLst>
          </c:dPt>
          <c:cat>
            <c:numRef>
              <c:f>'data-1685586132792'!$H$3:$H$8</c:f>
              <c:numCache>
                <c:formatCode>_(* #,##0_);_(* \(#,##0\);_(* "-"??_);_(@_)</c:formatCode>
                <c:ptCount val="6"/>
                <c:pt idx="0">
                  <c:v>2103.63</c:v>
                </c:pt>
                <c:pt idx="1">
                  <c:v>3127367.43</c:v>
                </c:pt>
                <c:pt idx="2">
                  <c:v>16168394.630000001</c:v>
                </c:pt>
                <c:pt idx="3">
                  <c:v>49484903.939999998</c:v>
                </c:pt>
                <c:pt idx="4">
                  <c:v>121018480.31999999</c:v>
                </c:pt>
                <c:pt idx="5">
                  <c:v>4430560.72</c:v>
                </c:pt>
              </c:numCache>
            </c:numRef>
          </c:cat>
          <c:val>
            <c:numRef>
              <c:f>'data-1685586132792'!$H$3:$H$8</c:f>
              <c:numCache>
                <c:formatCode>_(* #,##0_);_(* \(#,##0\);_(* "-"??_);_(@_)</c:formatCode>
                <c:ptCount val="6"/>
                <c:pt idx="0">
                  <c:v>2103.63</c:v>
                </c:pt>
                <c:pt idx="1">
                  <c:v>3127367.43</c:v>
                </c:pt>
                <c:pt idx="2">
                  <c:v>16168394.630000001</c:v>
                </c:pt>
                <c:pt idx="3">
                  <c:v>49484903.939999998</c:v>
                </c:pt>
                <c:pt idx="4">
                  <c:v>121018480.31999999</c:v>
                </c:pt>
                <c:pt idx="5">
                  <c:v>4430560.72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B-4C4F-B25F-0738B049E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0707615"/>
        <c:axId val="2050703775"/>
      </c:barChart>
      <c:lineChart>
        <c:grouping val="stacked"/>
        <c:varyColors val="0"/>
        <c:ser>
          <c:idx val="1"/>
          <c:order val="1"/>
          <c:tx>
            <c:strRef>
              <c:f>'data-1685586132792'!$D$2</c:f>
              <c:strCache>
                <c:ptCount val="1"/>
                <c:pt idx="0">
                  <c:v>High Margin %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3.2510503557949051E-2"/>
                  <c:y val="-5.66746724506350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98B-4C4F-B25F-0738B049E192}"/>
                </c:ext>
              </c:extLst>
            </c:dLbl>
            <c:dLbl>
              <c:idx val="3"/>
              <c:layout>
                <c:manualLayout>
                  <c:x val="-3.7610834670047069E-2"/>
                  <c:y val="3.5696813279444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8B-4C4F-B25F-0738B049E192}"/>
                </c:ext>
              </c:extLst>
            </c:dLbl>
            <c:dLbl>
              <c:idx val="4"/>
              <c:layout>
                <c:manualLayout>
                  <c:x val="-6.7496589652310257E-2"/>
                  <c:y val="4.54201275668209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98B-4C4F-B25F-0738B049E192}"/>
                </c:ext>
              </c:extLst>
            </c:dLbl>
            <c:dLbl>
              <c:idx val="5"/>
              <c:layout>
                <c:manualLayout>
                  <c:x val="-3.5888644943883982E-2"/>
                  <c:y val="5.0281784710509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98B-4C4F-B25F-0738B049E1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'data-1685586132792'!$H$3:$H$8</c:f>
              <c:numCache>
                <c:formatCode>_(* #,##0_);_(* \(#,##0\);_(* "-"??_);_(@_)</c:formatCode>
                <c:ptCount val="6"/>
                <c:pt idx="0">
                  <c:v>2103.63</c:v>
                </c:pt>
                <c:pt idx="1">
                  <c:v>3127367.43</c:v>
                </c:pt>
                <c:pt idx="2">
                  <c:v>16168394.630000001</c:v>
                </c:pt>
                <c:pt idx="3">
                  <c:v>49484903.939999998</c:v>
                </c:pt>
                <c:pt idx="4">
                  <c:v>121018480.31999999</c:v>
                </c:pt>
                <c:pt idx="5">
                  <c:v>4430560.72</c:v>
                </c:pt>
              </c:numCache>
            </c:numRef>
          </c:cat>
          <c:val>
            <c:numRef>
              <c:f>'data-1685586132792'!$D$3:$D$8</c:f>
              <c:numCache>
                <c:formatCode>0.00%</c:formatCode>
                <c:ptCount val="6"/>
                <c:pt idx="0">
                  <c:v>2.8763183125599234E-2</c:v>
                </c:pt>
                <c:pt idx="1">
                  <c:v>5.1617144010462163E-2</c:v>
                </c:pt>
                <c:pt idx="2">
                  <c:v>2.3437142928319787E-2</c:v>
                </c:pt>
                <c:pt idx="3">
                  <c:v>1.7119331585552722E-2</c:v>
                </c:pt>
                <c:pt idx="4">
                  <c:v>1.4772393081252486E-2</c:v>
                </c:pt>
                <c:pt idx="5">
                  <c:v>2.1452729205226843E-2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8B-4C4F-B25F-0738B049E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700895"/>
        <c:axId val="2050714815"/>
      </c:lineChart>
      <c:catAx>
        <c:axId val="205070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703775"/>
        <c:crosses val="autoZero"/>
        <c:auto val="1"/>
        <c:lblAlgn val="ctr"/>
        <c:lblOffset val="100"/>
        <c:noMultiLvlLbl val="0"/>
      </c:catAx>
      <c:valAx>
        <c:axId val="205070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70761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05071481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Profit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700895"/>
        <c:crosses val="max"/>
        <c:crossBetween val="between"/>
      </c:valAx>
      <c:catAx>
        <c:axId val="2050700895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205071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Profitability Vs Cost and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9219724.7200000007</c:v>
                </c:pt>
                <c:pt idx="1">
                  <c:v>30115347.27</c:v>
                </c:pt>
                <c:pt idx="2">
                  <c:v>67824643.430000007</c:v>
                </c:pt>
                <c:pt idx="3">
                  <c:v>130285348.79000001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8-4CB3-A388-BD97300FE1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9468220.7699999996</c:v>
                </c:pt>
                <c:pt idx="1">
                  <c:v>30427830.219999999</c:v>
                </c:pt>
                <c:pt idx="2">
                  <c:v>68267021.010000005</c:v>
                </c:pt>
                <c:pt idx="3">
                  <c:v>130852050.90000001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8-4CB3-A388-BD97300FE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3794304"/>
        <c:axId val="373801024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Profit %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0.00%</c:formatCode>
                <c:ptCount val="4"/>
                <c:pt idx="0">
                  <c:v>2.6245274168865837E-2</c:v>
                </c:pt>
                <c:pt idx="1">
                  <c:v>1.0269642880898131E-2</c:v>
                </c:pt>
                <c:pt idx="2">
                  <c:v>6.4801066965438393E-3</c:v>
                </c:pt>
                <c:pt idx="3">
                  <c:v>4.3308615042884279E-3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28-4CB3-A388-BD97300FE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825984"/>
        <c:axId val="373825024"/>
      </c:lineChart>
      <c:catAx>
        <c:axId val="37379430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01024"/>
        <c:crosses val="autoZero"/>
        <c:auto val="1"/>
        <c:lblAlgn val="ctr"/>
        <c:lblOffset val="100"/>
        <c:noMultiLvlLbl val="0"/>
      </c:catAx>
      <c:valAx>
        <c:axId val="37380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79430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3738250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Margin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25984"/>
        <c:crosses val="max"/>
        <c:crossBetween val="between"/>
      </c:valAx>
      <c:catAx>
        <c:axId val="373825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2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</a:t>
            </a:r>
            <a:r>
              <a:rPr lang="en-US" baseline="0" dirty="0"/>
              <a:t> of Cost Vs </a:t>
            </a:r>
            <a:r>
              <a:rPr lang="en-US" dirty="0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3D-465B-AE6A-04474391FF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9468220.7699999996</c:v>
                </c:pt>
                <c:pt idx="1">
                  <c:v>30427830.219999999</c:v>
                </c:pt>
                <c:pt idx="2">
                  <c:v>68267021.010000005</c:v>
                </c:pt>
                <c:pt idx="3">
                  <c:v>130852050.90000001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8-4CB3-A388-BD97300FE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3794304"/>
        <c:axId val="3738010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Cost  %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0.00%</c:formatCode>
                <c:ptCount val="4"/>
                <c:pt idx="0">
                  <c:v>0.97375472583113432</c:v>
                </c:pt>
                <c:pt idx="1">
                  <c:v>0.98973035711910184</c:v>
                </c:pt>
                <c:pt idx="2">
                  <c:v>0.99351989330345614</c:v>
                </c:pt>
                <c:pt idx="3">
                  <c:v>0.99566913849571159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8-4CB3-A388-BD97300FE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3417312"/>
        <c:axId val="363416352"/>
      </c:lineChart>
      <c:catAx>
        <c:axId val="37379430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01024"/>
        <c:crosses val="autoZero"/>
        <c:auto val="1"/>
        <c:lblAlgn val="ctr"/>
        <c:lblOffset val="100"/>
        <c:noMultiLvlLbl val="0"/>
      </c:catAx>
      <c:valAx>
        <c:axId val="37380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79430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36341635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417312"/>
        <c:crosses val="max"/>
        <c:crossBetween val="between"/>
      </c:valAx>
      <c:catAx>
        <c:axId val="363417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34163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Least 5 Profitable Sub-Categories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3 - Superstore Analysis.xlsx]GP by Sub-Category'!$D$25</c:f>
              <c:strCache>
                <c:ptCount val="1"/>
                <c:pt idx="0">
                  <c:v>Total Profit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310-472F-8E61-0B00FB69DDC0}"/>
              </c:ext>
            </c:extLst>
          </c:dPt>
          <c:cat>
            <c:strRef>
              <c:f>'[Project 3 - Superstore Analysis.xlsx]GP by Sub-Category'!$A$26:$A$30</c:f>
              <c:strCache>
                <c:ptCount val="5"/>
                <c:pt idx="0">
                  <c:v>Tables</c:v>
                </c:pt>
                <c:pt idx="1">
                  <c:v>Supplies</c:v>
                </c:pt>
                <c:pt idx="2">
                  <c:v>Machines</c:v>
                </c:pt>
                <c:pt idx="3">
                  <c:v>Storage</c:v>
                </c:pt>
                <c:pt idx="4">
                  <c:v>Chairs</c:v>
                </c:pt>
              </c:strCache>
            </c:strRef>
          </c:cat>
          <c:val>
            <c:numRef>
              <c:f>'[Project 3 - Superstore Analysis.xlsx]GP by Sub-Category'!$D$26:$D$30</c:f>
              <c:numCache>
                <c:formatCode>_(* #,##0.00_);_(* \(#,##0.00\);_(* "-"??_);_(@_)</c:formatCode>
                <c:ptCount val="5"/>
                <c:pt idx="0">
                  <c:v>-59100.82</c:v>
                </c:pt>
                <c:pt idx="1">
                  <c:v>27072.37</c:v>
                </c:pt>
                <c:pt idx="2">
                  <c:v>62711.09</c:v>
                </c:pt>
                <c:pt idx="3">
                  <c:v>118342.01</c:v>
                </c:pt>
                <c:pt idx="4">
                  <c:v>154355.84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10-472F-8E61-0B00FB69D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0787183"/>
        <c:axId val="1870810223"/>
      </c:barChart>
      <c:lineChart>
        <c:grouping val="standard"/>
        <c:varyColors val="0"/>
        <c:ser>
          <c:idx val="1"/>
          <c:order val="1"/>
          <c:tx>
            <c:strRef>
              <c:f>'[Project 3 - Superstore Analysis.xlsx]GP by Sub-Category'!$E$25</c:f>
              <c:strCache>
                <c:ptCount val="1"/>
                <c:pt idx="0">
                  <c:v>Gross Profit</c:v>
                </c:pt>
              </c:strCache>
            </c:strRef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0C134497-2D65-4E2C-BF83-FCE575E9787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310-472F-8E61-0B00FB69DDC0}"/>
                </c:ext>
              </c:extLst>
            </c:dLbl>
            <c:dLbl>
              <c:idx val="4"/>
              <c:layout>
                <c:manualLayout>
                  <c:x val="-3.823589338769684E-2"/>
                  <c:y val="-5.79787193754240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10-472F-8E61-0B00FB69DD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3 - Superstore Analysis.xlsx]GP by Sub-Category'!$A$26:$A$30</c:f>
              <c:strCache>
                <c:ptCount val="5"/>
                <c:pt idx="0">
                  <c:v>Tables</c:v>
                </c:pt>
                <c:pt idx="1">
                  <c:v>Supplies</c:v>
                </c:pt>
                <c:pt idx="2">
                  <c:v>Machines</c:v>
                </c:pt>
                <c:pt idx="3">
                  <c:v>Storage</c:v>
                </c:pt>
                <c:pt idx="4">
                  <c:v>Chairs</c:v>
                </c:pt>
              </c:strCache>
            </c:strRef>
          </c:cat>
          <c:val>
            <c:numRef>
              <c:f>'[Project 3 - Superstore Analysis.xlsx]GP by Sub-Category'!$E$26:$E$30</c:f>
              <c:numCache>
                <c:formatCode>0.00%</c:formatCode>
                <c:ptCount val="5"/>
                <c:pt idx="0">
                  <c:v>-4.12066207101761E-3</c:v>
                </c:pt>
                <c:pt idx="1">
                  <c:v>5.6334471380782699E-3</c:v>
                </c:pt>
                <c:pt idx="2">
                  <c:v>4.32544263053919E-3</c:v>
                </c:pt>
                <c:pt idx="3">
                  <c:v>5.5006216496294299E-3</c:v>
                </c:pt>
                <c:pt idx="4">
                  <c:v>5.4100386206134303E-3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10-472F-8E61-0B00FB69D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0789103"/>
        <c:axId val="1870802543"/>
      </c:lineChart>
      <c:catAx>
        <c:axId val="1870787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Sub-Categories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810223"/>
        <c:crosses val="autoZero"/>
        <c:auto val="1"/>
        <c:lblAlgn val="ctr"/>
        <c:lblOffset val="100"/>
        <c:noMultiLvlLbl val="0"/>
      </c:catAx>
      <c:valAx>
        <c:axId val="187081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78718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8708025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Gross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789103"/>
        <c:crosses val="max"/>
        <c:crossBetween val="between"/>
      </c:valAx>
      <c:catAx>
        <c:axId val="18707891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708025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effectLst/>
              </a:rPr>
              <a:t>Top 5 Profitable Sub-Categories</a:t>
            </a:r>
            <a:r>
              <a:rPr lang="en-US" sz="1800" b="1" i="0" u="none" strike="noStrike" baseline="0" dirty="0"/>
              <a:t> 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'[Project 3 - Superstore Analysis.xlsx]GP by Sub-Category'!$D$37</c:f>
              <c:strCache>
                <c:ptCount val="1"/>
                <c:pt idx="0">
                  <c:v>total_pft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966-45BB-A37F-B778082D20B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EDA-4E39-8523-23BF5FDF14CD}"/>
              </c:ext>
            </c:extLst>
          </c:dPt>
          <c:cat>
            <c:strRef>
              <c:f>'[Project 3 - Superstore Analysis.xlsx]GP by Sub-Category'!$A$38:$A$42</c:f>
              <c:strCache>
                <c:ptCount val="5"/>
                <c:pt idx="0">
                  <c:v>Binders</c:v>
                </c:pt>
                <c:pt idx="1">
                  <c:v>Art</c:v>
                </c:pt>
                <c:pt idx="2">
                  <c:v>Paper</c:v>
                </c:pt>
                <c:pt idx="3">
                  <c:v>Envelopes</c:v>
                </c:pt>
                <c:pt idx="4">
                  <c:v>Labels</c:v>
                </c:pt>
              </c:strCache>
            </c:strRef>
          </c:cat>
          <c:val>
            <c:numRef>
              <c:f>'[Project 3 - Superstore Analysis.xlsx]GP by Sub-Category'!$D$38:$D$42</c:f>
              <c:numCache>
                <c:formatCode>_(* #,##0_);_(* \(#,##0\);_(* "-"??_);_(@_)</c:formatCode>
                <c:ptCount val="5"/>
                <c:pt idx="0">
                  <c:v>91271.44</c:v>
                </c:pt>
                <c:pt idx="1">
                  <c:v>69966.03</c:v>
                </c:pt>
                <c:pt idx="2">
                  <c:v>64932.58</c:v>
                </c:pt>
                <c:pt idx="3">
                  <c:v>32359.1</c:v>
                </c:pt>
                <c:pt idx="4">
                  <c:v>19649.32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6-45BB-A37F-B778082D2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8023839"/>
        <c:axId val="1788030559"/>
      </c:barChart>
      <c:lineChart>
        <c:grouping val="standard"/>
        <c:varyColors val="0"/>
        <c:ser>
          <c:idx val="1"/>
          <c:order val="1"/>
          <c:tx>
            <c:strRef>
              <c:f>'[Project 3 - Superstore Analysis.xlsx]GP by Sub-Category'!$E$37</c:f>
              <c:strCache>
                <c:ptCount val="1"/>
                <c:pt idx="0">
                  <c:v>gp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'[Project 3 - Superstore Analysis.xlsx]GP by Sub-Category'!$A$38:$A$42</c:f>
              <c:strCache>
                <c:ptCount val="5"/>
                <c:pt idx="0">
                  <c:v>Binders</c:v>
                </c:pt>
                <c:pt idx="1">
                  <c:v>Art</c:v>
                </c:pt>
                <c:pt idx="2">
                  <c:v>Paper</c:v>
                </c:pt>
                <c:pt idx="3">
                  <c:v>Envelopes</c:v>
                </c:pt>
                <c:pt idx="4">
                  <c:v>Labels</c:v>
                </c:pt>
              </c:strCache>
            </c:strRef>
          </c:cat>
          <c:val>
            <c:numRef>
              <c:f>'[Project 3 - Superstore Analysis.xlsx]GP by Sub-Category'!$E$38:$E$42</c:f>
              <c:numCache>
                <c:formatCode>0.00%</c:formatCode>
                <c:ptCount val="5"/>
                <c:pt idx="0">
                  <c:v>1.03419848951365E-2</c:v>
                </c:pt>
                <c:pt idx="1">
                  <c:v>9.8042953980556399E-3</c:v>
                </c:pt>
                <c:pt idx="2">
                  <c:v>1.38430234815358E-2</c:v>
                </c:pt>
                <c:pt idx="3">
                  <c:v>9.9561899459056098E-3</c:v>
                </c:pt>
                <c:pt idx="4">
                  <c:v>1.40482256888024E-2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66-45BB-A37F-B778082D2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8034879"/>
        <c:axId val="1788016639"/>
      </c:lineChart>
      <c:catAx>
        <c:axId val="1788023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Sub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030559"/>
        <c:crosses val="autoZero"/>
        <c:auto val="1"/>
        <c:lblAlgn val="ctr"/>
        <c:lblOffset val="100"/>
        <c:noMultiLvlLbl val="0"/>
      </c:catAx>
      <c:valAx>
        <c:axId val="178803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02383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78801663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Gross</a:t>
                </a:r>
                <a:r>
                  <a:rPr lang="en-US" sz="1100" baseline="0" dirty="0"/>
                  <a:t> Profit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034879"/>
        <c:crosses val="max"/>
        <c:crossBetween val="between"/>
      </c:valAx>
      <c:catAx>
        <c:axId val="1788034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80166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9D-42EE-8EA2-B5469C4955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9D-42EE-8EA2-B5469C4955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3A7-48A0-8FC1-2D5FA538CE1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85F541A1-9728-447A-AFC9-4FDF699F24FA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A7-48A0-8FC1-2D5FA538CE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2228</c:v>
                </c:pt>
                <c:pt idx="1">
                  <c:v>5689</c:v>
                </c:pt>
                <c:pt idx="2">
                  <c:v>2375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E-42EB-81DD-E4D39115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24189967"/>
        <c:axId val="324201007"/>
      </c:barChart>
      <c:catAx>
        <c:axId val="324189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201007"/>
        <c:crosses val="autoZero"/>
        <c:auto val="1"/>
        <c:lblAlgn val="ctr"/>
        <c:lblOffset val="100"/>
        <c:noMultiLvlLbl val="0"/>
      </c:catAx>
      <c:valAx>
        <c:axId val="324201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899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9D-42EE-8EA2-B5469C4955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9D-42EE-8EA2-B5469C4955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3A7-48A0-8FC1-2D5FA538CE14}"/>
              </c:ext>
            </c:extLst>
          </c:dPt>
          <c:dLbls>
            <c:dLbl>
              <c:idx val="2"/>
              <c:tx>
                <c:rich>
                  <a:bodyPr/>
                  <a:lstStyle/>
                  <a:p>
                    <a:fld id="{85F541A1-9728-447A-AFC9-4FDF699F24FA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A7-48A0-8FC1-2D5FA538CE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Sheet1!$B$2:$B$4</c:f>
              <c:numCache>
                <c:formatCode>"$"#,##0_);[Red]\("$"#,##0\)</c:formatCode>
                <c:ptCount val="3"/>
                <c:pt idx="0">
                  <c:v>78856407</c:v>
                </c:pt>
                <c:pt idx="1">
                  <c:v>73088199</c:v>
                </c:pt>
                <c:pt idx="2">
                  <c:v>91520146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E-42EB-81DD-E4D39115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9D-42EE-8EA2-B5469C4955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9D-42EE-8EA2-B5469C49556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E3A7-48A0-8FC1-2D5FA538CE1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14-4E72-A5F7-03E9F400658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09D-42EE-8EA2-B5469C49556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F541A1-9728-447A-AFC9-4FDF699F24FA}" type="PERCENTAGE">
                      <a:rPr lang="en-US" baseline="0" smtClean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3A7-48A0-8FC1-2D5FA538CE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123938486</c:v>
                </c:pt>
                <c:pt idx="1">
                  <c:v>73901868</c:v>
                </c:pt>
                <c:pt idx="2">
                  <c:v>45624398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E-42EB-81DD-E4D391155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/>
              <a:t>Revenue Vs Growth Times Over Years</a:t>
            </a:r>
          </a:p>
        </c:rich>
      </c:tx>
      <c:layout>
        <c:manualLayout>
          <c:xMode val="edge"/>
          <c:yMode val="edge"/>
          <c:x val="0.2289006604859757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592710109651737E-2"/>
          <c:y val="9.9793281653746777E-2"/>
          <c:w val="0.85315265471928392"/>
          <c:h val="0.716502675537650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'[Project 3 - Superstore Analysis.xlsx]Sales_Descriptive'!$A$15</c:f>
              <c:strCache>
                <c:ptCount val="1"/>
                <c:pt idx="0">
                  <c:v>Years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'[Project 3 - Superstore Analysis.xlsx]Sales_Descriptive'!$A$16:$A$21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/>
            </c:numRef>
          </c:cat>
          <c:val>
            <c:numRef>
              <c:f>'[Project 3 - Superstore Analysis.xlsx]Sales_Descriptive'!$A$16:$A$21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A74-4F32-9F81-C8AD7ADF919A}"/>
            </c:ext>
          </c:extLst>
        </c:ser>
        <c:ser>
          <c:idx val="1"/>
          <c:order val="1"/>
          <c:tx>
            <c:strRef>
              <c:f>'[Project 3 - Superstore Analysis.xlsx]Sales_Descriptive'!$D$15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74-4F32-9F81-C8AD7ADF919A}"/>
              </c:ext>
            </c:extLst>
          </c:dPt>
          <c:cat>
            <c:numRef>
              <c:f>'[Project 3 - Superstore Analysis.xlsx]Sales_Descriptive'!$A$16:$A$21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  <c:extLst/>
            </c:numRef>
          </c:cat>
          <c:val>
            <c:numRef>
              <c:f>'[Project 3 - Superstore Analysis.xlsx]Sales_Descriptive'!$D$16:$D$21</c:f>
              <c:numCache>
                <c:formatCode>_("$"* #,##0_);_("$"* \(#,##0\);_("$"* "-"??_);_(@_)</c:formatCode>
                <c:ptCount val="5"/>
                <c:pt idx="0">
                  <c:v>2114</c:v>
                </c:pt>
                <c:pt idx="1">
                  <c:v>9468221</c:v>
                </c:pt>
                <c:pt idx="2">
                  <c:v>30427830</c:v>
                </c:pt>
                <c:pt idx="3">
                  <c:v>68267021</c:v>
                </c:pt>
                <c:pt idx="4">
                  <c:v>130852051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A74-4F32-9F81-C8AD7ADF9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0608255"/>
        <c:axId val="2050614975"/>
      </c:barChart>
      <c:lineChart>
        <c:grouping val="standard"/>
        <c:varyColors val="0"/>
        <c:ser>
          <c:idx val="3"/>
          <c:order val="2"/>
          <c:tx>
            <c:strRef>
              <c:f>'[Project 3 - Superstore Analysis.xlsx]Sales_Descriptive'!$E$15</c:f>
              <c:strCache>
                <c:ptCount val="1"/>
                <c:pt idx="0">
                  <c:v>Revenue Growth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numFmt formatCode="\x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'[Project 3 - Superstore Analysis.xlsx]Sales_Descriptive'!$E$17:$E$20</c:f>
              <c:numCache>
                <c:formatCode>0.00</c:formatCode>
                <c:ptCount val="4"/>
                <c:pt idx="1">
                  <c:v>2.2136797398370822</c:v>
                </c:pt>
                <c:pt idx="2">
                  <c:v>1.2435717893783422</c:v>
                </c:pt>
                <c:pt idx="3">
                  <c:v>0.91676814197004441</c:v>
                </c:pt>
              </c:numCache>
              <c:extLst/>
            </c:numRef>
          </c:val>
          <c:smooth val="1"/>
          <c:extLst>
            <c:ext xmlns:c16="http://schemas.microsoft.com/office/drawing/2014/chart" uri="{C3380CC4-5D6E-409C-BE32-E72D297353CC}">
              <c16:uniqueId val="{00000002-9A74-4F32-9F81-C8AD7ADF9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505535"/>
        <c:axId val="2050481055"/>
      </c:lineChart>
      <c:catAx>
        <c:axId val="2050608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614975"/>
        <c:crosses val="autoZero"/>
        <c:auto val="1"/>
        <c:lblAlgn val="ctr"/>
        <c:lblOffset val="100"/>
        <c:noMultiLvlLbl val="0"/>
      </c:catAx>
      <c:valAx>
        <c:axId val="205061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Revenue</a:t>
                </a:r>
              </a:p>
            </c:rich>
          </c:tx>
          <c:layout>
            <c:manualLayout>
              <c:xMode val="edge"/>
              <c:yMode val="edge"/>
              <c:x val="1.0885983700720792E-2"/>
              <c:y val="3.1300331644590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60825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050481055"/>
        <c:scaling>
          <c:orientation val="minMax"/>
        </c:scaling>
        <c:delete val="0"/>
        <c:axPos val="r"/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Growth Times</a:t>
                </a:r>
              </a:p>
            </c:rich>
          </c:tx>
          <c:layout>
            <c:manualLayout>
              <c:xMode val="edge"/>
              <c:yMode val="edge"/>
              <c:x val="0.88675436670459118"/>
              <c:y val="3.388431097275631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505535"/>
        <c:crosses val="max"/>
        <c:crossBetween val="between"/>
      </c:valAx>
      <c:catAx>
        <c:axId val="2050505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04810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Change in the Mix of Revenue (Higher Margin Vs Lower Margin)</a:t>
            </a:r>
          </a:p>
        </c:rich>
      </c:tx>
      <c:layout>
        <c:manualLayout>
          <c:xMode val="edge"/>
          <c:yMode val="edge"/>
          <c:x val="0.16637124662909525"/>
          <c:y val="4.86165714368838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'data-1685586132792'!$B$2</c:f>
              <c:strCache>
                <c:ptCount val="1"/>
                <c:pt idx="0">
                  <c:v>High Margin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79-4D29-BEFF-4A56F254F9E2}"/>
              </c:ext>
            </c:extLst>
          </c:dPt>
          <c:cat>
            <c:numRef>
              <c:f>'data-1685586132792'!$A$3:$A$8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'data-1685586132792'!$B$3:$B$8</c:f>
              <c:numCache>
                <c:formatCode>_(* #,##0_);_(* \(#,##0\);_(* "-"??_);_(@_)</c:formatCode>
                <c:ptCount val="6"/>
                <c:pt idx="0">
                  <c:v>10.43</c:v>
                </c:pt>
                <c:pt idx="1">
                  <c:v>6340853.3399999999</c:v>
                </c:pt>
                <c:pt idx="2">
                  <c:v>14259435.59</c:v>
                </c:pt>
                <c:pt idx="3">
                  <c:v>18782117.07</c:v>
                </c:pt>
                <c:pt idx="4">
                  <c:v>9833570.5800000001</c:v>
                </c:pt>
                <c:pt idx="5">
                  <c:v>16954.02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B-4C4F-B25F-0738B049E192}"/>
            </c:ext>
          </c:extLst>
        </c:ser>
        <c:ser>
          <c:idx val="2"/>
          <c:order val="1"/>
          <c:tx>
            <c:strRef>
              <c:f>'data-1685586132792'!$H$2</c:f>
              <c:strCache>
                <c:ptCount val="1"/>
                <c:pt idx="0">
                  <c:v>Low Margin Sales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0679-4D29-BEFF-4A56F254F9E2}"/>
              </c:ext>
            </c:extLst>
          </c:dPt>
          <c:cat>
            <c:numRef>
              <c:f>'data-1685586132792'!$H$3:$H$8</c:f>
              <c:numCache>
                <c:formatCode>_(* #,##0_);_(* \(#,##0\);_(* "-"??_);_(@_)</c:formatCode>
                <c:ptCount val="6"/>
                <c:pt idx="0">
                  <c:v>2103.63</c:v>
                </c:pt>
                <c:pt idx="1">
                  <c:v>3127367.43</c:v>
                </c:pt>
                <c:pt idx="2">
                  <c:v>16168394.630000001</c:v>
                </c:pt>
                <c:pt idx="3">
                  <c:v>49484903.939999998</c:v>
                </c:pt>
                <c:pt idx="4">
                  <c:v>121018480.31999999</c:v>
                </c:pt>
                <c:pt idx="5">
                  <c:v>4430560.72</c:v>
                </c:pt>
              </c:numCache>
            </c:numRef>
          </c:cat>
          <c:val>
            <c:numRef>
              <c:f>'data-1685586132792'!$H$3:$H$8</c:f>
              <c:numCache>
                <c:formatCode>_(* #,##0_);_(* \(#,##0\);_(* "-"??_);_(@_)</c:formatCode>
                <c:ptCount val="6"/>
                <c:pt idx="0">
                  <c:v>2103.63</c:v>
                </c:pt>
                <c:pt idx="1">
                  <c:v>3127367.43</c:v>
                </c:pt>
                <c:pt idx="2">
                  <c:v>16168394.630000001</c:v>
                </c:pt>
                <c:pt idx="3">
                  <c:v>49484903.939999998</c:v>
                </c:pt>
                <c:pt idx="4">
                  <c:v>121018480.31999999</c:v>
                </c:pt>
                <c:pt idx="5">
                  <c:v>4430560.72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B-4C4F-B25F-0738B049E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0707615"/>
        <c:axId val="2050703775"/>
      </c:barChart>
      <c:lineChart>
        <c:grouping val="stacked"/>
        <c:varyColors val="0"/>
        <c:ser>
          <c:idx val="3"/>
          <c:order val="2"/>
          <c:tx>
            <c:strRef>
              <c:f>'data-1685586132792'!$J$2</c:f>
              <c:strCache>
                <c:ptCount val="1"/>
                <c:pt idx="0">
                  <c:v>Low Margin %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'data-1685586132792'!$H$3:$H$8</c:f>
              <c:numCache>
                <c:formatCode>_(* #,##0_);_(* \(#,##0\);_(* "-"??_);_(@_)</c:formatCode>
                <c:ptCount val="6"/>
                <c:pt idx="0">
                  <c:v>2103.63</c:v>
                </c:pt>
                <c:pt idx="1">
                  <c:v>3127367.43</c:v>
                </c:pt>
                <c:pt idx="2">
                  <c:v>16168394.630000001</c:v>
                </c:pt>
                <c:pt idx="3">
                  <c:v>49484903.939999998</c:v>
                </c:pt>
                <c:pt idx="4">
                  <c:v>121018480.31999999</c:v>
                </c:pt>
                <c:pt idx="5">
                  <c:v>4430560.72</c:v>
                </c:pt>
              </c:numCache>
            </c:numRef>
          </c:cat>
          <c:val>
            <c:numRef>
              <c:f>'data-1685586132792'!$J$3:$J$8</c:f>
              <c:numCache>
                <c:formatCode>0.00%</c:formatCode>
                <c:ptCount val="6"/>
                <c:pt idx="0">
                  <c:v>4.2783189058912452E-4</c:v>
                </c:pt>
                <c:pt idx="1">
                  <c:v>-2.5197132017199527E-2</c:v>
                </c:pt>
                <c:pt idx="2">
                  <c:v>-1.3432057107082126E-3</c:v>
                </c:pt>
                <c:pt idx="3">
                  <c:v>2.4419627073848172E-3</c:v>
                </c:pt>
                <c:pt idx="4">
                  <c:v>3.4824163952945596E-3</c:v>
                </c:pt>
                <c:pt idx="5">
                  <c:v>7.8140448101115297E-4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8B-4C4F-B25F-0738B049E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700895"/>
        <c:axId val="2050714815"/>
      </c:lineChart>
      <c:catAx>
        <c:axId val="2050707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703775"/>
        <c:crosses val="autoZero"/>
        <c:auto val="1"/>
        <c:lblAlgn val="ctr"/>
        <c:lblOffset val="100"/>
        <c:noMultiLvlLbl val="0"/>
      </c:catAx>
      <c:valAx>
        <c:axId val="205070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707615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050714815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700895"/>
        <c:crosses val="max"/>
        <c:crossBetween val="between"/>
      </c:valAx>
      <c:catAx>
        <c:axId val="2050700895"/>
        <c:scaling>
          <c:orientation val="minMax"/>
        </c:scaling>
        <c:delete val="1"/>
        <c:axPos val="b"/>
        <c:numFmt formatCode="_(* #,##0_);_(* \(#,##0\);_(* &quot;-&quot;??_);_(@_)" sourceLinked="1"/>
        <c:majorTickMark val="none"/>
        <c:minorTickMark val="none"/>
        <c:tickLblPos val="nextTo"/>
        <c:crossAx val="205071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'[Project 3 - Superstore Analysis.xlsx]Sales_Descriptive'!$A$35:$A$51</cx:f>
        <cx:lvl ptCount="17">
          <cx:pt idx="0">PHONES</cx:pt>
          <cx:pt idx="1">COPIERS</cx:pt>
          <cx:pt idx="2">CHAIRS</cx:pt>
          <cx:pt idx="3">BOOKCASES</cx:pt>
          <cx:pt idx="4">STORAGE</cx:pt>
          <cx:pt idx="5">APPLIANCES</cx:pt>
          <cx:pt idx="6">ACCESSORIES</cx:pt>
          <cx:pt idx="7">MACHINES</cx:pt>
          <cx:pt idx="8">TABLES</cx:pt>
          <cx:pt idx="9">BINDERS</cx:pt>
          <cx:pt idx="10">FURNISHINGS</cx:pt>
          <cx:pt idx="11">ART</cx:pt>
          <cx:pt idx="12">SUPPLIES</cx:pt>
          <cx:pt idx="13">PAPER</cx:pt>
          <cx:pt idx="14">ENVELOPES</cx:pt>
          <cx:pt idx="15">FASTENERS</cx:pt>
          <cx:pt idx="16">LABELS</cx:pt>
        </cx:lvl>
      </cx:strDim>
      <cx:numDim type="val">
        <cx:f>'[Project 3 - Superstore Analysis.xlsx]Sales_Descriptive'!$C$35:$C$51</cx:f>
        <cx:lvl ptCount="17" formatCode="_(&quot;$&quot;* #,##0_);_(&quot;$&quot;* \(#,##0\);_(&quot;$&quot;* &quot;-&quot;??_);_(@_)">
          <cx:pt idx="0">32106289</cx:pt>
          <cx:pt idx="1">30187705</cx:pt>
          <cx:pt idx="2">28531375</cx:pt>
          <cx:pt idx="3">28455001</cx:pt>
          <cx:pt idx="4">21514297</cx:pt>
          <cx:pt idx="5">19854220</cx:pt>
          <cx:pt idx="6">14727962</cx:pt>
          <cx:pt idx="7">14498190</cx:pt>
          <cx:pt idx="8">14342554</cx:pt>
          <cx:pt idx="9">8825331</cx:pt>
          <cx:pt idx="10">7527476</cx:pt>
          <cx:pt idx="11">7136263</cx:pt>
          <cx:pt idx="12">4805649</cx:pt>
          <cx:pt idx="13">4690636</cx:pt>
          <cx:pt idx="14">3250149</cx:pt>
          <cx:pt idx="15">1612949</cx:pt>
          <cx:pt idx="16">1398705</cx:pt>
        </cx:lvl>
      </cx:numDim>
    </cx:data>
  </cx:chartData>
  <cx:chart>
    <cx:title pos="t" align="ctr" overlay="0">
      <cx:tx>
        <cx:txData>
          <cx:v>Revenue by Sub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2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Segoe UI Light"/>
            </a:rPr>
            <a:t>Revenue by Sub Category</a:t>
          </a:r>
        </a:p>
      </cx:txPr>
    </cx:title>
    <cx:plotArea>
      <cx:plotAreaRegion>
        <cx:series layoutId="clusteredColumn" uniqueId="{ECCC1C2C-A995-430E-A67C-C3E4894DC47E}">
          <cx:tx>
            <cx:txData>
              <cx:f>'[Project 3 - Superstore Analysis.xlsx]Sales_Descriptive'!$C$34</cx:f>
              <cx:v>sales</cx:v>
            </cx:txData>
          </cx:tx>
          <cx:dataPt idx="0">
            <cx:spPr>
              <a:solidFill>
                <a:srgbClr val="FA621D"/>
              </a:solidFill>
            </cx:spPr>
          </cx:dataPt>
          <cx:dataPt idx="16">
            <cx:spPr>
              <a:solidFill>
                <a:prstClr val="black">
                  <a:lumMod val="50000"/>
                  <a:lumOff val="50000"/>
                </a:prstClr>
              </a:solidFill>
            </cx:spPr>
          </cx:dataPt>
          <cx:dataLabels pos="inBase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1C14297C-7833-4812-AB6D-389279BABCA5}">
          <cx:spPr>
            <a:ln>
              <a:noFill/>
            </a:ln>
          </cx:spPr>
          <cx:axisId val="2"/>
        </cx:series>
      </cx:plotAreaRegion>
      <cx:axis id="0">
        <cx:catScaling gapWidth="0"/>
        <cx:title>
          <cx:tx>
            <cx:txData>
              <cx:v>Sub 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 b="1"/>
              </a:pPr>
              <a:r>
                <a:rPr lang="en-US" sz="12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/>
                </a:rPr>
                <a:t>Sub Category</a:t>
              </a:r>
            </a:p>
          </cx:txPr>
        </cx:title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 b="0">
                <a:ln w="9525" cap="flat">
                  <a:solidFill>
                    <a:schemeClr val="tx1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sz="700" b="0" i="0" u="none" strike="noStrike" baseline="0">
              <a:ln w="9525" cap="flat">
                <a:solidFill>
                  <a:schemeClr val="tx1"/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Segoe UI Light"/>
            </a:endParaRPr>
          </a:p>
        </cx:txPr>
      </cx:axis>
      <cx:axis id="1">
        <cx:valScaling/>
        <cx:title>
          <cx:tx>
            <cx:txData>
              <cx:v>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/>
              </a:pPr>
              <a:r>
                <a:rPr lang="en-US" sz="1100" b="1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/>
                </a:rPr>
                <a:t>Revenue</a:t>
              </a:r>
            </a:p>
          </cx:txPr>
        </cx:title>
        <cx:units unit="millions">
          <cx:unitsLabel>
            <cx:tx>
              <cx:txData>
                <cx:v>Millions</cx:v>
              </cx:txData>
            </cx:tx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/>
                </a:pPr>
                <a:r>
                  <a:rPr lang="en-US" sz="1050" b="0" i="0" u="none" strike="noStrike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Segoe UI Light"/>
                  </a:rPr>
                  <a:t>Millions</a:t>
                </a:r>
              </a:p>
            </cx:txPr>
          </cx:unitsLabel>
        </cx:units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Segoe UI Light"/>
            </a:endParaRPr>
          </a:p>
        </cx:txPr>
      </cx:axis>
      <cx:axis id="2" hidden="1">
        <cx:valScaling max="1" min="0"/>
        <cx:units unit="percentage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Segoe UI Light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Paper</cx:pt>
          <cx:pt idx="1">Binders</cx:pt>
          <cx:pt idx="2">Phones</cx:pt>
        </cx:lvl>
      </cx:strDim>
      <cx:numDim type="size">
        <cx:f>Sheet1!$B$2:$B$4</cx:f>
        <cx:lvl ptCount="3" formatCode="General">
          <cx:pt idx="0">781</cx:pt>
          <cx:pt idx="1">742</cx:pt>
          <cx:pt idx="2">692</cx:pt>
        </cx:lvl>
      </cx:numDim>
    </cx:data>
  </cx:chartData>
  <cx:chart>
    <cx:plotArea>
      <cx:plotAreaRegion>
        <cx:series layoutId="treemap" uniqueId="{72006CC7-1B0C-4E74-A68B-E3CFBE3A1260}" formatIdx="0">
          <cx:tx>
            <cx:txData>
              <cx:f>Sheet1!$B$1</cx:f>
              <cx:v>Series 1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kern="1200" baseline="0">
                  <a:solidFill>
                    <a:schemeClr val="bg1"/>
                  </a:solidFill>
                  <a:latin typeface="Segoe UI Light"/>
                </a:endParaRPr>
              </a:p>
            </cx:txPr>
            <cx:visibility seriesName="0" categoryName="1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>
                      <a:solidFill>
                        <a:schemeClr val="accent6"/>
                      </a:solidFill>
                    </a:defRPr>
                  </a:pPr>
                  <a:r>
                    <a:rPr lang="en-US" sz="1197" b="1" i="0" u="none" strike="noStrike" kern="1200" baseline="0">
                      <a:solidFill>
                        <a:schemeClr val="accent6"/>
                      </a:solidFill>
                      <a:latin typeface="Segoe UI Light"/>
                    </a:rPr>
                    <a:t>Binders, 742</a:t>
                  </a:r>
                </a:p>
              </cx:txPr>
              <cx:visibility seriesName="0" categoryName="1" value="1"/>
              <cx:separator>, </cx:separator>
            </cx:dataLabel>
          </cx:dataLabels>
          <cx:dataId val="0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FC95E-5416-4F29-9D31-29ABF863606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9422710-9790-4950-91A3-00DEBE1EB048}">
      <dgm:prSet phldrT="[Text]" custT="1"/>
      <dgm:spPr/>
      <dgm:t>
        <a:bodyPr/>
        <a:lstStyle/>
        <a:p>
          <a:r>
            <a:rPr lang="en-US" sz="4400" kern="1200" dirty="0">
              <a:solidFill>
                <a:schemeClr val="accent6"/>
              </a:solidFill>
              <a:latin typeface="+mj-lt"/>
            </a:rPr>
            <a:t>  </a:t>
          </a:r>
          <a:r>
            <a:rPr lang="en-US" sz="3600" b="1" kern="1200" dirty="0">
              <a:solidFill>
                <a:srgbClr val="1E2A39"/>
              </a:solidFill>
              <a:latin typeface="Book Antiqua" panose="02040602050305030304" pitchFamily="18" charset="0"/>
              <a:ea typeface="+mn-ea"/>
              <a:cs typeface="+mn-cs"/>
            </a:rPr>
            <a:t>Sales</a:t>
          </a:r>
        </a:p>
      </dgm:t>
    </dgm:pt>
    <dgm:pt modelId="{4AF1E169-0BAC-4B8A-9217-9BC8B1CA5712}" type="parTrans" cxnId="{CE90120C-C390-4308-94C8-B0919B8FBCE1}">
      <dgm:prSet/>
      <dgm:spPr/>
      <dgm:t>
        <a:bodyPr/>
        <a:lstStyle/>
        <a:p>
          <a:endParaRPr lang="en-US"/>
        </a:p>
      </dgm:t>
    </dgm:pt>
    <dgm:pt modelId="{94E596AD-596D-4019-B9CB-FAFA823FB02A}" type="sibTrans" cxnId="{CE90120C-C390-4308-94C8-B0919B8FBCE1}">
      <dgm:prSet/>
      <dgm:spPr/>
      <dgm:t>
        <a:bodyPr/>
        <a:lstStyle/>
        <a:p>
          <a:endParaRPr lang="en-US"/>
        </a:p>
      </dgm:t>
    </dgm:pt>
    <dgm:pt modelId="{1C3B216D-3B45-49A6-8C87-FC679EAEBD2C}">
      <dgm:prSet phldrT="[Text]" custT="1"/>
      <dgm:spPr/>
      <dgm:t>
        <a:bodyPr/>
        <a:lstStyle/>
        <a:p>
          <a:r>
            <a:rPr lang="en-US" sz="3600" b="1" dirty="0">
              <a:solidFill>
                <a:schemeClr val="accent6"/>
              </a:solidFill>
              <a:latin typeface="Book Antiqua" panose="02040602050305030304" pitchFamily="18" charset="0"/>
            </a:rPr>
            <a:t>Cost</a:t>
          </a:r>
        </a:p>
      </dgm:t>
    </dgm:pt>
    <dgm:pt modelId="{8FD01B72-A4CF-453C-8966-AED09AB2E6EC}" type="parTrans" cxnId="{B2F7FD4C-FB5F-4527-80AD-49034B2EFE3F}">
      <dgm:prSet/>
      <dgm:spPr/>
      <dgm:t>
        <a:bodyPr/>
        <a:lstStyle/>
        <a:p>
          <a:endParaRPr lang="en-US"/>
        </a:p>
      </dgm:t>
    </dgm:pt>
    <dgm:pt modelId="{F36ADB1A-AC05-46C8-825A-35CD950F650E}" type="sibTrans" cxnId="{B2F7FD4C-FB5F-4527-80AD-49034B2EFE3F}">
      <dgm:prSet/>
      <dgm:spPr/>
      <dgm:t>
        <a:bodyPr/>
        <a:lstStyle/>
        <a:p>
          <a:endParaRPr lang="en-US"/>
        </a:p>
      </dgm:t>
    </dgm:pt>
    <dgm:pt modelId="{C9757ABF-1F04-42E0-955C-196673BC0CA4}">
      <dgm:prSet phldrT="[Text]" custT="1"/>
      <dgm:spPr/>
      <dgm:t>
        <a:bodyPr/>
        <a:lstStyle/>
        <a:p>
          <a:r>
            <a:rPr lang="en-US" sz="3600" b="1" kern="1200" dirty="0">
              <a:solidFill>
                <a:schemeClr val="accent6"/>
              </a:solidFill>
              <a:latin typeface="Book Antiqua" panose="02040602050305030304" pitchFamily="18" charset="0"/>
            </a:rPr>
            <a:t>  </a:t>
          </a:r>
          <a:r>
            <a:rPr lang="en-US" sz="3600" b="1" kern="1200" dirty="0">
              <a:solidFill>
                <a:srgbClr val="1E2A39"/>
              </a:solidFill>
              <a:latin typeface="Book Antiqua" panose="02040602050305030304" pitchFamily="18" charset="0"/>
              <a:ea typeface="+mn-ea"/>
              <a:cs typeface="+mn-cs"/>
            </a:rPr>
            <a:t>Profit</a:t>
          </a:r>
        </a:p>
      </dgm:t>
    </dgm:pt>
    <dgm:pt modelId="{A7EFD60A-C930-4A01-8397-559EA624FC4F}" type="parTrans" cxnId="{6BD45086-6E29-4B68-8ED8-09572DAB9611}">
      <dgm:prSet/>
      <dgm:spPr/>
      <dgm:t>
        <a:bodyPr/>
        <a:lstStyle/>
        <a:p>
          <a:endParaRPr lang="en-US"/>
        </a:p>
      </dgm:t>
    </dgm:pt>
    <dgm:pt modelId="{77B068E9-320C-4564-8660-6BA9A4051495}" type="sibTrans" cxnId="{6BD45086-6E29-4B68-8ED8-09572DAB9611}">
      <dgm:prSet/>
      <dgm:spPr/>
      <dgm:t>
        <a:bodyPr/>
        <a:lstStyle/>
        <a:p>
          <a:endParaRPr lang="en-US"/>
        </a:p>
      </dgm:t>
    </dgm:pt>
    <dgm:pt modelId="{1768A8F0-A8C2-4385-85B3-E70F513A5D1E}" type="pres">
      <dgm:prSet presAssocID="{272FC95E-5416-4F29-9D31-29ABF8636068}" presName="Name0" presStyleCnt="0">
        <dgm:presLayoutVars>
          <dgm:chMax val="7"/>
          <dgm:chPref val="7"/>
          <dgm:dir/>
        </dgm:presLayoutVars>
      </dgm:prSet>
      <dgm:spPr/>
    </dgm:pt>
    <dgm:pt modelId="{7BA175CD-E5D5-431F-8533-9E2B728F0AA3}" type="pres">
      <dgm:prSet presAssocID="{272FC95E-5416-4F29-9D31-29ABF8636068}" presName="Name1" presStyleCnt="0"/>
      <dgm:spPr/>
    </dgm:pt>
    <dgm:pt modelId="{1BEA2D96-6711-4689-90D4-853A41879C9F}" type="pres">
      <dgm:prSet presAssocID="{272FC95E-5416-4F29-9D31-29ABF8636068}" presName="cycle" presStyleCnt="0"/>
      <dgm:spPr/>
    </dgm:pt>
    <dgm:pt modelId="{AF4DE1C5-04A5-4DE1-9E63-7B168B9F2594}" type="pres">
      <dgm:prSet presAssocID="{272FC95E-5416-4F29-9D31-29ABF8636068}" presName="srcNode" presStyleLbl="node1" presStyleIdx="0" presStyleCnt="3"/>
      <dgm:spPr/>
    </dgm:pt>
    <dgm:pt modelId="{35A8BF55-4C98-43FB-8744-4953854287FC}" type="pres">
      <dgm:prSet presAssocID="{272FC95E-5416-4F29-9D31-29ABF8636068}" presName="conn" presStyleLbl="parChTrans1D2" presStyleIdx="0" presStyleCnt="1"/>
      <dgm:spPr/>
    </dgm:pt>
    <dgm:pt modelId="{8F9120CE-14AA-453B-AD5D-0E54AF365BDF}" type="pres">
      <dgm:prSet presAssocID="{272FC95E-5416-4F29-9D31-29ABF8636068}" presName="extraNode" presStyleLbl="node1" presStyleIdx="0" presStyleCnt="3"/>
      <dgm:spPr/>
    </dgm:pt>
    <dgm:pt modelId="{21E2A758-B98E-4D73-BB92-BF1F99AF243E}" type="pres">
      <dgm:prSet presAssocID="{272FC95E-5416-4F29-9D31-29ABF8636068}" presName="dstNode" presStyleLbl="node1" presStyleIdx="0" presStyleCnt="3"/>
      <dgm:spPr/>
    </dgm:pt>
    <dgm:pt modelId="{4B061001-CFB0-4084-92D1-A202F0C7B7A9}" type="pres">
      <dgm:prSet presAssocID="{39422710-9790-4950-91A3-00DEBE1EB048}" presName="text_1" presStyleLbl="node1" presStyleIdx="0" presStyleCnt="3">
        <dgm:presLayoutVars>
          <dgm:bulletEnabled val="1"/>
        </dgm:presLayoutVars>
      </dgm:prSet>
      <dgm:spPr/>
    </dgm:pt>
    <dgm:pt modelId="{6A880ED1-E949-41FA-8E9B-5F3EFBD2062A}" type="pres">
      <dgm:prSet presAssocID="{39422710-9790-4950-91A3-00DEBE1EB048}" presName="accent_1" presStyleCnt="0"/>
      <dgm:spPr/>
    </dgm:pt>
    <dgm:pt modelId="{0EC2B1C9-9B94-4E0F-A03A-BB9E2E5BD198}" type="pres">
      <dgm:prSet presAssocID="{39422710-9790-4950-91A3-00DEBE1EB048}" presName="accentRepeatNode" presStyleLbl="solidFgAcc1" presStyleIdx="0" presStyleCnt="3"/>
      <dgm:spPr/>
    </dgm:pt>
    <dgm:pt modelId="{84FB6DF5-BE3A-4820-9E98-088B0AC357DF}" type="pres">
      <dgm:prSet presAssocID="{1C3B216D-3B45-49A6-8C87-FC679EAEBD2C}" presName="text_2" presStyleLbl="node1" presStyleIdx="1" presStyleCnt="3">
        <dgm:presLayoutVars>
          <dgm:bulletEnabled val="1"/>
        </dgm:presLayoutVars>
      </dgm:prSet>
      <dgm:spPr/>
    </dgm:pt>
    <dgm:pt modelId="{FEEF3F8D-9B6D-405D-A04E-B109AE1EE6C6}" type="pres">
      <dgm:prSet presAssocID="{1C3B216D-3B45-49A6-8C87-FC679EAEBD2C}" presName="accent_2" presStyleCnt="0"/>
      <dgm:spPr/>
    </dgm:pt>
    <dgm:pt modelId="{B390DF68-4588-41F4-B534-C6377CEE561B}" type="pres">
      <dgm:prSet presAssocID="{1C3B216D-3B45-49A6-8C87-FC679EAEBD2C}" presName="accentRepeatNode" presStyleLbl="solidFgAcc1" presStyleIdx="1" presStyleCnt="3"/>
      <dgm:spPr/>
    </dgm:pt>
    <dgm:pt modelId="{B21C049F-04C3-415A-A6FD-86FB97AEFA69}" type="pres">
      <dgm:prSet presAssocID="{C9757ABF-1F04-42E0-955C-196673BC0CA4}" presName="text_3" presStyleLbl="node1" presStyleIdx="2" presStyleCnt="3">
        <dgm:presLayoutVars>
          <dgm:bulletEnabled val="1"/>
        </dgm:presLayoutVars>
      </dgm:prSet>
      <dgm:spPr/>
    </dgm:pt>
    <dgm:pt modelId="{0A015ED1-3091-4B58-A540-E2C706689DB2}" type="pres">
      <dgm:prSet presAssocID="{C9757ABF-1F04-42E0-955C-196673BC0CA4}" presName="accent_3" presStyleCnt="0"/>
      <dgm:spPr/>
    </dgm:pt>
    <dgm:pt modelId="{D61C2337-79CF-45CB-9C1D-7CA16472774A}" type="pres">
      <dgm:prSet presAssocID="{C9757ABF-1F04-42E0-955C-196673BC0CA4}" presName="accentRepeatNode" presStyleLbl="solidFgAcc1" presStyleIdx="2" presStyleCnt="3"/>
      <dgm:spPr/>
    </dgm:pt>
  </dgm:ptLst>
  <dgm:cxnLst>
    <dgm:cxn modelId="{CE90120C-C390-4308-94C8-B0919B8FBCE1}" srcId="{272FC95E-5416-4F29-9D31-29ABF8636068}" destId="{39422710-9790-4950-91A3-00DEBE1EB048}" srcOrd="0" destOrd="0" parTransId="{4AF1E169-0BAC-4B8A-9217-9BC8B1CA5712}" sibTransId="{94E596AD-596D-4019-B9CB-FAFA823FB02A}"/>
    <dgm:cxn modelId="{A337D531-AE97-4268-89C1-46682E3A29BC}" type="presOf" srcId="{94E596AD-596D-4019-B9CB-FAFA823FB02A}" destId="{35A8BF55-4C98-43FB-8744-4953854287FC}" srcOrd="0" destOrd="0" presId="urn:microsoft.com/office/officeart/2008/layout/VerticalCurvedList"/>
    <dgm:cxn modelId="{82243043-125B-44BA-A8C5-7B73E0683B3F}" type="presOf" srcId="{C9757ABF-1F04-42E0-955C-196673BC0CA4}" destId="{B21C049F-04C3-415A-A6FD-86FB97AEFA69}" srcOrd="0" destOrd="0" presId="urn:microsoft.com/office/officeart/2008/layout/VerticalCurvedList"/>
    <dgm:cxn modelId="{B2F7FD4C-FB5F-4527-80AD-49034B2EFE3F}" srcId="{272FC95E-5416-4F29-9D31-29ABF8636068}" destId="{1C3B216D-3B45-49A6-8C87-FC679EAEBD2C}" srcOrd="1" destOrd="0" parTransId="{8FD01B72-A4CF-453C-8966-AED09AB2E6EC}" sibTransId="{F36ADB1A-AC05-46C8-825A-35CD950F650E}"/>
    <dgm:cxn modelId="{6BD45086-6E29-4B68-8ED8-09572DAB9611}" srcId="{272FC95E-5416-4F29-9D31-29ABF8636068}" destId="{C9757ABF-1F04-42E0-955C-196673BC0CA4}" srcOrd="2" destOrd="0" parTransId="{A7EFD60A-C930-4A01-8397-559EA624FC4F}" sibTransId="{77B068E9-320C-4564-8660-6BA9A4051495}"/>
    <dgm:cxn modelId="{77BFA988-E8D3-458F-A0A4-C00C74850439}" type="presOf" srcId="{272FC95E-5416-4F29-9D31-29ABF8636068}" destId="{1768A8F0-A8C2-4385-85B3-E70F513A5D1E}" srcOrd="0" destOrd="0" presId="urn:microsoft.com/office/officeart/2008/layout/VerticalCurvedList"/>
    <dgm:cxn modelId="{C0374AD3-238F-45B9-840F-CAEE18536B0C}" type="presOf" srcId="{39422710-9790-4950-91A3-00DEBE1EB048}" destId="{4B061001-CFB0-4084-92D1-A202F0C7B7A9}" srcOrd="0" destOrd="0" presId="urn:microsoft.com/office/officeart/2008/layout/VerticalCurvedList"/>
    <dgm:cxn modelId="{3A95D2E6-B7B7-4B9B-BDE2-FA1D7795A8DD}" type="presOf" srcId="{1C3B216D-3B45-49A6-8C87-FC679EAEBD2C}" destId="{84FB6DF5-BE3A-4820-9E98-088B0AC357DF}" srcOrd="0" destOrd="0" presId="urn:microsoft.com/office/officeart/2008/layout/VerticalCurvedList"/>
    <dgm:cxn modelId="{AD6ED4AB-ECFA-4FE2-8A48-E927EB272247}" type="presParOf" srcId="{1768A8F0-A8C2-4385-85B3-E70F513A5D1E}" destId="{7BA175CD-E5D5-431F-8533-9E2B728F0AA3}" srcOrd="0" destOrd="0" presId="urn:microsoft.com/office/officeart/2008/layout/VerticalCurvedList"/>
    <dgm:cxn modelId="{8871231D-8F7C-4035-AF31-3C1B55240AD4}" type="presParOf" srcId="{7BA175CD-E5D5-431F-8533-9E2B728F0AA3}" destId="{1BEA2D96-6711-4689-90D4-853A41879C9F}" srcOrd="0" destOrd="0" presId="urn:microsoft.com/office/officeart/2008/layout/VerticalCurvedList"/>
    <dgm:cxn modelId="{7ECF2232-6B22-431B-B23B-03B258E242F5}" type="presParOf" srcId="{1BEA2D96-6711-4689-90D4-853A41879C9F}" destId="{AF4DE1C5-04A5-4DE1-9E63-7B168B9F2594}" srcOrd="0" destOrd="0" presId="urn:microsoft.com/office/officeart/2008/layout/VerticalCurvedList"/>
    <dgm:cxn modelId="{0C9BFB3E-A4E2-4506-A552-A38F831A2F57}" type="presParOf" srcId="{1BEA2D96-6711-4689-90D4-853A41879C9F}" destId="{35A8BF55-4C98-43FB-8744-4953854287FC}" srcOrd="1" destOrd="0" presId="urn:microsoft.com/office/officeart/2008/layout/VerticalCurvedList"/>
    <dgm:cxn modelId="{61AB9321-16FB-4927-91D6-7DC7C4FA808B}" type="presParOf" srcId="{1BEA2D96-6711-4689-90D4-853A41879C9F}" destId="{8F9120CE-14AA-453B-AD5D-0E54AF365BDF}" srcOrd="2" destOrd="0" presId="urn:microsoft.com/office/officeart/2008/layout/VerticalCurvedList"/>
    <dgm:cxn modelId="{A0AF3730-5964-418D-B7BE-527CFEA19816}" type="presParOf" srcId="{1BEA2D96-6711-4689-90D4-853A41879C9F}" destId="{21E2A758-B98E-4D73-BB92-BF1F99AF243E}" srcOrd="3" destOrd="0" presId="urn:microsoft.com/office/officeart/2008/layout/VerticalCurvedList"/>
    <dgm:cxn modelId="{1561E51E-712E-4987-9D44-97E5E1429D92}" type="presParOf" srcId="{7BA175CD-E5D5-431F-8533-9E2B728F0AA3}" destId="{4B061001-CFB0-4084-92D1-A202F0C7B7A9}" srcOrd="1" destOrd="0" presId="urn:microsoft.com/office/officeart/2008/layout/VerticalCurvedList"/>
    <dgm:cxn modelId="{849B8F39-7714-4B9E-AD1A-20E395006335}" type="presParOf" srcId="{7BA175CD-E5D5-431F-8533-9E2B728F0AA3}" destId="{6A880ED1-E949-41FA-8E9B-5F3EFBD2062A}" srcOrd="2" destOrd="0" presId="urn:microsoft.com/office/officeart/2008/layout/VerticalCurvedList"/>
    <dgm:cxn modelId="{959AF33F-0C54-4BCD-93C5-9B3B010A58B9}" type="presParOf" srcId="{6A880ED1-E949-41FA-8E9B-5F3EFBD2062A}" destId="{0EC2B1C9-9B94-4E0F-A03A-BB9E2E5BD198}" srcOrd="0" destOrd="0" presId="urn:microsoft.com/office/officeart/2008/layout/VerticalCurvedList"/>
    <dgm:cxn modelId="{1FE1FCD2-5718-472A-865E-E186F8679A35}" type="presParOf" srcId="{7BA175CD-E5D5-431F-8533-9E2B728F0AA3}" destId="{84FB6DF5-BE3A-4820-9E98-088B0AC357DF}" srcOrd="3" destOrd="0" presId="urn:microsoft.com/office/officeart/2008/layout/VerticalCurvedList"/>
    <dgm:cxn modelId="{A330EFF8-E43A-4D68-A6BE-2CEFC50D1BF4}" type="presParOf" srcId="{7BA175CD-E5D5-431F-8533-9E2B728F0AA3}" destId="{FEEF3F8D-9B6D-405D-A04E-B109AE1EE6C6}" srcOrd="4" destOrd="0" presId="urn:microsoft.com/office/officeart/2008/layout/VerticalCurvedList"/>
    <dgm:cxn modelId="{C83F6653-EEB6-4916-8260-350EBBAC43FF}" type="presParOf" srcId="{FEEF3F8D-9B6D-405D-A04E-B109AE1EE6C6}" destId="{B390DF68-4588-41F4-B534-C6377CEE561B}" srcOrd="0" destOrd="0" presId="urn:microsoft.com/office/officeart/2008/layout/VerticalCurvedList"/>
    <dgm:cxn modelId="{77122FF3-67FC-483A-8CF7-7B79C37D2DD0}" type="presParOf" srcId="{7BA175CD-E5D5-431F-8533-9E2B728F0AA3}" destId="{B21C049F-04C3-415A-A6FD-86FB97AEFA69}" srcOrd="5" destOrd="0" presId="urn:microsoft.com/office/officeart/2008/layout/VerticalCurvedList"/>
    <dgm:cxn modelId="{02FC3A8B-76B7-4CE9-994E-3FA06FAE3709}" type="presParOf" srcId="{7BA175CD-E5D5-431F-8533-9E2B728F0AA3}" destId="{0A015ED1-3091-4B58-A540-E2C706689DB2}" srcOrd="6" destOrd="0" presId="urn:microsoft.com/office/officeart/2008/layout/VerticalCurvedList"/>
    <dgm:cxn modelId="{4AAA9CC0-7B64-41A9-A608-EBCECB280BCA}" type="presParOf" srcId="{0A015ED1-3091-4B58-A540-E2C706689DB2}" destId="{D61C2337-79CF-45CB-9C1D-7CA1647277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8BF55-4C98-43FB-8744-4953854287FC}">
      <dsp:nvSpPr>
        <dsp:cNvPr id="0" name=""/>
        <dsp:cNvSpPr/>
      </dsp:nvSpPr>
      <dsp:spPr>
        <a:xfrm>
          <a:off x="-4260281" y="-653622"/>
          <a:ext cx="5075983" cy="5075983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61001-CFB0-4084-92D1-A202F0C7B7A9}">
      <dsp:nvSpPr>
        <dsp:cNvPr id="0" name=""/>
        <dsp:cNvSpPr/>
      </dsp:nvSpPr>
      <dsp:spPr>
        <a:xfrm>
          <a:off x="524586" y="376873"/>
          <a:ext cx="6437478" cy="75374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87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accent6"/>
              </a:solidFill>
              <a:latin typeface="+mj-lt"/>
            </a:rPr>
            <a:t>  </a:t>
          </a:r>
          <a:r>
            <a:rPr lang="en-US" sz="3600" b="1" kern="1200" dirty="0">
              <a:solidFill>
                <a:srgbClr val="1E2A39"/>
              </a:solidFill>
              <a:latin typeface="Book Antiqua" panose="02040602050305030304" pitchFamily="18" charset="0"/>
              <a:ea typeface="+mn-ea"/>
              <a:cs typeface="+mn-cs"/>
            </a:rPr>
            <a:t>Sales</a:t>
          </a:r>
        </a:p>
      </dsp:txBody>
      <dsp:txXfrm>
        <a:off x="524586" y="376873"/>
        <a:ext cx="6437478" cy="753747"/>
      </dsp:txXfrm>
    </dsp:sp>
    <dsp:sp modelId="{0EC2B1C9-9B94-4E0F-A03A-BB9E2E5BD198}">
      <dsp:nvSpPr>
        <dsp:cNvPr id="0" name=""/>
        <dsp:cNvSpPr/>
      </dsp:nvSpPr>
      <dsp:spPr>
        <a:xfrm>
          <a:off x="53493" y="282655"/>
          <a:ext cx="942184" cy="942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B6DF5-BE3A-4820-9E98-088B0AC357DF}">
      <dsp:nvSpPr>
        <dsp:cNvPr id="0" name=""/>
        <dsp:cNvSpPr/>
      </dsp:nvSpPr>
      <dsp:spPr>
        <a:xfrm>
          <a:off x="798573" y="1507495"/>
          <a:ext cx="6163491" cy="75374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accent6"/>
              </a:solidFill>
              <a:latin typeface="Book Antiqua" panose="02040602050305030304" pitchFamily="18" charset="0"/>
            </a:rPr>
            <a:t>Cost</a:t>
          </a:r>
        </a:p>
      </dsp:txBody>
      <dsp:txXfrm>
        <a:off x="798573" y="1507495"/>
        <a:ext cx="6163491" cy="753747"/>
      </dsp:txXfrm>
    </dsp:sp>
    <dsp:sp modelId="{B390DF68-4588-41F4-B534-C6377CEE561B}">
      <dsp:nvSpPr>
        <dsp:cNvPr id="0" name=""/>
        <dsp:cNvSpPr/>
      </dsp:nvSpPr>
      <dsp:spPr>
        <a:xfrm>
          <a:off x="327481" y="1413276"/>
          <a:ext cx="942184" cy="942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C049F-04C3-415A-A6FD-86FB97AEFA69}">
      <dsp:nvSpPr>
        <dsp:cNvPr id="0" name=""/>
        <dsp:cNvSpPr/>
      </dsp:nvSpPr>
      <dsp:spPr>
        <a:xfrm>
          <a:off x="524586" y="2638116"/>
          <a:ext cx="6437478" cy="75374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accent6"/>
              </a:solidFill>
              <a:latin typeface="Book Antiqua" panose="02040602050305030304" pitchFamily="18" charset="0"/>
            </a:rPr>
            <a:t>  </a:t>
          </a:r>
          <a:r>
            <a:rPr lang="en-US" sz="3600" b="1" kern="1200" dirty="0">
              <a:solidFill>
                <a:srgbClr val="1E2A39"/>
              </a:solidFill>
              <a:latin typeface="Book Antiqua" panose="02040602050305030304" pitchFamily="18" charset="0"/>
              <a:ea typeface="+mn-ea"/>
              <a:cs typeface="+mn-cs"/>
            </a:rPr>
            <a:t>Profit</a:t>
          </a:r>
        </a:p>
      </dsp:txBody>
      <dsp:txXfrm>
        <a:off x="524586" y="2638116"/>
        <a:ext cx="6437478" cy="753747"/>
      </dsp:txXfrm>
    </dsp:sp>
    <dsp:sp modelId="{D61C2337-79CF-45CB-9C1D-7CA16472774A}">
      <dsp:nvSpPr>
        <dsp:cNvPr id="0" name=""/>
        <dsp:cNvSpPr/>
      </dsp:nvSpPr>
      <dsp:spPr>
        <a:xfrm>
          <a:off x="53493" y="2543898"/>
          <a:ext cx="942184" cy="942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</cdr:x>
      <cdr:y>0.45947</cdr:y>
    </cdr:from>
    <cdr:to>
      <cdr:x>0.6</cdr:x>
      <cdr:y>0.57002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19B2920-AA7D-F9A2-E4AB-C09E7747CEE0}"/>
            </a:ext>
          </a:extLst>
        </cdr:cNvPr>
        <cdr:cNvSpPr txBox="1"/>
      </cdr:nvSpPr>
      <cdr:spPr>
        <a:xfrm xmlns:a="http://schemas.openxmlformats.org/drawingml/2006/main">
          <a:off x="1828800" y="1260412"/>
          <a:ext cx="914400" cy="303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b="1" dirty="0">
              <a:solidFill>
                <a:schemeClr val="bg1"/>
              </a:solidFill>
            </a:rPr>
            <a:t>10,292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svg"/><Relationship Id="rId7" Type="http://schemas.openxmlformats.org/officeDocument/2006/relationships/hyperlink" Target="https://www.ceicdata.com/en/indicator/united-states/retail-sales-growt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microsoft.com/office/2014/relationships/chartEx" Target="../charts/chartEx2.xml"/><Relationship Id="rId12" Type="http://schemas.openxmlformats.org/officeDocument/2006/relationships/image" Target="../media/image16.svg"/><Relationship Id="rId17" Type="http://schemas.openxmlformats.org/officeDocument/2006/relationships/chart" Target="../charts/chart5.xml"/><Relationship Id="rId2" Type="http://schemas.openxmlformats.org/officeDocument/2006/relationships/chart" Target="../charts/char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4.png"/><Relationship Id="rId10" Type="http://schemas.openxmlformats.org/officeDocument/2006/relationships/image" Target="../media/image13.sv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svg"/><Relationship Id="rId9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diagramData" Target="../diagrams/data1.xml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 of a city. ">
            <a:extLst>
              <a:ext uri="{FF2B5EF4-FFF2-40B4-BE49-F238E27FC236}">
                <a16:creationId xmlns:a16="http://schemas.microsoft.com/office/drawing/2014/main" id="{E7CA293F-C0B0-88F4-A942-FFDD41C3B3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3769" y="3444079"/>
            <a:ext cx="836447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Superstore Profitability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32316" y="4417033"/>
            <a:ext cx="372736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By:</a:t>
            </a:r>
          </a:p>
          <a:p>
            <a:pPr algn="ctr">
              <a:tabLst>
                <a:tab pos="347663" algn="l"/>
              </a:tabLst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Ammar, Sadiq, Noora, Eman, Latifa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4" name="Group 3" descr="This is an icon of a bar chart and a line chart. ">
            <a:extLst>
              <a:ext uri="{FF2B5EF4-FFF2-40B4-BE49-F238E27FC236}">
                <a16:creationId xmlns:a16="http://schemas.microsoft.com/office/drawing/2014/main" id="{79EDB168-8F15-CB2F-4DE8-F03BFE5AD518}"/>
              </a:ext>
            </a:extLst>
          </p:cNvPr>
          <p:cNvGrpSpPr/>
          <p:nvPr/>
        </p:nvGrpSpPr>
        <p:grpSpPr>
          <a:xfrm>
            <a:off x="5872778" y="2720915"/>
            <a:ext cx="446442" cy="394256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" name="Freeform 372">
              <a:extLst>
                <a:ext uri="{FF2B5EF4-FFF2-40B4-BE49-F238E27FC236}">
                  <a16:creationId xmlns:a16="http://schemas.microsoft.com/office/drawing/2014/main" id="{D475BFDC-CA02-8A48-D55D-4351C4F3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373">
              <a:extLst>
                <a:ext uri="{FF2B5EF4-FFF2-40B4-BE49-F238E27FC236}">
                  <a16:creationId xmlns:a16="http://schemas.microsoft.com/office/drawing/2014/main" id="{24C42621-6E2A-645C-0FF4-948D1529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88DD5-EE65-AFDC-DB57-BC76ABB4157C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F265-23D4-377C-AAA2-33887263F4F7}"/>
              </a:ext>
            </a:extLst>
          </p:cNvPr>
          <p:cNvSpPr txBox="1"/>
          <p:nvPr/>
        </p:nvSpPr>
        <p:spPr>
          <a:xfrm>
            <a:off x="1101776" y="250863"/>
            <a:ext cx="42527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ANALYSIS  -  REVENUE</a:t>
            </a:r>
          </a:p>
        </p:txBody>
      </p:sp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47D4F938-D79D-6287-54EB-04F15559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BCCDD60-C520-ECCA-3D6D-FCB9BD201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253449"/>
              </p:ext>
            </p:extLst>
          </p:nvPr>
        </p:nvGraphicFramePr>
        <p:xfrm>
          <a:off x="4496696" y="1600199"/>
          <a:ext cx="7314304" cy="4832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E42F86-94FE-F499-BFBF-3808802DE33D}"/>
              </a:ext>
            </a:extLst>
          </p:cNvPr>
          <p:cNvSpPr txBox="1"/>
          <p:nvPr/>
        </p:nvSpPr>
        <p:spPr>
          <a:xfrm>
            <a:off x="978945" y="1950691"/>
            <a:ext cx="3288481" cy="320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Superstore experienced </a:t>
            </a:r>
            <a:r>
              <a:rPr lang="en-US" sz="2400" b="1" dirty="0"/>
              <a:t>rapid</a:t>
            </a:r>
            <a:r>
              <a:rPr lang="en-US" dirty="0"/>
              <a:t> Revenue Growth in 2016.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 2017 onwards, Superstore sales continue to increase, but at a </a:t>
            </a:r>
            <a:r>
              <a:rPr lang="en-US" sz="2400" b="1" dirty="0"/>
              <a:t>slower</a:t>
            </a:r>
            <a:r>
              <a:rPr lang="en-US" dirty="0"/>
              <a:t> rate</a:t>
            </a:r>
          </a:p>
        </p:txBody>
      </p:sp>
      <p:pic>
        <p:nvPicPr>
          <p:cNvPr id="19" name="Graphic 18" descr="Downward trend">
            <a:extLst>
              <a:ext uri="{FF2B5EF4-FFF2-40B4-BE49-F238E27FC236}">
                <a16:creationId xmlns:a16="http://schemas.microsoft.com/office/drawing/2014/main" id="{9D6785EE-6698-E196-9A3E-215AA100D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45" y="249996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2A0277-9FFC-AB8A-047B-421B8A2EFC67}"/>
              </a:ext>
            </a:extLst>
          </p:cNvPr>
          <p:cNvSpPr txBox="1"/>
          <p:nvPr/>
        </p:nvSpPr>
        <p:spPr>
          <a:xfrm>
            <a:off x="1827118" y="6520945"/>
            <a:ext cx="3614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Retail business average growth rate of 4.7 % in U.S.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46EA1-5F3E-92B1-2EB3-CB46261C1D0B}"/>
              </a:ext>
            </a:extLst>
          </p:cNvPr>
          <p:cNvSpPr txBox="1"/>
          <p:nvPr/>
        </p:nvSpPr>
        <p:spPr>
          <a:xfrm>
            <a:off x="5292939" y="6507902"/>
            <a:ext cx="2011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the resource - </a:t>
            </a:r>
            <a:r>
              <a:rPr lang="en-US" sz="1200" dirty="0" err="1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Ceicdata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04E5DF-4DB4-9B36-F54A-E5F859FFE6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8" y="6534131"/>
            <a:ext cx="830206" cy="2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88DD5-EE65-AFDC-DB57-BC76ABB4157C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F265-23D4-377C-AAA2-33887263F4F7}"/>
              </a:ext>
            </a:extLst>
          </p:cNvPr>
          <p:cNvSpPr txBox="1"/>
          <p:nvPr/>
        </p:nvSpPr>
        <p:spPr>
          <a:xfrm>
            <a:off x="1101776" y="250863"/>
            <a:ext cx="42527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ANALYSIS  -  REVENUE</a:t>
            </a:r>
          </a:p>
        </p:txBody>
      </p:sp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47D4F938-D79D-6287-54EB-04F15559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E42F86-94FE-F499-BFBF-3808802DE33D}"/>
              </a:ext>
            </a:extLst>
          </p:cNvPr>
          <p:cNvSpPr txBox="1"/>
          <p:nvPr/>
        </p:nvSpPr>
        <p:spPr>
          <a:xfrm>
            <a:off x="647699" y="1907736"/>
            <a:ext cx="4333091" cy="326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Shake-out of Revenue Growth rate, usually due to either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approaching market saturation; or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entry of new competitors in the market</a:t>
            </a:r>
          </a:p>
        </p:txBody>
      </p:sp>
      <p:pic>
        <p:nvPicPr>
          <p:cNvPr id="19" name="Graphic 18" descr="Downward trend">
            <a:extLst>
              <a:ext uri="{FF2B5EF4-FFF2-40B4-BE49-F238E27FC236}">
                <a16:creationId xmlns:a16="http://schemas.microsoft.com/office/drawing/2014/main" id="{9D6785EE-6698-E196-9A3E-215AA100D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915" y="563674"/>
            <a:ext cx="5660898" cy="56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17DEB2-5B70-DACB-C248-D971E5D4CDA4}"/>
              </a:ext>
            </a:extLst>
          </p:cNvPr>
          <p:cNvSpPr/>
          <p:nvPr/>
        </p:nvSpPr>
        <p:spPr>
          <a:xfrm>
            <a:off x="2737817" y="4431256"/>
            <a:ext cx="957431" cy="42760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785349-E57A-425A-C07D-021B5DD53110}"/>
              </a:ext>
            </a:extLst>
          </p:cNvPr>
          <p:cNvSpPr/>
          <p:nvPr/>
        </p:nvSpPr>
        <p:spPr>
          <a:xfrm>
            <a:off x="2721684" y="2795697"/>
            <a:ext cx="957431" cy="4276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932274" y="6120790"/>
            <a:ext cx="2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73561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KPI – KEY PERFORMANCE INDICATORS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3ED7C3-7FDC-81EF-AEAD-21C77BEA6E90}"/>
              </a:ext>
            </a:extLst>
          </p:cNvPr>
          <p:cNvGraphicFramePr>
            <a:graphicFrameLocks/>
          </p:cNvGraphicFramePr>
          <p:nvPr/>
        </p:nvGraphicFramePr>
        <p:xfrm>
          <a:off x="4141694" y="1265145"/>
          <a:ext cx="7669306" cy="522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664A11-2E7A-9AF9-BA24-177D0BB256D1}"/>
              </a:ext>
            </a:extLst>
          </p:cNvPr>
          <p:cNvSpPr txBox="1"/>
          <p:nvPr/>
        </p:nvSpPr>
        <p:spPr>
          <a:xfrm>
            <a:off x="669561" y="2299183"/>
            <a:ext cx="3472133" cy="9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2019, Revenue of Low Margin products exceeded   </a:t>
            </a:r>
            <a:r>
              <a:rPr lang="en-US" sz="2400" b="1" dirty="0">
                <a:solidFill>
                  <a:schemeClr val="bg1"/>
                </a:solidFill>
              </a:rPr>
              <a:t>$120M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375F6-18F4-A901-E035-953C64376405}"/>
              </a:ext>
            </a:extLst>
          </p:cNvPr>
          <p:cNvSpPr txBox="1"/>
          <p:nvPr/>
        </p:nvSpPr>
        <p:spPr>
          <a:xfrm>
            <a:off x="647700" y="3923157"/>
            <a:ext cx="3304454" cy="99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While High Margin products dropped to                </a:t>
            </a:r>
            <a:r>
              <a:rPr lang="en-US" sz="2400" b="1" dirty="0"/>
              <a:t>$9.8M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360C4-17E5-0A1A-EC4D-BC194B06FBF3}"/>
              </a:ext>
            </a:extLst>
          </p:cNvPr>
          <p:cNvSpPr txBox="1"/>
          <p:nvPr/>
        </p:nvSpPr>
        <p:spPr>
          <a:xfrm>
            <a:off x="669561" y="6489700"/>
            <a:ext cx="3304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</a:t>
            </a:r>
            <a:r>
              <a:rPr lang="en-US" sz="1400" dirty="0">
                <a:solidFill>
                  <a:schemeClr val="tx2"/>
                </a:solidFill>
              </a:rPr>
              <a:t>Higher Margin &gt;= 1.25%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7F74D-48A9-5EA6-06D3-288A674D22AC}"/>
              </a:ext>
            </a:extLst>
          </p:cNvPr>
          <p:cNvSpPr txBox="1"/>
          <p:nvPr/>
        </p:nvSpPr>
        <p:spPr>
          <a:xfrm>
            <a:off x="3368102" y="6489700"/>
            <a:ext cx="3304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Lower Margin &lt; 1.25%</a:t>
            </a:r>
          </a:p>
        </p:txBody>
      </p:sp>
    </p:spTree>
    <p:extLst>
      <p:ext uri="{BB962C8B-B14F-4D97-AF65-F5344CB8AC3E}">
        <p14:creationId xmlns:p14="http://schemas.microsoft.com/office/powerpoint/2010/main" val="172543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932274" y="6120790"/>
            <a:ext cx="2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73561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KPI – KEY PERFORMANCE INDICATORS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3ED7C3-7FDC-81EF-AEAD-21C77BEA6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96935"/>
              </p:ext>
            </p:extLst>
          </p:nvPr>
        </p:nvGraphicFramePr>
        <p:xfrm>
          <a:off x="4141694" y="1265145"/>
          <a:ext cx="7669306" cy="522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6E1DF8-4B74-5AA8-6152-F6CF66F6B62E}"/>
              </a:ext>
            </a:extLst>
          </p:cNvPr>
          <p:cNvSpPr txBox="1"/>
          <p:nvPr/>
        </p:nvSpPr>
        <p:spPr>
          <a:xfrm>
            <a:off x="381000" y="2768145"/>
            <a:ext cx="3760694" cy="206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If </a:t>
            </a:r>
            <a:r>
              <a:rPr lang="en-US" sz="2400" b="1" dirty="0">
                <a:solidFill>
                  <a:srgbClr val="FF0000"/>
                </a:solidFill>
              </a:rPr>
              <a:t>lower-margin</a:t>
            </a:r>
            <a:r>
              <a:rPr lang="en-US" sz="2000" dirty="0"/>
              <a:t> revenue have increased while </a:t>
            </a:r>
            <a:r>
              <a:rPr lang="en-US" sz="2400" b="1" dirty="0">
                <a:solidFill>
                  <a:schemeClr val="tx2"/>
                </a:solidFill>
              </a:rPr>
              <a:t>higher-margin</a:t>
            </a:r>
            <a:r>
              <a:rPr lang="en-US" sz="2000" dirty="0"/>
              <a:t> sales have decreased, then that could explain the falling profit</a:t>
            </a:r>
          </a:p>
        </p:txBody>
      </p:sp>
    </p:spTree>
    <p:extLst>
      <p:ext uri="{BB962C8B-B14F-4D97-AF65-F5344CB8AC3E}">
        <p14:creationId xmlns:p14="http://schemas.microsoft.com/office/powerpoint/2010/main" val="78334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73561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KPI – KEY PERFORMANCE INDICATORS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527942A-063E-07A4-D173-460446ACD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282015"/>
              </p:ext>
            </p:extLst>
          </p:nvPr>
        </p:nvGraphicFramePr>
        <p:xfrm>
          <a:off x="4141693" y="1210733"/>
          <a:ext cx="76693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6073D1-9117-257E-6C26-286A98ADE540}"/>
              </a:ext>
            </a:extLst>
          </p:cNvPr>
          <p:cNvSpPr txBox="1"/>
          <p:nvPr/>
        </p:nvSpPr>
        <p:spPr>
          <a:xfrm>
            <a:off x="426586" y="2534459"/>
            <a:ext cx="353222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Over the years the cost still higher and reduced the profit margin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</a:rPr>
              <a:t>0.43% </a:t>
            </a:r>
            <a:r>
              <a:rPr lang="en-US" dirty="0"/>
              <a:t>is a risky margin and will always rely on volume of revenue to be profitable and secure the cash</a:t>
            </a:r>
          </a:p>
          <a:p>
            <a:endParaRPr lang="en-US" dirty="0"/>
          </a:p>
        </p:txBody>
      </p:sp>
      <p:pic>
        <p:nvPicPr>
          <p:cNvPr id="18" name="Graphic 17" descr="Bar graph with downward trend RTL">
            <a:extLst>
              <a:ext uri="{FF2B5EF4-FFF2-40B4-BE49-F238E27FC236}">
                <a16:creationId xmlns:a16="http://schemas.microsoft.com/office/drawing/2014/main" id="{BC1E812A-AB8A-CECB-1017-A1B4EE492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3647" y="1132420"/>
            <a:ext cx="1215613" cy="12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0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73561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KPI – KEY PERFORMANCE INDICATORS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527942A-063E-07A4-D173-460446ACD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356147"/>
              </p:ext>
            </p:extLst>
          </p:nvPr>
        </p:nvGraphicFramePr>
        <p:xfrm>
          <a:off x="4141693" y="1210733"/>
          <a:ext cx="766930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76073D1-9117-257E-6C26-286A98ADE540}"/>
              </a:ext>
            </a:extLst>
          </p:cNvPr>
          <p:cNvSpPr txBox="1"/>
          <p:nvPr/>
        </p:nvSpPr>
        <p:spPr>
          <a:xfrm>
            <a:off x="426586" y="2534459"/>
            <a:ext cx="353222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2"/>
                </a:solidFill>
              </a:rPr>
              <a:t>99.57% </a:t>
            </a:r>
            <a:r>
              <a:rPr lang="en-US" dirty="0"/>
              <a:t>is a risky cost margin and will always rely on volume of revenue to secure the cash and pay for purchases</a:t>
            </a:r>
          </a:p>
          <a:p>
            <a:endParaRPr lang="en-US" dirty="0"/>
          </a:p>
        </p:txBody>
      </p:sp>
      <p:pic>
        <p:nvPicPr>
          <p:cNvPr id="18" name="Graphic 17" descr="Bar graph with downward trend RTL">
            <a:extLst>
              <a:ext uri="{FF2B5EF4-FFF2-40B4-BE49-F238E27FC236}">
                <a16:creationId xmlns:a16="http://schemas.microsoft.com/office/drawing/2014/main" id="{BC1E812A-AB8A-CECB-1017-A1B4EE492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3647" y="1132420"/>
            <a:ext cx="1215613" cy="12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0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932274" y="6120790"/>
            <a:ext cx="2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63927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Findings and Recommendations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221D5DD-7237-75EA-06B9-9B9F5A4AF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81008"/>
              </p:ext>
            </p:extLst>
          </p:nvPr>
        </p:nvGraphicFramePr>
        <p:xfrm>
          <a:off x="647700" y="1304925"/>
          <a:ext cx="10896600" cy="520445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3791261657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3934992031"/>
                    </a:ext>
                  </a:extLst>
                </a:gridCol>
              </a:tblGrid>
              <a:tr h="531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Book Antiqua" panose="02040602050305030304" pitchFamily="18" charset="0"/>
                        </a:rPr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Recommendations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Book Antiqua" panose="0204060205030503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0902"/>
                  </a:ext>
                </a:extLst>
              </a:tr>
              <a:tr h="1657627">
                <a:tc>
                  <a:txBody>
                    <a:bodyPr/>
                    <a:lstStyle/>
                    <a:p>
                      <a:r>
                        <a:rPr lang="en-US" sz="2400" dirty="0"/>
                        <a:t>cost of goods sold (COGS) may be increasing at a faster rate than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Focus on improving gross margins by reducing COGS through better procurement practices or negotiating better prices with suppliers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8185"/>
                  </a:ext>
                </a:extLst>
              </a:tr>
              <a:tr h="917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 of Sales between High and Low Margin profits on products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81037"/>
                  </a:ext>
                </a:extLst>
              </a:tr>
              <a:tr h="2097507">
                <a:tc>
                  <a:txBody>
                    <a:bodyPr/>
                    <a:lstStyle/>
                    <a:p>
                      <a:r>
                        <a:rPr lang="en-US" sz="2400" dirty="0"/>
                        <a:t>Superstore may be invested heavily in promotion or marketing to support customers' retention and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Apply additional service charges to the suppliers such as: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Rebate Fee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Shelf Rental Fee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Marketing and Promotion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6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74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  <a:solidFill>
            <a:schemeClr val="accent6"/>
          </a:solidFill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3077" y="2690336"/>
            <a:ext cx="382584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Questions Time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4700" y="2406250"/>
            <a:ext cx="400436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 !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29681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B4AC66-DE06-96D5-6239-15CC521E4180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1101776" y="250863"/>
            <a:ext cx="38071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STATS  -  Customers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4BD71B-5413-0CF8-4D9E-25AF3ACD3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248071"/>
              </p:ext>
            </p:extLst>
          </p:nvPr>
        </p:nvGraphicFramePr>
        <p:xfrm>
          <a:off x="5234473" y="1257300"/>
          <a:ext cx="6566932" cy="5200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D3FF68-57EB-ACBE-D581-F26DB20D16F9}"/>
              </a:ext>
            </a:extLst>
          </p:cNvPr>
          <p:cNvSpPr txBox="1"/>
          <p:nvPr/>
        </p:nvSpPr>
        <p:spPr>
          <a:xfrm>
            <a:off x="1485268" y="2813914"/>
            <a:ext cx="4610731" cy="192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latin typeface="Book Antiqua" panose="02040602050305030304" pitchFamily="18" charset="0"/>
              </a:rPr>
              <a:t>1,590</a:t>
            </a:r>
            <a:r>
              <a:rPr lang="en-US" sz="2400" dirty="0">
                <a:latin typeface="Book Antiqua" panose="02040602050305030304" pitchFamily="18" charset="0"/>
              </a:rPr>
              <a:t> Customers with Majority of  </a:t>
            </a:r>
            <a:r>
              <a:rPr lang="en-US" sz="3200" b="1" dirty="0">
                <a:solidFill>
                  <a:schemeClr val="tx2"/>
                </a:solidFill>
                <a:latin typeface="Book Antiqua" panose="02040602050305030304" pitchFamily="18" charset="0"/>
              </a:rPr>
              <a:t>51%</a:t>
            </a:r>
            <a:r>
              <a:rPr lang="en-US" sz="2800" b="1" dirty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for Consumer Segment</a:t>
            </a:r>
          </a:p>
        </p:txBody>
      </p:sp>
      <p:pic>
        <p:nvPicPr>
          <p:cNvPr id="12" name="Graphic 11" descr="Group of men">
            <a:extLst>
              <a:ext uri="{FF2B5EF4-FFF2-40B4-BE49-F238E27FC236}">
                <a16:creationId xmlns:a16="http://schemas.microsoft.com/office/drawing/2014/main" id="{07EC04EF-9AF3-B88A-7A77-5E8B42E84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292" y="3332243"/>
            <a:ext cx="1069374" cy="1069374"/>
          </a:xfrm>
          <a:prstGeom prst="rect">
            <a:avLst/>
          </a:prstGeom>
        </p:spPr>
      </p:pic>
      <p:pic>
        <p:nvPicPr>
          <p:cNvPr id="17" name="Graphic 16" descr="Pie chart">
            <a:extLst>
              <a:ext uri="{FF2B5EF4-FFF2-40B4-BE49-F238E27FC236}">
                <a16:creationId xmlns:a16="http://schemas.microsoft.com/office/drawing/2014/main" id="{368B8B7D-8CE2-3227-463E-BF8D01B55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88DD5-EE65-AFDC-DB57-BC76ABB4157C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F265-23D4-377C-AAA2-33887263F4F7}"/>
              </a:ext>
            </a:extLst>
          </p:cNvPr>
          <p:cNvSpPr txBox="1"/>
          <p:nvPr/>
        </p:nvSpPr>
        <p:spPr>
          <a:xfrm>
            <a:off x="1101776" y="250863"/>
            <a:ext cx="37798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STATS  -  PRODUCTS</a:t>
            </a:r>
          </a:p>
        </p:txBody>
      </p:sp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47D4F938-D79D-6287-54EB-04F15559C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68C6C29C-EE2F-FF24-00AD-0CEA137223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0981979"/>
                  </p:ext>
                </p:extLst>
              </p:nvPr>
            </p:nvGraphicFramePr>
            <p:xfrm>
              <a:off x="381001" y="1936376"/>
              <a:ext cx="11312562" cy="4434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68C6C29C-EE2F-FF24-00AD-0CEA137223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001" y="1936376"/>
                <a:ext cx="11312562" cy="4434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B188AED-1F9A-4E6B-83A3-C4F76E50F801}"/>
              </a:ext>
            </a:extLst>
          </p:cNvPr>
          <p:cNvSpPr txBox="1"/>
          <p:nvPr/>
        </p:nvSpPr>
        <p:spPr>
          <a:xfrm>
            <a:off x="303008" y="1320725"/>
            <a:ext cx="466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Highest Revenue is by </a:t>
            </a:r>
            <a:r>
              <a:rPr lang="en-US" sz="2000" b="1" dirty="0">
                <a:solidFill>
                  <a:schemeClr val="tx2"/>
                </a:solidFill>
              </a:rPr>
              <a:t>Phones</a:t>
            </a:r>
            <a:r>
              <a:rPr lang="en-US" dirty="0">
                <a:solidFill>
                  <a:schemeClr val="tx2"/>
                </a:solidFill>
              </a:rPr>
              <a:t> with </a:t>
            </a:r>
            <a:r>
              <a:rPr lang="en-US" sz="2400" b="1" dirty="0">
                <a:solidFill>
                  <a:schemeClr val="tx2"/>
                </a:solidFill>
              </a:rPr>
              <a:t>32M+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5ADD3-4D45-3D6A-1935-70C5F7C6E836}"/>
              </a:ext>
            </a:extLst>
          </p:cNvPr>
          <p:cNvSpPr txBox="1"/>
          <p:nvPr/>
        </p:nvSpPr>
        <p:spPr>
          <a:xfrm>
            <a:off x="7491356" y="1320725"/>
            <a:ext cx="439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Lowest Revenue is by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Labels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1M+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B4AC66-DE06-96D5-6239-15CC521E4180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1101776" y="250863"/>
            <a:ext cx="37798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STATS  -  PRODUCTS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7" name="Graphic 16" descr="Pie chart">
            <a:extLst>
              <a:ext uri="{FF2B5EF4-FFF2-40B4-BE49-F238E27FC236}">
                <a16:creationId xmlns:a16="http://schemas.microsoft.com/office/drawing/2014/main" id="{368B8B7D-8CE2-3227-463E-BF8D01B5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3E8687-825E-4FA1-9C37-0F3FA344B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782363"/>
              </p:ext>
            </p:extLst>
          </p:nvPr>
        </p:nvGraphicFramePr>
        <p:xfrm>
          <a:off x="4625788" y="1304925"/>
          <a:ext cx="7185212" cy="554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A21A24-8B33-A22B-A0EF-B10F04EB6E69}"/>
              </a:ext>
            </a:extLst>
          </p:cNvPr>
          <p:cNvSpPr txBox="1"/>
          <p:nvPr/>
        </p:nvSpPr>
        <p:spPr>
          <a:xfrm>
            <a:off x="651225" y="3129216"/>
            <a:ext cx="4244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Tables as Sub-Category recorded loss of  </a:t>
            </a:r>
            <a:r>
              <a:rPr lang="en-US" sz="3200" b="1" dirty="0">
                <a:solidFill>
                  <a:schemeClr val="tx2"/>
                </a:solidFill>
              </a:rPr>
              <a:t>59K+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7C530620-4967-6E56-05FD-FA6A6D76CA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7283" y="1453057"/>
            <a:ext cx="1286417" cy="12864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6F72B-8B99-CCF3-84CB-99062C119918}"/>
              </a:ext>
            </a:extLst>
          </p:cNvPr>
          <p:cNvSpPr txBox="1"/>
          <p:nvPr/>
        </p:nvSpPr>
        <p:spPr>
          <a:xfrm>
            <a:off x="588833" y="4631378"/>
            <a:ext cx="4244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However, products sold in the same order covered </a:t>
            </a:r>
            <a:r>
              <a:rPr lang="en-US" sz="3200" b="1" dirty="0">
                <a:solidFill>
                  <a:schemeClr val="accent3"/>
                </a:solidFill>
              </a:rPr>
              <a:t>77%</a:t>
            </a:r>
            <a:r>
              <a:rPr lang="en-US" sz="2400" dirty="0"/>
              <a:t> of the loss</a:t>
            </a:r>
          </a:p>
        </p:txBody>
      </p:sp>
    </p:spTree>
    <p:extLst>
      <p:ext uri="{BB962C8B-B14F-4D97-AF65-F5344CB8AC3E}">
        <p14:creationId xmlns:p14="http://schemas.microsoft.com/office/powerpoint/2010/main" val="230484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B4AC66-DE06-96D5-6239-15CC521E4180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1101776" y="250863"/>
            <a:ext cx="37798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STATS  -  PRODUCTS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7" name="Graphic 16" descr="Pie chart">
            <a:extLst>
              <a:ext uri="{FF2B5EF4-FFF2-40B4-BE49-F238E27FC236}">
                <a16:creationId xmlns:a16="http://schemas.microsoft.com/office/drawing/2014/main" id="{368B8B7D-8CE2-3227-463E-BF8D01B5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21A24-8B33-A22B-A0EF-B10F04EB6E69}"/>
              </a:ext>
            </a:extLst>
          </p:cNvPr>
          <p:cNvSpPr txBox="1"/>
          <p:nvPr/>
        </p:nvSpPr>
        <p:spPr>
          <a:xfrm>
            <a:off x="381000" y="2161723"/>
            <a:ext cx="4244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opposite, </a:t>
            </a:r>
            <a:r>
              <a:rPr lang="en-US" sz="3200" b="1" dirty="0"/>
              <a:t>Binders</a:t>
            </a:r>
            <a:r>
              <a:rPr lang="en-US" sz="2400" dirty="0"/>
              <a:t> as Sub-Category recorded the Highest profit  by </a:t>
            </a:r>
            <a:r>
              <a:rPr lang="en-US" sz="3200" b="1" dirty="0">
                <a:solidFill>
                  <a:schemeClr val="tx2"/>
                </a:solidFill>
              </a:rPr>
              <a:t>91K+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1B2BAD-818F-4F5D-9E98-300DF1C21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658686"/>
              </p:ext>
            </p:extLst>
          </p:nvPr>
        </p:nvGraphicFramePr>
        <p:xfrm>
          <a:off x="4098664" y="1140312"/>
          <a:ext cx="7712336" cy="5340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70EAF6-7C9D-3F13-77A8-3860E7402D55}"/>
              </a:ext>
            </a:extLst>
          </p:cNvPr>
          <p:cNvSpPr txBox="1"/>
          <p:nvPr/>
        </p:nvSpPr>
        <p:spPr>
          <a:xfrm>
            <a:off x="349522" y="3977227"/>
            <a:ext cx="42447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</a:t>
            </a:r>
            <a:r>
              <a:rPr lang="en-US" sz="3600" b="1" dirty="0"/>
              <a:t>Labels</a:t>
            </a:r>
            <a:r>
              <a:rPr lang="en-US" sz="2400" dirty="0"/>
              <a:t> as Sub-Category recorded the Highest profit margin by </a:t>
            </a:r>
            <a:r>
              <a:rPr lang="en-US" sz="3200" b="1" dirty="0">
                <a:solidFill>
                  <a:schemeClr val="tx2"/>
                </a:solidFill>
              </a:rPr>
              <a:t>1.4%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5324C89-DDA7-341E-DA71-5230D7E73E8D}"/>
              </a:ext>
            </a:extLst>
          </p:cNvPr>
          <p:cNvGrpSpPr/>
          <p:nvPr/>
        </p:nvGrpSpPr>
        <p:grpSpPr>
          <a:xfrm>
            <a:off x="8459909" y="1577821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576A31-B4BC-1E3A-A406-53DB8A271443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solidFill>
                    <a:schemeClr val="bg1"/>
                  </a:solidFill>
                  <a:latin typeface="+mj-lt"/>
                </a:rPr>
                <a:t>17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021EA3-E501-1ACC-A20B-E23CFF57042A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 of products:  $864,299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</a:extLst>
          </p:cNvPr>
          <p:cNvGrpSpPr/>
          <p:nvPr/>
        </p:nvGrpSpPr>
        <p:grpSpPr>
          <a:xfrm>
            <a:off x="304800" y="4128199"/>
            <a:ext cx="3419021" cy="2214588"/>
            <a:chOff x="304800" y="4060864"/>
            <a:chExt cx="3419021" cy="22145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Number of Products in each Category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solidFill>
                    <a:schemeClr val="bg1"/>
                  </a:solidFill>
                  <a:latin typeface="+mj-lt"/>
                </a:rPr>
                <a:t>10,292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Average Unit Price: $83.97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7C50A8E-3918-4827-975A-99A3EAB66BFA}"/>
              </a:ext>
            </a:extLst>
          </p:cNvPr>
          <p:cNvSpPr/>
          <p:nvPr/>
        </p:nvSpPr>
        <p:spPr>
          <a:xfrm>
            <a:off x="1685698" y="1242245"/>
            <a:ext cx="657225" cy="65722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51F8D54-5195-4686-B421-E1F7E4D42652}"/>
              </a:ext>
            </a:extLst>
          </p:cNvPr>
          <p:cNvSpPr/>
          <p:nvPr/>
        </p:nvSpPr>
        <p:spPr>
          <a:xfrm>
            <a:off x="9845376" y="1242245"/>
            <a:ext cx="657225" cy="65722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2AD138-6B8C-40CA-A949-80EE0AE830BE}"/>
              </a:ext>
            </a:extLst>
          </p:cNvPr>
          <p:cNvSpPr/>
          <p:nvPr/>
        </p:nvSpPr>
        <p:spPr>
          <a:xfrm>
            <a:off x="1547323" y="2768999"/>
            <a:ext cx="933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1"/>
                </a:solidFill>
              </a:rPr>
              <a:t>Products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10030320" y="1427188"/>
            <a:ext cx="287338" cy="287338"/>
            <a:chOff x="304800" y="771525"/>
            <a:chExt cx="287338" cy="287338"/>
          </a:xfrm>
          <a:solidFill>
            <a:schemeClr val="accent6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4360009" y="3107553"/>
            <a:ext cx="3419021" cy="9626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400" b="1" dirty="0"/>
              <a:t>Most Expensive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4360009" y="4903042"/>
            <a:ext cx="3419021" cy="41910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Product (</a:t>
            </a:r>
            <a:r>
              <a:rPr lang="en-US" sz="1200" dirty="0">
                <a:solidFill>
                  <a:schemeClr val="bg1"/>
                </a:solidFill>
              </a:rPr>
              <a:t>Motorola Smart Phone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4360009" y="4486599"/>
            <a:ext cx="3419021" cy="41910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Sub Category (Tables)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>
            <a:off x="4360009" y="4070155"/>
            <a:ext cx="3419021" cy="41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Category (Technology)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10653A-F5C8-47DE-8D3E-A0B5438ED781}"/>
              </a:ext>
            </a:extLst>
          </p:cNvPr>
          <p:cNvSpPr/>
          <p:nvPr/>
        </p:nvSpPr>
        <p:spPr>
          <a:xfrm>
            <a:off x="5740907" y="2772617"/>
            <a:ext cx="657225" cy="657225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6778047" y="4110427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$328,733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6778047" y="4524581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$107,534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6778047" y="494331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$5,337</a:t>
            </a:r>
          </a:p>
        </p:txBody>
      </p:sp>
      <p:graphicFrame>
        <p:nvGraphicFramePr>
          <p:cNvPr id="1027" name="Chart 1026">
            <a:extLst>
              <a:ext uri="{FF2B5EF4-FFF2-40B4-BE49-F238E27FC236}">
                <a16:creationId xmlns:a16="http://schemas.microsoft.com/office/drawing/2014/main" id="{1B17C7EB-0FAD-41E6-9BE9-1AEB806F6571}"/>
              </a:ext>
            </a:extLst>
          </p:cNvPr>
          <p:cNvGraphicFramePr/>
          <p:nvPr/>
        </p:nvGraphicFramePr>
        <p:xfrm>
          <a:off x="1950812" y="4658422"/>
          <a:ext cx="1825175" cy="15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7" name="Rectangle 186">
            <a:extLst>
              <a:ext uri="{FF2B5EF4-FFF2-40B4-BE49-F238E27FC236}">
                <a16:creationId xmlns:a16="http://schemas.microsoft.com/office/drawing/2014/main" id="{B46D891C-8009-4D3A-AE8D-056B662B8089}"/>
              </a:ext>
            </a:extLst>
          </p:cNvPr>
          <p:cNvSpPr/>
          <p:nvPr/>
        </p:nvSpPr>
        <p:spPr>
          <a:xfrm>
            <a:off x="543656" y="4825732"/>
            <a:ext cx="1331136" cy="276999"/>
          </a:xfrm>
          <a:prstGeom prst="rect">
            <a:avLst/>
          </a:prstGeom>
          <a:solidFill>
            <a:schemeClr val="tx2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Office Supplies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A5AD744-30BD-4F9E-88ED-80B7CB0B905E}"/>
              </a:ext>
            </a:extLst>
          </p:cNvPr>
          <p:cNvSpPr/>
          <p:nvPr/>
        </p:nvSpPr>
        <p:spPr>
          <a:xfrm>
            <a:off x="543656" y="5992337"/>
            <a:ext cx="1331136" cy="276999"/>
          </a:xfrm>
          <a:prstGeom prst="rect">
            <a:avLst/>
          </a:prstGeom>
          <a:solidFill>
            <a:srgbClr val="DAD9D9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2"/>
                </a:solidFill>
              </a:rPr>
              <a:t>Furniture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B1ACF7-5AEB-4633-8F49-D88B53378400}"/>
              </a:ext>
            </a:extLst>
          </p:cNvPr>
          <p:cNvSpPr/>
          <p:nvPr/>
        </p:nvSpPr>
        <p:spPr>
          <a:xfrm>
            <a:off x="725907" y="4599164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5,689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7EB548-7973-4FFC-B967-63DC95FCDF00}"/>
              </a:ext>
            </a:extLst>
          </p:cNvPr>
          <p:cNvSpPr/>
          <p:nvPr/>
        </p:nvSpPr>
        <p:spPr>
          <a:xfrm>
            <a:off x="734508" y="5760913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E2E1E1"/>
                </a:solidFill>
                <a:latin typeface="+mj-lt"/>
              </a:rPr>
              <a:t>2,228</a:t>
            </a:r>
            <a:endParaRPr lang="en-US" b="1" dirty="0">
              <a:solidFill>
                <a:srgbClr val="E2E1E1"/>
              </a:solidFill>
              <a:latin typeface="+mj-lt"/>
            </a:endParaRPr>
          </a:p>
        </p:txBody>
      </p:sp>
      <p:pic>
        <p:nvPicPr>
          <p:cNvPr id="9" name="Graphic 8" descr="Barcode">
            <a:extLst>
              <a:ext uri="{FF2B5EF4-FFF2-40B4-BE49-F238E27FC236}">
                <a16:creationId xmlns:a16="http://schemas.microsoft.com/office/drawing/2014/main" id="{940B3951-9F31-72DF-9C8A-388CE026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305" y="1326168"/>
            <a:ext cx="505064" cy="505064"/>
          </a:xfrm>
          <a:prstGeom prst="rect">
            <a:avLst/>
          </a:prstGeom>
        </p:spPr>
      </p:pic>
      <p:pic>
        <p:nvPicPr>
          <p:cNvPr id="49" name="Graphic 48" descr="Dollar">
            <a:extLst>
              <a:ext uri="{FF2B5EF4-FFF2-40B4-BE49-F238E27FC236}">
                <a16:creationId xmlns:a16="http://schemas.microsoft.com/office/drawing/2014/main" id="{295A15D7-4B56-1211-F92A-C281B0317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8575" y="2856540"/>
            <a:ext cx="481888" cy="48188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3FC228-BD76-EF71-DE78-D53A32E6EFE3}"/>
              </a:ext>
            </a:extLst>
          </p:cNvPr>
          <p:cNvSpPr/>
          <p:nvPr/>
        </p:nvSpPr>
        <p:spPr>
          <a:xfrm>
            <a:off x="551996" y="5399552"/>
            <a:ext cx="1331136" cy="276999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57B3E-4EFF-29C1-4646-DF13F4C40AF7}"/>
              </a:ext>
            </a:extLst>
          </p:cNvPr>
          <p:cNvSpPr/>
          <p:nvPr/>
        </p:nvSpPr>
        <p:spPr>
          <a:xfrm>
            <a:off x="734247" y="5172984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2, 375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F5FF40-E6B6-E3CE-C59F-B6F19D1D74CC}"/>
              </a:ext>
            </a:extLst>
          </p:cNvPr>
          <p:cNvGrpSpPr/>
          <p:nvPr/>
        </p:nvGrpSpPr>
        <p:grpSpPr>
          <a:xfrm>
            <a:off x="8467385" y="4081303"/>
            <a:ext cx="3419021" cy="2214588"/>
            <a:chOff x="304800" y="4060864"/>
            <a:chExt cx="3419021" cy="2214588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D6F32CC-0AC1-CE90-EF38-7C891B4CF02C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9D7BD8-82D9-4859-AABA-30FC49B133DE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Top Products in Sub Categories</a:t>
              </a: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7" name="Chart 56">
                <a:extLst>
                  <a:ext uri="{FF2B5EF4-FFF2-40B4-BE49-F238E27FC236}">
                    <a16:creationId xmlns:a16="http://schemas.microsoft.com/office/drawing/2014/main" id="{79B7C48B-D4FD-A4C4-1109-B2E74EA2151D}"/>
                  </a:ext>
                </a:extLst>
              </p:cNvPr>
              <p:cNvGraphicFramePr/>
              <p:nvPr/>
            </p:nvGraphicFramePr>
            <p:xfrm>
              <a:off x="8553676" y="4495738"/>
              <a:ext cx="3371624" cy="17062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57" name="Chart 56">
                <a:extLst>
                  <a:ext uri="{FF2B5EF4-FFF2-40B4-BE49-F238E27FC236}">
                    <a16:creationId xmlns:a16="http://schemas.microsoft.com/office/drawing/2014/main" id="{79B7C48B-D4FD-A4C4-1109-B2E74EA215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53676" y="4495738"/>
                <a:ext cx="3371624" cy="1706263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Smart Phone">
            <a:extLst>
              <a:ext uri="{FF2B5EF4-FFF2-40B4-BE49-F238E27FC236}">
                <a16:creationId xmlns:a16="http://schemas.microsoft.com/office/drawing/2014/main" id="{891781A3-C0A3-E386-2C76-DFB217F3F4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0652" y="4876801"/>
            <a:ext cx="697746" cy="653522"/>
          </a:xfrm>
          <a:prstGeom prst="rect">
            <a:avLst/>
          </a:prstGeom>
        </p:spPr>
      </p:pic>
      <p:pic>
        <p:nvPicPr>
          <p:cNvPr id="63" name="Graphic 62" descr="Contract RTL">
            <a:extLst>
              <a:ext uri="{FF2B5EF4-FFF2-40B4-BE49-F238E27FC236}">
                <a16:creationId xmlns:a16="http://schemas.microsoft.com/office/drawing/2014/main" id="{5D4DC64C-73BF-8759-21E0-3B979198C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35154" y="4860372"/>
            <a:ext cx="682346" cy="682346"/>
          </a:xfrm>
          <a:prstGeom prst="rect">
            <a:avLst/>
          </a:prstGeom>
        </p:spPr>
      </p:pic>
      <p:pic>
        <p:nvPicPr>
          <p:cNvPr id="65" name="Graphic 64" descr="Document">
            <a:extLst>
              <a:ext uri="{FF2B5EF4-FFF2-40B4-BE49-F238E27FC236}">
                <a16:creationId xmlns:a16="http://schemas.microsoft.com/office/drawing/2014/main" id="{FD24B0D2-FBB4-908E-02B1-3527A99ED1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47239" y="4860372"/>
            <a:ext cx="656450" cy="6564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788DD5-EE65-AFDC-DB57-BC76ABB4157C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F265-23D4-377C-AAA2-33887263F4F7}"/>
              </a:ext>
            </a:extLst>
          </p:cNvPr>
          <p:cNvSpPr txBox="1"/>
          <p:nvPr/>
        </p:nvSpPr>
        <p:spPr>
          <a:xfrm>
            <a:off x="1101776" y="250863"/>
            <a:ext cx="51985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DASHBOARD  -  PRODUCTS</a:t>
            </a:r>
          </a:p>
        </p:txBody>
      </p:sp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47D4F938-D79D-6287-54EB-04F15559C0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9F6DC5-A27E-9321-460A-AD5A65581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196451"/>
              </p:ext>
            </p:extLst>
          </p:nvPr>
        </p:nvGraphicFramePr>
        <p:xfrm>
          <a:off x="11596744" y="3338428"/>
          <a:ext cx="754286" cy="5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6DA03F2-94AA-89C6-8E6E-48FF0D748F9A}"/>
              </a:ext>
            </a:extLst>
          </p:cNvPr>
          <p:cNvSpPr/>
          <p:nvPr/>
        </p:nvSpPr>
        <p:spPr>
          <a:xfrm>
            <a:off x="9433737" y="2768999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1"/>
                </a:solidFill>
              </a:rPr>
              <a:t>Sub Categories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37509D2-0CBC-4371-A05E-AF36659B07F3}"/>
              </a:ext>
            </a:extLst>
          </p:cNvPr>
          <p:cNvGrpSpPr/>
          <p:nvPr/>
        </p:nvGrpSpPr>
        <p:grpSpPr>
          <a:xfrm>
            <a:off x="304800" y="4128199"/>
            <a:ext cx="3419021" cy="2214588"/>
            <a:chOff x="304800" y="4060864"/>
            <a:chExt cx="3419021" cy="22145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A28CFA6-1725-41B9-AFC0-2D9C4C887905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0232FB-F1E3-4951-A55C-3F3342DF6A13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Revenue by Category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</a:extLst>
          </p:cNvPr>
          <p:cNvGrpSpPr/>
          <p:nvPr/>
        </p:nvGrpSpPr>
        <p:grpSpPr>
          <a:xfrm>
            <a:off x="304800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solidFill>
                    <a:schemeClr val="bg1"/>
                  </a:solidFill>
                  <a:latin typeface="+mj-lt"/>
                </a:rPr>
                <a:t>966,545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Average Qty per Order: 3 Units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7C50A8E-3918-4827-975A-99A3EAB66BFA}"/>
              </a:ext>
            </a:extLst>
          </p:cNvPr>
          <p:cNvSpPr/>
          <p:nvPr/>
        </p:nvSpPr>
        <p:spPr>
          <a:xfrm>
            <a:off x="1685698" y="1242245"/>
            <a:ext cx="657225" cy="657225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C834D-A801-489D-B18E-A3C9646F4D2E}"/>
              </a:ext>
            </a:extLst>
          </p:cNvPr>
          <p:cNvGrpSpPr/>
          <p:nvPr/>
        </p:nvGrpSpPr>
        <p:grpSpPr>
          <a:xfrm>
            <a:off x="8464478" y="157718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A0A31DB-DD27-4F64-AB8C-EC7887B70CFD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latin typeface="+mj-lt"/>
                </a:rPr>
                <a:t>$243,464,752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6A4160-8BE0-4F42-8528-A692DB7BDCCE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51F8D54-5195-4686-B421-E1F7E4D42652}"/>
              </a:ext>
            </a:extLst>
          </p:cNvPr>
          <p:cNvSpPr/>
          <p:nvPr/>
        </p:nvSpPr>
        <p:spPr>
          <a:xfrm>
            <a:off x="9845376" y="1242245"/>
            <a:ext cx="657225" cy="65722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68AE60-C71A-4B80-811C-CAC02ADD32C2}"/>
              </a:ext>
            </a:extLst>
          </p:cNvPr>
          <p:cNvSpPr/>
          <p:nvPr/>
        </p:nvSpPr>
        <p:spPr>
          <a:xfrm>
            <a:off x="8464478" y="2768999"/>
            <a:ext cx="3419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1"/>
                </a:solidFill>
              </a:rPr>
              <a:t>Total Revenue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E2AD138-6B8C-40CA-A949-80EE0AE830BE}"/>
              </a:ext>
            </a:extLst>
          </p:cNvPr>
          <p:cNvSpPr/>
          <p:nvPr/>
        </p:nvSpPr>
        <p:spPr>
          <a:xfrm>
            <a:off x="1402958" y="2768999"/>
            <a:ext cx="1222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b="1" dirty="0">
                <a:solidFill>
                  <a:schemeClr val="bg1"/>
                </a:solidFill>
              </a:rPr>
              <a:t>Total Orders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F061177-3A0B-4D94-95FF-46770B8B2E9B}"/>
              </a:ext>
            </a:extLst>
          </p:cNvPr>
          <p:cNvSpPr/>
          <p:nvPr/>
        </p:nvSpPr>
        <p:spPr>
          <a:xfrm>
            <a:off x="4360009" y="3107553"/>
            <a:ext cx="3419021" cy="962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400" b="1" dirty="0"/>
              <a:t>Top 3 Products Revenue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4360009" y="4903042"/>
            <a:ext cx="3419021" cy="41910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Cisco Smart Phone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4360009" y="4486599"/>
            <a:ext cx="3419021" cy="419100"/>
          </a:xfrm>
          <a:prstGeom prst="rect">
            <a:avLst/>
          </a:prstGeom>
          <a:solidFill>
            <a:schemeClr val="accent6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Canon </a:t>
            </a:r>
            <a:r>
              <a:rPr lang="en-US" sz="1400" dirty="0" err="1">
                <a:solidFill>
                  <a:schemeClr val="bg1"/>
                </a:solidFill>
              </a:rPr>
              <a:t>imageCLASS</a:t>
            </a:r>
            <a:r>
              <a:rPr lang="en-US" sz="1400" dirty="0">
                <a:solidFill>
                  <a:schemeClr val="bg1"/>
                </a:solidFill>
              </a:rPr>
              <a:t> 2200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>
            <a:off x="4360009" y="4070155"/>
            <a:ext cx="3419021" cy="41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Apple Smart Phone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10653A-F5C8-47DE-8D3E-A0B5438ED781}"/>
              </a:ext>
            </a:extLst>
          </p:cNvPr>
          <p:cNvSpPr/>
          <p:nvPr/>
        </p:nvSpPr>
        <p:spPr>
          <a:xfrm>
            <a:off x="5740907" y="2772617"/>
            <a:ext cx="657225" cy="65722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6778047" y="4110427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$1,824,596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6778047" y="4524581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$1,743,695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6778047" y="494331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$1,713,726</a:t>
            </a:r>
          </a:p>
        </p:txBody>
      </p:sp>
      <p:graphicFrame>
        <p:nvGraphicFramePr>
          <p:cNvPr id="1027" name="Chart 1026">
            <a:extLst>
              <a:ext uri="{FF2B5EF4-FFF2-40B4-BE49-F238E27FC236}">
                <a16:creationId xmlns:a16="http://schemas.microsoft.com/office/drawing/2014/main" id="{1B17C7EB-0FAD-41E6-9BE9-1AEB806F6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28340"/>
              </p:ext>
            </p:extLst>
          </p:nvPr>
        </p:nvGraphicFramePr>
        <p:xfrm>
          <a:off x="1950812" y="4658422"/>
          <a:ext cx="1825175" cy="15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7" name="Rectangle 186">
            <a:extLst>
              <a:ext uri="{FF2B5EF4-FFF2-40B4-BE49-F238E27FC236}">
                <a16:creationId xmlns:a16="http://schemas.microsoft.com/office/drawing/2014/main" id="{B46D891C-8009-4D3A-AE8D-056B662B8089}"/>
              </a:ext>
            </a:extLst>
          </p:cNvPr>
          <p:cNvSpPr/>
          <p:nvPr/>
        </p:nvSpPr>
        <p:spPr>
          <a:xfrm>
            <a:off x="543656" y="4825732"/>
            <a:ext cx="1331136" cy="276999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A5AD744-30BD-4F9E-88ED-80B7CB0B905E}"/>
              </a:ext>
            </a:extLst>
          </p:cNvPr>
          <p:cNvSpPr/>
          <p:nvPr/>
        </p:nvSpPr>
        <p:spPr>
          <a:xfrm>
            <a:off x="543656" y="5992337"/>
            <a:ext cx="1331136" cy="276999"/>
          </a:xfrm>
          <a:prstGeom prst="rect">
            <a:avLst/>
          </a:prstGeom>
          <a:solidFill>
            <a:srgbClr val="DAD9D9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2"/>
                </a:solidFill>
              </a:rPr>
              <a:t>Furniture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B1ACF7-5AEB-4633-8F49-D88B53378400}"/>
              </a:ext>
            </a:extLst>
          </p:cNvPr>
          <p:cNvSpPr/>
          <p:nvPr/>
        </p:nvSpPr>
        <p:spPr>
          <a:xfrm>
            <a:off x="725907" y="4599164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$91M+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7EB548-7973-4FFC-B967-63DC95FCDF00}"/>
              </a:ext>
            </a:extLst>
          </p:cNvPr>
          <p:cNvSpPr/>
          <p:nvPr/>
        </p:nvSpPr>
        <p:spPr>
          <a:xfrm>
            <a:off x="734508" y="5760913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E2E1E1"/>
                </a:solidFill>
                <a:latin typeface="+mj-lt"/>
              </a:rPr>
              <a:t>78.8M+</a:t>
            </a:r>
            <a:endParaRPr lang="en-US" b="1" dirty="0">
              <a:solidFill>
                <a:srgbClr val="E2E1E1"/>
              </a:solidFill>
              <a:latin typeface="+mj-lt"/>
            </a:endParaRPr>
          </a:p>
        </p:txBody>
      </p:sp>
      <p:pic>
        <p:nvPicPr>
          <p:cNvPr id="9" name="Graphic 8" descr="Barcode">
            <a:extLst>
              <a:ext uri="{FF2B5EF4-FFF2-40B4-BE49-F238E27FC236}">
                <a16:creationId xmlns:a16="http://schemas.microsoft.com/office/drawing/2014/main" id="{940B3951-9F31-72DF-9C8A-388CE026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305" y="1326168"/>
            <a:ext cx="505064" cy="50506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3FC228-BD76-EF71-DE78-D53A32E6EFE3}"/>
              </a:ext>
            </a:extLst>
          </p:cNvPr>
          <p:cNvSpPr/>
          <p:nvPr/>
        </p:nvSpPr>
        <p:spPr>
          <a:xfrm>
            <a:off x="551996" y="5399552"/>
            <a:ext cx="1331136" cy="276999"/>
          </a:xfrm>
          <a:prstGeom prst="rect">
            <a:avLst/>
          </a:prstGeom>
          <a:solidFill>
            <a:schemeClr val="tx2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Office Supplies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357B3E-4EFF-29C1-4646-DF13F4C40AF7}"/>
              </a:ext>
            </a:extLst>
          </p:cNvPr>
          <p:cNvSpPr/>
          <p:nvPr/>
        </p:nvSpPr>
        <p:spPr>
          <a:xfrm>
            <a:off x="734247" y="5172984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43M+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88DD5-EE65-AFDC-DB57-BC76ABB4157C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F265-23D4-377C-AAA2-33887263F4F7}"/>
              </a:ext>
            </a:extLst>
          </p:cNvPr>
          <p:cNvSpPr txBox="1"/>
          <p:nvPr/>
        </p:nvSpPr>
        <p:spPr>
          <a:xfrm>
            <a:off x="1101776" y="250863"/>
            <a:ext cx="425276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DASHBOARD  -  SALES</a:t>
            </a:r>
          </a:p>
        </p:txBody>
      </p:sp>
      <p:pic>
        <p:nvPicPr>
          <p:cNvPr id="11" name="Graphic 10" descr="Pie chart">
            <a:extLst>
              <a:ext uri="{FF2B5EF4-FFF2-40B4-BE49-F238E27FC236}">
                <a16:creationId xmlns:a16="http://schemas.microsoft.com/office/drawing/2014/main" id="{47D4F938-D79D-6287-54EB-04F15559C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381" y="175157"/>
            <a:ext cx="664598" cy="6645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293DF5-060C-6BA3-2802-795B529A323B}"/>
              </a:ext>
            </a:extLst>
          </p:cNvPr>
          <p:cNvSpPr txBox="1"/>
          <p:nvPr/>
        </p:nvSpPr>
        <p:spPr>
          <a:xfrm>
            <a:off x="8464478" y="3382195"/>
            <a:ext cx="3419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Revenue per Order: $251.89</a:t>
            </a:r>
          </a:p>
        </p:txBody>
      </p:sp>
      <p:pic>
        <p:nvPicPr>
          <p:cNvPr id="2" name="Graphic 1" descr="Dollar">
            <a:extLst>
              <a:ext uri="{FF2B5EF4-FFF2-40B4-BE49-F238E27FC236}">
                <a16:creationId xmlns:a16="http://schemas.microsoft.com/office/drawing/2014/main" id="{69409889-91F1-3003-B542-6B60F5387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8807" y="1345763"/>
            <a:ext cx="481888" cy="481888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25850" y="2963884"/>
            <a:ext cx="287338" cy="287338"/>
            <a:chOff x="304800" y="771525"/>
            <a:chExt cx="287338" cy="287338"/>
          </a:xfrm>
          <a:solidFill>
            <a:schemeClr val="accent6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FE30C0-4D59-4B98-CA87-061598C6DB87}"/>
              </a:ext>
            </a:extLst>
          </p:cNvPr>
          <p:cNvGrpSpPr/>
          <p:nvPr/>
        </p:nvGrpSpPr>
        <p:grpSpPr>
          <a:xfrm>
            <a:off x="8487557" y="4128199"/>
            <a:ext cx="3419021" cy="2214588"/>
            <a:chOff x="304800" y="4060864"/>
            <a:chExt cx="3419021" cy="22145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34E806-00B0-E5A3-DF04-0A4E73C6E87A}"/>
                </a:ext>
              </a:extLst>
            </p:cNvPr>
            <p:cNvSpPr/>
            <p:nvPr/>
          </p:nvSpPr>
          <p:spPr>
            <a:xfrm>
              <a:off x="304800" y="4060864"/>
              <a:ext cx="3419021" cy="22145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en-US" sz="3600" b="1" dirty="0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B11ADC-3BC5-94B1-ACE6-34DDB6F6195B}"/>
                </a:ext>
              </a:extLst>
            </p:cNvPr>
            <p:cNvSpPr/>
            <p:nvPr/>
          </p:nvSpPr>
          <p:spPr>
            <a:xfrm>
              <a:off x="304800" y="4060864"/>
              <a:ext cx="3419021" cy="419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Revenue by Segment</a:t>
              </a: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0E71F68-79FF-00C4-9216-A574D6589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4518"/>
              </p:ext>
            </p:extLst>
          </p:nvPr>
        </p:nvGraphicFramePr>
        <p:xfrm>
          <a:off x="10110490" y="4584971"/>
          <a:ext cx="1825175" cy="1595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C0EDDE6-FECF-7522-B76B-B7129FB16393}"/>
              </a:ext>
            </a:extLst>
          </p:cNvPr>
          <p:cNvSpPr/>
          <p:nvPr/>
        </p:nvSpPr>
        <p:spPr>
          <a:xfrm>
            <a:off x="8703334" y="4752281"/>
            <a:ext cx="1331136" cy="276999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2F983C-ED70-73C4-1834-54E4F7505C1B}"/>
              </a:ext>
            </a:extLst>
          </p:cNvPr>
          <p:cNvSpPr/>
          <p:nvPr/>
        </p:nvSpPr>
        <p:spPr>
          <a:xfrm>
            <a:off x="8703334" y="5918886"/>
            <a:ext cx="1331136" cy="276999"/>
          </a:xfrm>
          <a:prstGeom prst="rect">
            <a:avLst/>
          </a:prstGeom>
          <a:solidFill>
            <a:srgbClr val="DAD9D9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accent6"/>
                </a:solidFill>
              </a:rPr>
              <a:t>Home Office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E9C5E-6429-FDD6-27BF-64D07B68F29C}"/>
              </a:ext>
            </a:extLst>
          </p:cNvPr>
          <p:cNvSpPr/>
          <p:nvPr/>
        </p:nvSpPr>
        <p:spPr>
          <a:xfrm>
            <a:off x="8885585" y="4525713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accent6"/>
                </a:solidFill>
                <a:latin typeface="+mj-lt"/>
              </a:rPr>
              <a:t>$123M+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481777-DB55-9FBD-326C-CC837DA8BE80}"/>
              </a:ext>
            </a:extLst>
          </p:cNvPr>
          <p:cNvSpPr/>
          <p:nvPr/>
        </p:nvSpPr>
        <p:spPr>
          <a:xfrm>
            <a:off x="8894186" y="5687462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rgbClr val="E2E1E1"/>
                </a:solidFill>
                <a:latin typeface="+mj-lt"/>
              </a:rPr>
              <a:t>45M+</a:t>
            </a:r>
            <a:endParaRPr lang="en-US" b="1" dirty="0">
              <a:solidFill>
                <a:srgbClr val="E2E1E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4CF7EC-9E70-927B-A443-BD242C5C78AF}"/>
              </a:ext>
            </a:extLst>
          </p:cNvPr>
          <p:cNvSpPr/>
          <p:nvPr/>
        </p:nvSpPr>
        <p:spPr>
          <a:xfrm>
            <a:off x="8711674" y="5326101"/>
            <a:ext cx="1331136" cy="276999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solidFill>
                  <a:schemeClr val="accent6"/>
                </a:solidFill>
              </a:rPr>
              <a:t>Corporate</a:t>
            </a:r>
          </a:p>
          <a:p>
            <a:pPr algn="ctr">
              <a:spcBef>
                <a:spcPts val="600"/>
              </a:spcBef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9C447-B688-5D78-9217-CB41AC80D102}"/>
              </a:ext>
            </a:extLst>
          </p:cNvPr>
          <p:cNvSpPr/>
          <p:nvPr/>
        </p:nvSpPr>
        <p:spPr>
          <a:xfrm>
            <a:off x="8893925" y="5099533"/>
            <a:ext cx="95979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73M+</a:t>
            </a:r>
          </a:p>
        </p:txBody>
      </p:sp>
    </p:spTree>
    <p:extLst>
      <p:ext uri="{BB962C8B-B14F-4D97-AF65-F5344CB8AC3E}">
        <p14:creationId xmlns:p14="http://schemas.microsoft.com/office/powerpoint/2010/main" val="422112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932274" y="6120790"/>
            <a:ext cx="2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73561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KPI – KEY PERFORMANCE INDICATORS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2EF02B8-19AB-9262-BBED-1C94AC504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025614"/>
              </p:ext>
            </p:extLst>
          </p:nvPr>
        </p:nvGraphicFramePr>
        <p:xfrm>
          <a:off x="1805974" y="1961264"/>
          <a:ext cx="7012588" cy="3768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Tax with solid fill">
            <a:extLst>
              <a:ext uri="{FF2B5EF4-FFF2-40B4-BE49-F238E27FC236}">
                <a16:creationId xmlns:a16="http://schemas.microsoft.com/office/drawing/2014/main" id="{ADCA190D-75A6-1136-C392-A9EE723B2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6836" y="2348208"/>
            <a:ext cx="721354" cy="721354"/>
          </a:xfrm>
          <a:prstGeom prst="rect">
            <a:avLst/>
          </a:prstGeom>
        </p:spPr>
      </p:pic>
      <p:pic>
        <p:nvPicPr>
          <p:cNvPr id="12" name="Graphic 11" descr="Money with solid fill">
            <a:extLst>
              <a:ext uri="{FF2B5EF4-FFF2-40B4-BE49-F238E27FC236}">
                <a16:creationId xmlns:a16="http://schemas.microsoft.com/office/drawing/2014/main" id="{1A20D5F0-B0B1-4026-F85E-EEFDB2D0D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4481" y="3489521"/>
            <a:ext cx="721355" cy="721357"/>
          </a:xfrm>
          <a:prstGeom prst="rect">
            <a:avLst/>
          </a:prstGeom>
        </p:spPr>
      </p:pic>
      <p:pic>
        <p:nvPicPr>
          <p:cNvPr id="4" name="Graphic 3" descr="Upward trend">
            <a:extLst>
              <a:ext uri="{FF2B5EF4-FFF2-40B4-BE49-F238E27FC236}">
                <a16:creationId xmlns:a16="http://schemas.microsoft.com/office/drawing/2014/main" id="{72911A5E-834D-4CBE-9E7D-DFC7B8A6D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46836" y="4611107"/>
            <a:ext cx="721355" cy="721355"/>
          </a:xfrm>
          <a:prstGeom prst="rect">
            <a:avLst/>
          </a:prstGeom>
        </p:spPr>
      </p:pic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pic>
        <p:nvPicPr>
          <p:cNvPr id="11" name="Graphic 10" descr="Circle with right arrow">
            <a:extLst>
              <a:ext uri="{FF2B5EF4-FFF2-40B4-BE49-F238E27FC236}">
                <a16:creationId xmlns:a16="http://schemas.microsoft.com/office/drawing/2014/main" id="{99DA3B3A-08B7-35D1-3FBB-0251B6A8B5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8922765" y="2404381"/>
            <a:ext cx="665181" cy="665181"/>
          </a:xfrm>
          <a:prstGeom prst="rect">
            <a:avLst/>
          </a:prstGeom>
        </p:spPr>
      </p:pic>
      <p:pic>
        <p:nvPicPr>
          <p:cNvPr id="16" name="Graphic 15" descr="Circle with right arrow">
            <a:extLst>
              <a:ext uri="{FF2B5EF4-FFF2-40B4-BE49-F238E27FC236}">
                <a16:creationId xmlns:a16="http://schemas.microsoft.com/office/drawing/2014/main" id="{CFA2CD6B-FD50-7ED7-B9D6-185EB86189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8922764" y="4639193"/>
            <a:ext cx="665181" cy="665181"/>
          </a:xfrm>
          <a:prstGeom prst="rect">
            <a:avLst/>
          </a:prstGeom>
        </p:spPr>
      </p:pic>
      <p:pic>
        <p:nvPicPr>
          <p:cNvPr id="17" name="Graphic 16" descr="Circle with right arrow">
            <a:extLst>
              <a:ext uri="{FF2B5EF4-FFF2-40B4-BE49-F238E27FC236}">
                <a16:creationId xmlns:a16="http://schemas.microsoft.com/office/drawing/2014/main" id="{B166D943-0684-3BDC-0121-0717EDDB05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8922764" y="3535514"/>
            <a:ext cx="665181" cy="6651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D0367-73CF-B7CA-1CC0-D9A06CE49347}"/>
              </a:ext>
            </a:extLst>
          </p:cNvPr>
          <p:cNvSpPr txBox="1"/>
          <p:nvPr/>
        </p:nvSpPr>
        <p:spPr>
          <a:xfrm>
            <a:off x="9587945" y="2529097"/>
            <a:ext cx="128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45832-8103-CDC7-319A-D4FCB774423D}"/>
              </a:ext>
            </a:extLst>
          </p:cNvPr>
          <p:cNvSpPr txBox="1"/>
          <p:nvPr/>
        </p:nvSpPr>
        <p:spPr>
          <a:xfrm>
            <a:off x="9587945" y="4777749"/>
            <a:ext cx="128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858B1-B4A0-6EB1-4201-7362CADE657B}"/>
              </a:ext>
            </a:extLst>
          </p:cNvPr>
          <p:cNvSpPr txBox="1"/>
          <p:nvPr/>
        </p:nvSpPr>
        <p:spPr>
          <a:xfrm>
            <a:off x="9587945" y="3686569"/>
            <a:ext cx="1287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EC4E7-DECA-D8A8-278C-E777E25B5126}"/>
              </a:ext>
            </a:extLst>
          </p:cNvPr>
          <p:cNvSpPr/>
          <p:nvPr/>
        </p:nvSpPr>
        <p:spPr>
          <a:xfrm>
            <a:off x="-128016" y="-64008"/>
            <a:ext cx="12520102" cy="10100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932274" y="6120790"/>
            <a:ext cx="259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981189" y="228600"/>
            <a:ext cx="73561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tx2"/>
                </a:solidFill>
                <a:latin typeface="+mj-lt"/>
              </a:rPr>
              <a:t>KPI – KEY PERFORMANCE INDICATORS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7" name="Graphic 6" descr="Scale">
            <a:extLst>
              <a:ext uri="{FF2B5EF4-FFF2-40B4-BE49-F238E27FC236}">
                <a16:creationId xmlns:a16="http://schemas.microsoft.com/office/drawing/2014/main" id="{A8BC7C9A-3C5C-32CE-7B10-DB4C1E4C8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78" y="45684"/>
            <a:ext cx="790617" cy="790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705B0-E6FC-446A-C229-53DB286FACBE}"/>
              </a:ext>
            </a:extLst>
          </p:cNvPr>
          <p:cNvSpPr txBox="1"/>
          <p:nvPr/>
        </p:nvSpPr>
        <p:spPr>
          <a:xfrm>
            <a:off x="647699" y="1047874"/>
            <a:ext cx="309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Book Antiqua" panose="02040602050305030304" pitchFamily="18" charset="0"/>
              </a:rPr>
              <a:t>Profitability</a:t>
            </a:r>
            <a:endParaRPr lang="en-US" sz="2000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BD240-B392-9B41-92C9-E7ECB5204DF6}"/>
              </a:ext>
            </a:extLst>
          </p:cNvPr>
          <p:cNvSpPr txBox="1"/>
          <p:nvPr/>
        </p:nvSpPr>
        <p:spPr>
          <a:xfrm>
            <a:off x="647700" y="1910102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Book Antiqua" panose="02040602050305030304" pitchFamily="18" charset="0"/>
              </a:rPr>
              <a:t>Limitation:</a:t>
            </a:r>
            <a:endParaRPr lang="en-US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9C23F-49A9-4EEE-D9D3-F164FBF97F29}"/>
              </a:ext>
            </a:extLst>
          </p:cNvPr>
          <p:cNvSpPr txBox="1"/>
          <p:nvPr/>
        </p:nvSpPr>
        <p:spPr>
          <a:xfrm>
            <a:off x="731520" y="2494877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Superstore datasets did not provide the details of </a:t>
            </a:r>
            <a:r>
              <a:rPr lang="en-US" sz="2400" b="1" dirty="0"/>
              <a:t>cost</a:t>
            </a:r>
            <a:r>
              <a:rPr lang="en-US" sz="2400" dirty="0"/>
              <a:t> to measure the impact of cost change on profitability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CC96D-1AB0-6D58-746F-970C19DB718C}"/>
              </a:ext>
            </a:extLst>
          </p:cNvPr>
          <p:cNvSpPr txBox="1"/>
          <p:nvPr/>
        </p:nvSpPr>
        <p:spPr>
          <a:xfrm>
            <a:off x="647699" y="3610324"/>
            <a:ext cx="2633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Book Antiqua" panose="02040602050305030304" pitchFamily="18" charset="0"/>
              </a:rPr>
              <a:t>Assumption:</a:t>
            </a:r>
            <a:endParaRPr lang="en-US" dirty="0">
              <a:solidFill>
                <a:schemeClr val="accent3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6B126-FEFB-E852-8CB0-940905AF4064}"/>
              </a:ext>
            </a:extLst>
          </p:cNvPr>
          <p:cNvSpPr txBox="1"/>
          <p:nvPr/>
        </p:nvSpPr>
        <p:spPr>
          <a:xfrm>
            <a:off x="647699" y="4195099"/>
            <a:ext cx="969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assumed the profit on the orders is the Gross Profit(</a:t>
            </a:r>
            <a:r>
              <a:rPr lang="en-US" sz="2400" b="1" dirty="0"/>
              <a:t>GP</a:t>
            </a:r>
            <a:r>
              <a:rPr lang="en-US" sz="2400" dirty="0"/>
              <a:t>), therefore we can get the </a:t>
            </a:r>
            <a:r>
              <a:rPr lang="en-US" sz="2400" b="1" dirty="0"/>
              <a:t>GP</a:t>
            </a:r>
            <a:r>
              <a:rPr lang="en-US" sz="2400" dirty="0"/>
              <a:t> and by subtracting sales from profit we get the cost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634368-A05E-6260-C9A9-DE212037CEDF}"/>
              </a:ext>
            </a:extLst>
          </p:cNvPr>
          <p:cNvSpPr/>
          <p:nvPr/>
        </p:nvSpPr>
        <p:spPr>
          <a:xfrm>
            <a:off x="2345167" y="5152913"/>
            <a:ext cx="7078532" cy="133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1.Gross Profit (GP)   = Sales – COS (Cost of Sales)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2. Profit Margin= 	 (GP / Sales) x 100</a:t>
            </a:r>
          </a:p>
        </p:txBody>
      </p:sp>
    </p:spTree>
    <p:extLst>
      <p:ext uri="{BB962C8B-B14F-4D97-AF65-F5344CB8AC3E}">
        <p14:creationId xmlns:p14="http://schemas.microsoft.com/office/powerpoint/2010/main" val="10823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FI - Colors">
      <a:dk1>
        <a:sysClr val="windowText" lastClr="000000"/>
      </a:dk1>
      <a:lt1>
        <a:sysClr val="window" lastClr="FFFFFF"/>
      </a:lt1>
      <a:dk2>
        <a:srgbClr val="FA621D"/>
      </a:dk2>
      <a:lt2>
        <a:srgbClr val="132E57"/>
      </a:lt2>
      <a:accent1>
        <a:srgbClr val="E7E6E6"/>
      </a:accent1>
      <a:accent2>
        <a:srgbClr val="FA621D"/>
      </a:accent2>
      <a:accent3>
        <a:srgbClr val="1E8496"/>
      </a:accent3>
      <a:accent4>
        <a:srgbClr val="E6E7E8"/>
      </a:accent4>
      <a:accent5>
        <a:srgbClr val="ED942D"/>
      </a:accent5>
      <a:accent6>
        <a:srgbClr val="1E2A39"/>
      </a:accent6>
      <a:hlink>
        <a:srgbClr val="E7E6E6"/>
      </a:hlink>
      <a:folHlink>
        <a:srgbClr val="676767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1496</TotalTime>
  <Words>762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Segoe UI Light</vt:lpstr>
      <vt:lpstr>Office Theme</vt:lpstr>
      <vt:lpstr>Slide 1</vt:lpstr>
      <vt:lpstr>Slide 3</vt:lpstr>
      <vt:lpstr>PowerPoint Presentation</vt:lpstr>
      <vt:lpstr>Slide 3</vt:lpstr>
      <vt:lpstr>Slide 3</vt:lpstr>
      <vt:lpstr>PowerPoint Presentation</vt:lpstr>
      <vt:lpstr>PowerPoint Presentation</vt:lpstr>
      <vt:lpstr>Slide 4</vt:lpstr>
      <vt:lpstr>Slide 4</vt:lpstr>
      <vt:lpstr>PowerPoint Presentation</vt:lpstr>
      <vt:lpstr>PowerPoint Presentation</vt:lpstr>
      <vt:lpstr>Slide 4</vt:lpstr>
      <vt:lpstr>Slide 4</vt:lpstr>
      <vt:lpstr>Slide 4</vt:lpstr>
      <vt:lpstr>Slide 4</vt:lpstr>
      <vt:lpstr>Slide 4</vt:lpstr>
      <vt:lpstr>Slide 11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Eman Thamer</dc:creator>
  <cp:lastModifiedBy>Ammar Al Sabba</cp:lastModifiedBy>
  <cp:revision>6</cp:revision>
  <dcterms:created xsi:type="dcterms:W3CDTF">2023-05-31T05:21:15Z</dcterms:created>
  <dcterms:modified xsi:type="dcterms:W3CDTF">2023-06-01T10:15:31Z</dcterms:modified>
</cp:coreProperties>
</file>