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5" r:id="rId3"/>
    <p:sldId id="347" r:id="rId4"/>
    <p:sldId id="267" r:id="rId5"/>
    <p:sldId id="310" r:id="rId6"/>
    <p:sldId id="348" r:id="rId7"/>
    <p:sldId id="309" r:id="rId8"/>
    <p:sldId id="353" r:id="rId9"/>
    <p:sldId id="312" r:id="rId10"/>
    <p:sldId id="316" r:id="rId11"/>
    <p:sldId id="331" r:id="rId12"/>
    <p:sldId id="332" r:id="rId13"/>
    <p:sldId id="349" r:id="rId14"/>
    <p:sldId id="350" r:id="rId15"/>
    <p:sldId id="324" r:id="rId16"/>
    <p:sldId id="351" r:id="rId17"/>
    <p:sldId id="352" r:id="rId18"/>
    <p:sldId id="34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32" autoAdjust="0"/>
    <p:restoredTop sz="74887" autoAdjust="0"/>
  </p:normalViewPr>
  <p:slideViewPr>
    <p:cSldViewPr snapToGrid="0">
      <p:cViewPr varScale="1">
        <p:scale>
          <a:sx n="75" d="100"/>
          <a:sy n="75" d="100"/>
        </p:scale>
        <p:origin x="-5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31D2C69-8A06-4942-90CD-F6436C274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41B377F-1E19-4907-9955-B47EE316E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D9840-EA6E-41EB-BF55-FF72A4428794}" type="datetimeFigureOut">
              <a:rPr lang="en-US" smtClean="0"/>
              <a:pPr/>
              <a:t>26-Nov-21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41C48F-35AF-4081-8289-79A9837E70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3297E5-8CE3-40BC-B5BF-2E7547B62A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3A9D1-FD37-42B1-A32C-18531CC8B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8106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F967-57BB-424C-AEA2-B8ACE4D0EB5E}" type="datetimeFigureOut">
              <a:rPr lang="en-US"/>
              <a:pPr/>
              <a:t>26-Nov-21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C429-0B5E-463C-986F-8DF9AFFAD1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6268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BC429-0B5E-463C-986F-8DF9AFFAD1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99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BC429-0B5E-463C-986F-8DF9AFFAD1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99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C704-4C0F-4820-9A9F-1AD67BFBCB32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01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4D3A-EA2A-4F65-82B2-F26AD85DF62F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46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2B55-D15B-4140-9379-C1A9C57DB6D1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129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A0D6-148D-4CEB-8B0B-69270B9FF594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662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893B-EC98-4D7B-9F54-AFC43AB214AD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72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807C-C39D-4A4B-A0E4-FEEE51B3CAB9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94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3F24-1A1F-40EE-9B6A-AF8A4BA0B143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351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9F4-37B1-4152-8700-4883B5752C9D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148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439C-6AAE-41E2-A44F-ADFF08BEEDE4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63B-865D-4399-B8D3-A4F80F3CB273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597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2668-C92C-4D62-BF13-2F7FED3ACDE3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131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5FEA-6ED3-4F42-B59F-934E31151A9F}" type="datetime1">
              <a:rPr lang="en-US" smtClean="0"/>
              <a:pPr/>
              <a:t>26-Nov-21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259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=""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</a:rPr>
              <a:t>Ingénieur Machine Learning</a:t>
            </a:r>
            <a:br>
              <a:rPr lang="fr-FR" sz="4800" dirty="0">
                <a:solidFill>
                  <a:srgbClr val="FFFFFF"/>
                </a:solidFill>
              </a:rPr>
            </a:br>
            <a:r>
              <a:rPr lang="fr-FR" sz="4800" dirty="0">
                <a:solidFill>
                  <a:srgbClr val="FFFFFF"/>
                </a:solidFill>
              </a:rPr>
              <a:t>Projet 4 – Segmentation des clients</a:t>
            </a:r>
            <a:endParaRPr lang="fr-FR" sz="48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Ayman Ghabbach </a:t>
            </a:r>
          </a:p>
          <a:p>
            <a:pPr algn="l"/>
            <a:r>
              <a:rPr lang="en-US" dirty="0"/>
              <a:t>25/10/2021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24B76B-BE5C-4B0D-8871-9C9141E2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  <a:cs typeface="Calibri Light"/>
              </a:rPr>
              <a:t>Modélisation</a:t>
            </a:r>
            <a:r>
              <a:rPr lang="fr-FR" sz="4000" dirty="0">
                <a:solidFill>
                  <a:srgbClr val="FFFFFF"/>
                </a:solidFill>
                <a:cs typeface="Calibri Light"/>
              </a:rPr>
              <a:t/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90" y="1701800"/>
            <a:ext cx="5457110" cy="405317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chemeClr val="bg1"/>
                </a:solidFill>
                <a:ea typeface="+mn-lt"/>
                <a:cs typeface="+mn-lt"/>
              </a:rPr>
              <a:t>Modèle k-</a:t>
            </a:r>
            <a:r>
              <a:rPr lang="fr-FR" sz="2000" dirty="0" err="1" smtClean="0">
                <a:solidFill>
                  <a:schemeClr val="bg1"/>
                </a:solidFill>
                <a:ea typeface="+mn-lt"/>
                <a:cs typeface="+mn-lt"/>
              </a:rPr>
              <a:t>means</a:t>
            </a:r>
            <a:endParaRPr lang="fr-FR" sz="2000" dirty="0" smtClean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fr-FR" sz="2000" dirty="0" smtClean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ea typeface="+mn-lt"/>
                <a:cs typeface="+mn-lt"/>
              </a:rPr>
              <a:t>Modèle DB-scan 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 smtClean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Choix du </a:t>
            </a:r>
            <a:r>
              <a:rPr lang="fr-FR" sz="2000" dirty="0" smtClean="0">
                <a:ea typeface="+mn-lt"/>
                <a:cs typeface="+mn-lt"/>
              </a:rPr>
              <a:t>modèle</a:t>
            </a:r>
            <a:endParaRPr lang="fr-FR" sz="20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fr-FR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0E7431B-C5FF-4BE8-8351-53B0F254D713}"/>
              </a:ext>
            </a:extLst>
          </p:cNvPr>
          <p:cNvSpPr txBox="1">
            <a:spLocks/>
          </p:cNvSpPr>
          <p:nvPr/>
        </p:nvSpPr>
        <p:spPr>
          <a:xfrm>
            <a:off x="4032080" y="188660"/>
            <a:ext cx="7791619" cy="187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None/>
            </a:pPr>
            <a:endParaRPr lang="fr-FR" sz="2000" dirty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000" dirty="0" smtClean="0">
                <a:cs typeface="Calibri"/>
              </a:rPr>
              <a:t>Modèle K-</a:t>
            </a:r>
            <a:r>
              <a:rPr lang="fr-FR" sz="2000" dirty="0" err="1" smtClean="0">
                <a:cs typeface="Calibri"/>
              </a:rPr>
              <a:t>means</a:t>
            </a:r>
            <a:endParaRPr lang="fr-FR" sz="2000" dirty="0">
              <a:cs typeface="Calibri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F2C655-AA43-423F-AFA3-7E421752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924" t="30573" b="-3312"/>
          <a:stretch>
            <a:fillRect/>
          </a:stretch>
        </p:blipFill>
        <p:spPr>
          <a:xfrm>
            <a:off x="5626100" y="2298700"/>
            <a:ext cx="5182216" cy="3289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19600" y="1066800"/>
            <a:ext cx="668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 smtClean="0"/>
              <a:t>Elbow Method permet de choisir la valeur optimale de « k » (nombre de clusters) en ajustant le modèle avec une plage de valeurs de « k »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3893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  <a:cs typeface="Calibri Light"/>
              </a:rPr>
              <a:t>Modélisation</a:t>
            </a:r>
            <a:r>
              <a:rPr lang="fr-FR" sz="4000" dirty="0">
                <a:solidFill>
                  <a:srgbClr val="FFFFFF"/>
                </a:solidFill>
                <a:cs typeface="Calibri Light"/>
              </a:rPr>
              <a:t/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0E7431B-C5FF-4BE8-8351-53B0F254D713}"/>
              </a:ext>
            </a:extLst>
          </p:cNvPr>
          <p:cNvSpPr txBox="1">
            <a:spLocks/>
          </p:cNvSpPr>
          <p:nvPr/>
        </p:nvSpPr>
        <p:spPr>
          <a:xfrm>
            <a:off x="4146380" y="215900"/>
            <a:ext cx="7791619" cy="593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fr-FR" sz="2000" dirty="0" smtClean="0">
                <a:cs typeface="Calibri"/>
              </a:rPr>
              <a:t>Modèle K-</a:t>
            </a:r>
            <a:r>
              <a:rPr lang="fr-FR" sz="2000" dirty="0" err="1" smtClean="0">
                <a:cs typeface="Calibri"/>
              </a:rPr>
              <a:t>Means</a:t>
            </a:r>
            <a:endParaRPr lang="fr-FR" sz="2000" dirty="0" smtClean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2000" dirty="0" smtClean="0">
              <a:ea typeface="+mn-lt"/>
              <a:cs typeface="+mn-lt"/>
            </a:endParaRPr>
          </a:p>
          <a:p>
            <a:r>
              <a:rPr lang="en-US" sz="2000" dirty="0" smtClean="0">
                <a:ea typeface="+mn-lt"/>
                <a:cs typeface="+mn-lt"/>
              </a:rPr>
              <a:t>Cluster </a:t>
            </a:r>
            <a:r>
              <a:rPr lang="en-US" sz="2000" dirty="0">
                <a:ea typeface="+mn-lt"/>
                <a:cs typeface="+mn-lt"/>
              </a:rPr>
              <a:t>0 Loyal customer : Customers who buy the most often from your store</a:t>
            </a:r>
          </a:p>
          <a:p>
            <a:r>
              <a:rPr lang="en-US" sz="2000" dirty="0">
                <a:ea typeface="+mn-lt"/>
                <a:cs typeface="+mn-lt"/>
              </a:rPr>
              <a:t>Cluster 1 At risk of leaving/churned: Frequent and heavy spent shoppers but it has been some time since the last transaction</a:t>
            </a:r>
          </a:p>
          <a:p>
            <a:r>
              <a:rPr lang="en-US" sz="2000" dirty="0">
                <a:ea typeface="+mn-lt"/>
                <a:cs typeface="+mn-lt"/>
              </a:rPr>
              <a:t>Cluster 2 New customer:  recent shoppers with low Frequent and spending</a:t>
            </a:r>
          </a:p>
          <a:p>
            <a:r>
              <a:rPr lang="en-US" sz="2000" dirty="0">
                <a:ea typeface="+mn-lt"/>
                <a:cs typeface="+mn-lt"/>
              </a:rPr>
              <a:t>Cluster 3 Lost Customer: low frequency and spending and it has been a long time since the last transaction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 txBox="1">
            <a:spLocks/>
          </p:cNvSpPr>
          <p:nvPr/>
        </p:nvSpPr>
        <p:spPr>
          <a:xfrm>
            <a:off x="524590" y="1892300"/>
            <a:ext cx="5457110" cy="405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 k-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means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 DB-scan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Choix du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ü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93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  <a:cs typeface="Calibri Light"/>
              </a:rPr>
              <a:t>Modélisation</a:t>
            </a:r>
            <a:r>
              <a:rPr lang="fr-FR" sz="4000" dirty="0">
                <a:solidFill>
                  <a:srgbClr val="FFFFFF"/>
                </a:solidFill>
                <a:cs typeface="Calibri Light"/>
              </a:rPr>
              <a:t/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0E7431B-C5FF-4BE8-8351-53B0F254D713}"/>
              </a:ext>
            </a:extLst>
          </p:cNvPr>
          <p:cNvSpPr txBox="1">
            <a:spLocks/>
          </p:cNvSpPr>
          <p:nvPr/>
        </p:nvSpPr>
        <p:spPr>
          <a:xfrm>
            <a:off x="4032080" y="533400"/>
            <a:ext cx="7791619" cy="608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 smtClean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000" dirty="0" smtClean="0">
                <a:cs typeface="Calibri"/>
              </a:rPr>
              <a:t>Modèle </a:t>
            </a:r>
            <a:r>
              <a:rPr lang="fr-FR" sz="2000" dirty="0">
                <a:cs typeface="Calibri"/>
              </a:rPr>
              <a:t>K-</a:t>
            </a:r>
            <a:r>
              <a:rPr lang="fr-FR" sz="2000" dirty="0" err="1">
                <a:cs typeface="Calibri"/>
              </a:rPr>
              <a:t>means</a:t>
            </a:r>
            <a:endParaRPr lang="fr-FR" sz="2000" dirty="0">
              <a:cs typeface="Calibri"/>
            </a:endParaRPr>
          </a:p>
          <a:p>
            <a:pPr marL="914400" lvl="2" indent="-457200">
              <a:spcBef>
                <a:spcPts val="1000"/>
              </a:spcBef>
              <a:buNone/>
            </a:pPr>
            <a:endParaRPr lang="fr-FR" sz="1600" dirty="0">
              <a:ea typeface="+mn-lt"/>
              <a:cs typeface="+mn-lt"/>
            </a:endParaRPr>
          </a:p>
          <a:p>
            <a:pPr marL="914400" lvl="1" indent="-457200">
              <a:buNone/>
            </a:pPr>
            <a:endParaRPr lang="en-US" sz="16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84617F7-E4C4-4912-A84F-3FC9AD2B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1323394"/>
            <a:ext cx="5324475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41558F9-BC80-4C12-88E3-FA91C39A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63" y="6127169"/>
            <a:ext cx="3204029" cy="55378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 txBox="1">
            <a:spLocks/>
          </p:cNvSpPr>
          <p:nvPr/>
        </p:nvSpPr>
        <p:spPr>
          <a:xfrm>
            <a:off x="372190" y="1739900"/>
            <a:ext cx="5457110" cy="405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 k-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means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 DB-scan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Choix du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ü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93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  <a:cs typeface="Calibri Light"/>
              </a:rPr>
              <a:t>Modélisation</a:t>
            </a:r>
            <a:r>
              <a:rPr lang="fr-FR" sz="4000" dirty="0">
                <a:solidFill>
                  <a:srgbClr val="FFFFFF"/>
                </a:solidFill>
                <a:cs typeface="Calibri Light"/>
              </a:rPr>
              <a:t/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DEC43A4-9DA1-460A-84CC-CE82790C4545}"/>
              </a:ext>
            </a:extLst>
          </p:cNvPr>
          <p:cNvSpPr txBox="1">
            <a:spLocks/>
          </p:cNvSpPr>
          <p:nvPr/>
        </p:nvSpPr>
        <p:spPr>
          <a:xfrm>
            <a:off x="4032080" y="188660"/>
            <a:ext cx="7791619" cy="187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None/>
            </a:pPr>
            <a:endParaRPr lang="fr-FR" sz="2000" dirty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000" dirty="0">
                <a:cs typeface="Calibri"/>
              </a:rPr>
              <a:t>DB-scan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B495E1F-29FD-45DB-950C-CCB71EE9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22" t="86901" r="36215" b="791"/>
          <a:stretch>
            <a:fillRect/>
          </a:stretch>
        </p:blipFill>
        <p:spPr>
          <a:xfrm>
            <a:off x="8953500" y="3340100"/>
            <a:ext cx="3238500" cy="3937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 txBox="1">
            <a:spLocks/>
          </p:cNvSpPr>
          <p:nvPr/>
        </p:nvSpPr>
        <p:spPr>
          <a:xfrm>
            <a:off x="372190" y="1739900"/>
            <a:ext cx="5457110" cy="405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Modèle k-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means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 DB-scan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Choix du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ü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  <p:sp>
        <p:nvSpPr>
          <p:cNvPr id="6146" name="AutoShape 2" descr="data:image/png;base64,iVBORw0KGgoAAAANSUhEUgAAAeoAAAFJCAYAAABU5W56AAAABHNCSVQICAgIfAhkiAAAAAlwSFlzAAALEgAACxIB0t1+/AAAADh0RVh0U29mdHdhcmUAbWF0cGxvdGxpYiB2ZXJzaW9uMy4yLjIsIGh0dHA6Ly9tYXRwbG90bGliLm9yZy+WH4yJAAAdZUlEQVR4nO3df0zd9eHv8df5wTnFw2GU7+YfS4Mp2pPoJaz8CIuxoE02cYsuTW898bDgEqexrNrBtKPWYt3sWpmDRFwaf6TeJSAgsWbZ3bK7uVrBWuQun1kbuNLeEe1mrQ5pa885lgPlfO4fvT2KVThw4PAuPB9/9bzP+3zen/erh776ORwODtu2bQEAACM5F/oEAADAV6OoAQAwGEUNAIDBKGoAAAxGUQMAYDD3Qp/AF8XjcUWjUWVkZMjhcCz06QAAMK9s29b4+Lh8Pp+czkuvn40r6mg0qmPHji30aQAAkFaBQEB+v/+SceOKOiMjQ9KFE/Z4PHNyzP7+fhUUFMzJsZYi8ksN+aWG/FJDfqlJR35jY2M6duxYov++yLiivvhyt8fjkdfrnbPjzuWxliLySw35pYb8UkN+qUlXfl/17V7eTAYAgMEoagAADEZRAwBgMIoaAACDUdQAABiMogYAwGAUNQAABqOoAQAwGEUNAIDBKGoAAGbgfw78W0Mfh9O2HkUNAECSIrFxrf8f3Xrkfx1O25oUNQAASRqbiCtu2xo9P5G2NSlqAAAMRlEDAGAwihoAAINR1AAAGIyiBgDAYBQ1AAAGo6gBADAYRQ0AgMEoagAADEZRAwBgMIoaAACDUdQAABjMncykZ555Rq+++qrGx8cVCoVUVlamrVu3yuFwaNWqVdqxY4ecTqe6urrU2dkpt9utmpoarV27VqOjo9qyZYtGRkbk8/nU2Nio3Nzc+d4XAACLwrRX1H19fXrrrbfU0dGh1tZWffjhh9q9e7dqa2vV3t4u27a1f/9+DQ8Pq7W1VZ2dndq7d6+am5s1Njamjo4OBQIBtbe3a926ddqzZ0869gUAwKIwbVEfPHhQgUBAmzZt0saNG3XTTTdpYGBAZWVlkqSKigodOnRIR44cUVFRkTwej/x+v/Ly8jQ4OCjLslReXp6Y29vbO787AgBgEZn2pe/Tp0/rgw8+0NNPP633339fNTU1sm1bDodDkuTz+RQOhxWJROT3+xOP8/l8ikQik8Yvzk1Gf3//bPbzlSzLmtPjLTXklxrySw35pYb8UvP5/D6JXfg91GdOn0lbrtMWdU5OjvLz8+XxeJSfny+v16sPP/wwcX80GlV2draysrIUjUYnjfv9/knjF+cmo6CgQF6vd6b7+VKWZamkpGROjrUUkV9qyC815Jca8kvNF/M79WlM2ndUOctz5izXWCw25cXptC99l5SU6PXXX5dt2/roo4907tw5XX/99err65Mk9fT0qLS0VIWFhbIsS7FYTOFwWENDQwoEAiouLlZ3d3diLk8YAACSN+0V9dq1a/X3v/9dGzZskG3beuSRR7RixQo1NDSoublZ+fn5qqyslMvlUnV1taqqqmTbturq6uT1ehUKhVRfX69QKKSMjAw1NTWlY18AACwKSf141s9//vNLxtra2i4ZCwaDCgaDk8YyMzPV0tIyy9MDAGBp4wNPAAAwGEUNAIDBKGoAAAxGUQMAYDCKGgAAg1HUAAAYjKIGAMBgFDUAAAajqAEAMBhFDQCAwShqAAAMRlEDAGAwihoAAINR1AAAGIyiBgDAYBQ1AAAGo6gBADAYRQ0AgMEoagAADEZRAwBgMIoaAACDUdQAABiMogYAwGAUNQAABqOoAQAwGEUNAIDBKGoAAAxGUQMAYDCKGgAAg1HUAAAYjKIGAMBgFDUAAAajqAEAMBhFDQCAwShqAAAM5k5m0rp16+T3+yVJK1as0MaNG7V161Y5HA6tWrVKO3bskNPpVFdXlzo7O+V2u1VTU6O1a9dqdHRUW7Zs0cjIiHw+nxobG5WbmzuvmwIAYLGYtqhjsZgkqbW1NTG2ceNG1dbW6tvf/rYeeeQR7d+/X6tXr1Zra6v27dunWCymqqoq3XDDDero6FAgEND999+vP/3pT9qzZ4+2b98+fzsCAGARmfal78HBQZ07d0533XWX7rzzTh0+fFgDAwMqKyuTJFVUVOjQoUM6cuSIioqK5PF45Pf7lZeXp8HBQVmWpfLy8sTc3t7e+d0RAACLyLRX1MuWLdOPf/xj3X777Xrvvfd0zz33yLZtORwOSZLP51M4HFYkEkm8PH5xPBKJTBq/ODcZ/f39s9nPV7Isa06Pt9SQX2rILzXklxryS83n8/skNiFJOnP6TNpynbaoV65cqauuukoOh0MrV65UTk6OBgYGEvdHo1FlZ2crKytL0Wh00rjf7580fnFuMgoKCuT1eme6ny9lWZZKSkrm5FhLEfmlhvxSQ36pIb/UfDG/U5/GpH1HlbM8Z85yjcViU16cTvvS90svvaTHH39ckvTRRx8pEonohhtuUF9fnySpp6dHpaWlKiwslGVZisViCofDGhoaUiAQUHFxsbq7uxNzecIAAJC8aa+oN2zYoIceekihUEgOh0O7du3S8uXL1dDQoObmZuXn56uyslIul0vV1dWqqqqSbduqq6uT1+tVKBRSfX29QqGQMjIy1NTUlI59AQCwKExb1B6P50vLta2t7ZKxYDCoYDA4aSwzM1MtLS0pnCIAAEsXH3gCAIDBKGoAAAxGUQMAYDCKGgAAg1HUAAAYjKIGAMBgFDUAAAajqAEAMBhFDQCAwShqAAAMRlEDAGAwihoAAINR1AAAGIyiBgDAYBQ1AAAGo6gBADAYRQ0AgMEoagAADEZRAwBgMIoaAACDUdQAABiMogYAwGAUNQAABqOoAQAwGEUNAIDBKGoAAAxGUQMAYDCKGgAAg1HUAAAYjKIGAMBgFDUAAAajqAEAMBhFDQCAwShqAAAMllRRj4yM6MYbb9TQ0JCOHz+uUCikqqoq7dixQ/F4XJLU1dWl9evXKxgM6sCBA5Kk0dFR3X///aqqqtI999yjU6dOzd9OAABYhKYt6vHxcT3yyCNatmyZJGn37t2qra1Ve3u7bNvW/v37NTw8rNbWVnV2dmrv3r1qbm7W2NiYOjo6FAgE1N7ernXr1mnPnj3zviEAABaTaYu6sbFRd9xxh6688kpJ0sDAgMrKyiRJFRUVOnTokI4cOaKioiJ5PB75/X7l5eVpcHBQlmWpvLw8Mbe3t3cetwIAwOLjnurOl19+Wbm5uSovL9ezzz4rSbJtWw6HQ5Lk8/kUDocViUTk9/sTj/P5fIpEIpPGL85NVn9//4w3MxXLsub0eEsN+aWG/FJDfqkhv9R8Pr9PYhOSpDOnz6Qt1ymLet++fXI4HOrt7dU777yj+vr6Sd9njkajys7OVlZWlqLR6KRxv98/afzi3GQVFBTI6/XOdD9fyrIslZSUzMmxliLySw35pYb8UkN+qflifqc+jUn7jipnec6c5RqLxaa8OJ3ype8XXnhBbW1tam1t1bXXXqvGxkZVVFSor69PktTT06PS0lIVFhbKsizFYjGFw2ENDQ0pEAiouLhY3d3dibk8WQAAmJkpr6i/TH19vRoaGtTc3Kz8/HxVVlbK5XKpurpaVVVVsm1bdXV18nq9CoVCqq+vVygUUkZGhpqamuZjDwAALFpJF3Vra2viz21tbZfcHwwGFQwGJ41lZmaqpaUlhdMDAGBp4wNPAAAwGEUNAIDBKGoAAAxGUQMAYDCKGgAAg1HUAAAYjKIGAMBgFDUAAAajqAEAMBhFDQCAwShqAAAMRlEDAGAwihoAAINR1AAAGIyiBgDAYBQ1AAAGo6gBADAYRQ0AgMEoagAADEZRAwBgMIoaAACDUdQAABiMogYAwGAUNQAABqOoAQAwGEUNAIDBKGoAAAxGUQMAYDCKGgAAg1HUAAAYjKIGAMBgFDUAAAajqAEAMBhFDQCAwShqAAAM5p5uwsTEhLZv3653331XLpdLu3fvlm3b2rp1qxwOh1atWqUdO3bI6XSqq6tLnZ2dcrvdqqmp0dq1azU6OqotW7ZoZGREPp9PjY2Nys3NTcfeAAC47E17RX3gwAFJUmdnpzZv3qzdu3dr9+7dqq2tVXt7u2zb1v79+zU8PKzW1lZ1dnZq7969am5u1tjYmDo6OhQIBNTe3q5169Zpz549874pAAAWi2mvqL/zne/opptukiR98MEH+vrXv67XXntNZWVlkqSKigq98cYbcjqdKioqksfjkcfjUV5engYHB2VZlu6+++7EXIoaAIDkTVvUkuR2u1VfX69XXnlFLS0tOnDggBwOhyTJ5/MpHA4rEonI7/cnHuPz+RSJRCaNX5ybjP7+/pnuZUqWZc3p8ZYa8ksN+aWG/FJDfqn5fH6fxCYkSWdOn0lbrkkVtSQ1NjbqwQcfVDAYVCwWS4xHo1FlZ2crKytL0Wh00rjf7580fnFuMgoKCuT1epM9vSlZlqWSkpI5OdZSRH6pIb/UkF9qyC81X8zv1Kcxad9R5SzPmbNcY7HYlBen036P+ve//72eeeYZSVJmZqYcDocKCgrU19cnSerp6VFpaakKCwtlWZZisZjC4bCGhoYUCARUXFys7u7uxFyeMAAAJG/aK+qbb75ZDz30kH74wx/q/Pnz2rZtm66++mo1NDSoublZ+fn5qqyslMvlUnV1taqqqmTbturq6uT1ehUKhVRfX69QKKSMjAw1NTWlY18AACwK0xb1FVdcoSeffPKS8ba2tkvGgsGggsHgpLHMzEy1tLSkcIoAACxdfOAJAAAGo6gBADAYRQ0AgMEoagAADEZRAwBgMIoaAACDUdQAABiMogYAwGAUNQAABqOoAQAwGEUNAIDBKGoAAAxGUQMAYDCKGgAAg1HUAAAYjKIGAMBgFDUAAAajqAEAMBhFDQCAwShqAAAMRlEDAGAwihoAAINR1AAAGIyiBgDAYBQ1AAAGo6gBADAYRQ0AgMEoagAADEZRAwBgMIoaAACDUdQAABiMogYAwGAUNQAABqOoAQAwmHuqO8fHx7Vt2zadOHFCY2Njqqmp0TXXXKOtW7fK4XBo1apV2rFjh5xOp7q6utTZ2Sm3262amhqtXbtWo6Oj2rJli0ZGRuTz+dTY2Kjc3Nx07Q0AgMvelFfUf/jDH5STk6P29nY999xzeuyxx7R7927V1taqvb1dtm1r//79Gh4eVmtrqzo7O7V37141NzdrbGxMHR0dCgQCam9v17p167Rnz5507QsAgEVhyivqW265RZWVlYnbLpdLAwMDKisrkyRVVFTojTfekNPpVFFRkTwejzwej/Ly8jQ4OCjLsnT33Xcn5lLUAADMzJRF7fP5JEmRSESbN29WbW2tGhsb5XA4EveHw2FFIhH5/f5Jj4tEIpPGL85NVn9//4w3MxXLsub0eEsN+aWG/FJDfqkhv9R8Pr9PYhOSpDOnz6Qt1ymLWpJOnjypTZs2qaqqSrfddpueeOKJxH3RaFTZ2dnKyspSNBqdNO73+yeNX5ybrIKCAnm93pns5StZlqWSkpI5OdZSRH6pIb/UkF9qyC81X8zv1Kcxad9R5SzPmbNcY7HYlBenU36P+uOPP9Zdd92lLVu2aMOGDZKk6667Tn19fZKknp4elZaWqrCwUJZlKRaLKRwOa2hoSIFAQMXFxeru7k7M5ckCAMDMTHlF/fTTT+vs2bPas2dP4vvLDz/8sHbu3Knm5mbl5+ersrJSLpdL1dXVqqqqkm3bqqurk9frVSgUUn19vUKhkDIyMtTU1JSWTQEAsFhMWdTbt2/X9u3bLxlva2u7ZCwYDCoYDE4ay8zMVEtLS4qnCADA0sUHngAAYDCKGgAAg1HUAAAYjKIGAMBgFDUAAAajqAEAMBhFDQCAwShqAAAMRlEDAGAwihoAAINR1AAAGIyiBgDAYBQ1AAAGo6gBADAYRQ0AgMEoagAADEZRAwBgMIoaAACDUdQAABiMogYAwGAUNQAABqOoAQAwGEUNAIDBKGoAAAxGUQMAYDCKGgAAg1HUAAAYjKIGAMBgFDUAAAajqAEAMBhFDQCAwShqAAAMRlEDAGAwihoAAINR1AAAGCypon777bdVXV0tSTp+/LhCoZCqqqq0Y8cOxeNxSVJXV5fWr1+vYDCoAwcOSJJGR0d1//33q6qqSvfcc49OnTo1T9sAAGBxmraon3vuOW3fvl2xWEyStHv3btXW1qq9vV22bWv//v0aHh5Wa2urOjs7tXfvXjU3N2tsbEwdHR0KBAJqb2/XunXrtGfPnnnfEAAAi8m0RZ2Xl6ennnoqcXtgYEBlZWWSpIqKCh06dEhHjhxRUVGRPB6P/H6/8vLyNDg4KMuyVF5enpjb29s7T9sAAGBxck83obKyUu+//37itm3bcjgckiSfz6dwOKxIJCK/35+Y4/P5FIlEJo1fnJus/v7+pOcmw7KsOT3eUkN+qSG/1JBfasgvNZ/P75PYhCTpzOkzact12qL+Iqfzs4vwaDSq7OxsZWVlKRqNThr3+/2Txi/OTVZBQYG8Xu9MT+9LWZalkpKSOTnWUkR+qSG/1JBfasgvNV/M79SnMWnfUeUsz5mzXGOx2JQXpzN+1/d1112nvr4+SVJPT49KS0tVWFgoy7IUi8UUDoc1NDSkQCCg4uJidXd3J+byZAEAYGZmfEVdX1+vhoYGNTc3Kz8/X5WVlXK5XKqurlZVVZVs21ZdXZ28Xq9CoZDq6+sVCoWUkZGhpqam+dgDAACLVlJFvWLFCnV1dUmSVq5cqba2tkvmBINBBYPBSWOZmZlqaWmZg9MEAGBp4gNPAAAwGEUNAIDBKGoAAAxGUQMAYDCKGgAAg1HUAAAYjKIGAMBgFDUAAAajqAEASJJtp39NihoAgBlyyJG2tShqAAAMRlEDAJAkewFe+6aoAQCYIUf6XvmmqAEASNYCvJeMogYAYKbSeEFNUQMAYDKKGgCAJPFmMgAALgOONL6bjKIGACBJvJkMAIDLAG8mAwAAkihqAACSxi/lAADgMsAnkwEAYCB7Ad5ORlEDAGAwihoAgBni91EDAGAg3kwGAMBlgDeTAQAASRQ1AABJ4yNEAQC4DPARogAAGCge5+eoAQAwVmTsvCTJvywjbWtS1AAAJOmT0TFJ0teWedK2pnu+F4jH43r00Ud19OhReTwe7dy5U1ddddV8LwsAwJw7c+5CUedkLqIr6r/97W8aGxvTiy++qAceeECPP/74fC8JAMCcGZ+I6z/hc7L+PaLn3vy/kqTcK7xpW3/er6gty1J5ebkkafXq1erv75/vJSf53f8e0guH/q3l/ZEZPW62bxeY7afWzPaD3me93gweeOaTT5Tz9tkLj5vdcpdPLrN72JR5nv3krLL/cWaO15vt42aZ5+yWm/V6n3f2bFjZfz+V5HqzWyOdz7N0Z3k2HJH/zY9nsd6slluA55g0Ycdl21LcvvA3mfizfeHv9uKfPxv78vttXXiz2Pm4rdj5CcUmJhQbn9BE+/+ZtObV/+XXfy9M3yvD817UkUhEWVlZidsul0vnz5+X2z310nNV6M/1HNebJ6PSv8Nzcrwl633yS8nJmf1HEV/wUXShz+Cy5hj+dHaPm+XPIKXzR5ckyeVwyOG4sK7DITl14YZDktNx4YwujOv/z5s836HJYxkOh3wehzJcGcpweuR1OZTtcem/lrn1376eqe/mfU3vDfbrvTTtb96LOisrS9HoZ19k8Xh82pKWpIKCAnm9qb+00FNUpAO9f9e3vvWtGT92tk82xyyf3en+okj2PA8fPqzVq1fPwXqzfNwsVzQlz7feektFRUVTPG6W613muSS7nvWPf6ikuHgG681qubTmOdtMZsOyLJWUlKRtvcUmHfnFYrEpL07nvaiLi4t14MABff/739fhw4cVCATme8lJXE6nli9z6xtZy9K67mLi97iUk5m+dzguNsvcTl3hmfcvtUXL7XTI7eIHVLB0zfu/Ht/97nf1xhtv6I477pBt29q1a9d8LwkAwKIx70XtdDr1y1/+cr6XAQBgUeL1JAAADEZRAwBgMIoaAACDUdQAABiMogYAwGAUNQAABqOoAQAwGEUNAIDBjPtcw4u/eWVsbGxOjxuLxeb0eEsN+aWG/FJDfqkhv9TMd34X++6rfvOYw56L30M3h8LhsI4dO7bQpwEAQFoFAgH5/f5Lxo0r6ng8rmg0qoyMjLT+hhkAABaCbdsaHx+Xz+eT03npd6SNK2oAAPAZ3kwGAIDBKGoAAAxGUQMAYDCKGgAAgxn3c9RzKR6P69FHH9XRo0fl8Xi0c+dOXXXVVQt9WgtmfHxc27Zt04kTJzQ2Nqaamhpdc8012rp1qxwOh1atWqUdO3bI6XSqq6tLnZ2dcrvdqqmp0dq1azU6OqotW7ZoZGREPp9PjY2Nys3N1eHDh/WrX/1KLpdLa9as0X333bfQW51XIyMjWr9+vZ5//nm53W7ym6FnnnlGr776qsbHxxUKhVRWVkaGSRofH9fWrVt14sQJOZ1OPfbYYzwHk/T222/rN7/5jVpbW3X8+PF5y+y3v/2tXnvtNbndbm3btk2FhYWpn7y9iP3lL3+x6+vrbdu27bfeesveuHHjAp/RwnrppZfsnTt32rZt26dOnbJvvPFG+95777XffPNN27Ztu6Ghwf7rX/9q/+c//7FvvfVWOxaL2WfPnk38+fnnn7dbWlps27btP/7xj/Zjjz1m27Zt/+AHP7CPHz9ux+Nx++6777b7+/sXZoNpMDY2Zv/kJz+xb775Zvuf//wn+c3Qm2++ad977732xMSEHYlE7JaWFjKcgVdeecXevHmzbdu2ffDgQfu+++4jvyQ8++yz9q233mrffvvttm3b85ZZf3+/XV1dbcfjcfvEiRP2+vXr5+T8F/VL35Zlqby8XJK0evVq9ff3L/AZLaxbbrlFP/3pTxO3XS6XBgYGVFZWJkmqqKjQoUOHdOTIERUVFcnj8cjv9ysvL0+Dg4OT8qyoqFBvb68ikYjGxsaUl5cnh8OhNWvWqLe3d0H2lw6NjY264447dOWVV0oS+c3QwYMHFQgEtGnTJm3cuFE33XQTGc7AypUrNTExoXg8rkgkIrfbTX5JyMvL01NPPZW4PV+ZWZalNWvWyOFw6Jvf/KYmJiZ06tSplM9/URd1JBJRVlZW4rbL5dL58+cX8IwWls/nU1ZWliKRiDZv3qza2lrZtp34YBmfz6dwOKxIJDLp03F8Pp8ikcik8c/P/XzGF8cXo5dfflm5ubmJL1pJ5DdDp0+fVn9/v5588kn94he/0IMPPkiGM3DFFVfoxIkT+t73vqeGhgZVV1eTXxIqKyvldn/2nd75ymy+slzU36POyspSNBpN3I7H45P+spaikydPatOmTaqqqtJtt92mJ554InFfNBpVdnb2JblFo1H5/f5J41PNzc7OTt+G0mjfvn1yOBzq7e3VO++8o/r6+kn/Wya/6eXk5Cg/P18ej0f5+fnyer368MMPE/eT4dR+97vfac2aNXrggQd08uRJ/ehHP9L4+HjifvJLzuc//WsuM8vIyPjSY6R8vikfwWDFxcXq6emRJB0+fFiBQGCBz2hhffzxx7rrrru0ZcsWbdiwQZJ03XXXqa+vT5LU09Oj0tJSFRYWyrIsxWIxhcNhDQ0NKRAIqLi4WN3d3Ym5JSUlysrKUkZGhv71r3/Jtm0dPHhQpaWlC7bH+fTCCy+ora1Nra2tuvbaa9XY2KiKigrym4GSkhK9/vrrsm1bH330kc6dO6frr7+eDJOUnZ2d+If/a1/7ms6fP8/X8CzMV2bFxcU6ePCg4vG4PvjgA8XjceXm5qZ8vov6I0Qvvuv72LFjsm1bu3bt0tVXX73Qp7Vgdu7cqT//+c/Kz89PjD388MPauXOnxsfHlZ+fr507d8rlcqmrq0svvviibNvWvffeq8rKSp07d0719fUaHh5WRkaGmpqa9I1vfEOHDx/Wrl27NDExoTVr1qiurm4Bd5ke1dXVevTRR+V0OtXQ0EB+M/DrX/9afX19sm1bdXV1WrFiBRkmKRqNatu2bRoeHtb4+LjuvPNOFRQUkF8S3n//ff3sZz9TV1eX3n333XnL7KmnnlJPT4/i8bgeeuihOflPz6IuagAALneL+qVvAAAudxQ1AAAGo6gBADAYRQ0AgMEoagAADEZRAwBgMIoaAACDUdQAABjs/wHKT78bWhwWf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4495800" y="673100"/>
            <a:ext cx="490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K-distance Graph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Valeur optimale de epsilon environ 65 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Entraînement à nouveau le modèle DB-scan </a:t>
            </a:r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  <p:pic>
        <p:nvPicPr>
          <p:cNvPr id="23" name="Picture 22" descr="index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292" y="2311400"/>
            <a:ext cx="4689486" cy="33469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006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  <a:cs typeface="Calibri Light"/>
              </a:rPr>
              <a:t>Modélisation</a:t>
            </a:r>
            <a:r>
              <a:rPr lang="fr-FR" sz="4000" dirty="0">
                <a:solidFill>
                  <a:srgbClr val="FFFFFF"/>
                </a:solidFill>
                <a:cs typeface="Calibri Light"/>
              </a:rPr>
              <a:t/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DEC43A4-9DA1-460A-84CC-CE82790C4545}"/>
              </a:ext>
            </a:extLst>
          </p:cNvPr>
          <p:cNvSpPr txBox="1">
            <a:spLocks/>
          </p:cNvSpPr>
          <p:nvPr/>
        </p:nvSpPr>
        <p:spPr>
          <a:xfrm>
            <a:off x="4032080" y="188660"/>
            <a:ext cx="7791619" cy="187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cs typeface="Calibri"/>
            </a:endParaRPr>
          </a:p>
          <a:p>
            <a:pPr marL="457200" lvl="1" indent="-457200">
              <a:spcBef>
                <a:spcPts val="1000"/>
              </a:spcBef>
              <a:buNone/>
            </a:pPr>
            <a:endParaRPr lang="fr-FR" sz="2000" dirty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000" dirty="0">
                <a:cs typeface="Calibri"/>
              </a:rPr>
              <a:t>DB-scan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0194D2-1C5C-4198-B864-E5404897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68" y="1013991"/>
            <a:ext cx="5115333" cy="3783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02B8F82-3F0D-4A22-8739-0B953583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16" y="5591269"/>
            <a:ext cx="4343400" cy="762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 txBox="1">
            <a:spLocks/>
          </p:cNvSpPr>
          <p:nvPr/>
        </p:nvSpPr>
        <p:spPr>
          <a:xfrm>
            <a:off x="372190" y="1739900"/>
            <a:ext cx="5457110" cy="405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Modèle k-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means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 DB-scan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Choix du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ü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657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  <a:cs typeface="Calibri Light"/>
              </a:rPr>
              <a:t>Modélisation</a:t>
            </a:r>
            <a:r>
              <a:rPr lang="fr-FR" sz="4000" dirty="0">
                <a:solidFill>
                  <a:srgbClr val="FFFFFF"/>
                </a:solidFill>
                <a:cs typeface="Calibri Light"/>
              </a:rPr>
              <a:t/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0E7431B-C5FF-4BE8-8351-53B0F254D713}"/>
              </a:ext>
            </a:extLst>
          </p:cNvPr>
          <p:cNvSpPr txBox="1">
            <a:spLocks/>
          </p:cNvSpPr>
          <p:nvPr/>
        </p:nvSpPr>
        <p:spPr>
          <a:xfrm>
            <a:off x="4171780" y="0"/>
            <a:ext cx="779161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fr-FR" sz="2000" dirty="0" smtClean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2000" dirty="0" smtClean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2000" dirty="0" smtClean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2000" dirty="0" smtClean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2000" dirty="0" smtClean="0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000" dirty="0" smtClean="0">
                <a:cs typeface="Calibri"/>
              </a:rPr>
              <a:t>Choix </a:t>
            </a:r>
            <a:r>
              <a:rPr lang="fr-FR" sz="2000" dirty="0">
                <a:cs typeface="Calibri"/>
              </a:rPr>
              <a:t>de </a:t>
            </a:r>
            <a:r>
              <a:rPr lang="fr-FR" sz="2000" dirty="0" smtClean="0">
                <a:cs typeface="Calibri"/>
              </a:rPr>
              <a:t>modèle</a:t>
            </a:r>
            <a:endParaRPr lang="fr-FR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r>
              <a:rPr lang="en-US" sz="2000" dirty="0">
                <a:ea typeface="+mn-lt"/>
                <a:cs typeface="+mn-lt"/>
              </a:rPr>
              <a:t>On </a:t>
            </a:r>
            <a:r>
              <a:rPr lang="fr-FR" sz="2000" dirty="0">
                <a:ea typeface="+mn-lt"/>
                <a:cs typeface="+mn-lt"/>
              </a:rPr>
              <a:t>choisit</a:t>
            </a:r>
            <a:r>
              <a:rPr lang="en-US" sz="2000" dirty="0">
                <a:ea typeface="+mn-lt"/>
                <a:cs typeface="+mn-lt"/>
              </a:rPr>
              <a:t> le </a:t>
            </a:r>
            <a:r>
              <a:rPr lang="fr-FR" sz="2000" dirty="0">
                <a:ea typeface="+mn-lt"/>
                <a:cs typeface="+mn-lt"/>
              </a:rPr>
              <a:t>modèle</a:t>
            </a:r>
            <a:r>
              <a:rPr lang="en-US" sz="2000" dirty="0">
                <a:ea typeface="+mn-lt"/>
                <a:cs typeface="+mn-lt"/>
              </a:rPr>
              <a:t> qui a le plus haut score  :</a:t>
            </a:r>
          </a:p>
          <a:p>
            <a:pPr lvl="2">
              <a:buNone/>
            </a:pPr>
            <a:endParaRPr lang="en-US" dirty="0" smtClean="0">
              <a:ea typeface="+mn-lt"/>
              <a:cs typeface="+mn-lt"/>
            </a:endParaRPr>
          </a:p>
          <a:p>
            <a:pPr lvl="2">
              <a:buNone/>
            </a:pPr>
            <a:r>
              <a:rPr lang="en-US" dirty="0" smtClean="0">
                <a:ea typeface="+mn-lt"/>
                <a:cs typeface="+mn-lt"/>
              </a:rPr>
              <a:t>DB-scan (Le  plus grand silhouette score) </a:t>
            </a:r>
          </a:p>
          <a:p>
            <a:pPr lvl="2">
              <a:buNone/>
            </a:pPr>
            <a:endParaRPr lang="en-US" dirty="0" smtClean="0">
              <a:ea typeface="+mn-lt"/>
              <a:cs typeface="+mn-lt"/>
            </a:endParaRPr>
          </a:p>
          <a:p>
            <a:pPr lvl="2">
              <a:buNone/>
            </a:pPr>
            <a:endParaRPr lang="en-US" dirty="0" smtClean="0">
              <a:ea typeface="+mn-lt"/>
              <a:cs typeface="+mn-lt"/>
            </a:endParaRPr>
          </a:p>
          <a:p>
            <a:pPr lvl="2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 txBox="1">
            <a:spLocks/>
          </p:cNvSpPr>
          <p:nvPr/>
        </p:nvSpPr>
        <p:spPr>
          <a:xfrm>
            <a:off x="384890" y="1701800"/>
            <a:ext cx="5457110" cy="405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Modèle k-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means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Modèle DB-scan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Choix du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modèle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ü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93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7855"/>
            <a:ext cx="4495800" cy="3387497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  <a:cs typeface="Calibri Light"/>
              </a:rPr>
              <a:t/>
            </a:r>
            <a:br>
              <a:rPr lang="fr-FR" sz="4000" dirty="0" smtClean="0">
                <a:solidFill>
                  <a:srgbClr val="FFFFFF"/>
                </a:solidFill>
                <a:cs typeface="Calibri Light"/>
              </a:rPr>
            </a:br>
            <a:r>
              <a:rPr lang="fr-FR" sz="4000" dirty="0" smtClean="0">
                <a:solidFill>
                  <a:schemeClr val="bg1"/>
                </a:solidFill>
                <a:cs typeface="Calibri"/>
              </a:rPr>
              <a:t>Fréquence du contrat de Maintenance </a:t>
            </a:r>
            <a:r>
              <a:rPr lang="fr-FR" sz="4000" dirty="0" smtClean="0">
                <a:cs typeface="Calibri"/>
              </a:rPr>
              <a:t/>
            </a:r>
            <a:br>
              <a:rPr lang="fr-FR" sz="4000" dirty="0" smtClean="0">
                <a:cs typeface="Calibri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915020" cy="1280920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fr-FR" sz="2000" dirty="0">
              <a:ea typeface="+mn-lt"/>
              <a:cs typeface="+mn-lt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fr-FR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45000" y="342900"/>
            <a:ext cx="635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 smtClean="0"/>
              <a:t>Diviser le Dataset en des Datasets temporelles d’une manière croissante 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Comparaison</a:t>
            </a:r>
            <a:r>
              <a:rPr lang="en-US" dirty="0" smtClean="0"/>
              <a:t> entre les scores ARI </a:t>
            </a:r>
            <a:r>
              <a:rPr lang="fr-FR" dirty="0" smtClean="0"/>
              <a:t>selon</a:t>
            </a:r>
            <a:r>
              <a:rPr lang="en-US" dirty="0" smtClean="0"/>
              <a:t> les datasets</a:t>
            </a:r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  <p:sp>
        <p:nvSpPr>
          <p:cNvPr id="3074" name="AutoShape 2" descr="data:image/png;base64,iVBORw0KGgoAAAANSUhEUgAAAfUAAAFlCAYAAADyLnFSAAAABHNCSVQICAgIfAhkiAAAAAlwSFlzAAALEgAACxIB0t1+/AAAADh0RVh0U29mdHdhcmUAbWF0cGxvdGxpYiB2ZXJzaW9uMy4yLjIsIGh0dHA6Ly9tYXRwbG90bGliLm9yZy+WH4yJAAAgAElEQVR4nOzdZ2AU1drA8f/WlE0nhYTQezGAdEikS4cAIkWRKljwiooK0kGlvhZARdQL2EDEgihFKUqHEHqHJKQnpG+STbJlzvshslekS7rn9yVbZs55ZmaTJ2fOzLMqIYRAkiRJkqRyT13aAUiSJEmSVDRkUpckSZKkCkImdUmSJEmqIGRSlyRJkqQKQiZ1SZIkSaogZFKXJEmSpApCJnXprmw2G6tXr2bQoEEMGDCA3r17s2TJEsxmc2mHdk+Sk5MZNmxYaYdxS7GxsbzwwgsP3E79+vVJT08vgogqlpEjR7Jt27YiaWv58uXMmzevSNr6u759+3L48OE7LlNUn5Vb+f3333n//feLpW2pZMmkLt3VnDlzOH78OGvXrmXTpk1s3LiRqKgopk+fXtqh3RM/Pz/Wr19f2mHcUkJCAlFRUaUdhlQOFOdn5fTp02RlZRVL21LJ0pZ2AFLZFhcXx+bNm9m3bx8uLi4AODs7M3fuXI4dOwZAdnY2c+fO5cKFC6hUKkJCQnj55ZfRarU89NBDjBkzhgMHDmAymZg0aRLbtm3j0qVL+Pr6snLlSpydnWnUqBFPP/00e/fuxWQy8fLLL/Poo49iMpmYM2cO0dHRZGZmYjAYWLp0KbVq1WLkyJG4u7sTGRnJ8OHDeeihh+xnEFJSUmjfvj1vv/02cXFx9OvXj+PHjxMREcH06dMxm80IIXjsscd44oknsFgsLFy4kIMHD6LRaAgKCmLatGm4uLjQpUsXBg4cyMGDB0lMTGTAgAFMnjz5pn2VnJzMvHnzSExMxGKx0KdPH5555hni4uIYPXo0HTt25OTJkxiNRl599VW6dOnCjBkzSE5OZty4ccydO5cnnniC2rVrEx8fzxdffEFcXBxLly4lLy8PtVrNpEmT6Ny58x2P2bfffsu6detQFAUPDw9mzpxJ7dq1OXr0KAsXLkRRFAAmTpxIjx49blg3NzeXadOmER0djVqtpnHjxsybNw+1Ws3GjRtZvXo1arUaT09PFi1ahL+/P9988w1ffPEFarUab29vZs6cSc2aNZk6dSqZmZnExsbSqVMnXnzxRZYuXUpYWBg2m41GjRoxY8YMXFxc+Prrr1m/fj06nQ4HBwfmzZtHnTp1bojtdscO4KOPPuLXX39FURSqVKnC7Nmz8fPzu2H9HTt2sGLFChRFwWAwMG3aNIKCgli+fDnx8fGkpKQQHx+Pn58fS5YswdfX97b7+HbH2mq1Mn/+fI4dO4ZOpyMwMJAFCxZgMBhuWP/KlSu88cYb5OXlUatWLUwmk/29lStXsnPnTvLz88nLy+P111+/6bPy2Wef3XK57t273/d+SkpKYv369dhsNlxdXXnyySd5/fXXycjIAKBjx463/LxLZZSQpDvYtm2bGDx48B2Xee2118T8+fOFoiiioKBAjB07Vnz88cdCCCHq1asn1q5dK4QQ4uOPPxbNmzcXSUlJwmaziYEDB4qffvrJvtxHH30khBDi/PnzokWLFiItLU1s3bpVzJ8/397XzJkzxbx584QQQjz55JNi2rRp9vdeeuklcejQISGEEDk5OaJNmzbi9OnTIjY2VjRr1kwIIcS0adPssV27dk1MnjxZ2Gw28f7774tJkyYJs9ksbDabmDp1qpg5c6YQQojOnTuLhQsXCiGESEpKEg899JCIiYm5aT+MHDlS7Ny5UwghRH5+vhg5cqT45ZdfRGxsrKhXr57YtWuXfZ926tRJCCHEoUOHRJ8+fYQQwr5cWFiYEEKIzMxM8eijj4rY2Fh734888oiIj4+/qe969eqJtLQ0cfjwYTFixAhhMpmEEELs3btX9OzZUwghxFNPPSV+/vln+z6eM2fOTe388MMPYuzYsUIIIaxWq5g+fbq4evWqOH/+vGjTpo1ISEgQQgixevVqMXPmTHHgwAHRrVs3kZaWJoQQ4rvvvhO9evUSiqKI119/XYwaNcre9vLly8XChQuFoihCCCH+7//+T8yePVtYrVbRuHFjkZycbI9h/fr1N8V2u2P3ww8/iMmTJwuLxSKEEGL9+vVi/PjxQojCz8jWrVvFlStXRPv27e3H7cCBA6JDhw4iOztbLFu2THTt2lVkZ2cLIYSYOHGieP/992/qf9myZWLu3Ll3PNZhYWGiZ8+e9m1cvHixCA8Pv6mtAQMGiA0bNgghhDh69KioX7++OHTokIiLixMjR44UeXl5Qgghfv75Z9G3b18hxI2flTst90/201+3bcWKFfbPfm5urpg8ebIwGo03bYNUNsmRunRHarXaPrK7nT179rBu3TpUKhV6vZ5hw4axdu1aJkyYAGAfDVarVo169erZR1CBgYE3nPJ78sknAWjQoAH16tUjLCyMnj17UrVqVb744guio6M5cuQIzZs3t6/TsmVL++OFCxeyZ88eVq5cSWRkJAUFBZhMJjw8POzLdO/enddff51Tp07Rrl07ZsyYgVqtZs+ePbz00kvodDqgcC72+eeft6/XtWtXoPBUfqVKlcjKyqJq1ar2900mE2FhYWRlZdnnJk0mExcuXCAoKAidTkfHjh0BaNSoEZmZmbfcl1qtlmbNmgFw4sQJUlJSbohDpVJx8eJFAgICbrn+77//TnR09A3XEBiNRjIzM+nVqxfz5s1j165dtG/fnpdffvmm9Vu0aMG7777LyJEjad++PaNGjaJ69eqsXr2a4OBg/P39ARg9ejQAixcvpnfv3nh5eQEwaNAg3nrrLeLi4uzt/TW27OxsDhw4AIDFYqFSpUpoNBp69uzJsGHD6NSpE8HBwfZ99Ve3O3a7d+/m9OnTDB48GABFUcjLy7th3UOHDtG2bVv7MWvXrh1eXl6cOXMGgNatW9vPRDVq1OiOp6LvdKyDg4PRaDQMGTKE4OBgevToQVBQ0A3rZ2RkcPHiRUJDQ+37qG7dugBUqVKFxYsXs3nzZqKjozl58iS5ubk3xXCn5R5kPwGEhIQwYcIEEhMTad++Pa+88gqurq633R9S2SKTunRHQUFBREZGkpOTY/+jB4WnH2fOnMmyZctQFAWVSmV/T1EUrFar/fn1RPn3x3+n0WhuaEOj0fD111+zYcMGnnjiCfr164eHh4c9YUDhVMB1Tz75JPXr1yckJIRevXpx8uRJxN++2qBz585s376dAwcOcPDgQT744AO+//77W26DxWKxP3dwcLA/VqlUN7WrKApCCNavX4+TkxMA6enpODg4kJGRgU6nQ61W29e/Hb1ej1Zb+Gtps9moXbs23377rf395ORkewK9FUVRGDBgAK+++qr9+bVr13B3d2fYsGF07tyZ/fv3s3fvXlasWMG2bdtu2LaqVavy22+/cfjwYQ4dOsSYMWOYN28eGo3mhrjz8/OJj4+/5T98Qgj78f/r8VEUhTfeeMOesHNzcykoKABg6dKlXLp0iQMHDrBq1So2bdp004Vbdzp248ePZ8SIEQCYzeabkvLfj+/f43R0dLS/fqvj+/e2bnesDQYDmzZt4tixYxw6dIjJkyczbtw4++nvv/d/3fVjfvbsWZ577jlGjx5Nhw4daNWqFXPnzr1p3Tst9yD7CQp/53fu3MnBgwc5dOgQQ4YM4ZNPPqFJkya33SdS2SEvlJPuyM/Pj379+vHGG2+Qk5MDQE5ODnPmzMHDwwNHR0eCg4P58ssvEUJgNpvZsGED7du3v+++fvzxR6DwD1ZUVBStWrVi3759DBw4kCFDhlCzZk127dqFzWa7aV2j0cjp06eZMmUKjz76KElJScTExNyUdF555RW2bNlCnz59mD17Ni4uLsTExBASEsK6deuwWCwoisJXX31Fhw4d7jl2FxcXmjVrxurVq+3xDB8+nJ07d95xPY1Gc8M/D3/VrFkzoqOjCQsLA+D8+fP06NGD5OTk27YXHBzML7/8wrVr1wBYt24do0aNAmDYsGGcP3+eQYMGMX/+fIxGIykpKTes//XXXzNt2jSCg4N59dVXCQ4O5ty5c7Rp04aDBw/a212/fj1LliwhJCSELVu22K+8/+677/Dw8KB69eq3jO2rr77CbDajKAozZ87knXfeIT09nY4dO+Lh4cHo0aOZPHkyp0+fvmn92x274OBgNm7caP98vv/++7z22ms3rNuuXTv27dtHbGwsgP36iKZNm952X97OnY717t27GT16NM2bN+eFF14gNDTUfjbgOk9PTxo3bmz/Z+3s2bNcunQJgLCwMJo0acKYMWNo3bo1O3futH/e//pZudNy/2Q/aTQa+z84S5cu5cMPP6Rbt25Mnz6dOnXqcPny5fveT1LpkCN16a5mz57Nhx9+yLBhw9BoNJjNZrp162a/vWbGjBm8+eab9OvXD4vFQkhICM8888x993Ps2DE2bNiAoii8++67uLu7M3bsWGbNmsXGjRuBwkR3/Q/gX7m5uTFhwgQGDhyIs7Mzfn5+PPzww0RHR99wmvy5555j+vTpfPPNN2g0Grp160arVq0ICgpi0aJFhIaGYrVaCQoKYubMmfcV/9KlS5k/fz79+vXDbDbTt29f+vfvf8OZhb+rU6cODg4OPPbYY7z77rs3vOfl5cWyZctYvHgxBQUFCCFYvHgxgYGBt20vODiYp59+mrFjx6JSqXBxcWHFihWoVCqmTJnC22+/zXvvvYdKpWLSpEk3tRUaGsqRI0fo3bs3Tk5O+Pv72y9IfPXVVxk/fjwAPj4+vP322/j5+TF69GhGjRqFoih4eXnx8ccf289K/NVzzz3HokWLGDhwIDabjYYNGzJ16lRcXFx49tlnGT16NI6Ojmg0Gt58881brn+rY9eyZUuSk5N5/PHHUalU+Pv7s3Dhwpv28+zZs5k0aRI2mw1HR0dWrlz5j08r3+5Y22w29uzZQ9++fXF2dsbd3Z358+fftP4777zDtGnTWL9+PdWqVaNWrVpA4a1tv/76K7169UJRFDp37kxWVhY5OTk3fFZWrlx52+X+yX5q27YtU6ZMYf78+TzzzDNMnTqVvn37otfrqV+/Pn369PlH+0kqeSpxp/NMklRC6tevz8GDB+94almSJEm6M3n6XZIkSZIqCDlSlyRJkqQKQo7UJUmSJKmCkEldkiRJkiqIcnH1u6Io5ObmotPp7niPryRJkiRVFEIILBYLBoPhlneU3Eq5SOq5ubm3vI1JkiRJkiq6evXq3fPtl+UiqV+vQlavXj30en2RtHnmzJlyVyFJxlwyZMwlQ8Zc/MpbvFA+Yy4uZrOZS5cu3bES59+Vi6R+/ZS7Xq+/oaTlgyrKtkqKjLlkyJhLhoy5+JW3eKF8xlyc7mfaWV4oJ0mSJEkVhEzqkiRJklRByKQuSZIkSRWETOqSJEmSVEHIpP6AcnJyMBqNpdK3oih3/BpOSZIk6d9FJvX7MG7cuJteW7NmDZGRkffVzjvvvMOqVaseOJ6jR4+yadMm4uLimDVr1gO3J0mSJJVv5eKWtjt5bXM4G09G3/d6ZrMZ/dbC9R5rWp3F/Vrccrlz587x2Wef4eXlRVpaGtOmTcPJyYmYmBiWLFnCwYMHSU1Nxd3dnQ8++AAnJycKCgpYvHjxLdv75ZdfMJlMuLi4ADB8+HDatm3LuXPnaNy4MTabDUVRePHFF5k9ezZOTk5kZGQwd+5clixZQnBwMPHx8XTt2pXTp09z/PhxWrduzfHjx5k7dy7x8fG888479vYlSZKkf49iHamfPHmSkSNH3vT6rl27GDx4MEOHDmXDhg3FGcID++yzz5gzZw7Tpk3D1dWV0NBQQkJCALh8+TJt27YlNDQUZ2dnhgwZQrt27Th27Ngt2zp9+jSxsbF0797d/poQghdffJGuXbsSGBjISy+9xNmzZ9m/fz9169ZlxowZ9OjRg02bNmE2m5kwYQIvvPACO3fupH379gQHB+Pt7U2dOnWYPXs2TZs25cKFCyWybyRJkqSypdhG6p988gk//fQTTk5ON7xusVhYsGABGzduxMnJieHDh9O5c2d8fHz+UT+L+7W47Sj7TsLDw2nR4u7rqVQqhBD2m//XrVvHyJEjqVGjxg2vXx+Bd+vWDQ8Pj1u29cMPP2CxWDhx4gTp6el0794dg8EAgFartRdc+HufarUaIQQajQa9Xo9Op7vhfcBeQlCn02Gz2e57f0iSJEnlX7El9WrVqrF8+XJee+21G16PiIigWrVquLu7A9CiRQuOHj1Kr169iiuUBzJ+/HjefPNN3N3duXz5Mnq9nt9++40rV67QqlUrqlWrxqeffkrPnj359ddfyczMJD8/n4yMDDw9PW9o6/q89+HDhzl58iQ1a9a8bb/BwcH89ttvLFq0iJycHF577TU2bdp0wzJ+fn788ccf9OzZs+g3XJIkqQQJIfj98nkOxB/jYPaV4uwIldWGympFZbOhslhRW62Fz61WVFbb/55bCn+q8y2osi2oTGY05jx05KDT5KLT5ZKl1qNR2Xhs6c7ii/k+qIQQorgaj4uL4+WXX77hFPvRo0f58ssvee+99wB4//33CQgIYMiQIbdtp6CggDNnzhRXmJIkSVIpuWaysCsuHnSXaGG8iOF0LCqz7c/EqxT+tPzlsf3nn6/blBvfv/6a1QZmgbCoEBY1ikWDsKoRNg2K0KGgQxFaFJUWXNWoPQUqD4HGS0HtaUPjaUXjaUXraUbrVYDWqwCdZz5qB8Ueu2IDc7wBnU8+Rofd6IupvG2TJk3uuXRuiV8o5+LiQm5urv15bm7uPX/7zP1s2N3c6+n3fyosLIywsLAbXhs2bBheXl7/uM3ijrk4yJhLhoy5ZJS3mMtqvPkWG5vOxPLDqRMEKOF0On8Ej22ncIpMAUAIEGixXU+89iT81596+3Ob0KGo9IXvoUNRa1C729B6WtEG5KPzykfrWYDOKx/dnz+1nka0XvnoPApQae88tlUsaqxGRwqSPLHmOmPLc8Za4EJ+agGB/c+Q9lsVOsxsX+T76Z8MaEs8qdeuXZvo6GgyMzNxdnbm6NGjt7xVrLxr1aoVrVq1Ku0wJEmSygQhBEdj01gTFsEfl88y1HKIceGHcNt7CVW+lXyVL2neg8lM0aEU2OBveValt9mTs9YrH51XAQ5e+eg8c/+XsCuZ0Xrlo3UruHtAihMq4Y1G7Y1G44vWoTI6J3/0LlXQ6iuj1fmg1fmh0fmh1rjd9KUqimLl1HfeCKuKc+ZedCjCffUgSiypb968GZPJxNChQ5k6dSrjxo1DCMHgwYPx8/MrqTAkSZKkEpRkzOOr8EjWHo1ApF7huZQdDD94FIfYdBShIdejKdlOjclNzMPglo7/wEwM1VRoPfPRuOWhdslB7ZSNSpd3177UWi+02ppodL5odX5o9X5otP9Lzlqdr/2nWuP8QNsVu2MBjlVzyNhWmYARrz9QW0WpWJN6YGCgfT69X79+9te7dOlCly5dirNrSZIkqZSYrTZ+OR/PmiMRbDsfS4/048yK2kXV4+dRWxXMGjcyqoWSGW9AMeZSqec5aj+VgNYn8W8tqdHofNDq6v6ZqH3/l7B1fyZs/Z8JW+uDSq0vke0TwkZW9nvonFVciWzIkDpVS6Tfe1Hui8+UtpycHBRFwc3NrcT7VhSFlJQUeaZDkqQy4WRCOmuORPD1sShU15IYcXU32y/uw5CSgRCQ7dOQfENrsi7m4STSqfrKBTy6RKHSFoBKi6vnIFKy2tGwcXc0Ol802kqoVJrS3qybJB5bib5KFplbKrPvkccZqSs7qbTsRFIOjBs3js8+++yG19asWUNwcDDNmjW76/pGo5FFixbh6emJzWbj9dcf7JTN0aNHOXHiBL1792bVqlXMmzfvgdqTJEm6X6k5+aw7HsWaIxGcjkulfcwp3or6g6Arp1ApAovOiWv1ulGQEog5JQvPoLM0nh2PQ7XCUblWXx0Pv3F4+IxBq/cnKTwcB+cmpbxVtyeEQlrcfLSVVGSEV6Zmt7alHdINyn1SD4vawtXUU/e9ntlsJjLsNwBqeAfRqmbvWy5XlGViv/32WwwGAxkZGXToUHhZhSwTK0lSeWO1KWy7mMCaIxH8fC4O74xkQi/uZWnkflwy0wEwBtbE6NaSgnM69MZUfEccoFKfGFT6fECNi2dfPHwnYPDoUSZH47eTcnENOr9UMrb6s7dtG0Y0rFbaId2g3Cf14na9TKzBYGDUqFGEhoZiMpn46quv7GViQ0JC7GVi09LSeOedd27ZVkxMDMHBwXTr1o3x48fTuXNne5nYDRs2oNVqGTRoEGPHjrWXiR09ejS//vrrDWViU1NTWb58OaGhoRgMhhvKxH7wwQdcuHCBli1blvCekiSpojuXlMmasAi+DI8kPTObR64eZ2XkARpHngTA6uRAYrNg8jNrYIsw4dkpmuorYnFu8OeoXOePu+84PHzHoXMoO/PQ90oIhZTI2ajdIWebCyfGtWGWZ9kaQJX7pN6qZu/bjrLvpDTKxPr4+ODi4oJKpcLNrfAWCVkmVpKksizDVMD6E1f5PCyCIzFpVM9I5Kkr++hz+QCO2ZkAGOvVIM0jCNs5V/Rxafj1P4LPsljUzoVXrBvcu+PhNxEXjz6o1LrS3JwHkn71azReiWRsCyC1Q218K9XFUVu2zjKU+6Re3IqyTOzQoUN566232LVrF0FBQTg6Ot62X1kmVpKk0mJTFHZcSmJtWAQ/nomBvDy6RoXzTfRBqkcWFkOxubmQ9Eh7srOrozpmxr1dPD6zj+DaPAkAjdYHd99JePiOR+9YuzQ3p0gIoZB8eRYqA5i+ceDXyW3o2aBKaYd1k2ItE1tUrlfVKU8V5YqDjLlkyJhLhoy5+N1vvJdSjHweFsEXRyOJyzJRNzWG0dEHeeT8PnS5OQCYWzQm3qcO5jMGHHMy8e4fifeAGLTuJgCc3Tri4TsBF69Q1Or7/3tdVvdxRsIGkmNGkP5rFYynfJkTMokvRw2mjkfxnX7/J7lPjtSLSXGUiZUkSSpqxnwz356MZu2RCPZfTcHZnMeA6DBGRB3EJ6rwa5w1fr5k9epEQpYH7C3Ao3EC1Scexq1tMiqVQK3xxN1nPB5+E3BwalDKW1T0hBAkn5+OcIK8Lx2IfLUFBlUVAl2c7r5yCZNJvZjIMrGSJJVViiL4IzKZNUci+P50NKYCK01SIvkg/gjNT+1FnZ8HajWO3bqSUL0WKccL0G9Px7/PMXzWXEXnXTgqd3Jpi4ffRFwrPYZaXfYSXFExpvwIhigyfwtE5Wpjl7oO7Wr6lbn5dJBJXZIk6V8jKi2bz49G8vnRCK6m5+KWn8Po+GMMvLQX15jCrzvVV6+BQ2gol3O0GDfH4X7tAnUGROAenIhKI1CrXXHzeRYP36dxNASV8hYVPyEESeemIfSQ87mBnJG1OZnkxcSuZbPol0zqkiRJFVhugYXvTsew9kgEv0ckgxB0SLnM/Pgw6pzYi8pcgEqnw2PgY1jbd+b83iuY10bg3TWKaksjcQgo/FZNB8PDePpOwM17GGpN2bqNqzjlpG9GOF4hc2cgjtnXOBwUiluMPzU9Hqx2fHGRSf0ByTKxkiSVRfFZJt48nMCu7y6RU2DFy5TF7NQTdDm1G4f4aAAc69an0lNjSDNU4/ia33G4sIHKoRG4P5uAWqegUjnj5j0WD78JOLn8+2pfCCFIPPcG6MD4uTtKT38OJ1eifoBHmZxPB5nU78uDlonNyclhwYIFuLm5kZ6ezqJFix4oHlkmVpKkWzmdmEGfT3aRmJFDv8wrjIk+ROVje8FqReXoiNfwJ3ELHUFkeCL7P96O58PrqDs5AsdqhVe4650a4+k3ETfvJ9Bo3Ut5a0pPTsYWFN0FMnYFYoiNJXr+4xw9486MVr5lcj4dKkBSj53+Guk/fHff6ylmMyf1hd/o4zVwMFXfurmsKxRtmdiUlBR2795NcHCw/R52WSZWkqSitOtyIoNX/07Iqd/5/ORPGDJSAHB6qCk+o8ehqteBs//9FeOcpXj3jqDxqljUegXQ4+b9JB5+T+Pk0v6m7w//txFCkHRhOqghc603Dq20nHfwx9m5Eg29S/7M7L0q90m9uBVlmViDwcBnn31Gw4YNmTJlCnFxcbJMrCRJRebL8Eje/Ggji/espVnCRXB0xGf0eDyfGEV6pJVjn3yHxmc1PqER+D9vBEClqY5P4CTcvZ9Co6tUyltQduRmbsOmPkPG71UwxMSSMi6Yw3Hu1A/woJpb2Tz1DhUgqVd9a/FtR9l3Eh4eTtMSLhP7888/U7VqVRo2bEilSpUwmUyyTKwkSQ9MCMGSrUeJXvAW/z25FZ1iw6Nvf1J7DyPrCpyZshiPTmeoNjsGjZMNIdToXHtROfBlnN06/etH5X8nhCD58kwAMr6oglflixhb1+bor+6M7eJZZufToQIk9eJWlGVie/Towbx58zh8+DA6nY569erdtl9ZJlaSpHthtSksmrucRp8upLMxBZV/FaoveJfYQ9kYf3gH/YAI6vTOAMBi88LgM4bAqi+j1csLbG/HlPUbFuUEmX8E4BQZS9qoxlzKdEejNfBQZY8yO58OskxskbRVUmTMJUPGXDJkzA8uMzqGH58cQ+Pjf2BTq3GfMAm3R4YR9tLnuIbso8ozZxBChUn1EL5V/0NgwFOoVOrSDvuOSnsfCyGIOtYesyWMyGc64h25l0ufP82q6PpY9Q14s09zulTzKZFYZJnYMkSWiZUkqbgIm42IFctJmDeLxgUmYqo3oM2yj4j+4iTHB74LTjZqPxWBTTjiWXcbDb2DSzvkcsNk3InZEkbm3gAcLkSR36UR5kruHDvoxuPty/Z8OsikXmxkmVhJkopD7oljXHxuIrZTx7HonTny5MuEhvTjwIg1WFNNKPX0+C7MROech1n1BAEyod8zIQTXouYAkLq+Eb6anUT3HMyVdA9sQkdtX/cyPZ8OULbPw0iSJEkA2LKziXntZc4+0hbbqeNsq9OWo/O/JCjWhSNPfYjFmIfyrBeNNg+nTo2roNyFbHUAACAASURBVNJi1Qwt7bDLFZNxNwX5h8ja54/DxXhU1SuT26w6O644U9vPnUA3pzI9nw5ypC5JklSmCSHI2PQDMa+9hCUhnjh3P5aGjGRC9fo4TPuW1FwrSnMHKr/VgbYdH0OVH0Zs6lncKg0n1ygvhrsfKdFzC3+uewgfsZP03t0Raj2nklzp/bAHVV3L9igdZFKXJEkqswqirxL9yn/I2rYFRavjvy0GcKBuZ944fgnx7a8oLiocZtSiw0tj8feoDUBs1HsAePlPJtFYmtGXL7lZv5Nv2k/Wgco4JuahdtRwrUttrmZ6Y1HU1Pcv+/PpIJP6AyvN2u+3kpCQQEBAQGmHIUnSA1AsFpKXv0vCgvkoeXkkN27J5IYD6J+ew7QvDyAsAjq50vSdYTQK6oT6zyvaC0xnyM36FSfXR3B0aQGEl+6GlCOpsYVltpO/DMI363eUfu2wuTnxyyEHqnoZ8DQ4lPn5dJBz6vdl3LhxN722Zs0aIiMj77mNlJQUhg8fTkpKYenGH3/8kRkzZvDKK68QFRX1wDHOmjULgKlTp9r7kCSp/Mg+uJ9z7VsSN+sNVAYXtoyaxltBjzF9zyVa/hKJcFNT+YMQBm9/nyZNu9gTOkB64vsAePm/VFrhl0sm4x7ycvaQdbAyhnw3NCozCY/WRqVy4lSSM3Uqe+Dn7FDm59OhAozUj7/2FTEbD933egVmM3F/1n6v9lhbmi9+4pbLFWXtd6vVyscff3xDXfYff/yRNWvWEBsby6pVq2jevDl//PEH1apVIzY2loYNG3L8+HFmzJjB6dOn+frrr9Hr9bRt25bKlSvzySef0KJFCy5cuMArr7zC1atX2bx5MwDvvfce2dnZhISEMGTIkPveR5IklRxrejqxs6aRuqbwS6PcRo5lWvVHaPHHESbtuIJKAYfBVXjkvUn4BNS4eX1zMsbUr9A51sXFs08JR1++pcbNByDp88b4xm1H27A+WXU9ScrxwyZU1AsoH/PpIEfqd3W99vu0adNwdXUlNDSUkJAQAHvt99DQUHvt93bt2nHs2LFbtqXVapkxYwaVKlW64TWAypUrc+3aNQDat2/PK6+8QlJSEhMnTqRr166cOnWKrVu3smjRIhYsWMD3338PQJMmTXj22WdxdnZGq9VSvXp1+vXrB8DYsWN577332LZtW7HtH0mSHowQgtSvv+B080akrvkMp8YP4f7dVj50rcXA5dup+WsKqgAHHvrxKQZ9s+SWCR0gI/kjhDDjVfnFMl9gpiwxGfdhMu7GeNgPF00ttEo2eaHtQaXi5wuOuDnqqOrlUi7m06ECjNSbL37itqPsO7nXqkVFWfv9VtTqwl++pKQkfH19Aewj+et14TUaDUKIm+q9Azg7OwOFNd8VRbnhPTc3N3v7kiSVPXkXLxA9+Xmy9/6B2tmZwDcXcrF1ay7N+Yo2O40INXg/04yOi1/AweB823YUJY/M5JWotV64+4wswS0o/66P0hP/24jK2XtQu7hwtW0ldBo3DsWoaVfHC41aVS7m06ECJPXiVpS1328lNDSU6dOn2+u7Hz58+LbL9uzZkzfeeAODwXDb0+lVq1a96TvfJUkqW5S8PBKXLiTxncUIiwWP3n3xenMOv278GaX/x7hkKNjqudJ17YsEtG581/aMKV9is6ZSKWAqao2h+DeggjBlH8Bk3IkxzBeDUxDqiN3oRwzG7ADZ+YEIVFT3dSs38+kga78XSVslRcZcMmTMJePfGnPWrt+InjyJgsgIdFUCqbJ4KRG+Ki6/tgXNAROKXoX2mWAeXzIR9T0kEiEUok4GYS6IoE7zSLR6/yKNt6SVZMyx53uRm/UbF5/tTKC7M8rRXzB9NY+oSka+O9+C7RcLeGNgCx6p6l1i9d7/StZ+L0Nk7XdJkv7KkpxEzNQppH+7HtRq/J5/kYKnQ9n56Y/YPkhEYxIk1nXn4Y8m0blzk3tuNzdzK+b8C7h5P3VDQpfuLC/7ELlZv2E86oujrgVK+P/h3LoN571NuDj4sPViHg8FeOGk15ab+XSQSb3YyNrvkiRB4ZevpPz3E+LmTMeWlYWhZSvc355N+LUzGB/7DPXpAixOGraHNmX2h0/TwO/er8kBSE+8XmzmxeIIv8KyX/H+30ZUb5CP+ZyAIT1RRC651moIkU/DKoVTqOVlPh1kUpckSSo2plMnuPqfZ8k9GobG3R3/pUuJau/H0RU/ovk8C7UFTtT3JWxYCOtf6oPffd42lZ97ApNxN87uXXE0NC2mrah48nKOkJu1nexjvmgszbAd+BqNlxfxrbwhP5c/Il2AfAK8XcvVfDrIpC5JklTkbDk5xL85m+QPl4Oi4Dl4CKbJj/PH8UOIwcfQRlrIc3fg45DG+PVrwc8jQzA46O67H/sovfLkot6ECu1/V7w3pEYnPwpWX6PSc89zOj+WSi6B/Hg2iyruzni7OlKtnNyffp1M6g9IlomVJOmvMjZvInrKi1ji43CoVRvnua9ywjuVvEVb0XyXjUqBsBY1+bRVHZ7o1IgVg1qj1dz/racWczzGtPXonRpi8OhRDFtSMeXlhJGbuZWck74oqQ3RXdxKAZAX2gGhHEOoa5OVn0rn+gGoVKpyNZ8OsvjMfSmOMrErVqxgxowZTJo0iZMnTz5wjLJMrCSVjoKYaC4PHciV4YOxXkvG6+XJJP13MvuvnqZg+Fk032ajqVqJ90d0YFlIQ94Y2IqPHmvzjxI6QGbShyCsePlPlsVm7kNq3JsAJHzakNojWpBzYA9unbsSbUgDVByKcQWgjr87UL7m06ECjNSvRb+GMe27+17PyWLmyrHCMrFulQbjW/3msq5QvGVihRDUrFmTSZMmcebMGbZv305ERIQsEytJ5YhisZD8wfskvD0PxWTCEBxC9quPsy//KurZ4ei25aLSqGFUR552d6ZAq2bN0PaMbFnrn/dpyyUjeRUarQ9u3vdffOvfKj8nnNzMX8g964f5ak0MphPkAy5PjeBa9nn83Wuz9EA6TjoNHq6O5W4+HeRI/a6Ks0ysSqWiT58+pKam8umnn/Lkk08CskysJJUXOYcPci64NXEzpqJ2csZx8XROzOrIxf3n0I1KQLMtF8/mNbi2YixPehpQO+n55emuD5TQAbJS1qLYMvCs/CxqtWMRbU3Flxr/5yh9VX3qTuhC5rdfoqvsT2qLKgC4ODfgfHIW7Wr6oNaoy918OlSAkbpv9cW3HWXfSXh4OI0eLv0yseHh4WzcuJFZs2bZ72GXZWIlqWyzZmQQN+sNUlZ/AoBhxBCuDG9CekYGuqmZaPfnonHU0WThcFbV9GXFwctUcXfm5/FdCAq4e6XJOxHCRnrSMlQqBzz8nimKzflXyM89Tk7GZkwX/TCdq4r3SCMJWVn4PTOJo5lnUKs0HE8ovDaqeTVvgHI3nw4VIKkXt+IsE5udnc0LL7xAu3btePvtt2nTpg0aze1P9cgysZJUuoQQpH3zNTFTp2BNuYZDgwZkThnM2YB81D8l4LDKiMi14te5EUErxvLMocv8ePAyTSp78MvTXQj0ePASrjkZP2PJv4K77zi0Ot8i2Kp/h+tz6fEr61F7XBcyN3wEajW6oQPIuLaBql4NWbcvFYCqPq6YhCh38+kgk/pdNWjQwD4/Pn369Fsu079/fwD69u17T20uXLjQ/vjAgQO3Xe56ch40aBBQOKofO3bsDcu0adMGgHnz5gEwZ86c27YjSdI/l3/5EuKVF4gMD0Pl5IT6pTGc7O6NLTYHp5dysJ0wonV35uFVY3F7vC0DV//BwegUOtfxY+PoTng46YskjvTEdwHwqiyLzdyr/NyT5GRsIj+iMjnh/lSfUZWrnx7Fo29/4hwKLygO8HiI36+c5yF/DwqgXM6ng0zqxUaWiZWkisGakUHi0gUkf7QCzGZ0nTsQOb4NRjcVjuvy0K5JxWa2UXVQa1ouG02CTkvIiu1cTs1mxMM1+WxoO/RFlBzycsLIy96HwaMnDs6NiqTNf4Prc+lxH9Sl+vBgcrasB8Bn7AROpZxEq9ZzMc0Ds00hpLYfNiHK5Xw6yKRebGSZWEkq35T8fK6t+pCEJQuwZWSgqVKFhLGdSG1fGfVFG67TTBRczMDJ34OWy8dSdWArjsSk0n/lb6TkFDC1axPe7NXsputgHsT/SsLKYjP3Kj/3FDnpP1AQE4DxsB/t/q8jV/u/jkONmpjbNCD79O/U8mnGV6eSAWgc6EUWolzOp4NM6pIkSTcQikL6t+uJmzsTc0w0GncPlJdHca6TF8KmwvO/anK/jKVAEdQe34Xmi0ag9zCw+Wwsw7/YS4FV4YPBbXimfb0ijctSEEN22kYcnINwdutapG1XZGnxbwEQu6wWAX1aYD2+CyUvD5+xTxOVdhqAmt5N2XLuLJWcHXAxOJCVm18u59NBJnVJkiS7rN07iJsxDdPJ46j0egwTx3C+tz/ZDmYMp/QoCxLJTcjBpU5l2nz8NH6dCk+BrzxwiRe+P4KDVs33YzrSr3HVIo8tI2kFYPuz2EzRjf4rsgLTGbLTv8OSUAXjwcq0/r0vyZMfR6XX4/XkKPZEfYqD1pkUkzcJxjxGPFyDJFNBuZ1PB5nUH5gsEytJ5Z/p9EliZ07DuONXADweH0ryyHac0cWhPpOD53oVuXujQaOi0Wv9aTJrMFonPYoimLH1OIt2ncXHxYGfxnWh9Z+3QxUlm9VI5rVP0egq41ppaJG3X1GlxhWO0mPeq4F3+/o4co38i+fxenw4afps8izZ1Kvchq0XEgFoW9OXnHI8nw6y+Mx9KY4ysQCJiYl06dKlSGKUZWIl6d4VxMUSOXEsZ9u3xLjjV1w7dcFj85ccnVCfiDNXcHolE+3zieTuTcCvS2Oqr3mSZguGo3XSY7baGLVuP4t2naWutyv7X+hVLAkdICtlNYrNiGfl51GrHYqlj4qmwHSO7PSNWFMCydrvT6PX+pPy2SoAfMdNICrlBAC1fJqy5Xw8GrWKWn6FpWHL63w6VICR+u7YFC6k59z3embFhSMnowBo4OVC56o+t1yuOMvEAuTl5fHRRx9RpUphRaPvv/9elomVpGJmzcwk8Z1FJH+4HJGfj1OTIHxmz+R01UzifzuI9gsjupP52AD/R4NoMmMQPh3qEx4eDkBWnpnH1vzBritJtK3uzaaxnfF2KZ7KbkJYSU9chkrthKfvhGLpoyJKjX8LEMS8WwP3RoH4tgzg1FPf49SwMU5t23L1yFs4691QqytzOGY/ITV9ybBYgfJX7/2v5Ej9LoqzTKwQgqVLl/Lcc8+h1//vHlZZJlaSiodSUEDSB+9zKqgeSe8sQVvJmxorP0X97TJ2nN9P0vDf0U25hupkPgF9HubRg/PpvHUaPh3q29uIzcjlkRXb2XUliQFNqvLbM92LLaEDZKf/iNUcjbvPKDS6SsXWT0VSkHee7LQN2DKqkvlHZRq+2p/Ur9YiLBZ8xk0gIfMSFls+NX2asu1iIkJAjwYBJOTkl+v5dKgAI/XOVX1uO8q+k/DwcFo0Ld0ysRcvXiQ+Pp4PP/yQiIgIVq9ejbu7uywTK0lFTCgK6d99S/zcGRRcjULj7k7gvLdxGDWUvV99SXaP3agvmlEBgaGtaDJ9IF4P17ypncsZ+Qxcvo34LBOTguvzzoCWaIr5d6yw2IwKr8r/KdZ+KpK0uLcBQcx7NXGu6k31x9twpsVY1M7OVBr+JPsSfwGglk8z/m9vBAAtq/sQnpFdrufToQIk9eJWnGViGzRowMqVK4HC+foxY8bYR+C3IsvEStL9M+75ndgZUzEdO4pKp8Nv0ov4vfQqRzZtIab9LFRXzKhVEDCoBU1nDsEzqPot29l5KZEJO66Sa1FY0q8FL3VsWOxXoZuyD5CfcxgXz37onYr2FrmKqiDvIsa0b1Cyq5Gx05eH3+lD9h87MUdfxWf0eITBkdj087g5eePqWJntF/dSw8uAg2NhOizP8+kAKiGEKO0g7qagoIAzZ87QpEkTHByK5iKR8PBwWrS4+0i9LJExlwwZc8ko7phNZ88QN/sNsrZtAcBryDACps8hYt8Fzrz1PUpkHqjBO7QxreeMwuMOt6FtPBnNE1/uRQWsHRHM0OY1ii3uv4q/9DjZ6d9TrdFOnN063vf6/8bPRcKVURhTvyJmQWeMB2oQenU5UWOGkbnlZxrtO0JSgIq9l76hWbVuZJqb0PWj33iuQ33aNQogNjuPF5vXKjOn3/9J7pMj9WIiy8RKUukwJ8QT/9ZcUr9YA4qCa0hHqsxdwLULJn7utQRLpBGhAZfQanSYPxHvRnf+GtT1x6N46uv9OOu0LAkOKLGEbs6PJDv9RxwNLXByfaRE+izvzHmXMKauA1N1Un+pRJMZj2JLv0bmti0YWrbC0Oxhos6uBqCmT1Pe2hEDQI8G/lyoAPPpIJN6sZFlYiWpZNmMRhLfXULyivdQ8vJwatiYgDlvkXHNwI4Ra8mLSkdoQNPfi1aznqJ28zZ3bfPL8EjGrDuAi4OWrRO6okuNKYEtKZSRtBxQ8JTFZu5ZavwCQCH+43poHB2oN6kHKR8sAUXBZ9xE8i25xGdeppKhCu5OPmw5fxAnnYZ6fh6cjUwq9/PpUIxJXVEU5syZw8WLF9Hr9bz55ptUr/6/uaqffvqJ1atXo1arGTx4MCNGjCiuUCRJqsAUs5mUz1aRsPBNrGmp6PwDCFz0HkZLNfa88BOm6FSEDpT+rtR6uQut2w9Cp7n7N6atPnKFpzccxN1Rz/aJ3WhZtRLhJZTUbdZMMq/9F60+EDevx0qkz/LOnH8FY+rXqApqkPydO/We74ze3YmUtf9F4+GB1+DHuZx6CiEUavo0JTItm/PJWfRtFMi1fDNQ/ufToRiT+o4dOzCbzXzzzTecOHGChQsX8tFHH9nfX7x4MT///DPOzs706dOHPn364O7uXlzhSJJUwQghyPjhO+LmTKcgMgK1qyuV35hLrnNTDs7bhil2B+hV2Aa5Yhhbm5Dg4fi4VruntlcdvMSzGw9TydmB7RO70TywZKfNMq99ilBy8aw8E5VaV6J9l1dp8QsBG4lrG6FSa2j4ch8yN2/Cei0Zv+f/g8bZmagrJwEVNX2asvpIPAC9G1UhJjsPKN/3p19XbEk9PDzcfj93s2bNOHPmzA3v169fn+zsbLRa7S1v1ZIkSbqd7P17iZ3xOrlhR1BptVQa9zz5fsEc/XAXeYlnUDmqsT3uihjmSVDz7jwU2AmN+t7+3H247yIv/HAEb4MDvz3TnaCAO9/FUtSEYiEjaQUqtQEP3/El2nd5Zc6PJCvlC1TWGiR84UyN4e0xVPch9rmPgcKvWM0tyCTZGIWfW00MDu78cv4oAI/W9+e7yOQKMZ8OxZjUc3JybqicptFosFqtaLWFXdatW5fBgwfj5ORE9+7d76l2+t//MXhQ16tDPYi8vDwURbHfU17c7hZzamoq3t7FU6rynyqK/VzSZMwl435jFlejEKs+gP17AVCCu5Ll35mIry9jS/8elZMGZbgn1qEGnLx8CNS3xJbizomUk/fU/roLabx7LBkvRw3LO1bBkhhJeOKDxXy/NMp2HG1xWNSPc+JkxAO392/4XOitb6HDRtznDUBRQZ/aHP3he8Qfu6F5C87l5JJyvPAuCE2eJ3sPhbH7ciJ1PRy4EhmBTRhwMBnL5b76u2JL6i4uLuTm5tqfK4piT+gXLlzg999/Z+fOnTg7O/Pqq6+ydetWevXqdcc2S/uWtnHjxt10D/iKFSsIDg6mWbNm99RGSkoK//nPf1i2bBk+Pj788MMPnD17FqvVyoABA2jevPkDxTx+/Hg+/fRTpk6dyiuvvIKPz/0X5ilK/8ZbakpDRY/ZnJRIwlvzSFn7GSgKTq1DsDQaROS3pyn47SRaV0ecnq5JVl8LWi8nWtfoQQP/dqhV914YZunus7x7LBl/Nyd2PNOdBn43TwcW934WQnD1zLMU5KqpH/Qmesc7X5l/NxX9cwFgzr9K5MktqEVNkle7ENC7Oe2H9iTm9ZdJBmpPnoJXixb8dHw/KpuaRx7uw/aL6ViUCzzWoi5O/lUhIZ1WdWtQx8Plrv2VpOu3tN2PYkvqDz/8MLt376Z3796cOHGCevX+VzjB1dUVR0dHHBwc0Gg0eHl5YTQa/1E/r20OZ+PJ6Ptez2w2o99auN5jTauzuN+tP0TFWftdURR+/PFHGjVqREFBAbVr15a13yXpL2zZ2SS9/38kLXsHxWRCV7sxlqZDubAlEvMfB9B5OFP55dYkdEvFZLAR4NGAdnUG4up4f3PgC3acZsbWEwS6O7Pj2e7U9Smdb13My95DQe4xXL0GPXBC/7dIS1gIwkr6T61AETR6rT9KXh6pX32O1tcPj34DyDRdIz03gUDPBjjqDGw5fwqA3g2rcLUCzadDMdZ+7969O3q9nmHDhrFgwQKmTZvG5s2b+eabb6hSpQpDhw5lxIgRDB8+nOzsbAYOHFhcoTyQ4qz9np6ejtFoZMqUKfTu3ZvVqwvvn5S136V/O8Vi4donKzkVVJ+EhW+CsxfWrq9yOaYFl786DSoV9Wb1xmlTU2IGJKNxdyC47hC6Nx57XwldCMG87SeZsfUE1TwN7H7+0VJL6ADpie8B4Ok/udRiKE8sBdFkpaxBo6pJ5FIF7/b18AmuT/p3G7BlZuIzaixqvZ6oP6dfavo0RQjBlnPxVHJ2oEVVrwpR7/2vim2krlarmTdv3g2v1a5d2/54+PDhDB8+/IH7WdyvxW1H2Xdyr6d4irP2u5ubG+7u7vazFddrt8va79K/lRCCzM2biJv9BvmXL6E4e2Fp9SwJx7Kx/nwVBx83ghb0x9zXgTMZ+1CEjRreQbSp1Q8nvet99zVr2wne3nGGml4u7Hy2O9W9Su/0qznvEjkZP+Po0gZn1/alFkd5kha/CISVrJ0dQCmg0av9UKlUXPvsY1Cp8BkzHiEEUSkn0ah1VKvUiBPxGSQY83iiRU2STWZsQlC1Atyffp0sPnMXxVn7Xa/X07VrV2bMmIHVauWll15i//79t11e1n6XKrLsQweIm/E6OYcOYlU5U9DgKZIv2LDtScWxsgdBcx/HY1h9DidsJiM9CWe9G21rh1KtUqP77ksIwbRfjrNk91nqeLuy45nuVPUsmYtdbyc9aRkg8PJ/qVTjKC8sBTFkpqxGq6nJ5bfMuDeqQpW+D5N78ji5YUdw79UHh2rVSc2Jw5ifSg3vIHQaB7acvwgUnnq/fitbRSg6c51M6nfRoEED+/z49OnTb7lM//79Aejbt+89tblw4UL745EjR97w3qBBg+yPryfn66+Fh4czduzYG5Zv06awKtb1syJz5sy5qT+Z5KWyLP/yJeJmTyfjpx+wCkdMVQeTEqNHOZ6HUxUvGr3Wj+qjgzl97XcOX/kUgaBe5Ta0rNELvfb+v/JUCMGUn8J5b8956vm4sePZ7lRxdy6GLbt3NksaWSlr0eqr4+oVWqqxlBdpCYtBWMjZ3xlRkE3DKf1QqdWkfFJ4G5vvuMLvno+6dgIo/EY2gF/OxaNRq+hRP4CtMSkAcqQu3Z2s/S5JdybS07g6eRIpqz/BYtGT492L9GtuKJcVnKt50Pj1/tQa04nkvGh+Pv8hOQXpuDpWokPdwVR2/2cXkQkhePGHMD7Yf5FGfu789kx3KpeBKmIZ11YhlDy8/P+DSiX/LN+NpSCOrGv/RaurycXZ+TgHelF9eAesWVmkfbsOfbXquHfviSIUolJPodc4UsWzHik5+RyJTSWkpi+ujroKN58OMqkXG1n7Xfo3UwoKsBmN2IxZ2LKNhY+zswufG42YY64iVq0kIReyDB3JzPdBxCu41PKm8dRQaowMwao2cyhqE5eTj6JCTZMqHWlWrRtazT+rsKYogue/P8yqg5d5yN+DXyd2w7cMjNAUpYCMpA9Qa9xw9xlT2uGUC2kJixHCTP7xHthy0mgwrw8avZbk1V+h5Obi8+o0VBoNSZkRmMxG6vq1QqPWsvVCNEJA74aBJOTkV7j5dJBJXZKkv1DMZmxZfybi68nYWPhY+fOn1ZiFYsz+8/2s/yXsbKN9XWE237Efs2IgQ92cbEsAIh1c6/rS+I2B1BjRAbVWQ3TqGQ5FbCLPko2XwZ8OdR+jkkuVf7xdNkVh4reHWH0kgmYBnmyf2A1vl/s/dV8cstO+wWZJwsv/JTTa0rvyvrywmOPJuvYpWl0NzszIQ+9poPa4LgghSPlsFSqdDp+Rhf8cRaUWXvVey6cpUHjqHaBPo4o5nw4yqUtShSAsFiypqYXJN9uINSsLJfvPZHtDks6+7ejZlm1EFBT8o/7VLi5o3NzRevvgUKsWGlc3NG7uaNzc0Li6/uWxGwX/z955h0dVbX34nZ7ee0+ooWOhioAiVUVsYFcsCGJF0WvhevVarvV+XpQiKCiIKFhpCkoHBUINJIT0nkkyk0wm0+ec749JIaQQICFt3ufhIZnZe5+VyWTW2Xut9VtGGXvn/YHdaMMrPpx+L08javpwpDIpBouOv5N+Jqv0JFKJnCuiJ9Av/Fqk0os/HrULAjO/3c+qhHSujPBjy6xx+Lm1jIjVpSKKYlUZmwzfkCfb2pwOgSb/fUTRgi3lZizFBfR77VYUHi5U7NuD8VQifrfdiSI4GLtgI7PkBK5KT4K947DaBX4/nU+Mnzvxwd6sOe1w8M6dupM66PV6BEFolszt5SA/P5+wsLC2NsPJZUIwmzl17TDEkyc4ehHzpe7uyDy9kPv5o4qJOccZVzlkb29knl5IPb2Qezv+d4yrGuvhgUTWfKeb+NYP2M02AmaN5IaFc5BIpYiiyJnCgxzM2IjFbiLYK4YR3W/D2+3SFBFtdoEH1uzl2yOZDI0KYNNj1+Pjev4ObZcLg+4PzIbjePpPR6FqXrOZrozVkk9Z0efIldEkvmZC5qqk59wJAKiXVem8VyXI5ZedwWIz0idsqsD1PAAAIABJREFUJFKJlF0ZhehMVu69Mg67KHbKeDo4nfoF0ZBM7IoVKy5ZJjYpKYmysjJuvvlmrrnmmkuyccGCBe1KJtZJ66L54XuMJ09ATCw+/Qci9/aucrq1ztjhgKt2y+c6Y/nl/QgQRZHMNfuQqhT4TL8CiVRKhamUfWd+pKA8FYVMxbBut9ArZAiSC5B4bQirXeDe1XtYdyyLETGBbHz0Orxc2o9Dh1qxGT+n2Eyz0OR/gCiaIed2DBnZ9HxiPC4BXliLi9H+tB6Xnr3xHDUa4CzBmdqsd3CUsnXWeDp0Aqd+MGMTmSXHL3iexWIh/eBWAGICBnB17OQGx7WmTCzA3r17KS8vx2AwEBUV5ZSJdXJBqJd+BhIJknc/oseNN7W1Oeel7Hg2uqQ8Im8dgtRdycm83RzO+h27YCXC1yHx6q669BbMFpudu1bt5qcTOVwbF8QvD1+Hp0v7amFqNpyismwLrp7X4OrhTKo9HzZLAWVFS5Erozj9uhWJTErv5xxlxCWrViBaLAQ+/BgSiQSr3UJ26Uk8XfwJ8IgAYFNSLm5KGWO7h3BIXQZ0vng6tKJMbGehNWViAaZNm8aiRYt48803a/rNO2VinTQHfcJBKg8ewGfSFCShHSPkkrnGIa7kN7UXaeY/OJixEblUybW97uL6Pg+0iEM32+zcsXIXP53I4bruIWx4pP05dABN4f8BOMVmmklp/geIogmZ5m7KjxcQPX04HjGBiIJA8RefI3V1JeCe+wHI0SRhE6zEBg5EIpGQXlpBslrHdd1DcVHIyKlKknPu1NshV8dObnSX3RTtQSYWHF3eRo4cSWBgIAaDAXDKxDppHuqljpvAoFlzuLh2SC2HKAqYrAaM1gpMFj1GawVGS9U/qx6jRY/BrMP41RFEdwkHQ3eAKCUucDBD4m7ERdEyam4mq53bVuxgS3I+43qG8uNDY3BTtr+POZtVja54FQpVNzx8myda1ZWxWYooUy9Frowk9W3HZ2Cf+Q7RL92fWzFnpBNw/0PIqz57M4rrCs5sqj567xOOTRDI66TxdOgETr21aU2ZWIAxY8Ywf/58BEHg8ccfJykpqdGxTplYJ9VYi4vRrFuLqnsPvMaOgyNHWvwaoihisZswWiowWfXnOOmz/6/AZKlERGhyPeVJEYpsqG4OISJiMGK5F9f2mtJi9hosNqZ9uYNtKQVM7B3G+gfH4KJonx/aZUWLEUUzfqFPI5G0TxvbE5qCDxAFIyrTgxTvTCZs0iB8+jsSC89NkDNbDeRpU/B1D8XHLQiADadyAZjSyePp4HTq56W1ZWJnzZpV57n4+Piar50ysU4ao+SrLxDNZoIenY3kAk9jbHZL1U66vnOu871FjyDamlxLLlXiqvQk0MsPV4UnrkpPXBUedf9XeuKi8ODwmpWcIZuRsx8itNcAEhISLuUlqEOl2crUL7azPbWIG/tE8N0D16Jqp7swQTCiLVyEVOaLd+ADbW1Ou8dmVaMtWoxcGUH6vx2Jjn1enAqAJS+Xsk0bcBt8JR5XOvISskoTEUR7zS5db7ayM62IgWG+RPi4syevFOic8XRwOvVWwykT66S1EG021MuWIHV3r4khCqJApbn8LOd89hG4vs6xuNXedC26VCLDVemJn3tIlXP2xFXpUeOcz35MIWtevbdgtZG97m9cgrwIvq7vJb8GZ1NhsnLT8j/Zna5mWv8ovrn3GpTt1KED6Eq+wW4rxi9sPlJZ2zaR6Qho8j9EFIy48ih5Px8nYHgPAq/pBUDxl8tAEGp03gHSq47eYwMcgjN/nCnEYheYHO8QL+rM8XRwOvVWwykT66S1KNu8EUtONoEPz0Li5cGvRxdSasrl5MHG50iQ4KLwwNPFrwHnfPau2gOlzLVe7salUrgtEXNJBT2fGI+0BR1uudHClM//ZH9WMbcPjGbVPdegkLXfPJIasRmJAt+QuW1tTrvHZi1GW7QIuSKM7E8duUZ9XrgZiUSCYLVSvGI5Mm9v/O6YAYDBrKOwPIMgr2g8XBzx9Y3VR+99Ijp9PB2cTt2Jkw6HesmnAAQ9NpvMkuOU6nNRSbwID4g7y1nXHn27KjxQKdyRXmLd96VQnfUefdfIFluzzGhh0tJtHMgu5a7BMay4ayTyduzQASrLtmAxJuEVcC8KZceoWGhLNAUfIQoGPDxe5uCqg3jFhxN+0xUAlG3agLWwgKDH5yKrSip2yMKKNUfvoiiyOSmPAHcVQ6L8yevk8XRwOnUnTjoUxuQkdDv+xHPUaFz79OXU0YVIkBCjvIbhva5ta/MaxGYwk/vzIdxjAgkY1qNF1tQYzExYso3DuRruvyqOZdOHI+sAlR6aQqfYTHOxWUvQFn6GXBFK3vIARJudPlXtVQGKly0GIGjmozVzMoqPIUFKTEB/AI7macnXGbnnylhkUmmn1Xs/m/b/V9DO0ev16HRtXVBUS35+flub4KQVqS1jewK1LovSyjyi/PuglLbf2GzehsPY9CaiZ4xokWP9Er2JcYu2cjhXw8wh3Vk+fUSHcOimyuMYyv/AzWssLu7NU6DsymgLPkYUKvHyforUpXsc7VXvdpz0mFLPoNv+B54jR+Hax5GjoTOWUKLPJcy3Oy4Kx1H9xqTqrHeHAE1nj6eD06lfEA8//HC9x1asWEF6enqz5mdmZvLUU0+xYMGCmmz1n376iVdffZV58+aRkZFxyTYuWLAAgJdeeoni4uJLXs9J+8Gu01HyzVcowiPwvfFmTuU7jrTjw1ruSLs1yPp2HwAxLXD0rq4wcv2irRzL1zJreE+W3DEMqbRl4/+thVMStvnYraVoCz9Fpgih6Ntw7AYzvZ91tFcFUH+xFIDAh2urh2pkYasS5MBRny6TSpjQO6xLxNOhExy/57wyH82P6y94nmCxcEzpKI/wm3YbkW/Vl3WFlpWJLS0t5aWXXiIsLIzZs2djMpn46aefWLFiBTk5OSxdupTBgwc7ZWKdNEjJN18j6PWEPjefSlsF2aWJ+LmHEuwVSx7atjavQSxaPfmbj+LdLxKffpGXtFaBzsANi7eRVFTO3Gt68d9brm7xhL7WwmYpQFe6BqVLb9x9JrW1Oe0eTeF/EQQ9AcGvsvOT7Y72qo9cB4BgMlGyaiXygEB8p04DHLHz9OKjyKRyovwdO3d1hZEDOSWMig3Cx1VJts7Q6ePp4Nypn5eWlIm98sorCQsLY926dQwaNAgXFxfkVQ01QkJCUKvVgFMm1kl9RFFEveQzJEolgQ8+QnLBfkRE+oRd064dW84PBxEsNmLuGnFJ6+SVG7jus60kFZXz7Oj4DuXQAbRFn4ForRKbcX7sNolYjrZwITJFMCUbumMu1dPziQkoPFwA0Py4DrtGQ8ADDyFVOUoqNZUFlBuLifCNRyl3jNucnI8owuSqo/euEE+HTrBTj3zrvUZ32U2RkJDAwMssE2u1Wnn//fcZMGBAjehMtYxrYWEhQUEO9SOnTKyTc9Ht+APTmdP4z7gH/H1ISTuAi8KD2MCB55/chmSudRy9R0+/eKeera1k3KKtpJVWMH9sX96eMrhDOXTBXom2aAkyeQBegfe2tTntHoXwLYJQQUDoK+z54I867VUB1MsWg0RC0EN1E+QA4s76e9iU5JCGndKna9SnV9PhnXpr05IysUuWLOHAgQNoNBp27NjBa6+9xi233MIrr7yCXq9n/vz5/P33343a4pSJ7bqol9TqvKepD2OxmxgYdj0yafv9EzYWaCn68yQBw3vgERt0UWtkavRcv+h3MjWVvHpDf16fMLBDOXSA8uKvEWwa/MNfRSrt3A7lUrHbtCiEtcjkgeh2DMCQneBorxroBYDhxDEq//4L7/ETUcXEAo6+AxklR1HIVIT7OURprHaB30/nE+PnTnywd5eJpwMgdgBMJpN46NAh0WQytdiahw4darG1LhdOmy8P7c1mU1ameMBTISaOGira7Tbxh0MfiCv3vCxWmnU1Y9qbzaIoikn/t0lcLZ0hJi/c0uDz57M5tVgnxry5XpQ+95X4xm/HWsPEC+ZCX2dBsIupR3qLyX+5ilZzYStZ1Tjt8X3RGFZLkZiTPFVM2i8TS3LfFzcMeEH8RnG3WJGhrhmT8dQc8YC7TNRs+KXmscKyDPHL3S+Ku09/V/PYn2cKROlzX4lz1/8tiqIoZpVXiu8eSBG3ZdWu1RG4GN/Xfm/zOzhOmVgnLYV6+RIQBIJnzSG/PJVyYzHdAgfjpvRsa9OaJGvNXiQyKVG3D73guSnFOsYt2kpeuYG3Jg/ipev7t4KFrY9euxGr6QzegQ8hVwa3tTntElEUqShdS1Hm09htpdglgzAeHU554kJi7h6JR0wgAPaKCkrXrkYZEYnPxNrOnOnndGSD2q5s1UfvXSWeDs7j91bDKRPrpCUQTCZKvlyO3M8fv9vu5I+0bwCID2/fZWwVqYWUHkgj5IYBuAY3vxUxQHJROeMWb6VAZ+S9G69g3tiW1Yq/nGgKPgacZWyNYbXkU5TxBHrtr0ikbgRFf0xG3lDy39sEQPwLN9WMLV37DYJeT+CzLyCROY7QBcFOZskJXBQehPjE1YzdlJSLm1LGmG4hQNeJp4Mz+92Jk3aNZv132DSlBDw4E52gI0+bQpBXDAEeEW1tWpNkra2uTb+wBLnEAi1jP/udAp2Rj6de1aEdukmfgLFiF+7e41G5ddyfozUQRZEy9Uoyjg1Ar/0VN6/RxA44gl/okxiOF1K85zShEwfhOyC6Zrx62RIkcjkBD9R2qswvS8VsqyQ2YADSqha2aSUVJKt1XNc9FBeFrCaeHtQV4uk4d+pOnLRbRFGkaPGnIJUS9PAsDuc7HGWfdi42I4oimWv2IVUpiJzW/NOqY/kaxi/eRkmlmYW3DmH2yF6taGXr4xSbaRirOZvC9MepLP8dqdSD4NhP8Ql6tKbUT/PVAQD6vnhzzZzKA39hTDyO7y23oQwJrXk8o7ojW52s9+oGLo6j9+r+6V3h6B2cTt2Jk3ZL5aEDGI4k4HPjzRAeRNqBBNxVPkT592lr05qk7Hg2uqQ8Im8dgsLLrVlzDueWMmHJNrRGC4vvGMajLaQR31ZYzTnoNN+jcu2Hm/cNbW1Ou0AUBcrUyyjOfhHBXoG793hC4hajUEXVjCk7mUPl7jT8h/UgcFTvmsfVy5YA1GmxarNbydKcxEPlS6Bn7Robq+Lp1a1Wu1I8HZzH75eMU/vdSWuhXvIZ4ChjO1N4EJtgJT50eM0xY3uluiNbc2VhD2aXcMNih0NfdueIDu/QAbSFn4Jowzf0mQ5XgtcaWEzp5CSNpyhjDiAlJG45Eb031nHoRTtPsfMmh+ZInxduqnndbKWlaH74HpcePfEcc13N+FxtEja7hdjA2jJHvdnKzrQiBob5EuHj0PmojqdHOJ26k3NpDe33hQsX8uqrrzJ37lyOHTt2yTY6td87B9aioqoPsl54jB5DUsF+5FIFPULad/KlKAhkfbsPhZcrYZPP37Rkf2Yx45dsQ2eysuKukTw4pNtlsLJ1sdsrKFN/jkwRjFfAXW1tTpsiigKagv+RcXwQBt0OPHxvJHbgCXyCHqhxxHaThSPzV/PH9f/GkFOK/yPDiZh6Vc0aJatXIprNBD78WJ0bpPQawZna99m2lAIsdqHm6P3seLprF4inQyc4fj8yfzXZ6/664Hlmi4XcKu33qNuHMfi9exoc19ra77GxscydO5fExER+++030tLSnNrvTiheuRzRYiFo1hxyNElUmsvoFTIMlbx5x9ltRfG+FAw5pcQ9MBqZi7LJsUfVBp5bvw2j1c7X94xkxuDYy2Rl61KuXoFgLycg9DmkUlVbm9NmmI2nKUx/FGPFPmRyf4LjluLpP72OY9Yey2Lf/Z9SnpiDR/cQRqycQ5ZCVzNGFATUy5cicXEh4O77a9e2GcnVJOPjFoyve0jN49UqctXSsF0tng7Onfp5aW3t9ylTplBSUsKyZcu4916HhKRT+71rI9psqJctQerhQcDd953Vje3S9NMvB1lVR+/RM5q2dUdqIU/vyMJktbPmvlGdxqGLoh1t4SdIJC74BM86/4ROiCjaKM3/gMzjV2Ks2Ien3+3EDjiOV8CMGmct2AVOvfcLvw19hfLEHLrPGsfkw+8QcE7oRbfzT8xpqfjddifyszQ+sktPIoj2Ort0URTZlJRHgLuKIVH+jnFdLJ4OnWCnPvi9exrdZTdFQkICV7YD7feEhATWrVvHggULaoRpnNrvXRvthl+w5ucR9NgctFIdal0m4b498XG7OKnVy4XJaCbz+7+QBXhyKMSbor/OUFRhpLDCRGGFkSJd7deVFhtyKXz3wBimXmL3tvZEheZnrOYMfIIeQ64IaGtzLjtmQyIFaY9gqjyETBFEcMxXePnfWmeMPr2I/Q8tonjPaVxCfBi2bBZhkxoO1RR/Xj9BDmoFZ87Oej+Sp6FAZ+TeK+OQVX3udbV4OnQCp97atKb2+7PPPsuTTz7J8OHDefvttxk6dCgyWeNxH6f2e9dAveRTAIIem82hvLbtmS4IIhqDmcJGnLPDaRsp1JkIP5nDC6V6fh8Uzdcrd9VbSyqREOzpQs9AL0K8XJkcIutUDh1AWyU24xv6dBtbcnkRBSul+e9RkvdvEK14BdxDcPRHyBT+tWNEkbTl2zk872tsehORtw1lyKKHUfk3rIxoKchHu/EX3AYMwv3qWlVCg6WCwrI0Aj2j8HSp3b3XHr133Xg6OJ36eendu3dNfPyVV15pcMzNNzvqKW+88cYm15o7dy5z586t89i+ffsaHV/tnG+91XGnm5CQwMyZM+uMGTrU8WavTrx7/fXXG13HSfvHcDKRit078RpzHWJcBBkHV+HtGki4T8tlhIuiiN5sq3LUDgftcNRnfV9hpFBnRK03YRPEJtfzdVUS4uXKtHxHT/eo6SN496puBHu5EOLpWvXPBX93Vc0OChzv586EseIvjPr9uPtMQeXasWvsLwRT5REK0h7FbDiKXBFGSNxnePjW/Sw0FpVx4LHPydtwGIW3G8NXziHmnqbbBhevWA52O4GPzKozLqvkOCJivQ6Fm07lIZNKmNA7DOia8XRwOvVWw6n97uRiUH++GICgWU9wuuAvBNFOfNjIZvXgttjsFFXtoM91zjVfV/0zWOxNruWqkBHi6crVkQF1nHOwZ9XXXrXfq+QybAYzP7z1I6qYQP51VjlSV6Kric0IgpnSvLcozX8PRBvegTMJin4Pmbxu+DHnp4McmPU55pIKgq/ry7AvZuMe6d/Iqg5Em43iL5ch9fTE/866FQTpxceQICEmYEDNY+oKIwdyShgVG4SPqyNBsyvG08Hp1FsNp/a7kwvFVl5O6ZqvUUZG4TlhAqePfIBS5kK3oCsan2MXmPblDvakFaL75lST68ukEoI9XOgd5E1w1e65xll7Ob6vftxTpbggx5y34TA2vYmecyd0SYduMWVSofkBldtg3LzGtLU5rY5Rf4CCtEewGE8hV0YRGrcYd5/xdcZYdQYSnvmK9JU7kbkouOLj++k1dwKSZuT5lG3Z5MgreXQ2sqocI4AKUynFFdmE+nSv09Boc3I+oghT+tTKJ3fFeDo4nboTJ+2G0tVfIVRWEvjCP8jUnsRk1dMv/FoUssZLw344kc2mpDyCXOVc1T3EsZOu2UVXOe6q7/3dVEilreNws9ZUa723bwnb1kJb+D9AwK+Ti80IgpGSnNerGtUI+ATPJjDqbWSyunHxop2n+OuhRVRmleB7RSwjVs7Bu0/z+xWolzlOrALPSZDLKD4O1K1NB2c8/WycTt2Jk3aAKAioP1+ERKkk4P6ZbMlbgwQJvUOHNz5HFPlwxykkEvjs+mimjW2bkjeLVk/+lqP49I/Ep5MlvjUHu62c8uIvkCvC8PLvvHoQBt0eCtIfxWo6g0LVjdBuS3HzGl1njN1s5fhr35H00UYkEuj7yjT6vXorMmXzXY2Yn4du2+94DB+BW7+6LXfTi48ilciI8q9tkGO1C/x+Op8YP3fig72BrhtPB6dTv2T0ej2CIODl5dXWpgAOmdiwsLC2NsPJBaLbvg3TmRT8774PjUqPprKAaP/+eLj4NjpnV7qaQzml3NI/kiivthM5yfnhIILFdt7a9M5KmXo5gr0C/7B/IJE2LbjTERHslRTnvOKQvgV8Q54mMPJNpLK6QkjaY1nsf+BTyk44hGSGr5hN4PCeF3w98ZcfAQh65PG661cWUmYoIsq/Lyp5rbPek6FGZ7Jy35VxNackOV00ng5O8ZkLojVkYlevXs3LL7/M/PnzycvLu2QbnTKxHZOzdd6rxWbO143twx0nAXh+TNu29cysarMaPb3rOXVRtKEt/B8SqRs+wY+2tTktTmX5n2QcH4S2cCFKl15E991FcMyHdRz62UIyZSdqhWQuxqELZjNs+hW5nz++U+vWt1fXpsc1kPUOMLlKGhZqk+S6WjwdOsFOXZ01H13p+gue52q1kHrYcVft5X8bQdH1ZV2h9WVi/fz8ePvtt9m8eTP79+9HKpU6ZWK7GObMDMo2b8T9qqsR+3Yj59AP+HuEE+QV3eicU4VlbDyVx4iYQIbHBJJQmn0ZLa7FWKCl6M+TBIzoiUds+xbHaQ0qStdjs+TgE/wEMnnjpyodDbtNR3H2S5SplwIy/MLmExCxAKnUpc64CxGSaQ4lq1ZCeRkBz8xD6lJ7LVEUySg+hlymJMI3vs6cjadycVPKGNPNIRdrEwTyu2g8HZw79fPS2jKxkyZN4vfff+ezzz5j0CDHH4NTJrZroV62GESRoFlPkFywHxGRPmEjm0y4+nhnEgDPjWnbNqxZ3+0HUeySR++iKFYljEnwC32qrc1pMfRlW8g4PoAy9VJUbv2J7reXoKi36zj0aiGZTYNfonjPaSJvG8rkY/+5aIcuCgJ5b79B1jNPgFJF4MN1JXaLK7LRm7VE+/VFLlPUPJ5WUsHpYh3X9wjFReFw4AWVZmxdNJ4OnWCnHhT9XqO77MYw2uxsO3qSyYP6IztPNnBry8Tu27eP8ePHM3z4cF566SWuv/56p0xsF8JuMFC88gvkAYF43nwTKcc/xlXhWacG91wKdUZWJaTTI8CTm/s2P6O4Ncj6dh8SmZSo24eef3Anw1ixF1PlITx8b0Hp0gm6y9m0qLOep7x4JUjk+Ie/RkB4/TyBixGSaQpbaSnpj9xP+dbfUEZFY33lX7jExtUZk1HVkS22XtZ7LlCb9Q6QrTMAXTOeDp3AqV8MZ7R6TomuSDKLmBIb3OSbsTVlYl977TWOHDnC5s2bMRgMzJgxo8k4uFMmtvOhWbcWu1ZL6PMvkV5+CqvdRN/wa5BJG//TXLgnGYtd4JnRfeootF1uKlILKT2QRsgNA3ANbvhGtjOjqZKE7QxiMxWaXyjMmIPdWojK/QpC4z7HxX1gvXE5Px3kwOPLMBfrmi0k0xT6hIOk3TsdS0423uMnErfsK45lZNQZI4h2MkqOo5K7E+bTvc5zG07VLWWDrh1PB0DsAJhMJvHQoUOiyWRqkfUsNrv42YFT4rsHUsRduSUtsubl4NChQ21twgXjtLlxBEEQE4dfKR7wVIim7Exx/cH3xZV7XhYNZl2jcypMFtH/lW/FoNfWigaLtebxtnidT/x7vbhaOkNMW7HjouZ35PeG2XhGTNovFzOODxMFQWhjqxrnfK+x1VIs5qbcLSbtl4nJf7mKJbnviIJgrTfOUl4p7p+5SFwtnSGucb1PTPrvRlGw2y/aLkEQxKJlS8SDvq7iAQ+5mPfOmzXrnWtzniZF/HL3i+K+Mz/WebzCZBFdXlglXvHBr7U/j90ufnDwjPhFYtZF29aeuBjf1yV36gqZlEESI8eVfuzL1+CtlDMg0LtFr+GUiXVyPvR/78dw/Ci+N0+j2N2IzlRC96ArcVU23OACYMWBNLRGC/8cPwBXRdv9+YqiSOY3e5GqFERO63rKiZqC/wEifqHPdkixGVEUqdCsoyjjKey2Ylw8hhLabRkq1/h6Y9W7ktj/0CIqM4svSkjmXOwGA1nPPEHpN18j8/Oj2xdf4z1uQqPja7Pe6x69b0spwGIX6mS9d/V4OnTR43cApUTkjp5hfH0qhy2ZajyVcmK93VtsfadMrJPzcXYZ21/55+/GZrMLfLzrFC5yGbNHtm3DkLJjWeiS84m8dQgKL7fzT+hE2G0ayou/RK6MwvOctqIdAZulkMLMJ9FrfkQicSEo+n18Q55CIqmbKd4SQjLnYkpLJfWeOzEmHsf9yqvo9vVaVFGNV3nYBCtZpYm4q7wJ8oqq81ytilztDUZXj6dDF89+93NRcluPMKQSCT+lFqI2mNvaJCddBGtRIdqf1uPSuw/2q+LJLztDsFcs/h6NCwf9cCKbTE0lD1zdjUAPl0bHXQ4yv+26srBlRZ8jCgb8Qp9EIuk4+yJRFCkvXkX6sf7oNT/i6jmK2AFHqk4b6jp07bEsfhv6CkkfbsCjWzDjdr3OwDfuvCSHrt3wC6dGDcGYeJzARx6n9+87m3ToAHma01jtZmIDBtZpaiSKIpuS8ghwVzEkqjam3+Xj6XRxpw6OX/6NccFYBIHvU/LRWaxtbZKTLkDxl8sQrVaCZ80hqWA/0LTYjCiKfFQlCfvs6PpHpJcTURDI+nYfCi9XwiZffE1yh0S0oi38FKnME+/Amecf306wmnPJPT2VgrQHEUULwTGfENXnD5SudVv6NiQkMynh4oRkqhFtNnIW/IPUGbciWq3Efr6CmP8uRKo6vwpieiNZ70fyNBTojEzsHV6TLNrV69Or6Ti3ma1Ibz9Pys02duSWsC4ln3viI1DJuu6bwknrIlitqJcvReblhcftt5KW9D88VL5E+jdec74rXc3BKknYHoFtK0lcvC8FQ04pcQ+MRubS+WRRm0IubsVmy8c35Glk8pbNw2kVRJEy9XLUWS8g2HW4eV9PSOwSlC4x9YbadpGBAAAgAElEQVTqM9Tsf/CzGiGZoZ8/RvjkwZd0eWtREWkP3UPFrh2ounWn++rvcOvXeLnm2VhsJnK1SXi7BuLnHlrnuXMbuIAznl6N06lXMSTEh3KLlSPqcn5KLeT2HmHnrWF34uRiKPv1Z6wF+QQ9Ppe0ylPYBSvxYSOQNtEzvVoSdt7othWbAcha44j/R9/VtQRnRFFEbl8DSDuE2IzFlI6L/SkK0w8glXkRErcE78CZ9RL7RFEk/YsdJDz3FTa9icjbhnL1ZzNxCbi0m8eKv/aRdt8MrAX5+Nw4ldglXyD3bv6NUHbpSeyCjbjAQfVs3ngqF5lUwoTeteEqZzzdgdOpVyGRSBgXFYjObCOtvJLfstRMignqkJmtTto36iWOxhiBjzzK3/m/IJcq6R58VaPjk4rKayRhR7SxFKtgtZH9/V+4BHkRPLZtNecvNwbdDmSk4Ol3BwpV07HgtkQQzGjyP6A07x1kogl3n0mExC5CoaqfsV5HSMbL9ZKFZMBxk6BetJCcl19AFAQi3nyHkGeev+A1M0qqj97r1surK4wczCnl2rhgfFxrT4qc8XQHrebUBUHg9ddf5/Tp0yiVSv79738THV37h3D8+HHeffddRFEkMDCQ999/H1UzYiytiVQi4eZuIaxJzuVEiQ5vlZyRYRcvrODEybkYEo9TsXc3XteNo8jfjqGknN6hw+t0nTqXj3acAtpeEhagcFsi5lI9PedOQNrF4pYdQWymsnwbhRlPYjWdQaYIoVKYQ69e/2jQodYRkhnbxyEkExVwSde36/VkPvEYmvXfIQ8MotvKb/C6dswFr2Oy6snXphLgEYGXa12bNifnI4p1j96d8fRaWi1Rbtu2bVgsFtauXcu8efN49913a54TRZHXXnuNd955hzVr1jBq1KgW6VDWXCzGFJT297FZ1fWeU8qk3NYzDC+lnD15GhJLdJfNLiedH/WSRQAEzXqCpJoytsaPsaslYbu3A0lYgMyqo/eulvVuNiZTWbYJu2QArp7tTxLXaskn78zd5CRNxGpKwzfkSeIGnsQunVDPoVt1Bv56eDG7b/sIq87IFR/dx3W/v3LJDt2YnMSp0cPRrP8Oj+Ej6Lvv0EU5dIDMkhOICPV26eA4eoeG4+mRXXyXDq24U09ISKhpfDJo0CASExNrnsvIyMDHx4eVK1eSkpLC6NGjiYuLa2ypFsdkOIZCWEdOcjpRff5AJqsr9uGhkHNHz3BWJeWwObMIT6Wc6C5Wi+uk5bFptZSuXY0yKhrbyP6oE/cS4dsLb9fARud8utchCftsG0vCAtgMZnJ/PoR7bBD+Q7uff0InorqXuFV6VxtbUhdH69fPKMn9J4K9AhePIYTEfoqLe8MJbnWEZAbHMOKrJy5JSKYazfrvyZjzCEJlJcFPPEXEv/+DVKE4/8RGcGS9S4gNqOvUrXaBrSkFxPp5EB9cG593xtNrabZTz83NJTU1lVGjRpGfn09kZGST4/V6fU1jEnA0JbHZbMjlcrRaLUeOHOG1114jOjqaxx9/nH79+jF8+PAm1zz7xuCSEGNRSqZC5c8kHxqPSfYRSOpn8fYTZRwW3Vh3OperJJV4SIQGFru8JCQktLUJF4zTZgfid2sQDQask25ib9ImAOSVwY1ey2AVWLgrBR+VjP6y8vPa1Nqvs25rMja9Ca/bBzbaifBC6RDvDbECN9sKREKwS65tNzZLhRMo7e8hIwURLyyyl6g0TaU0WQBqbUxISECw2ChZvBft6oMgkeD30DACHhlOqrEIEoou2gbRZkNc9AmsWwuubkj++RbF142j+Pjxi17TIhhQ6zJxlwaSlHimznOHiirRmaxMiPKo8x48KbgBMjRpp0no4mlQzXLqmzZtYtGiRRiNRtauXcuMGTOYP38+U6dObXSOh4cHlZWVNd8LgoBc7ricj48P0dHRdO/uuNsfNWoUiYmJ53Xq/fr1a7G4e8Kh+fh6iui1vxDi/T/Cuq+qI25QTVipjl/Tizil8OG++Eg8LkF84VJJSEjgyiuvbLPrXwxOmx2IgsCJh+7G4uJCz+ef4WT6Unzcghg9eFKjCUQLdyejswgsGD+AkUPrH0O2ts3nsuvfOwAY9uxt+PRr+qa+OXSU94am4L+os4wERS0gs0De5jbbraWoc16hXL0MAO/ABwmMege5ov6JT0JCAnGKAPY//CllJ3Lw6B7C8BWzL6nuvBpLfh5pD9yFfv8+XHrF0331d7j2vnQNhS1/rQZgYNwoeobUfa3X/HIIgAdHD+bK3o7jd5sgsONwOkEuCob1u/Sfqz1hNpsveDPbrPO8zz//nDVr1uDh4YG/vz8//vgjS5cubXLOFVdcwa5duwA4evQoPXvWvtiRkZFUVlaSlZUFwKFDh+jRo0eD67QaEjlhPVbj6jmSitLvUGc9hyiK9Yb18ffi2nB/dBYb687kY7G3/W7dScejfNtvmNPT8L9jBqmWFERRIL6Jnuk2u8B/dyXhIpcxp40lYQEsWj35W47i0z+yRRx6R0EU7WgLP0MidcUn6OE2tkWgTL2C9GN9KVcvQ+Xaj6g+OwjttqxBhy7YBUq/OsBvQ1pOSKYa3c7tnBx5Nfr9+/C77U767NzfIg4doMyejVQiI9q/X73nNp3Kw00pY0y3kJrHauLpzhAp0MydulQqrXOUHhQUdN4+3TfccAN79+5lxowZiKLI22+/za+//orBYGD69Om89dZbzJs3D1EUGTx4MGPGjLmkH+RikEpdiej1E9knx6ItXIhcEYJ/+Ev1xg0L9aXMbOV4iY6f0wpqpGWdOGku1Trv/o8+xl8Fv6GSu9EtsHFhjx9OZJOh0TNreM82l4QFyPnhIILFRnQXS5DTl23Cak7HO+gRZHI/IOO8c1oDk+EERRlPYKzYh0TqTmDUe/iFPIlE2nDcWnssi79nfY7mYFqLCcmAI8m58OP3yX39VSRSKVHvfUzQ7LktVvpbZijCJJYT6RePSlHXSaeW6DhdrOOmvhG4KGoz3J3x9Lo0y6n36NGDVatWYbPZSEpK4ptvvqF3795NzpFKpbzxxht1HuvWrVvN18OHD2fdunUXYXLLIpP7EhG/kazEURTnvIpMEYRPUF35R4lEwvjoICqsNtLLDWzNUjM+2lnD7qR5mNJSKf99C+5Dh1EUJsGcWkm/iNHIZQ2rsbUnSdhqMtc6tN6jp3ctwRltwf8A8A15ok2ub7dXUJr7BpqCTwA7nn63EhT9IQpVw6clNqOFxDfWk/ThBkS7gOeEeG746plLFpIBsJWXkzFrJmUbfkYRGka3r7/Fc1jLvR/sgo0jWVuB+rKw4NilQ92sd6itT3dmvjto1vH7ggULKCoqQqVS8fLLL+Ph4cE///nP1rbtsqFQhhMZvwmZ3J/C9Mep0P5ab4xMKmFqt1CC3FQcLdbxd6G2DSx10hFRL1sMokjQY3M4lb8XCVLiQxvPH9ldJQk7tV/bS8ICGAu0FP15koARPfGIaTxTv7NhNpzEoPsTN6+xuLj1v6zXFkURXekPZBzrh6bgYxSqaCJ6/Up4z+8adeiF206waeB8Tr33C26R/ozZ+CJhb05pEYduSDzOqWuHUrbhZzyvHUPfvYda1KFbbCa2nVpBVmkirhI/ohqQTN5YJQ075axs/Zr6dFdll69Pr6ZZO/U333yTd955h3nz5rW2PW2GyrU3Eb1+ITvpBvJT7iKyz++4edZ906pkUm7v4WjXujO3FC+lgj7+jfe+duLEbjBQ8vUK5EHBWMYORpuykpiAAbirfBqd80E7koQFyPpuP4gi0TO62C69qozNN+TJy3pdiymVooynqSz/DYlEiX/4q/iHv4hU2vBO1FSi48jzq8j4ejcSqYT4eTfS/5+3IXd3oaAFMvVL1qwi66nZCEYjIfPmE/HaG0jkLZcwXGkuZ9vJL9EaCon0i8fL0Bv5OWGFCpOVXWlFDArzJdy79ljeGU+vT7N26ikpKXUy2Tsrrp5DCe/5HSI2cpOnYjacrDfGUynnjp5hKGVSNmUUkVN19OPESUNovluDvayMoIceIankINB0N7ZqSdjh0W0vCVtN1rf7kMikRN3e/kRXWgu7TUt5ydcoVDF4+E65LNcUBBMluW+QcWwgleW/4eY9jtgBxwiMfL1Bhy6KIhmrdrOx7/NkfL0b3ytimfD3Wwx+7x7k7peehyGYzWQ+/QQZjz6IRKmk+7c/EPmvt1vUoWsrC9l47FO0hkJ6hw5jbPx9SBtoZ7vtTAEWu8DkPuccvTvj6fVodqLc2LFjiY2NrVNS9tVXX7WaYW2Fh89EQuOWUZD2IDnJU4juu7vecVegm4pp3UP5PiWPH87kc298JP6uXatblZPzI4oiRUs+A5kM13vvICdvNQEeEQR6RjU65+OdDknYeWPbxy69IrWQ0gNphI4fgGtw46cLnY0y9ReIghGf4Dn1eo23BpVlv1OY+RRWUypyRShBMR/h6Xd7o3k7FWlFHJyznMJtJ5C5qRj8wb30enJii0n3mrOzSL13OobDh3DtN4Duq7/DpVvLCg7ll6WyPelrrHYzV8ZMol/4tY3+vNXx9CnnCOU44+n1aZZTf+GFF1rbjsuKsagM7bqj2Pr0R96AM/YOvBebtYji7BfJSZ5MdJ8dyBR1NeBjvNyYGBPMpowivj+Tx33xkbgrnP1xnNSi378X44lj+N5yG6liBiA2WcZWqDPy9aH2IwkLkFWdINeFjt5ry9jc8Al6qFWvZbXkoc58ngrN94AU35CnCIh4HZm84Ti4YLWR/N9NnPjXeuxGC6ETB3H1pzNbNNehfNtvpM28D7tGg//d9xH930+RubXs8Xaa+jB7z6wH4NpeM4hrIDGuGlEU2ZycR4C7iqsjaz+HnfH0hmnW8fuQIUMwGo1s376drVu3otPpGDJkSGvb1mrkbzqK+r1t7J3xfwhWW4Nj/MPm4Rf6LBZjEjmnb0aw1w8/9A/wYmSYH+VmG+udNexOzqG6jM3vkUc4U3QIV6UnMQGNJ1xVS8I+Mzq+zSVhwfFhmvnNXqQqBZHTrm5rcy4beu0GbJYsvAPuQyb3bZVriKINTcF/yTjalwrN97h6DCOm/wGCYz5q1KGXHkxjy9BXOfrSGhSeLoxY/SRjNsxvMYcuCgJ577xJyrQbEfR6oj9ZROySL1rUoYuiyPGc7exO+Q65VMH4fg836dABjuRpKNAZmdg7vM7fhTOe3jDNFp9ZuHAhoaGhREREsHjxYhYtWtTatrUaMXePxG1oNHkbDvPXI0sRhYadcWDUf/AKuAeT/m/yztyFKFjrjRkZ5ke/AE8KKs38ml6I0ICAjZOuh6UgH+3PP+Dapx8FPVyx2s30DhmGTNrwaU6l2cqivSkEuKt44KpuDY653JQdy0KXnE/4lMEoutAHp7awdcvYDBX7yDwxBHXW8yBVEhK3lKi+u3Bxb9i5WSuMJDy7kt9HvEbZsSy6zRzLlJMfEjNjRIuV1dpKSzlz+83kv/UvlJFRxG/bRdDMR1u0bFcQ7exP+5HDWb/hrvJh0oDZhHifv+fHxsZK2Zzx9AZp1nnxL7/8wvfff4+LiyP54s477+TWW29l9uzZrWpcayFTKQj/z1Q0L20mc9VuVH7uXPHR/fXewBKJlNC4ZditJVSWbaIgfRah3ZbXGSeRSJgYHUyFxUZqWSV/ZBczLirQWcPexSn+4nNEm42gWbPZXbAfqUROr9DGE82+PJCG1mhhwfgBuLWhFPHZZH7rOHrvSh3ZTJXHMeh24OZ9PSq3ls1rsFtLUWf/g/LiLwDwDpxJYNTbyBWNd0fL23iYg098gSGnFM+eoQxZ9AjBLdyCt/LwIVLvnY4lOwuvcePptvxr5P4t23LaajezM/kbcrWn8XMPZVyfh3BTNa/UblNSLjKphAm9w+o87oynN0yzduqiKNY4dACVSlWj495RkbopGfPrfLz7RnD6ky0kvvVjg+MkUgXhPdfi4n41upKvKM55ud4YmVTCtG6hBLgqOawu52BRWWub76QdI1gsFH/xOTJvb4zjr6LCVEq3oEG4KDwaHN/eJGHBcRSb9e0+FF6uhE1u+ni0M6Etqi5jm9tiazrkXb8g/Vgfyou/QOXWn6i+OwnttrRRh24sLGPPjP9j583vYywoo+8r05h85N0WdeiiKKL+4nOSxl2LJSebsJcX0HP9ry3u0A2WCracWEqu9jRhPj2Z1P/xZjv0ogojB3NKuSY2CJ+z8p+c8fTGaZZnHjZsGE8++STTpk0D4Mcff2To0I5f3qLy82Dsln+wddTrnPjn96j8POg5Z3y9cVKZBxG9fyX75Gg0+e8jVwTjF/pM3bXkMu7oEcbXSTlszynBWymnl5+zhr0rov35R6xFhQQ/8RRJZUcAiG+ijO3HxJx2JQkLULwvBUNOKXEPjEbm0jUqO+zWUnTFq1GouuHh0zJlbKbKYw55V/1fSKUeBEV/gG/IXCQNlG2B42Yqbfl2jry0BmtZJQHDezBk8aMtrrdvNxjIfu5JSlatRObnR7flX+F9w8QWvQZAmUHNtpNfojdr6RF8FcO7TUMqbb4T3pyUjyjWP3p3xtMbp1lO/ZVXXmHNmjX89NNPiKLIsGHDmD59emvbdllwC/Pjut9eZuu1r3PoyS9R+rgTc3f9D2C5IoDI+E1kJY5CnfU8MkUQ3gF31xnjpVJwe89wvknKYUN6Ee4KORHOo6Euh3qpY7enuvd2Csp/IcQ7Dj/30AbHiqLIh9tPIpHAM+1EEhYga81eAKLv6jpZ72Xq5YiiCd+QOQ12bLwQ7PYKSnJeR1u4EIe86+0ERX+AQtV4VUN5ch4HHl9G8e5kFF6uXL1wJt1nXY+khZMmTelppN5zJ8YTx3C74iq6r1qLKiq6Ra8BUFSeyR9JK7HYjAyKGsfAyOsvOCy5KSkXaKiUzRlPb4xmvVsMBgOiKPLJJ5/w6quvUlJSgtVaP2mso6BPOIjw4rMYkxw1wZ7dQxi7+R8ovN3Y/9Ai8jYdaXCeQhVNRPxGpDJvCtJmUln2e70xwW4qpnYPxS6K/JCaj8ZkadWfxUn7ovLYEfT79+F9wwRSXQqApsVmqiVhb+4bSc92IAkLjrKp7O//wiXYm+CxfdvanMuCKNrQFi1CInXHO/DBS1hHRFf6PRlH+6It/D8ULrFE9N5IeM9vG3XodrOVE2+sY/PglyjenUzktCFMSfyAHrNvaHGHrt34K6dGDcF44hiBMx8j/vcdreLQM0uO81viMqx2MyN73M6gqHEX7NAtNjtbUwqI9fOgd1Ddv40cnTOe3hjNesfMmzcPtVoNgLu7O4IgMH/+/FY1rDWxazXw1z6SJ4/DcNLRq9Z3YDSjf3kBqULGnjs+Rr0nucG5Lm79iej1ExJk5KbcgVF/sN6YOG93JsQEYbQJrEvJx2C1t+rP46T9oF7qqArxefhh0ouP4OniR4Rf4zvwD3c4biyfb+Hkp0uhcFsi5lI9UXcMazExk/ZOheYXbJYcvAMfQCb3vqg1LMYz5CZPJv/MXdhtpQRELCB2wFE8fCY0Oke9J5nNV/6DE/9ajyrQi1Hrn2PUumdxC/e72B+lQUSbjdzXXyF1+jQEs5nYJV8Q88lnSF1aNtwjiiIn83azI/kbZFIZ4/o8SI/gqy5qrT0ZanQmK5Pjw+vcENgEgTxnPL1RmuXU8/PzefbZZwHw8PDg2WefJTs7u1UNa028x01A8tyL2IrVnJ48DkPicQCCrunNNd89g2AT2Hnz+2iPZTU4381rFGE9vkEUjOQm34TFmFJvzMBAb4aH+qI1W1l/Jh9rI2VzTjoPNo2G0rXfoIqNo6CfF3bBRu/QEUgbOcpNKipnw6ncdiUJC5BZdfTelbLea8vY5lzwXEEwUZzzLzKOD6KyfCvu3uOJHXiMgIgFSKUNO01LWSUHZi9j2+h/oUvOp8ec8dyY+D6Rt7S8HoBVreb01EkUfPAfVHHd6LN9LwH33N/i1xFEgQPpv3IwYyOuSk8m9p9FuO/F927f1EADF3DG089Hs5y6RCLh9OnTNd+npaV1+Ox3ydRbif5kEbbSEk5PvgHD8aMAhE8ezPAvZ2PVGdk+6R0qUgsbnO/pN5WQ2M+w20rISZ6MzVJQb8yocH/6+HmSX2liQ3oRorOGvVNT/PWXiCYTgY88xmn1AeQyZZO7lGpJ2Ofa0S7dZjCT+9NB3GOD8B/asrKg7RVT5VGMFbtx9x6PyrXpltLnoi/bQsaxgZTmvYlMEUBYj7VE9N6I0qXh104URbLX/c2Gvs+TuvQPvPtFcsPu17n6fw+1ihaAmHick9dcTcXO7fhMuYk+u/7Grf/AFr+OzW5lR/Jqkgr24eMWzJQBT+DvEXb+iU2w6VQebkoZo7sF13ncGU9vmmZ55hdffJGZM2cSHByMRCJBo9Hw/vvvt7ZtrU7QzEeRyGRkzp1F8o3j6fXLFtwHXUHM3SOxlFVy6Mkv+XPC29yw6/UGj8N8gh/BZi2iJPef5CRPIarP9jpHdxKJhEmxjj7sKVo923NKuC6q67Su7EqIdjvFy5YgdXWlcvIQDEWbiA8dgVLe8E7tbEnYqf3ahyQsQN6Gw9gqzfRqQWGT9o4jme3Cytis5lzUWc9RofkBkOEX+iz+EQuQyRqveKnMKeXQk1+S92sCUpWCgf+eTu95NyJrBV0C0W6n8P8+RPzXa1hFkYg33ibkmedbPEYPYLJW8seplRRXZBPiHcfY+PtQyS/N4aaW6DhdrOOmvhG4KOoesTvj6U1z3t/w9u3biYyMZPv27UyePBl3d3cmTZrEwIEtf7fXFgQ+MJPYRcuwa7WcvnE8lYcPAdBzznj6/+sOKjOL2T7pHcwafYPz/cNfxid4DmbDcXJPT0MQTHWel0ul3No9FH8XJQeLykhw1rB3Ssq3bsGckY7f9LtJNpwAJMSHNZ453t4kYavJWlOl9d5Fst5t1mJ0JWtQuPTA3acZJV2ijdL8j0g/1pcKzQ+4egwnpv9BgqLfb9ShC3aB0wu3sLHf8+T9mkDw2D5MPvYf+v7jllZx6Kb0NJInjiV3wcvg7UOvX7YQ+tz8VnHoOmMpm44torgim7jAQdzQd+YlO3RovIGLM55+fpr8LS9fvpyFCxdiNptJT09n4cKF3HTTTZhMJt57773LZWOrE3DvA8Qu/RK7TsfpmyagP3QAgH6vTKPXUxMpP5nLjhv/g1VvqjdXIpEQHPMxnn63Y6zYRX7qfYhi3cQ4F7mMO3qG4S6X8Ud2MWe0Dd8gOOm4VOu8K+6eRklFDpF+vfFybVhYpD1KwgJYtHrytxzFp38kPn1bti66vVKmXoYomvENeeK8ZWyGir242h6gOHs+UqkLIXHLiOq7Exf3AY3O0R7PYus1C0h4eiVShYyhy2Zx3dZX8erRcInjpSCKIurlSzk5/Ar0+/fhO+12JCvW4DXmuha/FkBxRQ6bjn+GzlRC/4gxjOp5Z6MyyBfKxqSGpWGd8fTz0+S7+Oeff2bVqlV0796dDRs2cN1113HHHXfw2muvsWfPnstl42Uh4K57iVu2EntFBSk3T0R/4C8kEglXfHgfMfeOovTvVHbf9hF2c/1SPolERmj3lbh5jUGv+ZGijCfrxc+9VQpu6xmGXCrhl/RC8hu4QXDSMTGlnqF86294DB9Bmp8WaFpsZsVBhyTsnJG92o0kLEDODwcRLDaiu0iCnChYKStajFTmiXdA44ljgr2SwoynyD45GimpeAc9QtzAU/gEPdjojYDNaOHoy2vYcvUrlB5II/qukdx46kO6PTSmVcIaloJ8ztx6I1lPz0GiUBD3xdd0+2oNEu+Ly+Q/H9mlp9hyYilmq4Fh3W7hypiJl1zbX02l1c7OtCIGhfkS7l3XeTvj6eenyd+CRCLB1dXx4v3999+MGjWq5vGOjMGio9iagtVmrvO4/513Ebf8a+yVlZyeOomKv/YhkUoZtuwxwm+8gsJtJ9h//6cIDXRjk0pVhPdcj8ptEGXqpZTmvVlvTKi7Czd3C8EuiKw/k09ZAzcITjoe6s8dZWzeMx8is/QEPm7BhHo3vAO32QU+3umQhJ094uIzg1uDzG+rBGemd42j9wrtT9gseXgHPthoZzSDbjcZxwdTVvQZStc+GGXLCI1bXK8V89kUbjvBpoHzOfWfX3CL8GPMxhcZuWouLkGt42BLv19L4pCBlG/9Da/rb6DfgWP433lXq31OJxfsZ3vS10iA6+Lvo3fosBZd/0BhJVa7wOQ+4fWec8bTz0+TTl0mk6HT6SgsLCQpKYmRIx138Hl5eR06+z1fe4ZC2zE2n1iMwaKr85z/HdPp9uVqBIOBlFsmU7FvD1KFnJHfPk3Qtb3JXvc3B+csbzCTXSb3JrL3BhSqWEpy30BbtKTemO4+HoyLDsRgs/N9Sh5Gm7OGvSNj1+spWbUSRXAIBVcFIooCfZromV4tCXv/1XEEtaMPJmOBlqLtpwgY0bNFe3O3Z2rK2ILrl7EJgpGizHlkn7oOqzkTv9Dniel/AEHaeOtcU4mO/Q8t4s8Jb1OZoSZ+3o1MOf4eYRNbRzvfptGQ9sDdpD90D6LZTPTHC+n50yaUYfWdYUsgigKHMjfzV9rPqBRuTOz/GJH+LV+5sTffEZ50xtMvjiad+mOPPcYtt9zCnXfeye23305QUBCbNm3iwQcf5OGHH75cNrY4cUGD8JPFoaksYOOxzygzqOs873fr7XT76ltEk4mUaVOo2LMLuauSa396Ad/BMaQt+5NjL3/b4NpyZQiR8ZuRyQMpypiLrvSHemOuCPJhSIgvGpOVH87kY3PWsHdYStd+g728HP+HHial9DAquRtxgYMbHHu2JOyzo9tPGRtA1nf7QRS7TG26SZ+AsWIf7j6TULr2qPOcseJvMo9fVaUI153ovjsJin630ZpzURTJWLWbjX2fJ+OrXfheEcuEv99i8Hv3IHdvHS3/st83kzhkIJr13+E+dHHgddwAACAASURBVBh99yUQ9OjjrbY7tws2dqWsJTF3J16uAUwZOIcAz5bPuxAEkb15egLcVVwdWfc0xBlPbx5NOvWJEyeyZs0alv4/e2cdIFXZ/fHP9HZ3BxssG3SXdIqAgqKCiWDXz3qt18B81VcBFQWxAEmV7u7cZLu7d3Znd/Le3x8rKDJDLAyur/v5k7lP3GH2nnuec873LFrE66+/DrQqyr311lvccsstN2J/VkEqkeGn6E634FFodPVsSvqcioa8C65xmzSZ8O9/QtTryZwyAfW+PSid7bhp0ws4RvqS9v6vpH243uz8SptOBEZvQCq1pyz7LjQNey66ZmiAO9GuDhQ3admU11HD/ndEFEUqv1yIRC5HM7E3OmMzUT59kMsUZq9vj5Kw5yhYcQiJTErQrX//Rk1XQq2ZMjZB0FFZ+BIFqYPQazNx9Xmc0LiT2Dr2szhPU24Fu8e+y+FZCzE26+n24V2MPvwmbt1DrbJvU1MT+Y8/TNaUiRhrqgn499t03rYXm04Rlx/cRnTGZralLCavKhEvx2DGxc/F0eb6dnI7x+mSWmq0RsZE+19UFdIRT78yLpvZ4O3tTXT074IMQ4YM+Z/o0CaRSEgIHMbAiNswmHRsTVlMfnXyBde4TpxEpx9XIhqNZE2diHr3Tmy8nBm25UXsAtw48/wychbvNju/jUMP/KNWIyJSkjkFrSbxovXHh3nj72DD2dom9hXXWO1eO7AOjQf20ZKWgsukKaSbMpFIpERdIr54ThL2mXYkNgPQmF1OzbEcfIbHWi3u254w6itorPkJpU0U9s4jgVbPPT+5N7Wl76NQBRMUsxPvkI+Qysx7hYLRRNqH69kY/xzl25PwHZ3A+OQP6PzUeKtJ6zYePkhqv+5ULVmEbZc4YvYdwfeZ55HIrHcU3aStY3PSF1So8wh2j2VU7APYKOytspYoiiw82CpyNr4jnt5m2k+B7F9EJ+8ejIi5B6lUyp70ZaSWXJjV7zJuIp2Wr0Y0mci8bRINO7dhH+zJTVteQuXuwLE5X1G09pjZue2dR+AX/i2CqZGi9PHotReeBsilUqZG+OGqUnCkvI4zlQ1Wu88Orj/nythkd06ivrmCEPc47FXmjWL6HyRhB7QjSViA/BXnatP/GUfv9ZVfIYp6XH0eAdFIVdHr5Kf0R9+Siov3XELjT2PnNNji+JrjOWzt8y/OPL8MhaMN/X98jKEbn7daLoKg01H0ygukjxqKLj8Pn6f/j5h9R6yiDPdHappK2ZjUGp6M8RvAkOgZFk+hrhWjSeD+nw6z9HgOIU5Kxv+plO1cPN2zI55+Wf7xRh3A3zWSsXFzsFU4cDxvA8dzNyCKv8e5XUaPI+KntSCKZE2bTMP2LTh39mfoxheQ2ak4eOdnlO9INju3k8c0vEI+xmQopyh9LEbDhfF7299q2O3kMrYVVJJTr7HqvXZgGVEUOVvbSI14+YeGvqSYuvU/YxuXQK5/qwcR42/ZKH7UDiVhofWeC5YfRGajIPCWtjXe+DshCnrqK75EKnPCxr47+Sn9qSl5C7nSn8DOW/AJ/QypzMHsWEOTlsqPdrOt/yvUnSkg/L6bGJ/6H0KsqL7XnJxI2uC+lH/8IaqQUKK37ibwjXeQqlRWWe8cJXWZbE7+ghZ9E71Cx9M7bKLFHgbXSovByK3f7uXb4zn0CnRn0YgQ7FUXvjyci6cHOXbE0y9Hh1H/DXcHP8YnPIyzrSeppQfYm7ECo/B7yZnzyDFErFwHEglZ06dQv3UT7r3CGbzuGQD2TfkP1ceyzc7t5vMo7n4vYNBmU5x+MyZT4wWfu9oomRLhi0wi4ZecMso1HTXsNxqTILK1oJJfc8pJFO3QGIyXvL5y8SIwmXC6dyZFdRl4OAbi6Rhk9tr2KgkLUJ9YgDq9FL/x3a2iPd7eaKxdi9FQhtK2CwVpN6FrPoOz1/2Exp/B3nmExXHlO5LZGPd/1K04iUMnH4bvfIU+X81G5Wb+BeBaEY1GSj98l7TBfWlJTcbzvtl0OXwKx/4DrbLeH8mqOMGO1KUIgsDQ6Bl08R9ktbUaWvSM/2oX61OLGR7hw/Y5I3Gxubiy6nw83anj6P1ydBj1P+Bg48q4+Ll4OYWQX53E9pQl6IzN5z93Hj6KiFU/I5HJyL7jVuo3b8BnWCwDlj+OqUXPnvHv0ZBWbHZuj8A3cfa8F63mBCWZtyEKF/ZZ93ewZWK4DwZBZHVWKQ0dNew3jJbfygsTq9TYyKQISDhRblnOV9DpqPrma2QuLpT19wNEYvwsP2wXHsxol5Kw8PvRe8jt/4za9OrS9wDQNh1GLvckIGo9vmFfWqxTNzbrOPHEUnaNnkdLaR1u9/Zl3Ol38bbiiYs2O4uzo4dS8vrLyN09iFi7npBPFyJzsM4LxDlEUeR0wXYOZq1GKbdhdNwDhHhYLuG7ViobWxj++Xb25lQwJT6I9Q8Mw9HG/PF+Rzz9ymlfT5h2gEphx6jY+wl2j6NCncfmpC9o0v7+gHe+aQQRq39FIpeTPeM26jb8SuAtvei9aDb62iZ2jXkHTUHVRfNKJBJ8wj7HwXUCzQ07KMu5/4IjfoBIVweGB3qgMZhYlVmKtqOG3erUavV8n1ZEQWMLES72PBgXghKBU5UNFr//up/XYKyqxO2umWQ1JmOndCLEPdbstRqdgc8PZeBu174kYQFEQaBgxSEUTrb4jbNOLXV7QRRNlOc9gb65NUzm5HEXoQmJOLiOtTim5ngOW3q+ROb8rTh19mf0oTfwnDsQmY3SSnsUqfzqC1L790Bz9Ahut04n9lgiLqMs7/F6IQgmDmatJrFoJw4qN8bFz8XbKcRq6+XXNjF4/lZOl9TyYN8IVtw9CJWFWHlHPP3q6DDqZpBLFQyNvoPOfgOob65kY9ICaptKz3/uNOQmItasR6JUknPXNGp/WUf4vUPp9sGdtJTUtr7Vm2ncIpHI8eu0DFvH/qhrllNZ8OxFpWw9fVzp4e1CjVbPuuwyTEJHqZu1KFA3831aEXU6A318XJncyRc7hYxgiR69IFhsvlOxaCFIJDRO6oPRpCfatx9SqfmHzdLjOdQ2tz9JWICqg5k0F9UQOKW31QxVe0DfkkVh6lDqKxYA4BHwGn6dliKTu5q9XjAYSfr3arYNeBV1RilRT45jzPF5uPUIs94eS0vInDyegqceRaJSEfbNj4Qv/RG528XdIa/72kYtO9KWkl15EneHAMYnzMXZznoCRKnl9Qz6bAtZ1Y28ODyWz2/tc8kTrI54+tXRYdQtIJFI6RM2kV6h42nRN7I5+UtK67POf+40aAiRazcgsbEhZ+bt1K5bQ+enJxDzwiQas8rZM+5d9A3NF80rldkREPUzStsu1JV/Sm3ZhxddMyzQg0gXewobW9ic31HDbg3OVDawMrMEvSAwLtSboYEe55Od/NFjI5NyoqIe3Z8kgTWnT6I5egTnUWPJVBQgk8qJ9Oltdg2T8Lsk7MMD2pckLEDBOVnY/9Gjd1EUqC37lLzk7rQ0HQYkKGwicPd/2eKYhvQStg18jZQ31mDr78bwHS/T4z93I7e1nndes3I5Kb0TUO/YhvOoMa0yr7dNt8p6f6ZZpz7/bAtwjWZM3GxslZbbx14rh/OrGDJ/K6XqFj68uQdvjet22STDjnj61dFh1C9DF/9BDImagUkwsj31G3IqT53/zHHAICLXbURqZ0fOPTOoWb2ShLem02n2cOrOFLB30gcYW/QXzSmTuxEYvRG5MpCqwhepr/z2gs+lEgkTwnzwtbchtaaRA6W1Vr/PfwqCKLKjsIqtBZWoZFJujwogzuPCeKpcAj19XNCahIvKDCsXteq8S+4YT6O2ljDPbhbrdtclt09JWGj1RgtXHcHG2xnvm7r81du57ui1uRSmjaCy4GmkUjsc3KYCIm6+T5o1IqIgkP7pZrb0eJHaE7mEzRrCuDPvWfW7MdbUkDPzDnLvuxvRYCD4vwuJWLMepa+f1db8I3WaCjYmLaBOU0akTx+GxdyNQma9E5ut6aWM+nI7ap2Bb+7of8Wqih3x9Kujw6hfAaGe8YyKvR+FVMn+zJUkFe0+7z079htA1C+bkdnbk3vfXdSuWkHP+fcRdFtfqvanc2DaJwhmMqkVqgACO29CKnejPHc2TXUbL/xcJmVqhC8uKgWHSmtJquqoYb9WdCYTa7JKOVlRj7uNkpmdgyw+KHp4uaCUSjleXofhNxlfY00NNSuXowoLJyei9f8/xkI3NlEU+c+e9ikJC1C+IwVdTRNBt/W1mljKX4EoitRVfEleUjdaGvfh4DqJ4LjjtDQeQCpzxtnjrovGaAqr2TV6Hqee+g65gw2DVj9N3yVzUDpb77i3fstGUnonULduNQ79+tPl8Cm87p99w5plldXnsCnpczS6BroHj6Ff+C1IJdb7Haw4ncekJbsxCSKrZw1h5hXml3TE06+eDqN+hfg4hzE2fi72KmdOFWzlSM7PCL/1TXfo3ZfIX7cgc3Qk94FZ1K5aTr/vHsFnZDylm05z5L4vEM3ou6tsOxMY9QsSqZKSrNtpaTx8wef2Cjm3RfphI5OyJb/yiuqnOzBPvc7AD2eLyW1oJtTJjrs7B+BiIdMWwEYuo7u3MxqjiaSq1qY/Vd8tQdTpcJh1J+WN+fg6d8LV3sfs+AN5lRwrbJ+SsAD5y1uP3v+XtN4NukKK0sdQkfcIEokC307f4R+5mhb1fkyGCly87kMq+/1URRRF8r7fz6aE56jYlYr/hO6MS3qfwMm9rLZHU2Mj+Y/OIevWSRjragl48x2it+zGJuzGJVHmVp5he+oSTIKBQZHTiQ+0TjvYc3x+MIO7fjyArULG5tkjuDn2yjXjO+LpV0+HUb8KXO29GR//CK52PmSUH2X32R8wmlqP1x169iZq/VZkTk7kPXgPdauWMXjNU7j3jSB/2UFOPvWd2di4rWM//CNWIAp6itJvRtecdsHnbjZKpkb4IZVISBLtOF1Z3xFjv0qKG1v4Lq2I6hY9PbycuTXSz2Km7R/p5e2CXCrhaHkdRoORyq++QGpnR9nQ1nr0S4nNtFdJWGgt0yr++Tj2oV649+n0V2/nmhFFkfrKb8hL6kpzw07sXcYSmpCEs8cM4Fw3Niku3o+cH6OtUnPgtk84fM9CRBH6fP0Qg39+FltvF6vts/Hg/laZ16VfYxsb3yrz+tT/WVXm9Y+IokhS0R72Za5AJpUzssu9hHuZbz50vdZ7c1sSj649hqe9DbvmjmJIuPdVzdERT796/pFGvUajY31OPS2XERgxh53KibHxc/B16URR7Vm2pHyF1tDaKtC+e0+iNmxD5uJC3pz7qVuznKHrn8M5NpDM+VtJeXON2TkdXMfjG/4VgqmOovRxGHRFF3we4GjLpHAfJMC2giqWZ5RQq704Vt/BxaRUq1mRUYLWaGJUsCcjgr2QWvBKjPpyitInoTTOA8BOIaerpzONeiPH9x1CX1iAy23TyNFm42jjToBrlNl50isaWJ9aTN9gD/q3wzamJRtOYdTorKqEdqMw6EspzriZ8twHAfAJ+5qAqF9RKFvj0tqmo2g1J3BwnYjSJgRovf9NCc9RtO4YXoOjGXfmPcLvtZ63Kmi1FP3rOdLHDENXWIDvsy+0yrzGxltlPbN7EE0cyfmFUwVbsFM6My5+Lr4u1nuhEwSRJ38+zutbEwlxs2ffo6PpFnD1mfwd8fSr5x9p1H9NLeLNo6WM/mIHNRrdVY9Xym0YEXMP4Z7dqG4sYmPi56hbWhuy2HftTvTG7chd3ch/+EHUv6zgps0vYB/qRfK/15Axf4vZOZ09Z+IZ9A5GfTFF6eMxGS9MjotwdaCfpIkIF3uKGlv4JqWQo2V1CB1eu1lEUWRvcTUb8yqQSyXcFulHNy/LXlhL0zHyk3ujqd+IQvyFZvU+AHr7uCKTSDhpkCFIZahv6YMgGuns1x+JBdnMj/ed89K7tEujWbD8nNb73zfrXRRFGqp+JC8xHk39ZuycRxAafwYXr3su+M7r/tCNzdDYwtHZi9g76QP0dRq6fXAnw3e+YtX+8ZrE06QN6kP5fz9CFRZO5+17CXj9LaTKG1dCaDDp2X32BzLKj+Bq58P4hIctho2uz3oCM5cdYP6BDGJ9XNj/6Bgi2hCC6oint41/pFGf0T2UUcFOHMyvYtBnW8irabz8oD8hk8oZGDmN+ICbaNTWsClpIVWNrR62XXxXojZtR+7uQf5jc2jatIphW1/CxseFk098S96PB8zO6eb7LK4+T6BvSaM4fRKC6cKSOJVEZHInXyaF+6CUSdlTXM33aUVUNl/9i8n/MnqTwM/ZZRwpq8NFpeDuzoGEOlvuLFVfuZTC1KEYDeW4eM0GoLr43wA4KuV0lpvQuHuhfugJMp0rUchURHiZ10mvaGyVhA13b3+SsAD6uiZKt5zBJS4Qly7Xvx/2jcCor6Ak81bKcmYhiga8QxcQGL0ZhepCmV6DvgR17WpUtrE0JfqwqdsL5CzejWvXYMYcn0fnpycgsZLCn2g0Uvr+PM4O6UfL2VS8HpxLl0MncehjuY2rNTCIWrYmL6Ko9ix+LhGMjZ9jsenQ9aBZb2TyN3tYfjqffsGe7H5kFH5tTDjsiKe3jX+kUVfJZbzR359nh8aQUaVmwGdbOFF09a1PJRIJ3UNG0zf8FnSG5vN/PAB2sfFEbdqB3MOTgicfoXnHGm7a/AIKF3uO3Ps5JRtPmZ3PK/gDnNzvoKXpMCVZdyCKxouuiXZz5IG4YLq4O1LerOPbtEL2l9RgNJOM909DrTewLL2YzHoNQY62zIwJxN1CjbEoGCjPe4Ly3AeQSO0JjN6AT9hCjJJ+NKv3omnYA0DIuh+QmIxk3TydZn0jEd49UcjNN9RYcCADnVHgqXYoCQtQtPY4gt74t+3Ipq5ZTV5SPE11v2DrOJjQ+NO4ej9k9kSkvuJLBJ1AxVej2TnsTZoLqujy0i2MOvwWLleRrHW1aLMyOTtyMCVvvIrc04vInzcS/PFnyOyt07LUEvXNFeTqdlHdVEy4V3dGxNyDUm5jtfXqmnWM+XIHm8+WMDraj60PDcfNru2NZzri6W2j/T11bhBSiYT3Jvbg08m9qGzSMmzhNjadLWnTXNG+fbmp892IwK6078goPwqAXZdYojfvRO7lTeEzj6M/8CtDf/0/pEo5B6Z9QuX+9Ivmkkik+IYvxt55JJr6jZTnzjGfYCeXMSHMh1sj/LBXyDlUWsvS1CJKmlradA//C5Q1afk+rYiKZh3xHk5Mi/S3eGxnNFRSeHYU9RULUNnGEhJ3BHuXUQAYpK3x2erif2NUq9Eumo/voV002jihkwbT2c/8sfUFkrC92pck7DnyzwnOTP97Hb0bDdWUZM2gNOt2BKEZr+CPCYrZgdLGvMqbIGgp3b+MjAdGk/t5IQ7h3ozY9zoJb05HZiVlP1EQqPhyYavM6/FjuE27g9hjiTiPGG2V9S5FTuUpNpyZj17UkBA4nIERt1lUPbwelKmbuWnhNg7mV3F7txB+vnfoRZ3WrpaOeHrb+Mca9XM8MjCaVbOGYBJEblmym6+OZF1+kBmC3GMYHfsgSrkdh7PXcapgG6IoYts5hujNO1F4+1D43FOYTm9m0OqnEIwCe29+n7oz+RfNJZEq8Y9chY19TxqqllJdZFkBK9zFnvtjg+jm5UyNVs8PZ4vZWViF3vTP8trTaxtZll5Mk8HETYEejAnxQiY1H8/WNp0kP7kPLY37cXSbQnDsAZQ2vxthQdoFe5dxtDTup2LDqwiNjXQW6kAUMaj64qAyn/Dz7fHcdisJC9BSVkfF7jQ8+kdaNY58vWms/ZW8pHgaa1Zi69CX0LiTuPk+ZjGnQTAJnH79HdLu7UFLjgMRc0Yw7tQ7ePaznqqfvqSYzFvGUfjM40hsbQn/bgXhS75H7mpeitZaGE0GDmatZn/mSiQSKUHKfnQLHmnV3I6c6kYGfbaV5LJ6HhkQxfczBqK8xhh4Rzy97fzjjTrA5LggdswdiYuNkjmrjvDaljNtKhvzcgpifMJcHG3cSSraxYGsVQiCCduoaKI270Th40vRC88iydhJv28fxtCoZffYd1BnlV00l1TmQED0ehQ2EdSUvkdt2WcW11XJZIwK9mJGdACuKgUnKupZklpAvhmZ2v81RFHkYGkNv+SUI5XA1Ahfevu4WnyINVQvoyB1CEZ9MR6Bb+IX8ZPZ/tkeAa+2Xi8uRqKQo+nrhkrIp1lwIE998fdqEgQ+3pfWbiVhAQpWHgZR/NvUppuMdZRm30NJ5hQEYwOeQe8R1GUvSlvL329jdjk7hvybjLczkTvrGPTLffRacD9ye+scO4uiSPWKH1tlXnftwHnMOGKPJeI25VarrHcpGpqr2Ji4gKyKE7jZ+zGx6+M4y6yb15FYWsug+VvIq23itVHx/HdyL6QWXqavho54etvpMOq/0S/EkwOPjyHM3YG3tidz34pD6NvQJc3J1oNx8XPxcAggp/IUO9KWYjDqsI2MInrLLhR+/hT/63lUpQfo9dm9aCvV7B49j+aSi6Vg5QpPAqM3I1f4UlnwNDJh2yXXDnS05d7YIPr6uKLWGfkps4RNeRX/s93ejILAhtwKDpTU4qSUc2fnQDq5mG9PKYpGKgqepSx7JhKpkoCon/Hwf9Gi8bd16ImNqR/S8BYcHulLPsX4Klrb6h42I9u7LrmI3Jr2KQl7joIVh5DIpATd2uev3splaarbTF5iAurqH7Cx70lI3HHc/Z5BYkH1TBRFsr7cwebuL1B9OBPX4YX02qAkcMJIq+3RUF1Nzl3TyXtgFqLJRMj8L4lY9QtKH1+rrWmJ3KozrE/8jLrmcqJ8+jIuYS5Otu5WXXN/bgU3LdhGRaOWTyf34tXRCdftRKAjnt52Ooz6H4j0dOLgY2PoFejOdydymbh4N+o21IPbKh0YHTebANdoSuuz2Jz8Bc16NTadIojesgtlQCDFr76EfdMJ4t+4DU1BNbvHzENnJgtfaRNCQPRGpDJHVKbXqSx4/qKs+D+ikEoZEujBzJhAvGyVJFerWZxSQGZd01XfR3umyWBkWXoJabWN+NnbtN6vhaQck6GGovTx1JV9gtImmuDYwzi4jr/sGoaVrd6daVQRIia6+8cR7mxHcZOWosbfcxf+KAn75ODO1+cGrzON2eXUHMvBZ3gsNl7Wy36+VkxGNWU5synOmIjRWIVH4BsExx5AZWdZxKelrI49E97n+MOLkSrldP4QQt84ilf0o1bbZ/2m9a0yr7+sxaH/QLocPoXnPfff8BJGo2DgcPY69mWsAGBw1B3063QLcum1xbMvx4a0YsZ8uRON3sj3dw7kkYHR13X+c39fHfH0q6fDqP8JL0dbds4dyfgYf3ZkljF0wTZK23CMrZApGRZzN5E+vanVlLExcSH1zZXYhIUTtXknysAgSv79Ci6SFKKeGEtDWgl7JryHofHiRDcb+3gCozch4kNt2X/IS0qgqX7rJdf3sbdhZkwQg/3daTEKrMsu4+fsMjRtENxpb1Q26/gurYgyjZYYN0fuiPbHXmE+hq3VJJGf0pfmhp04uE4kOPYQKlvzojF/RFdUSP03exGSnZEpC/CQlxPq1ZV+fq3x9EN/8NbPScJOjAkgqp0azPwV52rT2+/Ru6ZhJ3lJXWmoWoLKrishsUfx8H8JicRyfkLBysNsjH+Osi1n8B0Vz6hjT2Hbby0quwRsHQdd9z2KmibyHplN1rTJmOrrCHj7PaI378Qm1HptWS2hbqlmU+LnZJQfxdXOh4kJjxHmmWD1db8/kcuUb/YgkcDP993EjO6h13V+QaQjnn4NdBh1M9irFKy9ZygP9YsksbSO/p9uJrXcfG/tSyGVyOgXPpluwaPQ6OrZlPQ5FQ352ISGtXrswSGUzXsDb9dcQmcOpuZYDvumfoRJZ7hoLlvHvrTIl+Hm938YdIUUp4+nNHsmRkOlxfVlUgn9/Ny4p0sQ/g42ZNQ18XVyASnV6r+t1Gx2fRM/nC2iUW9kkL87E8K8kVsoHVPXrKIgdSAGXR7u/q/gH7kGmfzKRDCqFi8CQcDEVABCFceRSeT4O9gS7GhLvrqZsiYt8Lsk7LPttNuZKIoULD+IzEZB4C3m6+v/SgRTE+V5j1J0djRGfQnu/i8TEnsIG3vLimv6uiYO3jWfg3d8iklroNf8+xi66QV08mWACVefR6+716zevxfxvruo/nYJdvFdidl/DN8nnrlhMq9/JL86mfVnPqNWU0qEdy/GJzxi1R7o5/h031nuWX4QR5WCbQ+NYGxn/+u+hhoZRqEjnt5WOoy6BeQyKQum9mbeuG4U1Tcz6LMt7Mkuv+p5JBIJCYHDGBhxGwaTjq0pX5NfnYwqOIToLbtQhYZR9t5bBASX4j+xBxU7Uzh013wEc9nrEhu8gt4hJO4YNvY9UVcvIzcxlvrKpZc00h62Su6MDmBEkCcmUWRjXgWrskpRm3l5aK+IosjRsjrWZJUhApPCfejv52a+jaZoorLwJUqz7kCCFP/INXgGvmYxW/ocgsHI2Y83UvPtYSoWL0Hm6kZObDi1YiQyQyaa+s0A5731w2W1ZFS2b0lYgPrEAtTppfiN747CqX09KJvV+8hL6k59xRcobbsQEnsIz8DXkUgtK66VbU9iY8LzFCw/iHvfCMaeeoeIuSMRRS31lV8jk7vj5HH7ddujYDBQ9NpLZIwbAZUV+D73Ep33HMKuS+x1W+NKMQlGjub8yp70HxFFgUGR0xgQMRW5zLrH7aIo8urmMzz1ywl8nWzZ88go+od6WWWtWlpfkjri6W2jw6hfAolEwvPDY/l2xgCaDSbGLtrJitN5bZqrk3cPRsTcg1QqZU/6MlJLDqAKDCJq805UYeGUf/gOobE1eA3uTNHaYxyf87VFQ21jn0Bw7EG8gj8GQU957gMUnR2JviXzkvfSw9uF+2ODCXGyI6+hhUEOnQAAIABJREFUmcUpBZyqaP8NYkyCyOb8SvYUV+OgkDEjOoBoN0fz1xrrKE6/mdrS91HYdCI49iCObpMuu4Y6s4ztg1/n9LM/UL3gIDmlvWiOHU+9vhbR+V4AqovfQBRFghxt8bO3Iatew2eHMgB4emhMu5SEhd+P3ttT1rtgakZp+pjCtOEYdPm4+T3X+rLq0MPiGGOzjhOPf8PuMe+grWgg/s1pjNz7Gk4RrYlp6uoVmIw1uHg9gFR6fQyCNjeH9BGDKP/P+6hCw5DMX0TAq2/cUJnXczRqa9mc9AVnyw7hYufFhK6PEu7V3errmgSBh9cc5e0dyYS7O7L/0dHE+VqvVK9ebA23dMTT20aHUb8C7uoRxsYHhmGjkHHnDwf4cHdqmwyhv2skY+MewlbhwPG8DRzP3YDS37/VY+8UQcUnHxDesxHX7iHkLNnNmReXW5xLIpHh5vsYoQnJOLhOoFm9h7ykblQXv40oWE7uc1YpmBbpx7hQbyQSCdsLq1iWXkxNS/tsENNiNPFTZgnJ1Wq87VTMjAnC10J5kq45lfyUfmgatmLvPJqQ2MOo7C59JC6KIpkLt7G5+wvUHMshZMYAXL2rMaGicJsW+YNluGd2w9HtVrSaE2jqNyKRSOj/m7debxIId3fkFisqlF0LoiBQsOIQCidb/MZaP9562f2IIo2168lL7oFCWIHSJpLgLvvwCpqHVGpZfaz6aDabe7xI5oJtOMf4M/rIm8S+NPl8L3hRFH/TeZfh4j3nuuy1evkPrUIyJ0/gfsdddDl4AkmXuOsy99VSWJPK+tOfnleHG5/wKC52V9fxrC3ojCZm/HCARYezSPBzZf9jowl1N/9CfT0wCgL1yDri6ddAh1G/QoZH+rLv0dH4O9vx/IZTPL7uOKY2yLK6O/gzPuFhnG09SS09wN6MFUh9vFqTbSKiqP78YyL7a3GM8uXsB+tJ++DXS86nUAXiH7kOv4iVyORuVBe/Rl5yT5obD1kcI5FIiPNw4oG4YCJdHShu0vJNaiFHymrbVYOYmhY936UVUdTYQqSrPTOiA3C0IOrSWPsLBSkDMGizcfN7joDoX5HJL+1NNJfWsmfcu5x47BtktkoGrniC+Cd646HeTedRGkxj7JHmGjg1dTE5b/gAEqp+89bDnO0QjCa6BLrxeDuVhAWoOphJc1ENgVN6I7O58d7lH2lpOkZh2jBKMidj0OZikN5BSPwJbB37WhwjGIwkvbaK7YNeozGrnOinxjHm+Dzcul2YnNXSuB9dcyKObpNRqK7tBcukVpNz/0zyHrwHJBLCFn9H2FdLkTlaz5hZQhBMHM/dwK6z32MSjQyIuJVBkdNQyKz/f9mkM3Dz4t2sTixgcJgXux8ehbeVvedyjQ4BSUc8/Rpon0+idkqcryuHHh9DrI8LCw9mcOvSvTTrrz6b3MHGlXHxc/FyCiG/OontKUsQPV2I3rITm6jO1C7+jKjBJuwC3DjzwnKyv951yfkkEglO7lMITUjBxXsO+pY0ClMHU573KCZjg+V9KORM7uTLLeE+2Mik7C2u4bvfZFb/avIaNHx/toh6nYF+vq7cEu6LUnbxz1UUBaqKXqckcyoiAn4Ry/EKmmexnvkcBT8dZlP8c5RtS8J3VDzjEt8jcEovyj/5DwDaGb0xvehB/Pb78BkRR/HyCmp3BKDTnKIm60ea9UY2nC5AKpEQ5H31HahuFAXnZGFv/+tkYfXaHEqyZlCQ0p+Wxv04uE4kNOEMetmTlzwmb0grZmv/V0l5ay12AW4M3/Ey3T+82+zLyflubL6PXdNem44fJXVAT2p/WoZ9z150OXgC9+kzrmnONu9FW8/m5C9JLT2Ak60nExIeJcL7xiQ61mh0jPxiOzsyy5gQE8Cm2cNxttBD4XohiiJJ1WqgI55+LXQY9askwKW1N/BNnbz5NbWYkV9sp/q3LOirQaWwY1Ts/QS7x1GhzmNz0hfonG2I3rQD285daPhhAVHDQOXhyPG5X1O45uhl55TJnfEJnf+b6lYM9RVfkJcYi7pm7SXDBVFujtwfF0yshyMVzTq+TS1kX3H1X9Yg5lRFPasySzEKIhNCvRkc4GE2Xm0yqinJnEpNyVsoVKEEdzmAk/ttl5z7fNb0jE8x6Yzns6apLuTs8IHU/bwGMTSM7FAjdkpnYoYMY9jWl7hp84toDg5HFKDo6FP89OCXJKaVIBgFMuqbaGiHSYeCwUjhqiPYeDvj/Rdk5psMNVTkP01uYiyNNSuxse9FUMwuAqLWobK1XM8vCgLpn2xic8+XqDuVR9g9Qxh35j28h5qvVTfoCmms/RmVfXdsHdr28iIKAmX/eY/0kUPQ5efh++zzRG/fh03YX6PhX1Sbzvozn1LVWEiYZ1cmJjxq1Xapf6S4XsOQBVs5VljD3T3DWHPPEGwtlIxeL/QmgZ9zykiuVmOLieB2ltD5d6LDqLcBZ1slmx4czozuoRwpqGbgZ1vIqb769q1yqYKh0XfQ2W8A9c2VbEpaSKO9iaiN27HtEkfTqi+JGiZFZqfi0F3z0RwruKJ57RwHEBp3Ao/ANzAZaynNmtZ65KkrsjjGVi5jfKgP0yL9cFTKOVxWxzephRSbqZu3FoIosr2gku2FVdjKZdwe5U8XD/NesL4lk4KU/jTVrcfOaRghsUcuWQIFUL4j+fes6d7hjD35DmEz+1P88vOkDuqD5sRx3KbdQd37T2PEQGe/fuebYPiOimf4hkXIGodjG1GHd9FK/rN0L7FZ5QgiHC2vu+7fx7VStj0ZXU0TQdP6nY893wgEoYWakvfJORNJXfmnKJQB+HVaRnDsIeycBl9yrKawml2j3ubUM9+jcLJl8Npn6Lt4ziWz9usqPgcE3NpYxqYvKyVj4miKX/sXck8votZvJeD1t5EqrJtRbg5BNHEifzM705ZiMOnpFz6ZQZHTLXYFvN5kVDYwaP5WzlY08OTgziyZ3h+5mROy64laZ+DH9GIy61o7K/aSNKOy8pr/y3R8c21EKZfx3YwBvDA8lqzqRgZ8tpljhdVXPY9EIqVP2ER6hY6nWa9mc/KXVCkbWg17XAIt678margMJBJKnllH4is/YTCjPX7RvFIlHv4vERp/GjunITTVbSAvMY7ass8QRcuysaHO9twfG0wPLxdqta1/bDsKKq3eIEZrNLEqs5RTlQ142CqZGRNIgIX4XVPdRvJT+qLXpuPm+xSBnTchU1iWxDS26Dnx5LfsGj0PbUUDcf++jZH7/42Qd5qUXvGU//cjVEHBRP6yidDF31LtVIlMqiDSu/cF80hlUoIHf4qIFLvHs7GViKgfWISisoHEinoa25m3XnAu6/0GHb2LokBD1ffknomhquglkMjwCv6I0IQUnDymXdLgiqJI7rd72ZTwHBW70wi4uSfjk94nYNKlj5sFUzP1FV8jk3vi6D7tqvdcv2k9qX260bh3Ny7jJ9Ll8Cmchg676nmuBxpdA1uSvyKleC+ONu6MT5hLlG+fG1ZVcbKohiELtlJYp+HtcV358OYe10XH/VKUNmn5Lq2IymYdCZ6tnRWVkvaT1/N3xGpGXRAEXn31VaZPn87dd99NQYF5L/OVV17hww8/tNY2rIpEIuHtcd1YMLUPNRo9wxZuY32qZW/4UnTxH8SQqBmYBCPbU7+hUCgiesM27BK6od+2lMjhcqROKlLn/cyvEU+SsWArpiuI5yttIwnsvAOfsMUgVVJZ8BQFKQPQahItj5FJGRHsyZ3RAbjZKDhZ2cDilALyGjRturfLUafV8/3ZIvLVzYQ723FX5wCczbRtFEWR6pJ5FGfcgijo8Q3/Fq/gDy6pOFZzIoctPV8k87MtOEX7Mergv4l6oB+5995J1tSbMZSW4Pvs83Q5egbn4aMoqknDIDYT7tUdleJi71BpE8nh6sH4+lbS48BAouaMwHHpPgSJhNX/3UjVIctlhTcSY7OO4p+PYx/qhXufTlZfT1O/nfzk3pTl3IvJUImb77OEd83EzffxS2a1A2ir1Oy/9WOO3PcFogh9F89h0Nqnr0jOVl29DMFUh4v3g0ilV960RWhpoeDpx1uV4TRNBH/0GZ1WrEXh4XHFc1xPSuoy+fX0p1Sq8wl2j2Ni18dwd7j+wi6W2J1dzvDPt1Ot0fH5rX14YXic1V8mUmvULEsvptloYniQJ6ODLXdW7ODKsZpR37FjB3q9np9++olnnnmGd99996JrVqxYQWZm+3gIXgtz+key9t4hAEz5Zi9ftPHBHuoZz6jY+1FIlezP/Im05iQif92CXbcemHZ/R0jvCmJfnoRJZ+Tk40vZGPd/FK4+etnyOolEgovXLMISUnDymIFWc4L85N5UFrxwSR35AEdb7u0SRD9fVxr1RlZmlrIxr5yW69ggpqixhe/PFlGrNdDT24UpEX6ozCh0CaYmSrOmU130KnJlAMFd9uLseafFeQWjieS31rJtwGuo00uJfGwMo4+9jen0dlK6d6Fu3Woc+vYj5uAJAl5/G5mdHfXNlZwu3A5AjIWe6Qfzqnjz+GhMohQ7FtLjv7O49a3bUTa2UNWnE1smvMf+Wz9GnXlx570bScmGUxg1OkJu72/Vh7NWk0TR2XEUpY9F15yIk8fdhHU9i1fwu8jkLpcdX/zrCTbF/x/FPx/Ha2gM4xPfI+yeIVe05/NlbBI5Lt4PXfGeW9JSSRvSj8pFC7Ht3IWYvUfwmj33L9EZEESBUwXb2J76DQaTlj5hNzM0egZKuXW6ypljXXIh4xbtRGc0seLuwcy2YotaaP1/21tczYbcCuRSCbdF+tHT26Xd6jz83bBa9sPJkycZNKhVe7lr166kpKRc8Pnp06dJTExk+vTp5ObmWmsbN4yJXQLZ9fAobl68i0fWHKWwrom3xna76uMrH+cwxsbPZUfaEk4VbEXj00CPXzaRPXk8ml2bMZ4+Qp+nnqSywovsxXs5MP0T3Pt0ott7d+I16NJNFeQKL/w6fYeTx51U5D1KbdmHNNauwSd0AfYuo8yPkUoZHOBBlJsjm/MqSKluJK++mZHBnkRZEIC5UpKqGtha0CpzOzrEi66e5j0zvTaHkoyp6FpSsHUchH/kT8gVltWs1FllHJ61kJqj2dj6u9FvyRycfCBr4nA0x44ic3Ym+L8L8bz3ASRSKTpjM2cKd5JeehgRAVdZiMUa4A/3pFLY5IPB9lZ0LStprF2Da9RtDHK2ZWdRNaZnxlH06mqK15+k0+zhxL06FRvPG58dX7D8nNa7dY7eDbpiqotfo6HqO0DEznk4XkHvYmPf7crGq5spf3MLGetTkKoUdP/P3UQ9PgbJVZQGNqv3oGtJwdF9Ogrl5b1aURSp+vpLCl98FlGrxfOBOQS98wFS278m07pZr2ZfxgrKG3JxULkxNHoGHo7WbZX6Z5YczeahVUewVchYe+9QRkRat8Oc3iSwIbecrHoNrioFUyP8cLdyVv0/DYloJTmxf/3rX4waNYohQ1o92KFDh7Jjxw7kcjmVlZW8+OKLzJ8/n82bN5Obm8uzzz5rcS6dTnfRS0F7pbhRzxO7Cylq0jMmxJlX+vihkF39G6hBbCFftx+t2ICj1I8gIQHJ2jWIy3+ARjW4uGIYdyfVuY407c4GwGFwJzweHYQq5ApaLopaFMLXKIRlSDBhlIxBJ3sCJG4WhwgiFKIkV1QhIMETA9ESLaqrjIGJImSLKgpQIUckXtKMm8S89y8TjqAyvYIENQbpbeilT4KF43ZRFKlfk0jVp3sQtUYcR3fG6/EBSNf+CD/9CCYTDBuB5NGnkLh7IIoitaZcKgwpmNCjlNjjq+iKo9TXrNdQoNZx24YcYt1tWTJSjp1pOiKBtMiXYULGAdEBEQkJ+89Q9+luDEX1SO2VuM3sjesdPZDa3JjEK5NaS/aYhahC3AlZNuv6Ti42oRC+QyGsQIIOgU7oZY9hkvSBK/GuBZHGHRlULdiHsUyNKsoL39fHoQq/+mNvlfE55OJeWmRfI0gvLQojNjQgvv82HNgLTk5InnsZyaAhV73m9aLJVEmR/ghGdDhJ/QhQ9kImubHG7bu0auafqcRZJeOTIUF08bDuy41WlHBGtKMJGa4YiZc0o+hwzq+I2NhYVKorS5a0mqfu4OCARvN7DFYQBOTy1uW2bNlCXV0ds2fPpqqqCq1WS1hYGFOmTLnknFdzY5fj5MmT9OhhWZKyrfQA+vfsxi1LdrMlvxq93JbV9wxpU41nd2NPdqf/QFl9NhWOMjxn3E6P196kYsF/qZj/CSybT5CvH/b/9wh5B5up3peJ5mAu4fffRNyrU7G9rJTjALSaJyjPnYNWswUlx/AKfB9nz1kWj8J60SoKsyW/guImUEtVDA/yJNbd0eyYP3/PepPA+txyCuo1uNm0vqm7mak7FkWR2rKPqCp8EYlEjnfoV7h43WvxTlrK6jjywCIqt5xB6WpPryUP4+KupuDJOejy81AGhxD88We4jBoLQHlDLkdz11OnLUMuU9IjcAwxfgORSeUWfxtfrToCwKsTetEjPpiynLtpqFpKREguTh63I5TVsre4BvvbR3DTo1PIXrSDlDfXUv35ATS/phH/79sInTkYqRUye/+455zFu8k2CkTfN5wu1+k3Lgp66ioXUVP8FiahGrnSH4+AN3D2vOuymgDnKN+RzOkXl1N3Kg+pQob7fX0ZseARZBYEhS6FXptH7pn92Nj3JCrW8u8VQL1vD7lz7sVQWoLjoCGEff0tSv+2ecTX+twQRIGkol3kFe5DIpHQK2QCMX4DrHb0bG6/oijywoZTzD9TSYCzHVseGkFnb+t2FyxpamFtVhnNRhNdPZ0ZEeRpMX5urWfz35G2OLRWi6l3796dffv2AXDmzBkiI3+P08ycOZO1a9fy/fffM3v2bCZMmHBZg/53wtPBhu1zRjIpNpBd2eUMWbCV4vqrTzJTym0YEXMP4Z7dqG4sIlu3k0J9Hr4vvkx8Sja+zz6PqaGe+vn/wqv6BxIeS8CxkzfZi3bya+RTJL2+ymwr1z9iY9/1vI68KOiuSEfe3VbJjOgARgZ7Iooim/IqWJlZetlabbXOwA9ni8iu1xDsZMvdnQPNGnTB1ExZ9t1UFT6PXOFDUMzuSxr0wlVHzrff9BkZz6gdz2LcsoDMW8ajKyrE56lniT2WiMuosTRp69iT/iNbkhdRpykj3Ks7U3o8S1zAUGRSy8alorGF707kXCAJ6+7/EkjkVBe/hSia6ObljEom5XhFPSaZlKhHxzAx8xNiXpiEvqaRow98yZaeL1K61XKS4vUg/5zgzPRrP3oXRRF1zRpyk+KpzH8SUdThGfgWYQlncfGadUUGvfZ0HrvGvMOu0fOoO5VHyIwBTDj7ER5zBrbJoAPU/1bG5urzmEWDKBgMFL/+MhnjR2KoKMf/tTeJ2rCtzQb9WmnRN7E9dQlnCndgr3JmbNwcuvgPvKGxZKNJ4MGVh/lwTxpRnk7sf2yM1Q16SrWa5ekltBhNjAzyZHRIR0KcNbGapz5y5EgOHjzI7bffjiiKzJs3j/Xr19Pc3Mz06dOttWy7wU4pZ9WswTz58wkWHsyg/6db2PjgsKtuhCCTyhkYOQ0HG1cSi3azL2MFZwp3khB4E6GvvYH3w09Q9tF7VH71BYavXyYwrBPi/TPJ3VhIyptryV60k7hXpxJ+/01ILQhInNORd3SbRHneY2jqN5KX1A33gH/h7vus2Y5ZEomE7l4udHK2Z0tB5fkGMYMDPOju5Yz0Tw+q0iYta7NK0VzmTV2vzack81Z0zWewdeiLf+Qq5ErzcT59vYYTjy8l/8cDyGyV9PjvLFxsC8meMBBTfT32vXoT8unn2MUlYDTpOV2wnZSSvZgEIx6OgfQJuxlPxyuTFF14MAOdUeCpP0jCKm3CcPacRUPlYtQ1P+HsMYMe3i4cKq0lsaqBXj6uKJ3t6Pr27UTMGUnSqyvJ+34/e8a9i8+IOLq9NwPXriFXtP6V0lJWR8XuNDwHROFwjV3jmtUHqCx8Hm3TUZDIcfV5FHf/fyFXXNm8TXmVJL6ykoLlrS8ZPiPj6frO7b9LvNa2rVJEMGmor1yCTOGNo/utZq/R5eeRc99daI4dRRUSStiS73HobVmO1tqUN+SyN2M5LfpGAlyjGRQ5zWx1hTXRGkzM+GE/v6QU0TPQnQ0PDMPTwXoJeYIosq+4hqPldahkUiaF+xLqbG+19TpoxWpGXSqV8sYbb1zwb+HhF6sz/S956H9GJpXy6eReBLva8/yGUwyev5XVs4Yw/CqTUSQSCd2CR6GtVCG4VJNdeZL9mSs5U7iT+IChhM97H5/Hn6bsg3epWvo1Yu6rhHXqgn7IreRvyOH4I0vI+HQLCfNuJ2BST4uegUIVREDUzzTWrqUi/wmqi15FXf0TPmGfY+do3utzUim4LcKP1JpGdhZWsbOwivTaRsaEeOPxW8ghraaRTXkVCKLI8CBPeng5m92DpmEXpVl3YDLW4Oz1AN4h/7VYDlW+K4Uj931Bc1ENbr3C6f7KKGo+eZnCw4eQOTkR/NFneN4/G6RScqsSOZm/CY2uAVulIz1DxhLm2fWyrVjP0aw3svBgBu52Kmb1uvA37O73Ig1V31Jd/CZO7tPo6e3C8fI6jpXX0c3L+Xyvd/tAd/p9M5foJ8dx+vlllG9PYnPPlwi9ayDxb07HPvAK8iCugIKVh0EUr0kWVteSQVXhSzTV/QKAo9tUPAPfQmkbcUXjtVVqUuetI+vz7QgGE67dQ+n2zh34jLg+zVAaqn9AMNXj7vOK2d9HzcoVFDz5MCa1GrdpdxD88Xzkztb1Ri0higLJxXs5XbANkNAjZCyx/oOu+Ld3vVBr9Uz5Zg+7sysY1smHtfcOxdGKOR663xLisjsS4m44stdff/31v3oTl8NkMlFZWYmXl9f5uPy1UlZWhp+f33WZ61JIJBL6h3oR5eXEmsRCfjyVR4ibA/F+V9+6sLK8hj6xw+nk1R2TYKK8IZfC2lSyK0+hcnYnZMq9eN45C1NTE037diJJ341nlBy7bn2oOl5EwYpDlO9Ixina36IRkUgkqOxicPG6D8HYgKZhMw1V32A0VGLrOMBsLbBEIsHLTkWchxNqnZE8dTNJVa0azgXqFo7WaVFIpUzu5Eush9NFBr21NOkzyrJnIYo6vEPn/9b//OL/a2OLntPP/8iJR5Zg1OiIffFmAsMrKH3+YfSFBbjeMpWI1b/iNHQYtc1l7MlYRlrpAUyCkdiAIQyNuhMPx8BLHnn++bfx1eEs1iYX8szQGEZFXfibkcldMOpLaG7YjtImHAfHrmhNJvLULTgpFfj8qaOcrY8LoXcNwqNfJPVJBZRvTyb7i+0YNVrceoYja+OD9tyeTzz5LdqKBvp+/RByC93sLGHUV1BZ+ALlOQ+i157F1rE//hHLcPN76pLiPufHa7SkfbieA7d/StX+dOxDPOk5/z56fjITx/CLJU7b8jcoimJrLbypAf9O3yGV/V6BYWpsJP/xuZS+9RoShYKQ+V/i/6/XkNlcP2/0avasNWjYk76MzPKj2CmdGBFzD2FeXW/ocXtZWRlyR1dGL9rJ4fxqJscFsfqeIdirrCf72qAz8FNGCcVNWoKdbJke5Y+TGd2JS+35Rjyb/w60xfZZV9C3g/Pc3i0UXyc7pnyzh1nLDlJcr+H5YbFt+gN3sHGlX6dbiA+8iZTivWRWHONwzjoSi3YRFzCEiM8W4Pv0c5S+8yY1Py1DlX6KqK79qLPpT8XBTLYPeo3Ayb1JmHc7ThZODWRyF3zCFuDkcQfleQ9TX/EFTbW/4BXyXxzdJpvdt71CzqROvnSua2J7QSX7S2oAFc4qOVMj/PC0vdirEoQWynMfRl39PTKFN/4RP2HnNNDsnmpP5XF41gIa0kpwjPQl/vGeNHz+GhW5OSgDgwj+6FNcxk6gRd/Eoay1ZFYcB0SC3GLoGToeJ9ur94ZNgsDH+9JQyaU8MiDK7DXu/i9SX7WU6pK3cfK4g14+rpysaOBIWS1xHk5mwwy+o+LxHh5L/g/7SXp1JWnv/UrO17uIfWUqnR4a0aZYc2N2ObXHc/AdFX9Fwi3nEEwaass+prb0QwShCaVNJJ5B83BwnXRFv0/BaCJn8W6S31iDtrwelYcjCW/NotPstt3HpWhW70TfchYnjxkXhGU0p06Qc+9d6HKysevek/BvfsAm3PqiO5aoUOezN305zfoG/FwiGRw1DRuFww3fR5lGz10LtpFZpeb+Pp34/NY+Vu0oWNzYwrrs1oS47l7ODAu0nBDXgXXo8NRvICFuDkyICWBDWjHrkouoaNQyOsrvimvZ/7xnpdyGALeo1s5NokiFOp+i2rNkVZxA4eZO+B1z8ZgyHUN1Fc37t6EqO4x7gjeiWygV+zLJ+mI72ooG3HqEorAQW1OognDxuh+JRImmYSuNNSta492OA5DJzRsO9/9n77zjm6rXP/7OapuOtBltk3QX2rLL3kuG4p4ognqd9zp+eq9bERAnIA5cOK+oqIACLkRUNrZllQ1taelKmyZtVvdKzvn9kVLlsqHDkfc/fdlzkvNNJedznuf7eZ5H6UcfnYomj4CnroZpvRMJ8z8+9dbcaKIk+1JqK9cQEDSQ2O6/EBDU67jzBLeHg3O/Jf3mt2mwVtL19lFE63NwvP4cnspKIu//D10XL8O/ezeyzGlsyP6ciuoiwgIjGZ0yhT4x485q//L3f+ev9xfzfkYutw/uyg3/M+7zKDJ5KO5mC3WVP6PwT0Cl6k9ts5vCqnrUAQoiAk+8hSCRSlD3jafr3RORB/lj3ZRN6Xc7KVqWgdKgRtU96owf+srKyqj+5gDlGw/Ra8Y1qFPjTvsaUXRTWbGI0sPXUeNahVQWSkTsPAyJH+Af2PO01xZFkZKvd7Dlutco+HQzoiDS8/ErGbnkASJGdT+ty/9cvoPlRQ/R1HAYfeJ7KPyiEAUBy+vOtezgAAAgAElEQVSvkH/7zbhtNvQPPkLifz9FEX5+foJzXbMoihws3cKWnGW4PY30j7uIYV2vQiHrmN7tv2dPqYMblmVSXFnP4+N68tpVg5C2o6Dvt1XxzZEymgWRC+PCGRGlPc5bcyb4IvXf8EXqfwJ66sNIf+BiLvtwPe9lHKa0so4vbhpJ0Fmkp/6XQD8VgxIvo1f0WA6at5BtzmBHwQ/sL9lEr6hRpHz8CcZHn6D0+dm4Vq9CK25A3X8S1ooYct/5hYLFW+j+6OV0f/CSE6ZsJVI/dNFPEaK9Dkv+PdQ4v6eucgO6mOdQ6+89oQM6QC7jwvgIMu0mAk9g0Kur+pXS3OvxNJej0t2CPnHhCVP71XkWMm5diC0jF6VRTfcpCdQtfZpKp5PA/gOJf/MdglL7UeLMYfvuVVTVV+AnVzIk8QpSDEOQnmG51YkQRZFXNhxCIoEHx5x8qhiA1vgEleUfYS99gVDdVIbo1eypqCSjzEEPbcgpb25ypR89n7iKLneM48DzK8l9dy2/3rAA3bAk+s2bRvhJMgT/u9aiJWnIAhTEXHXqfumiKFLrWk158XSa6g8ikSrRRk1HY3gEmfzMGuWUb8lm9xNfYN+ai0Qmpeu/JnjLKPWn7yJ3rjQ1HKHG+QMBwYNRBg+myVJGwT9vo2r9WhSRehI+WETouIntdv3T0dhcx6+5X2FyZKFUhDA6ZQqGsI6f8iaKIu9l5PLQtztodAu8dFl/Hm7HKX1CS4e47RYXATIpV3Y1EO+bstZp+Aa6dALG0EA23nchE5INrDpUwvh3fqG8DaahKf2CGRh/MdcNepw+MePwCM3sLPyR5Tvmkad2EvfFUrpvTCd0wkRkWWswVHxIbGojUoWU/U9/xXfJD5L3wTqEk7SB9VemENtjHfrED0CiOKM+8v+LKIo4re9RnDUBT7OdiPgFGLr89zhBF0WR3PfW8mP/J7Bl5BJ9cU+6ds2i+p0nEZubiZ2/gB4b0nAnR7P24MesPbiI6nob3QxDuWbAI3Q3Dj8vQQdvS9htxTYu7xFNymnS2Qr/aEIj7qS5MZ9K22JU/gp6alU4Gpo57Kw5o+sFhKsY+PqtXHpgPjHXDMaWkcsvo2ez+dpXT9t2tjG3gqpsM8ZL+59yollDTSamrImU5FxJU30WoeG3k9g3h/CYZ89I0F0HTGy8Yj5rxz6DfWsuMdcO4dIDLzN44R3tKugATstCQEStvx/Xmh84OKQfVevXEjrpEnpu3d2pgl5RXcx3e97A5MjCENqVK/o90CmCXtXQxNTPtnDfim0E+cl5dUxMuwp6o8fDytwytltcaAIU3NwjxifonYwvUu8kVAF+rLpzHP/8MoNPd+Yz4s01rL5rPElt0FI0QBFE/7gL6Rk1iixzGodKf2VX0U8cKNlEj6iRdF+xgqbtuyh9dhbVv35HjCinvseVWPNr2X73h2S//iN959xI1GX9j0vBevvI30aw+lLKCx+myr6Ewv2D0RgfQhc1E6ns5F9oQWjEWvgAleX/RSbXYUxaSlDo2OPOq7e42Hbne5h/3IMiLJDu1+rx/PICDc3NhF1+FXEvL4BIHTuLfyLLnIYgetCHJjI48XI0QW3X5vKVjQcBeHjsmd0UtVGPU1n+X+ylLxKqu4mhBjUHbFVkmB2kqIPPOJWuSjIw6qsHqUg/zO7HPqPkmx2UrtrlbTs785oT7pdXrckCIP7GESd8z6aGQmymmVTZlwAQFHYxEbFz8A88frvjRNSa7Oyf/VVrmj1idDf6zp2GrgOGxYC3939lxSJkgh7X3AzK312IxM+P2JdeI+Kecxu52haIokiWOY2dhT8iiAJ9YyfQJ2Yc0g52twPsLnEwZfFm8mzVDI8P54ubRlGen91u13M1NrMi14ytvol4VSBXdtET0IEjfn2cGJ+odyIKmZSPpgwnTh3Mc7/sY8Qba/j2jgsYdp71xUfxlyvpGzuBHsaRZJdlcLB0C3uK13KwdAvdo0bQ/bvvaE7bRslzs5BuX0EsSmqSLqcix8zmq1723rjnTUM3+Pgbt1wRgTFpMarwlj7y5vlU25eftI98c5OZ0sOTaajZhn9gP6JTlqPwP37ft3jFNnbc8yGN9hp0A6LQ1v6Me/UhFFHRxL3yBmGXXkaeNZPMzI9paK4h2F/NoIRLidWefg/4bMgpr+T7QyUMidUxIuHM/n8o/KIIi/wnTsubVFZ8iibyTrppgsly1HCkspauYWdnlAofnszELc9gWrmdPdOXkrvwZwoWb6HHY5fT7T+XIG/ZqxcFgepfslGolBgvTj3mPTxuB/bSOTgtbyOKTfgH9Scidi5BoWc2XrTJWcPBed9x+M01eBqaCe0VQ98Xp2C8pF+HCmllxac051fhnq/Elb2QgORudPnkcwJ7p57+xe1Eo7ue9NzlFNkPEqAIZnTKDRjDzqzsry0RRZF3Mw7z0Dc7afIIPHZBT569uC8KmZTydrqmqcUQV+/2MCAijHGxunPaP/fR9vhEvZORSCTMnpRKdFgg967YxoR3fuHzm0ZyVe/YNruGnzyAPjEX0N04nJyyrRwo3cI+03oOmX+lW8Iwevy4hqaNWyh99mnke79E6R9KdcTFlG/O5udhM4mdPJTUF6YQ0uX4ISfBYZMI7LMXW8mzOMoWYMq+BJVuGhFxL7c2Kamv3krp4cm4m8tQaaegT3z/uIi+qbKOzH9/TMHiLUgDFMQPlSPfswBBJiXyvgeImvEMdtHBqr1vY68pRS5V0C/uQnoaRyGXtX297WubshBFePiCHmclXlrjY7isH2ArfZHQ8FsYZtCQ5agh3eykS2jQWQuhRCIh9tohRF8xgNz313Hg2RXsm/klue+ubW07a0s/jNtaTeKtY5C1dOgThAacloXYS+cgeJzI/eIIj30elfaGM6qR9jQ0kfPWTxyc8y3NrloCY7T0eWYy8TeNapc2t6dCEDyUvf8Cda8DjVbCb7uLmHmvIAvsvDSvraaETdlfUN3gIFKVwJiUGwn07/jBPZX1Tfzzq60s31uENtCfj6eO4JLu7Tuy9ZhBTHER9D2LSgsf7Y9P1P8g3Dk0CWNoIFM+3cx1n2zijasGc+/I0xukzgaFzJ9e0WPoZhhGjmU7B0o3caBkE1nmdLolDaHH+rU0/bSB0ueexj9rKUHKSFwhF1D81VZKvtlB17sn0uupq4+bOiaVBRERNw+VbgqW/Lupsn1OjetHImLnIxfyKT40H1F0Ex77EhrDg8cJm3XjITJue4e6YhuqeBW6up+R7TUR2K8/8W++Az26klb4A/kVewBIDO/LgPiLCfJvn5uJo8HNpzuPkKgNbm0Je6bI/Qwt0fobuCoWER75L5LCgsh11VJUXX/O+41ShZyU+y4i4aZRZM3/nuzXfmDbne+R8/rq1nR8/I0jEEWBKvsyKopn4G4qQioLIzz2JdT6e89o3rjgEShcvIV9s7+izmTHTx1Ev5emkXzfha0PDB2J2+kk719XUbvaiiTEj8T/fobmqs5rWOVNt2ewo2AVguihT/QF9I2bcN7+jXMh02RnyuLN5NtrGBEfzhc3jyI6rP06tgmiyEaTjR1WryHuqq4G4nz75384fKL+B+KS7lFsuPdCLv/veu7/ejtFzhrmXNr/rMe3ng65zI+eUSNJMQwh17KT/SUbOWj+lWzLVpJ7Dqbnpg00rvoZ85xnCTi8lNrAeJyKoRx+cw0Fn2yix+NXkPLAxa3p36MEBPUjrlc6TsvbVJhmYsm/A39AIlMTnfT5cWl5T0MTe2csI3vBj0ikoE+sJdi8HFlwIFHzXkF75z85VJ7B/syXcQvNaIOjGJJ4BRGq05drnQ9fHXZ4W8KO7nFONb1a42O4yj/AXjqH0PBbGWbUkOuqJcPsOG8TkV9oIKnP30DS3RPYN+sr8j/dDKIJmSaQ4AEVFB0YRkNtJhKJHxrDg2ijnkQmP/nkvaOIooh59W72TF9K5QETUn8F3R+9nJ6PX4GfuuPrqwGq07aQf8ctNJWYkPWGrou+QtXt0k5ZC0CTuwFT81Yq80vwlwcyKuUGotVt++B9JoiiyMK0HB75LpMmj8AT43vxzEWpyNsxg9Lo9vBdvoX8yjo0AQquSzKi7oSHPB+nxyfqfzAGxGhJu38Sl36wnpc3HsLkqmPRjcPxbwcDilyqoLtxGMn6QeSVZ7LPtIGssnRyLNtI6j+IXls20fjNakrnPEdQ4TKqArvhaO7D3qeWcXjhL/SZfR0J/xhzTDrW20f+AUI0V2EtephK5xESe3+FX8CxTmDH7gIy/rGQyoMlKLV+6BrWElBmJezSy4h5+XUsgVV8u+8NahqdBCiCGZJ4BV0jB7R7e826JjdfHXaiDfTn1sHn5l6W++lRR96No+w1Kss/wqC/hwRVIAVVdZRU1xMdcv4jLgOjtQz96G5S/n0xOR9+QMCFqynJ+QQAlfZGdDHP4hdw4rr6/8W2NZc9T35B+eZsJFIJibeOoffsyW3WuvZsEd1uzHOfx/zSiyCR4HcrhN41tFMF3V5jZlP2F1R5bESo4hiTMrXdMkWnorK+iTu/zGDlvmJ0Qf58MnUEk7q1b7rd2dDEitwy7A1NJIQGcmWivl3uRz7aBp+o/wFJ0Iaw5f5JXP3RBpbtKcRSXc+KW9tv9rNMKidFP4SkiIEcqdjNPtMGcixbOWzdTtchA+idsYWGr77HPO8FgktX4ArsjcuaxLa73m91yhsvPrb9pcI/lujkr7BmZh4j6IJHIGv+d+yfvRyh2YNGa0Nduxl/YyRxryxHGDeYjQWrsBTnI5XI6Bk1mtSYcfjJ22/wxO/5ZMcRqpo8zBjTg8Dz6IamMT6K0/oedvNcQiNuY5hRQ0FVHRllDiaHtN1NOKCLFfVNCxDFBgJVYwiPnYcy+NR16kepyjGzd8YyTCu3AxB1WX9SX5hC2FluObQljcVF5N9xMzUZ6fjFxqF+YRB1huVooh7olPWIoshhy3a25X+PILrRyVOY1OsWpNKOF7WdJjs3tqTbRyVG8PlNo4gKbd/0d3FVHd8cKaPeLTAwMowLYnyGuD86PlH/g6IN8uenuydwyxdprNxXzOi3fmLu0Ih2vaZUKiMpciBdIvpRULGXvaYN5Fp3kGfNJHFUX3pd8ytNS77B/PJcVNZsnIp+VB6ETZe/ROQFPeg7dyragSePbmvyrWTc+g4VaTkoAiXoJZsJqi8n4p770D35OPtd28jZ8yYiItHqbgxKvJRQZft0BjuKyVlLWmE5aQUVpBeUs6/MhZ9Uwr1n0PDlVMgVEagj78FR9gqu8g+J0f8fMSFK8ivrsNQ2HNcT/lxobiyiJOdqRLGJBtmzpHR/8oyMePVlTvY/t5IjH65H9AhohybRb86NRIw+dYOd9sax4isKH7gbT2UlmmuvJ/qVeRQV9EEuiyJEc3WHr6fZ3Uj6kZUUVOzFT65kVPI0ygvqOlzQRVHk7V9zeOT7TNyCwPQJvXj6wvZNtwPsqajklxZD3KT4CFLDfYa4PwM+Uf8Do1TIWXbzaB75fievb85m6upqRh+uY2CMloExWgbFaIlog1Tu/yKVyOgS0Z+E8L4U2vazz7SOI+W7yC/fTcL4VHpdn0bjZ8tRvjqfUNsB7JKBWDcc4qchM4ibMpzU528gOOG3BxBRFDny4Xp2PbwYd20jIcpywoUMgvt2J+6NFZRECXyb+z5N7npUynAGJ17WLnuVHkHggMVFekEFvxaUk15YQbHztzn3AXIZIxPCudjoR2Qb/F01xkdwWt/FUTqPsIg7GGZQY6quJ6PMydVdz6+e3uOuoiT7SjzNViLiF1BQOuy0gt5cVcehl1eR/dpqPHWNhCQb6PvCFKKvHtRpdd4Antpaih/9D7ZPFyENDCR+4Qfobr4Vp/VtBE81GuNjSKTtN1HsRDhqy9iY/TlV9TbCQ2IZkzKV4IAwygsyO3Qdrvom7lyWwdf7iwkP9ufTqSOPGyrU1giiyHqTjUyrC6VcylVdDMT6DHF/Gnyi/gdHKpXw6pWD6KIN4cWf9rA6q5TVWaWtx2PVQQyI9gr8wBgtA2K0hLXRiEOpREpieCoJut4U2Q+y17Se/Io95FfsJX5Sb3rfmEbjx8sIfONVqh1+2BlA0dJ0TCu3k3TvhfSafhVuey2brnwZ8w+7kMkFIhU7CFXaiJ75PJ6pl7Cu+Edc+VYUsgAGJVxKd8PwNouEahub2W6yk15Qzq8FFWwtqqCqobn1uC7Inyt7xTAiPpwRiRH0j9LgJ5eRmdk2N265Ihy1/j4c5pdwWT8gXn8/hiB/DjtrsNU3ojvBgJszQRTdmPOm0lh/gLDIe9Ho/4+C0pOv2dPkJu+9tRx4fiWNtmoC9GEMeOVmEm8fi7ST90Zr9+wi/7abaMg9TGBqPxIXfYYyOQVRFHBa3kYi8Scs4s4OW48oiuRad7At/zs8gpueUaMYEDepU9LtO4pt3Lh4CwWOGsZ0ieSzaSMxtnO6vdHt4dsjFgqq6tAG+HFdkpGwdhzR6qPt8Yn6n4T7RnZjqLKW6OQe7DTZyTTZ2WGys9Nk5+v9xXy9v7j13CRdiDeSj9UxMEZLX6P6vHrLSyRS4nW9idP2wuTIYq9pHYW2fRTa9hF7RU96TdtC00dLCXr7Daoq1diFvuQsWE3+oo0IEhGPqx6lvIJI2TZ0F49FO+dZ9rr3U5z9MSAhOXIw/eIuROl3fi5rS1U9aYXlpBdUkFZQzu5SB25BbD2eHK7i2j6xDI+PYGRiBEm6kHaPULWGh3FZFmI3v0RYxJ0MM2hYmVfG1jInlyUeP470TLAWPkytaw1BoRcRGf/qSc8TBYGiZRnsnfkltQXlyEOU9Hnuerr9++KzHsva1oiCgLjsC7I+WIjY3Ezk/f8hevYLSP29Dzq1rjU0N+QSGn5ra7+D9qbZ00hG3jfkV+zGT65kTMpUYrU9OuTav0cURd7cks1jq3bhFgRmTOzNzIl92j3d7mxoYnmuGUdDM4mhgVzRRY+/zGeI+7PhE/U/GZEhSi7tEc2lPaIB7w3A5Kpjp8nOTpOt5aedJbsLWbK7EACpREJPfWhL2t4r9H0MYfidZZQmkUiI1fYgRtOdUmcOe0zrKLYfpNh+kOhru9Hrlk00f/gFIe++i7PGiLO6F4IoRafYS7ixhuiX3qdoQBhbzcsRRA+RqngGJ16ONvjsjWOiKJJdXuVNoxd498SP2KtbjytkUgbGaBmREMHw+HCGx4e3y1bF6ZAptKj1/4fdPBdX+Xt01f8HndKPQ/ZqRhg1Z10W5LC8hcv6Nv7KXhiTlpxw5jyAZe1+dj+5BOeuAqQKGSkPTKLn9ON7DHQG9dlZFD/+EOK6X5CHR5D4/keETpx0zDlOy1sAqPX3dcianLUWNmZ/TmV9BbrgGMZ2m0pwgLpDrn3MOuoauWNZBt8eMBERHMDiaSOZcJLxyG1JUVUd3+SV0eARGBQZxlifIe5Pi0/U/+RIJBJi1UHEqoO4po+3C50giByxV7dE8jYyTQ52ldrZX+Zi0fYjAPjJpKQa1Qz43f5898jQM6rLlkgkRGu6EaVOocyVxx7TOkqc2ZQ4s4m6MYWe/1hLxHufY/3vR3iaBQx33Urzfdez3rGF+tJqgvxDGRh/CfG6PmccKTe6Pew02UlrEfD0wnIcdU2tx8OUflzcPYqRCeEMj49gUKwW5Qmmw3UGGuNDOK1vYzfPJyzinwwzaPg+38I2i5NJ8cd36TsZNc7VlBc+hEwRQXS3b084gMWxq4A9Ty7BsnY/AHE3jiD1ueuP8Th0Fg0F+ZhffBb7si9AEGDwMHotWY4i8ti/QWN9NrWVP6MMGUlAUL92XZMoiuRZd7I1/zs8QjM9jCMZED8JmbTj/+1sL7Yx5dPNFDlrGdslks9uGomhA/ay95RX8kuxzxD3V+GPcdfz0aZIpRKSwlUkhauY2t9bq+z2CGSVV7ZG8jtNdvaYneww2VtfF+gno3+U9jcjXqyWLtqTp6glEglGdRKGsK5YKvPZa1pHqfMwpRzG8I9e9LrrJwr2H+JgUiMVltXIpHJSY8bTO3oMctmpI1R7bSPpv3Ol7zDZafIIrccTNMFc3D2KEQkRjIgPp0dkWJs36WkrZHINav0D2EtfwGl9l26Gh/i1VMF+WxXDjRpUfqffGmmo3Yc5dyoSiR/RyV8f1ze/qdRF2mtvUbQkDQD9xD70nTMFzUlmwHckTaUlmOe+gG3xIkS3G2XP3kTNfIYjeuNxgg5Hp7GBWn9/u66r2dPE1iPfcKR8F36yAEZ3n0Kctv0mmp0MURR5fXMWj6/ahUcUmXVhH2ZM7H1OjY/OBkEUWV9cQWZ5JUq5jKu7GojphGyWj7bFJ+p/E+QyKb0Nanob1NzWMqCl0e1hf5mLHSYbO4vtZJbYSS/0OsOPEqb0Y0C0pnV/fmC0luiwwGOEXiKRYAjrgiGsC9bKQvaa1mF25VJGHuiBaojX9WFg/CUEBxw/nlMURfLtNS2OdK+QZ1krW49LJRL6RakZnhDRKuLtbRhqazSG/+C0vIXD/DLqyH8x1KDmx8Jytpe5mBB36j1jd5OFkpwrEYQajElLUIYMaT0meAT2Tl9CwYLV4BZQ94un39yp6Cf0bu+PdFqarVbKXp1H+YfvITY2EpCUjHH602iunYxEKkVyAkOix11JZcUnyP2iCdFc2W5rc9ZaW9Lt5eiCoxnTbSohAafvvNfWOOoauX1pOt8fLCEyJIDFU0cyvgPS7Q0thrjCqjp0Sj+uTTISdh6+Gx9/HHyi/jfGXy5rjcoZ7v1dbWMzu0udx+zPr8u1sC7X0vq6yJCAlpS9jgEtqfvwYK/xKjI0ngtD76Ciupj9po3YXTZG9bwKfWhi6+ubPQJ7Sh3eVHqh19RmrW5oPR7sL2dCssHrSk+IYEicjuA/+Q1HJle3ROvP4bQspKfhUdLMDvbaKhlmVBN0kq0CwVNHSc7VuJtM6GKeRaWd/LtjAltvf5fCz7agMIYy6KWbibthGJJ2jvBOh9vpxPL6y1gXvolQV4dfbBzGJ2eiu/EmJPJT33IqKz5GFGpRR04/qV/gfMm17mTrkW/xCM10N45gYPzFnZJu31pUwY2Lt1DsrGVcVz2Lp41Er2r/SNnR0MSKFkNcl9BALvcZ4v5S+ETdxzEE+SsYmeh1hx/FWdfIrhIHO1sd9zZ+OFTKD4d+K62LUwe1CvzAGC0DovWM63ELmZmZKP2i+SnbTFpLJL6t2EZdk6f1tUaVksmpcYxsicR7G8La3enbGWgM/8ZpeQNH2SuE6e9hiEHNL0UV7LC4GBujO+58URQoO3IbDbU7UOluRmt8svWY4BHYdodX0LVDuqKeczHxY4Z35Mc5Dk91Nda3X8fy5mt4KitRROqJfm4u4bfe0epqPxWi6GkpYwtolzK2Zk8T2458S155JgpZAKO73UCc7szmybcloiiyYHMWT7Sk22dflMr0Cb3aPd0OUFhVx7cthrjB+jDGRPsMcX81fKLu47SoA/0Zn2w4Ji1ora4/Zn9+p8nOyn3FrNz3W2ldcrgKobmRI0sOIbZUlkkk0EsfxvD4CEYkeCPxOPXZjyT9MyKTh6ExPIitZDYuy9v0MTxGutnB7vJKhhrUBPxPNYLNNItqxwqUISPRJ77b+jcSPALb7nyPgsVb0A7uwgU/Psn+vKxO+ERehPp6yj94h7JXXsJttyHXaIl+YR4Rd91zVuNRa1yraW7MJzTiDmSKtu0776rzpttddeVog6MY220qIQEd39veUdfIbUvSWXWoBH2Iks9uGskFXc+ttPFs2VXuYm1RBRIJXJIQSW9d51dC+Gh7fKLu45w4WWndDpONzN8JfUOzm9GJkQxvSaUPiw9vs+Y4f0bU+gdwlL2OvexVwiLvZVCkmo0l3u5dI6J+ExlX+SfYzXNRBHQlOnkFUqk30hUFge3/fJ+CTzejGeQVdL9O8hcITU3YPv4v5pdepNlShkylImrGbCLvfQCZ6uwFo7WMLbJty9iOlO8iI+9r3EIz3Q3DGZhwSaek2zMKK7hx8WZMrjrGJ3nT7W3RufB0eASRdaYKdpdXEthiiGuLoUI+/pj4RN1Hm/D70rpr+3id2YIgsjMzk8GDzmzAyN8BmVyFxvggNtMsnNa36Kd/gq1lDnZaXQzUq/GXSamr2oSl4G6ksjCiU75tjVpFQWDbPz8g/+NNaAYmMm7Nk/i14/zskyG63diWfIZ5znM0FRchDQxE//BjGP79CHLNuZnNGusOUVe5jkDVGAKC+rTJOt2eJrblf0eudScKmT9ju00jXtfxBkJBEHl10yGeWr0bQYRnJqXy5PiOSbc3i/BVbilFVfWEtxjiQv/k/hQfp8Yn6j7aDalUguwPWmbWmagj/w9H2QIc5ldRR97HQH0Yv5Y62FNeSb8wGyWHJwMiUclf4a/09sAXBYHt//qQ/EUb0QxI6BRBFwUBx8rlmF94hobcHCR+fkTe+wCGhx8/YWna2eC0vA20XRmbq668Jd1uRRsUxZhuU1EpOz7dbq9t5NYlaazOKsWgUvLZtJGM7aB0u6m6nh1iEHVV9XQNC+KyRD3+f0Gvio9j8Ym6Dx8djEyuQmt4mArTUzgtbzBAP53tFhe7ywrQWaYiuB3oEz8gKPQCoEXQ7/6QIx9tQN0/gXE/TcdPfX4tdc8GURRxrV5F6XNPU39gHxK5nPDb7sLw+HT8o89/TKvH7aTSthi5XxzB6svO+/2OlO9uSbc30c0wjIEJlyDv4IEwAOkF5dy4eAsllXVMSDaweOqIDulqWFxVR5rZQXF1PSBjiF7N6GitzxD3N+FvKeqV9U2synehjq8mURvS2cvx8TdErb8PR9lrOMoWoNbfT/9wJbLSm2gmD43xUcIibgO8gr7j3o848t8NqPvFd6igi6JI1Ya1lD47i9qdO0AiQTtlGsbpswhIPPmI3bPFVb4IUahDrb/nvMrY3J5mtud/z2HrdhQyf31ulvYAACAASURBVMakTCUhvG1S+WeDIIi8svEQT/24G1GE5y/uy+PjerV7c6Tiqjp+NTswVdcDkKAKRFtdwdiYpHa9ro8/Fn9LUf9qbxHPbjXz7NZvGBijZXJqHNelxhGv6bjox8ffG6ksGI3xYSqKn8RuXkBiYzG17KBceiFdo54HWgT9/xaR98E61H3jGPfzU/h30L/R6ow0Sp+ZSfWvmwFQX3kNUTNmo+zetgNORNGDy7oQiVRJWMTt5/w+lXUVbMz+HGedBU2QgbHdpqFSHl8m2N7Yahr4x5I01mSbMaqUfH7TKEZ3Ob+tiVMhiiLF1fWk/U7ME0MDGW7UEBWsJDPTcpp38PFX428p6rcO6oKpuIjtLgnrcsvYabLz+KpdDI7VMjk1nutS44hVd7wBycffC3XkvTjMr+Ism48oNtKkSGW7Zy6hjhr66FTsvH8Ree+t7VBBr92dSemzs6j85ScAQi+6mKiZzxDUt3+7XK/GuYrmxkLCIv6JTH5uJrv8ij2k563E7WkiRT+UQYmXdkq6/df8cqZ+toXSyjouTDHy6dQRrU2Z2hpRFCmqriet1E5JjbdxU5fQQIYbtRjb6Zo+/hz8LUVdLpNyRRc1zwwYgK2mgW8OmPhyTyEb8qxsL7bz6PeZDIsLZ3LfOK7tE0t0JziMffz1kcqCCAq7iCrbZ0hlIcR2+wayGtlmdtD4zAry3l1LWGqLoLfzNlHdwQOYX3gG53dfAxAyeixRs54lZGj7NrRxWt4Ezm0am9vTzPaC7zls2Y5c5sfolBtJDE9t6yWeFkEQmb/hIDPX7AHghUv68tgF7ZNuF0WRwpY989JWMQ9ihFGDwSfmPvibivrv0QUHcOfQJO4cmkRFTQMr9xezfE8RG49YySiq4KFvdzIi3ivw1/SJI+pP1nPcxx+X+prtVNuXAxJE0UOIfxC9tAqKnlhK3vJthPWJZdzP09tV0BuO5FH6wjM4vloKokjQoMFEz3oO1QXj2+2aR5GIedRVbSRQNQ7/wLMbpFJVb2ND9uc4a8tQBxkY220qocqOmbv+eypa0u0/ZZuJCg3ki5tGHdONsa0QRZGCqjrSSh2Ya71i3jXMK+b6IJ+Y+/iNv72o/57w4AD+NSyZfw1Lxlpd3yrwm/KtpBVW8OC3OxmZEMHk1Diu6RPbIWMRffw1aW4spiTnakSxidDw26is+Ah76SuEvNKFkOXbEJL0jPt5OgHt1PWr0VSMed4L2BZ/DB4Pyt6pRM96htBJl3ZYdz+F50vg7MvYCir2kpa3AreniWT9YAYnXI5c1vHp9i35VqYu3oK5qp5J3Yx8cuMIdG0cLR8V819LHZS1iHlSWBDDfWLu4yT4RP0kRIYouWd4CvcMT8FSVc/KfcV8tbeQLQXlbMkv59/f7GB0YmSrwHdEZygffw087ipKcq7E02wlIu5VwiLvotq5mn1PrKf8y3ykyQZKX7+FYrmM5Da+drPVgnn+XCo+eh+xqYmA5G5EzZiN+qprOnQQjKfZjlxcg8I/gWD1JWf0GrfQzI78VeRYtiGX+jE6eQqJEX3beaXHIwgi89YfYNaavUgkMOfSfjwytmebpttFUSS/so40s52y2kYAksOCGB6lJTLw9H30ffx98Yn6GaBXKbl3ZAr3jkzBXFnXIvBFbDpiZdMRKw98vYMxXSK4LjWea3rHdEgtqo8/J6Loxpw3jca6/YRF3t0apVZ8cD3lX5YRlKxg0JrpLC53kmF2kBTWNn3x3XY7ZQvmU/7u2wj19fjFxRM1fRbaG6aednJae+Cq+AgJjaj19yKRnH5CWFW9jY3ZX+CoNaMO1DO22zRCAzs+3e5ocHPJB+v45XAZ0aGBfHHzKEYktF26XRRFjlTWkm52/Cbm6mBGGDVE+MTcxxngE/WzxBgayP+N6sb/jepGiau2VeA35FnZkGfl/pXbuaBrJNelxnFN79g2T8f5+HNTXvQota4fCQqdSGT8AgB2PfIZRR+WoUyoo8tr6UQYXyGlOZgcZw0FVXUkhp67UdNTVYXlrQVY31qAp6oKhcFIzJyX0d1yG1K/zunB73E7cFreQSSA0PDbTnt+oW0fabkraPY0khQ5iCGJV3RKun3TESs3/ZiPrd7NJd2jWDRleJt9v4+KeVqpA0udV8xT1MEM94m5j7PEJ+rnQXRYEA+M7s4Do7tjctayYl8RX+0tap0//n8rt3NBVz2TU+O4uncs2iDfl/PvjNOyEKflTfyUPTAmLQVk7H7sc3IWrEbVPYqBS6Jw1f6Aw/wyw4zPkuOsId3sIEEVeNbRuqeujvL33qbstfl4HA7kunBi5r5MxB3/QqrsnEySKHqoLF9EhekpPG47bukNyORhJz3fI7jZUfAD2WUZyKUKRiXfQJeIfh24Yi+Nbg/P/LSX+RsOIUHkpcv68+CYHm2SbhdFkTxXLWlmB9YWMe/WIubhPjH3cQ74RL2NiFEH8Z8xPfjPmB4UOWpY0bIHv/ZwGWsPl3Hfim2MSzIwOTWOq3rHoPF9Yf9W1LjWYC38DzJFBNEp3yGVqdjzxBdkv/oDqm5Gxq+dgX9EADV7FuC0LqSL4SG6hAZxpLIWU3U9sWdoyhQaG6n46APM8+fgLrciCw0lataz3slpwZ3XXKm+eivWwn/TUJuJVBpMeOxcCs0jT3p+Vb2dTdlfYK8tJSwwkrHdphEW2Pau8tOx02Tn9qVpHLRUkqAJ5qkBOm674Oyc+idCFEVyW8S8/KiYa1rEXOm7N/g4d3yi3g7EaYJ5aGwPHhrbgwJ7dYvAF/Fzjpmfc8zcs3wrE5INTE6N58pe0ah9Av+XprHuAObcG5FIFEQnr0DhH8eeJ5eQ9fIqVCleQVfqvRGr1vgE1sL7sZfNZ5jxOY5U1pJR5jytqItuNxWffIR57vM0mYqRBgVhePRJ9A88hFyt7oiPeULcTRbKi6dTZfsUAJVuGuGxc1D4GSksyzzhawpt+0nLXd6Sbh/Ykm7v2K2CRreH53/Zx7z1B/EIIveOSGHOpf3IObDvvN5XFEUOO2tJN9spr28CoHuLmOt8Yu6jDfCJejuToA3hkQt68sgFPcm3V7N8rzdFvybbzJpsM3cvlzIx2cD1feO5omc0oX/jWeN/RdxNFkzZVyB4qjF2/YKA4KHsfWopWfO/JyTZwPh1M1AafhPd0IjbsZtfwmV9jy6GR4gLUVJYVYe5puGEncJEUcSx/EvEGY9TWFqCxN+fyPv/g+HBx1BEdHxk27ouoRmn9W1sJc8ieKrwD+xLZPwCAlUnj849gpudBavJKktHLlUwMmkyXSMHdOCqvewqsXP70nT2l7mIUwfx4Q3DGJdkOK/3FEWxdTulor4JCdBDE8Jwowat7zvvow3xiXoHkqgN4bFxvXhsXC9yK6paBX51Vimrs0rxk0m5qJuRyalxXN4zGlWA78veEVQ3NLMp38raw2VsyrMSofDwZY/e5/2AJQj1lBy+BndTMbro2YRoJ7N3xjIOzfvuhIIOIJX6o416EmvBvdjNLzHM+DxFOaVklDm4Nsl4zLm1u3ZS/NiD1GzNAJmM8DvvxvjYk/gZo85r3edLbeU6rIUP0lR/CKlcQ2T8W4RF3nVKl3t1g52N2Uuw15QQFhjRkm5vv57pJ6LJ7eHFtQeYs24/bkHkX8OSmXdZf0ICzt2Ud1TM08wObC1i3lMbwjCDT8x9tA8+Ue8kksJVPDmhN09O6E1OeWWrwH9/sITvD5bgL5cyqVsUk1PjuKxH9HndWHwci9sjsLPE3up3yCiswC2IAMikEvYJIhcs/Jkf7hp3zg2GRFGgLO82Gmq2o9JNQ2Oczr5ZX3Jo7reEJOkZv24GgcYT9zoPC78Ve+k8XNb3SDA8jDEogDxXLeV1jUQE+tNstVLyzAxv4xhRRH3lNbim3ET85Vec65+kTWhuLKK86FGqHSsBCWER/yI85llkilPPMS+yHeDX3OU0exroEtGfoV2uQtHB6fa9Zge3LUlnr9lJTFggH1w/jIkpxtO/8CQIokiOo4b0st/EvJc2hGFGDRrfw7qPdsQn6n8AUiJCeWpiH56a2Ics61GBL+TbAya+PWAiQC7j4u5R9Av2oImvJl4T3GFdv/4KiKLIEXs1v7SI+IZcC5UNzQBIJDAwWsuEZAMTkg0MidNxy4drWJnnZOSba1h913hSIkLP+pq2kqepdixHGTKCyIT32D97OQdf/IbgrnrGr5t5UkEHkEj90EU9iaXgbpxl8xlufIHluWYyii0M+XkF5rnP46mqQtmjF7EvvYpq7DgyM0+8P90RCEIDDvPL2M3zEIV6lMHDiEx4nYCgUw+BEUSBbfnfk2VOQyZVMCLpOpIiB3bQqr00ewTmrT/Acz/vwy2I3DGkKy9fMeCcs2SCKJLt8KbZ7Q0+MffR8fhE/Q9G98hQZl7Yh5kX9uGgxcXyvUV8uaeQr/cX8zUwK6MUXZA/g2J1DInVMShWy+BYnc9N/z/YaxtZn2dh7WEzaw+XUeiobT2WoAnm+r7xTEg2MC5Jf9zf7vFBevp2jWXWmr2MevMnvr/zAobEnXmjk8qKxdhL56DwTyQqeQUHn/uegy98TXCXSCasm0Fg1OmnkYWG/wO7eR4u6wckGB6hy+50Ql97DpOpEJlGQ9yrbxJ++12d0jjmKKIoUuP8nvKih2luLECm0BOR8A4q3bTTPnRWNzjIb1xPvdlJqNKbblcHdWy6fX+Zk9uXprOrxEFUqDc6v6jbuUXnXjGvJs3swNHQjATorVMxzKBG7RNzHx2IT9T/wPTUh9FTH8asC/twwOLio3XbKROUbC+28WNWKT9mlbae21UXwqAYLUPidAyK1dHXqCFAcfpOXX8VGt0e0grKWZdrYe3hMjJL7IjejDphSj+u7h3LhGQDE5MNdNGdekCKRCLhqYl90KuU3LN8G+Pf+YVlt4zm0h7Rp11HXdVmyvL/iVQWRnS378ias5EDz60kODHCG6FHnzoV3boGqQJt1HTMm+8iZ/Zo4rYUI0ql1E35ByPmvYRce2bv01401udQXvggtZU/g0SOxvAQ2qgZyOSn7lVf31RNljmdrLJ0msVGuoT3Y2jXq1DIOu6h1O0RmL/hIM/8vI9mj8Ctg7rwypUDCTuHPW5BFMmyV5Ne5hVzqcQn5j46F5+o/wmQSCT0Nqi5qbuOAQO8bmBrdT3bi23sKLZ7f5rsLNldyJLdhQAoZFJSjWoGxWhbo/rkcFW7jIPsDERRZH+Zi7WHy/jlcBlb8q3UN3sA72cfnRjJ+CQ9E5INDIzRIjuHvuZ3DEkiMkTJlE83c/Wijbx73VBuH9L1pOc3NeRRcvg6QCQqeRmHXz7I/mdWeAV9/SyCYs5ciD1VVVQtOEjtQsBdTPDIYWT+ayZlMQn0DVZx9hsCbYPHU4295AUcltdBbCYwdAKR8a/hr+x+ytdVN9g5ULKFXOtOBNFNgCKICGlvRiZf26FbSYcsLm5bms5Okx2jSsl71w/jku5nbywURJFD9mrSzQ6cjV4x76NTMcyoIczf53/x0Xn4RP1PSmSIkst7xnB5zxjAO2Qiz17N9mIb24ts7DDZ2FPqZKfJzjvphwFQBSgYFONN1x8Ver3qz9On3lxZ17ovvi63DGt1Q+uxnvrQln1xI6MTIwhuoxvrZT2iWXvPRC7/cD13fZlBWVUd0yf0Pk6IPG4HJdlXILgd6BPfo+CtSvbPXk5QgjdCP1NBFwUB22efUPL0U7grypFHaZHfYSfs2t70DR1KaYGVbRYnF8Z1bLmaKIpU2ZdQUfQ47uYy5H5xRMa/QrD6ylOKsr3GzIGSTRTa9iEiEuyvoVf0KLpGDGTvnn0dJuhuj8Crmw7x9Jq9NHkEbh6YyGtXDjzrHhGCCPttVWT8TsxTw1UMM2gI9Ym5jz8APlH/iyCVSkgOV5EcruKmAYmANyW91+xkR7GN7S0R/dEWtkeJCQv83f68jgHRmjYTxPOlprGZTUesrS71Q9bK1mP6ECXTBiR4hTzJgLEd59wPjQtny/9N4pIP1jFrzV7MVfW8cfWg1uhfFJooPXw9TQ2H0RgepuRDDftmfUlQfDgT1s0gKFZ3Rtep2ZZB0aMPUrdrJ9LAQKJmPkPk/Q9QeHgQlbZFJEU9Rqi/nH0VVQw3aAj265ivb0PtHqyF/6a+Og2JJABt1Ey0UY8hlZ74gVAURSyV+ewv2YTZ5X2gVAcZ6B09lnhdL6RnMMClLcm2VnL70nS2FdvQhyh557ohXNEr5qzeo97t4bCzhgwxmPoCK1IJ9A1XMdQn5j7+YPhE/S+Mv1zG4Fgdg2N13NfyO2ddIztNXoE/KvQr9xWzcl8xAFKJhJ76UAbFeE14Q+J09IwMQy5r/7GcHkFgp+l3pWZFNpo9AgBKhYyLuhmZ2OJS76UP69C0bbfIUH69fxKXfbied9MPY61u4LNpI/GXS7EU3Edd1UaC1VdSsWQI+2Z+SVCczhuhn4HBrqnMTMnMJ7Ev/RwAzeQpxDw/F78o7x6+LmoGZUduxWmex1D9XH4qKme7xcm42PadUuZxO6gwPY3L+h4gEKy+ioi4l/ELiD/h+aIoUGw/xP6STdhqTADoQxPpFT2GqLDkDq/Y8AgCCzZlMXPNHhrdAjf2i+f1qwef0QyGZkGgpLqeoqp6iqrqWoesSJDQLzyUoQY1Kp+Y+/gD4hP1vxnqQH8mphhba3BFUaTYWct2k70loreRWWJnf5mLj7bnARDoJ2NAtPY3oY/VEas+/5Gg/1tqtjHPiquldaZEAgN+V2o2PD4cf3nnGv+MoYFsuPdCrv14I1/vL2bS+2v57NJd1FQswj+oP5XfXc/ep74iMFbH+PWzCI4/tegKDQ1Y3lpA2fw5CLW1BPbtT+xLrxIy/NiuayrdFOylL+KqWESy/jHSFHL2VFQy1KAhsB3MkKLowVX+X2ymmXjcdvwCuhEZ/xpBYRNPeL5HcJNfvpv9pZupqq8AIFbbk97RYwgPiW3z9Z0JhyuquH1JOhlFFUQEB7DwuiFc3fvkaxFEkbLahlYRL61pwNPitJRKICZESVyIEsqKGBHf1lPuffhoO3yi/jdHIpEQpwkmThPM5NQ4wLv/eMhaybZiGztazHhpBRVsyS9vfV1EcECrwA+K1TEoRntG+5OOusYWh/rxpWbxmiCuS41lQrKRcV31f8ipdqFKP364azz/+CINp20FNZa3kciN1K+/l71PfENgjJYJ62eeUtBFUcS16jtM0x+lsSAfuS6c2Hmvorv5ViSy40VaIpGjjZ5BWd4tVJbNYYh+HutMNnZaXYw+Qzf9mVJfnYGl8N801u5qGbwyD43+fiTS453cze5GcizbOGT+lbqmKqQSGUmRA+kZNbpThq+ANzp/c0s2T63eQ4Pbww1943nj6kHHjUgVRRF7QxNFVfUUVtVRXF1PU0tWCCAi0J94lZI4VSDRwUr8WjJVmZbCjvw4PnycNT5R93EccpmUPkY1fYxq7hqaBHj3t3eVONhRbPOKvcnOD4dK+eHQb2V1yeEqb918jI7BcTpSjWqaPAIb8iytKfXfl5qFBii4qnfMb6Vm2pA/RVMdf7mMj65ScuTgh9S5/fn8nSsZ8NlPvwl6wskFrT7rEMWPPUjVhnVI5HIi7/8PxsdnIA87+QhSAJX2BuwlL1JZ8QndDY+TIZexq9zFEH1Ym2QwvINXnqTKtth7Pd1NRMTOQe53fM/z+qYassrSyDZn0ORpQC7zo2fUKHoYRxLk31m+fMizVXHH0gx+LShHF+TPJ1NHcF3LgypAVWMzRdXeSLyoqo6almoJgDB/Bd01wcSrAokNCWyXDIgPHx2BT9R9nBHB/gpGd4lkdJffGoRYqlrK6kze/fkdxTY+zyzg88wCwFtaJkWk0ZMNgFwqYVRCRGtKfUC0tkP26tua5kYTpblXo5A0kbX5HgZ8VoEzRIlh0b0EJ564gYrb6aT0xWcpf38heDyETryImLmvoEzpdkbXlEhk6KJnYs6bRlXZHAbpX2JTiZ1d5ZUMO0V3utMhCs04LG9iL30OwVPtHbyS8DqBISOOO7e6wc7BUm9ZmkfwlqX1i5pIN8Mw/BXtZ1Q8HYIgsjAthyd+2EV9s4dr+sTy9jWDUSn9yHHUUFTtFXFHSxdBgEC5jO6aYOJUgcSrAn1mNx9/GdpN1AVBYPbs2eTk5ODn58fzzz9PXNxvT82rVq3ik08+QSaTkZyczOzZs5GeQy2xj85Dr1JyRa+YViexIIjk2qpaDXjbi224qmu4pLfXpT6mS+Qfxll/rng81ZTkXIWn2YJYeDvumRWI4SrmXtYfx5o9fKYLPmbvVvR4qFj0IaXPzsLtsOPfpSuxc18mdNKlZ52VCNFeh1/pC1RWLKZn78fZKpOyw+pkQOSpo/yTUev6xTt4pSHbO3gl4W3CIu48bvCKo8bM/tJNFFYcLUtT0zNqNEmRAzp8JOr/km+v5s5lGWw6YkUb6M/cKwbQM1rDj8UVreY2AD+phC6hga0irlP6/SmyQj58nC3tJupr166lqamJZcuWsWfPHubOncs777wDQENDAwsWLOD7779HqVTy0EMPsWHDBsaPH99ey/HRAUilElIiQkmJCOXmgd6yuszMzNaGOX92RNGDOXcajXV7wTqJ3dOqUBo1TNgwC51bYPInm7j+k828ec1g7h6eTPWvmyl69EHq9+9FGhxM9HNziLz3AaT+5+YVaI3Wc2+kuuxFBkS+TLrZwd6KSs7mcbi5sQhr0SPUOL4GpIRF3k149DPHDF45WpZ2oHQTpc6WsrRAvbcsLbx3h5el/S+CIPJOujc6r2vyMCBOx8X94qhVSNludR1jbotTBWIICkD2F2m85MPHqWg3Uc/MzGTUqFEA9O3blwMHDrQe8/PzY+nSpSiV3jpXt9uN/zne6M6F6gYH5qbdBJTWowkyoAkydGr60Mefg/KiR6l1rYbKvuyaHITSqGH8+pmEdNVzEbD+3gu57MN1PPfxDxhm/xtj+i8A6G76B9HPvIAiUn/eawjRXIu/shdVts/p0/NJdlikbLc4GSSe/rWCUI/DPB976UuIYgPKkOFExr9OQFC/1nNay9JKN2Gr9palRaoS6B09lih1x5el/R6vua2ZDJONGat2caDUidJPxvVDu5IapyUyKIC4ECXxocea23z4+DvRbqJeU1NDcHBw63/LZDLcbjdyuRypVIpO523IsXjxYurq6hgx4vg9vPbCVm3C7snDXpDX+rsg/7BWgdcEGVEHGQgJUCOR+G4MPsBpeRen5Q2oj2Xv9XEoIzSMXzcTVdJvRrJ+WiW/uPdQ9eUC/NxNWBN7MOrDDwgdPKTN1iGRSNFGz8Kcez211hfoF/EK2y1OsglAXu4iQCYjQC495qe/TEKd6+jglULkCgPhcfNQaW9sFWmP4Ca/Yg8HSjZRebQsTdODXtFjiVB1TlkaQFVTc2uZWWFlLeuzy/hxTxFNboHe0Roeu7A3/Qxq4kKUBCp8FiEfPiSiKJ7BM/7ZM2fOHFJTU7nkkksAGD16NJs3b249LggC8+fPp6CggNdee601aj8RjY2Nx0T6bUGjUE294KJBdHl/Ci7cNBxzjhQ5AdIwlJIwAqShBEjDCJCEdnrq0UfHIhO24u95CKFRSda00XiaI4h95wb84rwGNVEUYcM6xHffBKsFQa3lwxHXs8g4kBFRKl4cGU2AvA0fDkWBAPfNSMnHJfuKNLrj4dQRtFysRkEVcmTIJWoUSJEjIhebQMilyZ2FSD0gJUgWh0aWQpA0BDnengEdRbMITuQ4RDkOZNTh/a65ahv5ZvsRDlurCPr/9u48Pqry7vv455zZZ7InZCVhSSCAgFUQkCJKKCrWBSyVQItya+uNLyui1hsUQYvSymOl9sFyl2Jb7wdBK1RE3KBFNuGBIrgAspQtZCOErJNZMss59x8TBhICCQoOSX7v14tXkpOZk19OZvie6zrXuS6TgakDUhnTLUaui4sOoW/fvq3uzb5sp7bXXnst69ev57bbbuOLL76gZ8/GEzbMnj0bs9nMwoULWz1A7mJ+sQvx+0rY98Vi+nQdiNmWi9nWG6MpCY/PSaWrlCpXKZWuUipdJdS4y3FzChruflFQibUnkeBIJ8GRRnxDy95mjrrwD70E2uL16bZec717LwV7Z6FpKoemXoeqZzBq4zPE9gotAuL+6guOP/kYzi2bUcxmUp74L9J/+RR9TFYK/2cj/zhYyn9tP8Wq+0ecc6/0t+GsfJHig+PoErecPll/ZfvuvWR2y8YbDOINaLj9Hmpqd1HnKcJPNAFDBkFDBvVBFaemo+ge7MG92IP7UPGhYcRj6Ivb0JcyxcERgIbTfauqYjUasBpULEYVW9PegIbvNfpoVDGr6gVDd+fOnfS/5hqKnd5QS7zWTZm7/vSPxawqdI+y8mVBBQs3fE1dfYDRvTNY9OMhZFzGaYEvpK29nttavdA2a75cvkmD9rKF+qhRo9iyZQv5+fnous6vf/1rVq9ejdvtpm/fvqxYsYKBAwdy3333AXDvvfcyalTzM1ZdauW7/4ZZe40TR18Lb1OVeCyOPpjtvUiz5tI1uRdm2yAUYzo1nlNUukoagj4U+tXukxwp/yL8fJs5Otx1fzrsY2xJqNJ932YFfGUU7r8TLVjL0V8NJliezchPQoHuP3WK4jmzKX/9NdA04n54B5m/fglrdmgVt2jgvQdG8LO3/z9Ldx5l+Ktr+PDBkXRNuDQnf1Hxd2GxX0Ntxd9IzHiaRCVI78To0MIrp5ZRXjqDgL8Uk6UryV1eJir+JhRFwemtZE/RJg6VfUZQD2Ay2ElPHEpi3DUEdAuehpMCbzBIfUDDEwjiDWp4AxoVfh9+rfUdewqccyng9EmASVX5t2Zn/a4jjWZuy4iy0jUmNEo96A8yZcV21h4oIcZq4s/jh3Lfdd2ldS7EBVy2UFdVlTlz5jTalp2dHf58//79l+tHt8i1sRP7dJsAiwAAGW9JREFU/zoCa1cn1i5OrF1rsWY5CWZsxVO3pcmjLZitPXE4ehNvzaVPbC9M1sH4lE5Ue6obhX1x1cHwSGEAg2oi3pEaDvpQ2Kd+p2tHi29G0zwUHbybgK+AkteuwvNV39CguOxkyhYuoPjXvyJYXY01tzdZ/+dlYkfefM4+zEYDr+d/n/QYOy+t38uwBR/zwc/zuPpb3Fd+mqIoJHWeTfHBsZwqfgF4Aq/r84aFV7aiKFaSOj9LQvovUVUbla5S9hRt5Gj5V+hoOCxx9M0YTo+UgRd1W1pA08Ih7w0Ewz0DoW1nTgiafqx1B8LhfYaRZJv5nMFtuq7z+o7DPLHqM2q8fm7OTedPPx5CZrzjWx83Idq7DjmyJHVIVypf2Yt/nRefHkO1FodPzyJgcKB0VrFkubB2qQ0Ffpdagl2+xufd3XgnuoLRlEWSozfpjl5YEnuhmAZSp8VSXe8NB31FXXF4FHGIQow1kYSoMwPyEhxp2M1yffCKoWuUHn4Ab912KtdkUf3BYEaumwUn9rF30mi8+7/GEBtL5rz5JD/4EKrp/Pfeq6rCi7dfS1qMjcdXfcZNf1jLO/9xEyNyvv1I+Kj427E6BuCsWI5FqeXY7rWARnTC3SR3eQmjOYuy2qPsLtpIcdUBIHRbWt/ON9ItqT+qevFjQ4yqSpSqEnWR0w3ouk5A08PhXx/UKDywj+uv6tHocSU1bh5cvo2P9hUTbTGx6MdDeGBwjrw3hGilDhnq0UOHYVy5mgHduuH99wE8Bw/gPbgf78EDeA4coO5fJfi2OqjTo6nSuuMjCr2TCVOWD2tWQ8u+ixNrVhmBpAJcNR832r9JiSfL0Yec2F6YknviU1NwBWOoqteodJ+k0lXKsVO7OXbqzImCxegIteajznThx9o6faP/eEXr1Qc81LhPUuMpD380+pfhrFhH3ZeJFC36PlkvfY/DT/2U4LpPQVFw/DSfpBnTsaVm4Ff8mHRDi5dZHh3em9RoG5Pf3MJtf1rH/0z8Pvd8r+u3qj3UWp9F0YExGPWPQwuvdHsFe0wexyv3safovyl3hlbfC92WdiMZ8bkRCUhFUTAZFEwGleiGJWPLlDMtd13XeWPnUaa9u4Nqj4+RPVJ5bfxQsqR1LsRF6ZChfpoxIYGowdcTNfj6Rts1n4/6I4dDId8Q9t6D+3HtP4znS/Bp0dTpqfi0HgSibBgytYZWvfNM676ZrvwYLCRZe2BJ6AOmLtQrSdQFo6moN1DprqC05hClNWdus1MVA/H21FAXflQ6dcFanN5KHBYZgX8xdF3H7aulxnOSGvdJqt3lDZ+X4/E7AVDxYaWKOOUYGYbN1Bc7OPybYdiHFKI88jZBfxBX386ceCgPb3YyFC2FojM/w2SwYDZaMRmsmI02zAYrZmPDP4MNk9HK99KsvD2pM3P/cYBnPljDydqruX9IH8wGGwbV+I3C1hH3w1A3fEkdOX2f42jF1+w59LvwbWmZCX3o1/lGkmO6tLCnyCmtdTNl+Xbe/7oIh9nIwnGDeXBID2mdC/ENdOhQPx/VbMbWqze2Xr2JP2u7ruv4y07gPdDQqm8Ie/f+Q7jWVeLXY6jRYijXO+MPd+W7w617Sxcnwax9+LxnTcQDpOkKmaYsTAm5aMbOeEmkNmDnVL2JCncZFa5iOLkTgKOfbURBxWGJJcoaT5QlvsnHBOyWmA45QE/Tgji9lVQ3hHe4Be4pxx+sB3SMuLFRiU2pJMPowmGpwaKXoWqnwvsJOE0UPHcTWdpujGuPYEhPw/7Uo8TeOpxOWj2+gBdfwIMv6MUX8OIPNnwdqA+dPLhPonP+AWVTBp3+7Chv/+tdIHQCd/6TAismY+Pt4ccZrdiTp3Gi+AMO7Po9bl8NiqKSkzyAvp2HE2dvfi76K4Gu6yzbdZSp7/yLKo+PETkpLL7nerolRke6NCHaLAn1i6AoCubUNMypacTcOKLR94IuF95DB/EeCAW953RX/ufH8W0149KjqdK64tOj0DuZMWX5z1y371ob7sqH0Kjh2IZ/OcZ4DNYcNGMG5U4jRkcqdQEzNb4qTtRUQDMThCqKSpQlrkngJ4S/tpmj23To+4P1Dd3lp7vMQ61vp7cCTQ8CGhZqsSkV2JVqso0u7MYqTMFSFOrO7EgHguA/ZaPuWDL1BdF4C2Jw7kgiuexTTPZ60mY8Q+rj/4XB3vpbqHRdJxD0NYT+WeEf8OILevAFvJTX1fLeniP4gx6yEy3kdrLiD9bjC3rwuGsJaP6Wf1ATRtVMn/RhXJUxDIflm80H/10pc3qYvrmIDUX7sJsNvHr3IP7z+p6oMpWrEN+KhPolYnA4cFx9DY6rr2m0XQ8G8RUeP9ON3xD6dfsP4fnKi0+LoU5PwaflEHTYULM0rF1cWLNqG0bn12JJ/wzFuINEAFco7DMADEYUNRnFnIpmTMRHLF7NgStoodbn5KS3hNIaCzSZmERVDDgscc229KMtCdjMURGfSU/Xdbx+V7ibPNz69pzEVV8DgEIAG1XYlApi1Ro6m+uw6RUYgidQFN+ZnWmgBxXqix14C9LxNoS391g0/pIojPUBjP5KTNRgVspJM3xNpx/dQebceViyLr7bWlEUTEYLJqPlgkuRXp3p5c4/r2fRjlPcnJvO8vuGhxe80bRg8ycFZ319+vv+YD31NZA34EdX9HTHbl+AtQdKeHdPIav2FFLr9TO8ezKvjR9KdpK0zoW4FCTULzPFYMDStRuWrt3g5tGNvheoqsL77wONrt179h/AueEEvoCDGi2acj2DgMEB6Srmzl7MKR7MKW5MyW7MKW7MyVWYOpWgGEJd+WYgBkiD0F9Xt4Gagm5OJqDG4dWjcAetOP2lVFWbOEE0epOXgaoYzoT9OcGfgM0Udcmud+q6Rl19VSi4G0K7xh3qMq8PuAEw4MVGBTalklRDHQ5zDRbtJKpejnLWYCuCoHkNeAqi8Rak4j3WEN4FUegnTRi8TszUYlad2JRjxKpODHgxJSVhycnB2n0Alu7ZlKZlkDP5/kvy+11IUpSVf0z5AflLNvPhvmLyFq5l9c/ySIm2oaoGrKoDq6l1A8V27tx5RQZ6tcfHB18XsXJ3IWsOFOP2hWZx6hxr5+dXJfBi/ihpnQtxCUmoR5AxPp6oQUOIGjSk0XbN56P+6JHwAL1QV/5+nAeO4N8RIKDbcOl2avRYArqdgGpFSVRRO+mYUryYk92YUk+HvgdzSgnG2GOYABOhiVFSIPzX17VYdEMyQWMCPiUGj2anLmCittpMOdH4cXB2N79BNeKwnNW6bxL81mZCP6D5cXoqGgV3tecktZ5ygloA0DHjxKZUYqOSLiYXDlMVpuAJVLW28YHTwF9lwV2QiPdYDN6CaOoLYvAV2qHMhxknJsWJWa0iVjlOklKHqVMS1pwcLN37Y83OwdI9B2t2NpbuORjjGndVn9i58xL8dVvHYTGx8j9uYsqKbfz1X4e5YcEaPnpwZJtuuZY5PazaU8jK3YWsP3QCf1ADoGenGMb2y2RsvywGZiaya9cuCXQhLjEJ9SuQajZjy+2FLbcXcFd4+86dOxnUpw++kmJ8xUX4SorxFxfhKy7GV1JEfVExnv1leDfXEdDtOHU7AT2JgG4jYLGgdlJQUzTMyd7Grf0UN+aUw5gs/8YEOIAkOBP6ugFdSyBoSMRvjMOrO3D5Lbi8FqqrY6gnmiBnuvkNqikc8rX1tRz77BPqvJXo6CgEsVCNTanAoVSTanBh4xQmTqCoZ9a/RgNdA1+pA+/x1DPhfTyK4DEV1enFrDoxK04sSiHRah2W5DisN+Zg6d7nTHDn5GDplo0x9vzd4JFmNKgsvud60mPszP3nboYt+Jj3f5bHgMzElp98hThWWce7u4+zcnchW46d5PQ8M9d2TmBsvyzG9M2kd0qsjGgX4jKTUG9jVJsNa3ZOeDrS5mg+H/7SklDwFxfjLy0Of15fXIRnTwWef9bi1yx49Bj8eioB3Yoea0LtBGpyEHOKNxz4pmQP5pQ6TInlmAA7kABw1l11etBCUE/Ar8ZTb4jB7bfg9tqwoBAVqKWroQZLoByDoRxF1c56Imh+FW9hNN6CTuFr3b7jZvQiHZPPjUl1YlZqiVKKSU6NxjogG2tOLpbu2Vi754S6zrtlY4iJuUxH/fJTFIU5o79HWqyNR975FyMWrmXF5Bu5OTc90qU1S9d1vi6rCQf558WVQGjxl2HdkhnTN5Mx/bIu2bS4QojWkVBvh1SzGUuXrli6dD3vY/RAAP/JsnDY+4qL8Jc0BH9REe7PXXhKa/AETDj1BAJ6RkM3vwElGQzJwdD1/YbWvinFjTnlFLaYUmw6xEGj0EeBgMeEqyA+PFCt/pgd7biKXhbArNc1dJmXkJwahT2nK9a8HqHgzu4R6irvlo0huu12S7fGQ0NzSYmy8dOlm7njtU/4c/5Qfjqge6TLAkJBvqOwgpVfHefdPYUcLA9dFjEZVG7plc7YflnceVVnUqLPv+KiEOLyklDvoBSjEXN6Bub0DLiu+cfomkagvBxfyZng95UU4S8upr6wCPcOJ+4SF656IwEtmYBuJ2g1o3RSUZN1DClBFIOG/7gJrQAM1V5Mqguz4iQ2FaJ6xmG9PQdr92wsZwd3VMdu3d3dP4s1UT9gzF82cN+yLZyo9fDETX0i0nUdCGpsPnqSlV8dZ9WeQopqQoMX7WYDd/fPYmy/LH7YO4NYW+vnjxdCXD4S6uK8FFXFlJKCKSUFxzXNL4Wo6zrBysqG4D+71R8K/pqTVSQP7od14lmD07plY3DI9J8XckP3FDY+fDO3Lf6E6e/voqTWzW/vGPidDCzz+oP889+lrPzqOKv3FlHhDo11iLeZmTSwO2P7ZXFzbho2k/z3IcSVRt6V4ltRFAVjYiLGxETs/a4+5/s7d+6km6yN/I30TYtnyyO3ctvidfx+035Kaz28PuH7WIyXfopgp9fPh/uKWbn7OB/tL6auPgBAWoyNKUN7MrZfFjdmp2AytN1Ji4ToCCTUhbiCZcY72PSLWxjzlw28/UUB5XVe/j75pkvS3V1e5+W9vYW8u7uQfx4sxddw61l2YjRTrg8NdBuclSS3nQnRhkioC3GFi7db+Pg/R/LTpZ/y7u5CRixcywc/zyMt5uInmymscvHunuO8u7uQTUdOojXce9Y/LZ6x/UJB3i8tTm49E6KNklAXog2wmYy8fe9wpq7cwR+3HuT7//djPnpwJLnJLd9/f+BkDSt3h4J8R2FFePv1XTqFg7wtT3YjhDhDQl2INsKgqrx69yAyYu3M+ugLbliwhvd+NoIhXTo1epyu63xeXMnKhnvI95XVNDxfYWSPVMb2z+KuqzJJj73yppUVQnw7EupCtCGKovD0D/qREm3loRXb+cF//4O37h1Osqaz6XBZuGu9oMoFgNVo4M6rOjO2fxa39+lMgt0S4d9ACHE5SagL0QY9MLgHKdE28v/fJu7+6wZiTCpV9fsAiLGamHBNV8b2z+LW3HQcDSu/CSHaPwl1Idqo2/t05p8PjWLMX9YTDAT4+ZAejOmXSV5OKubLcNubEOLKJ6EuRBs2pEsnjs/6EV98/jmDrhsY6XKEEBEmM0kI0caZjQYMci+5EAIJdSGEEKLdkFAXQggh2gkJdSGEEKKdkFAXQggh2gkJdSGEEKKdkFAXQggh2gkJdSGEEKKdkFAXQggh2gkJdSGEEKKdkFAXQggh2ok2Mfe7rusA+Hy+S7rf+vr6S7q/74LU/N2Qmr8bUvPl19bqhbZZ8+VwOvNOZ2BrKPrFPDpCnE4nBw8ejHQZQgghxHeuZ8+eREdHt+qxbSLUNU3D5XJhMplQFFm4QgghRPun6zp+vx+Hw4Gqtu5qeZsIdSGEEEK0TAbKCSGEEO2EhLoQQgjRTkioCyGEEO2EhLoQQgjRTnTYUK+oqODGG2/k8OHDkS6lVRYtWsT48eO5++67Wb58eaTLaZHf7+eJJ54gPz+fiRMnXtHH+csvv2TSpEkAFBQUMGHCBCZOnMizzz6LpmkRrq55Z9e8b98+Jk6cyKRJk3jggQc4depUhKtr3tk1n7Z69WrGjx8foYpadnbNFRUVPPTQQ/zkJz8hPz+f48ePR7i65jV9bdxzzz1MmDCBp5566op7Pfv9fp588kkmTpzIuHHjWLduXZt5D15qzR2LQ4cOMWHCBPLz83nuuecIBoMt7qdDhrrf72f27NlYrdZIl9Iq27dv5/PPP+fNN99kyZIlnDhxItIltWjjxo0EAgHeeustHn74YV555ZVIl9SsxYsX88wzz4Qnu/jNb37DtGnTWLZsGbqus27dughXeK6mNc+dO5dZs2axZMkSRo0axeLFiyNc4bma1gyhwFmxYsVFTazxXWpa80svvcQdd9zB0qVLmTZtGkeOHIlwhedqWvOrr77Kww8/zJtvvonP52PDhg2RLbCJ9957j7i4OJYtW8bixYt5/vnn28R78HJo7ljMnz+fxx9/nLfeeguv18snn3zS4n46ZKjPmzeP/Px8kpOTI11Kq3z66af07NmThx9+mClTpnDTTTdFuqQWdevWjWAwiKZp1NXVYTRemZMXZmVlsWDBgvDXe/fuZdCgQQAMHz6crVu3Rqq082pa8/z58+nduzcAwWAQi8USqdLOq2nNVVVV/Pa3v+Xpp5+OYFUX1rTmXbt2UVZWxuTJk1m9enX4dXIlaVpz7969qa6uRtd1XC7XFfc+vPXWW3n00UfDXxsMhjbxHrwcmjsWCxYs4LrrrsPn81FeXk5iYmKL++lwof7OO++QkJDADTfcEOlSWq2qqoo9e/bw+9//nl/96lf88pe/vGJbN6fZ7XaKi4sZPXo0s2bNOqfb9Upxyy23NPqPTtf18ARHDocDp9MZqdLOq2nNp09Od+3axRtvvMHkyZMjVNn5nV1zMBhk5syZPP300zgcjghXdn5Nj3NxcTExMTG8/vrrpKWlXZE9Ik1r7tq1K3PnzmX06NFUVFQwePDgCFZ3LofDQVRUFHV1dUydOpVp06a1iffg5dDcsTAYDBQXF3P77bdTVVVFt27dWtxPhwv1v//972zdupVJkyaxb98+pk+fTnl5eaTLuqC4uDiGDRuG2Wyme/fuWCwWKisrI13WBb3++usMGzaMNWvWsGrVKmbMmNEm5nM+e9Yml8tFTExMBKtpvQ8//JBnn32WP/3pTyQkJES6nAvau3cvBQUFPPfcczz++OMcOnSIuXPnRrqsFsXFxZGXlwdAXl4ee/bsiXBFLZs7dy5Lly7l448/ZsyYMbz44ouRLukcpaWl3Hvvvdx1113ccccdbfY9eCk0PRYAGRkZrF27lgkTJrTq79fhQn3p0qW88cYbLFmyhN69ezNv3jw6deoU6bIuaMCAAWzevBld1ykrK8Pj8RAXFxfpsi4oJiYmPFdxbGwsgUCgVYM8Iq1Pnz5s374dgE2bNjFw4MAIV9SyVatWhV/TmZmZkS6nRf379+eDDz5gyZIlzJ8/n5ycHGbOnBnpslo0YMAANm7cCMCOHTvIycmJcEUti42NJSoqCgj16NTW1ka4osZOnTrF/fffz5NPPsm4ceOAtvkevBSaOxZTpkzh2LFjAK2eKvbKusAimjVixAh27NjBuHHj0HWd2bNnYzAYIl3WBU2ePJmnn36aiRMn4vf7eeyxx7Db7ZEuq0XTp09n1qxZzJ8/n+7du3PLLbdEuqQLCgaDzJ07l7S0NB555BEArrvuOqZOnRrhytqf6dOn88wzz/DWW28RFRXFyy+/HOmSWvTCCy/w2GOPYTQaMZlMPP/885EuqZE//vGP1NbWsnDhQhYuXAjAzJkzeeGFF9rMe/BSae5YTJs2jRkzZmAymbDZbLzwwgst7kfmfhdCCCHaiQ7X/S6EEEK0VxLqQgghRDshoS6EEEK0ExLqQgghRDshoS6EEEK0ExLqQnQQRUVF5ObmMnv27Ebb9+3bR25uLu+8885F7/Ptt9/m/fffB2DGjBnfaB9CiEtHQl2IDiQuLo7Nmzc3mgjoww8//Maz0O3atQufz3epyhNCfEsy+YwQHYjD4aBXr17s2LGDIUOGALBlyxaGDh0KwPr163nllVfQNI3MzEzmzJlDUlISeXl53HnnnXz66ad4PB7mzZtHbW0tn3zyCdu2bQvPyrhhwwaWLVtGRUUFU6ZMuaKXVRWiPZKWuhAdzOjRo1mzZg0AX331Fbm5uZhMJioqKpg9ezZ/+MMfWL16Nddeey1z5swJPy8uLo4VK1aQn5/PokWLGDp0KHl5eUydOjW8QJLP52P58uUsWrSI3/3udxH5/YToyCTUhehg8vLy2LRpE5qm8dFHHzF69GgAbDYb/fv3p3PnzgCMHz+ebdu2hZ93Orh79OhBdXV1s/seOXIkiqLQo0cPqqqqLvNvIoRoSkJdiA7mdBf8zp072bZtW7jrXdO0Ro/TdZ1AIBD++vQ67aeXxWzO6TUJLvQYIcTlI6EuRAc0evRoXn75Zfr27Rtef9vr9fLll19SVFQEwN/+9rcW1982GAxtYvU9IToKGSgnRAc0YsQIZs6cyaOPPhrelpSUxJw5c/jFL36B3+8nPT29xXXOhw4dyvz588PL7AohIktWaRNCCCHaCel+F0IIIdoJCXUhhBCinZBQF0IIIdoJCXUhhBCinZBQF0IIIdoJCXUhhBCinZBQF0IIIdoJCXUhhBCinfhfpCqnTx+7Pe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" name="Picture 18" descr="index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425" y="2037833"/>
            <a:ext cx="6364150" cy="45349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45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1" y="1082155"/>
            <a:ext cx="3800479" cy="3387497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  <a:cs typeface="Calibri Light"/>
              </a:rPr>
              <a:t/>
            </a:r>
            <a:br>
              <a:rPr lang="fr-FR" sz="4000" dirty="0" smtClean="0">
                <a:solidFill>
                  <a:srgbClr val="FFFFFF"/>
                </a:solidFill>
                <a:cs typeface="Calibri Light"/>
              </a:rPr>
            </a:br>
            <a:r>
              <a:rPr lang="fr-FR" sz="4000" dirty="0" smtClean="0">
                <a:solidFill>
                  <a:schemeClr val="bg1"/>
                </a:solidFill>
                <a:cs typeface="Calibri"/>
              </a:rPr>
              <a:t>Fréquence du contrat de Maintenance </a:t>
            </a:r>
            <a:r>
              <a:rPr lang="fr-FR" sz="4000" dirty="0" smtClean="0">
                <a:cs typeface="Calibri"/>
              </a:rPr>
              <a:t/>
            </a:r>
            <a:br>
              <a:rPr lang="fr-FR" sz="4000" dirty="0" smtClean="0">
                <a:cs typeface="Calibri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915020" cy="1280920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fr-FR" sz="2000" dirty="0">
              <a:ea typeface="+mn-lt"/>
              <a:cs typeface="+mn-lt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en-US" sz="2000" dirty="0" smtClean="0">
              <a:cs typeface="Calibri"/>
            </a:endParaRPr>
          </a:p>
          <a:p>
            <a:pPr>
              <a:buNone/>
            </a:pPr>
            <a:endParaRPr lang="fr-FR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45000" y="342900"/>
            <a:ext cx="63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Radar Chart</a:t>
            </a:r>
            <a:endParaRPr lang="fr-FR" dirty="0"/>
          </a:p>
        </p:txBody>
      </p:sp>
      <p:sp>
        <p:nvSpPr>
          <p:cNvPr id="3074" name="AutoShape 2" descr="data:image/png;base64,iVBORw0KGgoAAAANSUhEUgAAAfUAAAFlCAYAAADyLnFSAAAABHNCSVQICAgIfAhkiAAAAAlwSFlzAAALEgAACxIB0t1+/AAAADh0RVh0U29mdHdhcmUAbWF0cGxvdGxpYiB2ZXJzaW9uMy4yLjIsIGh0dHA6Ly9tYXRwbG90bGliLm9yZy+WH4yJAAAgAElEQVR4nOzdZ2AU1drA8f/WlE0nhYTQezGAdEikS4cAIkWRKljwiooK0kGlvhZARdQL2EDEgihFKUqHEHqHJKQnpG+STbJlzvshslekS7rn9yVbZs55ZmaTJ2fOzLMqIYRAkiRJkqRyT13aAUiSJEmSVDRkUpckSZKkCkImdUmSJEmqIGRSlyRJkqQKQiZ1SZIkSaogZFKXJEmSpApCJnXprmw2G6tXr2bQoEEMGDCA3r17s2TJEsxmc2mHdk+Sk5MZNmxYaYdxS7GxsbzwwgsP3E79+vVJT08vgogqlpEjR7Jt27YiaWv58uXMmzevSNr6u759+3L48OE7LlNUn5Vb+f3333n//feLpW2pZMmkLt3VnDlzOH78OGvXrmXTpk1s3LiRqKgopk+fXtqh3RM/Pz/Wr19f2mHcUkJCAlFRUaUdhlQOFOdn5fTp02RlZRVL21LJ0pZ2AFLZFhcXx+bNm9m3bx8uLi4AODs7M3fuXI4dOwZAdnY2c+fO5cKFC6hUKkJCQnj55ZfRarU89NBDjBkzhgMHDmAymZg0aRLbtm3j0qVL+Pr6snLlSpydnWnUqBFPP/00e/fuxWQy8fLLL/Poo49iMpmYM2cO0dHRZGZmYjAYWLp0KbVq1WLkyJG4u7sTGRnJ8OHDeeihh+xnEFJSUmjfvj1vv/02cXFx9OvXj+PHjxMREcH06dMxm80IIXjsscd44oknsFgsLFy4kIMHD6LRaAgKCmLatGm4uLjQpUsXBg4cyMGDB0lMTGTAgAFMnjz5pn2VnJzMvHnzSExMxGKx0KdPH5555hni4uIYPXo0HTt25OTJkxiNRl599VW6dOnCjBkzSE5OZty4ccydO5cnnniC2rVrEx8fzxdffEFcXBxLly4lLy8PtVrNpEmT6Ny58x2P2bfffsu6detQFAUPDw9mzpxJ7dq1OXr0KAsXLkRRFAAmTpxIjx49blg3NzeXadOmER0djVqtpnHjxsybNw+1Ws3GjRtZvXo1arUaT09PFi1ahL+/P9988w1ffPEFarUab29vZs6cSc2aNZk6dSqZmZnExsbSqVMnXnzxRZYuXUpYWBg2m41GjRoxY8YMXFxc+Prrr1m/fj06nQ4HBwfmzZtHnTp1bojtdscO4KOPPuLXX39FURSqVKnC7Nmz8fPzu2H9HTt2sGLFChRFwWAwMG3aNIKCgli+fDnx8fGkpKQQHx+Pn58fS5YswdfX97b7+HbH2mq1Mn/+fI4dO4ZOpyMwMJAFCxZgMBhuWP/KlSu88cYb5OXlUatWLUwmk/29lStXsnPnTvLz88nLy+P111+/6bPy2Wef3XK57t273/d+SkpKYv369dhsNlxdXXnyySd5/fXXycjIAKBjx463/LxLZZSQpDvYtm2bGDx48B2Xee2118T8+fOFoiiioKBAjB07Vnz88cdCCCHq1asn1q5dK4QQ4uOPPxbNmzcXSUlJwmaziYEDB4qffvrJvtxHH30khBDi/PnzokWLFiItLU1s3bpVzJ8/397XzJkzxbx584QQQjz55JNi2rRp9vdeeuklcejQISGEEDk5OaJNmzbi9OnTIjY2VjRr1kwIIcS0adPssV27dk1MnjxZ2Gw28f7774tJkyYJs9ksbDabmDp1qpg5c6YQQojOnTuLhQsXCiGESEpKEg899JCIiYm5aT+MHDlS7Ny5UwghRH5+vhg5cqT45ZdfRGxsrKhXr57YtWuXfZ926tRJCCHEoUOHRJ8+fYQQwr5cWFiYEEKIzMxM8eijj4rY2Fh734888oiIj4+/qe969eqJtLQ0cfjwYTFixAhhMpmEEELs3btX9OzZUwghxFNPPSV+/vln+z6eM2fOTe388MMPYuzYsUIIIaxWq5g+fbq4evWqOH/+vGjTpo1ISEgQQgixevVqMXPmTHHgwAHRrVs3kZaWJoQQ4rvvvhO9evUSiqKI119/XYwaNcre9vLly8XChQuFoihCCCH+7//+T8yePVtYrVbRuHFjkZycbI9h/fr1N8V2u2P3ww8/iMmTJwuLxSKEEGL9+vVi/PjxQojCz8jWrVvFlStXRPv27e3H7cCBA6JDhw4iOztbLFu2THTt2lVkZ2cLIYSYOHGieP/992/qf9myZWLu3Ll3PNZhYWGiZ8+e9m1cvHixCA8Pv6mtAQMGiA0bNgghhDh69KioX7++OHTokIiLixMjR44UeXl5Qgghfv75Z9G3b18hxI2flTst90/201+3bcWKFfbPfm5urpg8ebIwGo03bYNUNsmRunRHarXaPrK7nT179rBu3TpUKhV6vZ5hw4axdu1aJkyYAGAfDVarVo169erZR1CBgYE3nPJ78sknAWjQoAH16tUjLCyMnj17UrVqVb744guio6M5cuQIzZs3t6/TsmVL++OFCxeyZ88eVq5cSWRkJAUFBZhMJjw8POzLdO/enddff51Tp07Rrl07ZsyYgVqtZs+ePbz00kvodDqgcC72+eeft6/XtWtXoPBUfqVKlcjKyqJq1ar2900mE2FhYWRlZdnnJk0mExcuXCAoKAidTkfHjh0BaNSoEZmZmbfcl1qtlmbNmgFw4sQJUlJSbohDpVJx8eJFAgICbrn+77//TnR09A3XEBiNRjIzM+nVqxfz5s1j165dtG/fnpdffvmm9Vu0aMG7777LyJEjad++PaNGjaJ69eqsXr2a4OBg/P39ARg9ejQAixcvpnfv3nh5eQEwaNAg3nrrLeLi4uzt/TW27OxsDhw4AIDFYqFSpUpoNBp69uzJsGHD6NSpE8HBwfZ99Ve3O3a7d+/m9OnTDB48GABFUcjLy7th3UOHDtG2bVv7MWvXrh1eXl6cOXMGgNatW9vPRDVq1OiOp6LvdKyDg4PRaDQMGTKE4OBgevToQVBQ0A3rZ2RkcPHiRUJDQ+37qG7dugBUqVKFxYsXs3nzZqKjozl58iS5ubk3xXCn5R5kPwGEhIQwYcIEEhMTad++Pa+88gqurq633R9S2SKTunRHQUFBREZGkpOTY/+jB4WnH2fOnMmyZctQFAWVSmV/T1EUrFar/fn1RPn3x3+n0WhuaEOj0fD111+zYcMGnnjiCfr164eHh4c9YUDhVMB1Tz75JPXr1yckJIRevXpx8uRJxN++2qBz585s376dAwcOcPDgQT744AO+//77W26DxWKxP3dwcLA/VqlUN7WrKApCCNavX4+TkxMA6enpODg4kJGRgU6nQ61W29e/Hb1ej1Zb+Gtps9moXbs23377rf395ORkewK9FUVRGDBgAK+++qr9+bVr13B3d2fYsGF07tyZ/fv3s3fvXlasWMG2bdtu2LaqVavy22+/cfjwYQ4dOsSYMWOYN28eGo3mhrjz8/OJj4+/5T98Qgj78f/r8VEUhTfeeMOesHNzcykoKABg6dKlXLp0iQMHDrBq1So2bdp004Vbdzp248ePZ8SIEQCYzeabkvLfj+/f43R0dLS/fqvj+/e2bnesDQYDmzZt4tixYxw6dIjJkyczbtw4++nvv/d/3fVjfvbsWZ577jlGjx5Nhw4daNWqFXPnzr1p3Tst9yD7CQp/53fu3MnBgwc5dOgQQ4YM4ZNPPqFJkya33SdS2SEvlJPuyM/Pj379+vHGG2+Qk5MDQE5ODnPmzMHDwwNHR0eCg4P58ssvEUJgNpvZsGED7du3v+++fvzxR6DwD1ZUVBStWrVi3759DBw4kCFDhlCzZk127dqFzWa7aV2j0cjp06eZMmUKjz76KElJScTExNyUdF555RW2bNlCnz59mD17Ni4uLsTExBASEsK6deuwWCwoisJXX31Fhw4d7jl2FxcXmjVrxurVq+3xDB8+nJ07d95xPY1Gc8M/D3/VrFkzoqOjCQsLA+D8+fP06NGD5OTk27YXHBzML7/8wrVr1wBYt24do0aNAmDYsGGcP3+eQYMGMX/+fIxGIykpKTes//XXXzNt2jSCg4N59dVXCQ4O5ty5c7Rp04aDBw/a212/fj1LliwhJCSELVu22K+8/+677/Dw8KB69eq3jO2rr77CbDajKAozZ87knXfeIT09nY4dO+Lh4cHo0aOZPHkyp0+fvmn92x274OBgNm7caP98vv/++7z22ms3rNuuXTv27dtHbGwsgP36iKZNm952X97OnY717t27GT16NM2bN+eFF14gNDTUfjbgOk9PTxo3bmz/Z+3s2bNcunQJgLCwMJo0acKYMWNo3bo1O3futH/e//pZudNy/2Q/aTQa+z84S5cu5cMPP6Rbt25Mnz6dOnXqcPny5fveT1LpkCN16a5mz57Nhx9+yLBhw9BoNJjNZrp162a/vWbGjBm8+eab9OvXD4vFQkhICM8888x993Ps2DE2bNiAoii8++67uLu7M3bsWGbNmsXGjRuBwkR3/Q/gX7m5uTFhwgQGDhyIs7Mzfn5+PPzww0RHR99wmvy5555j+vTpfPPNN2g0Grp160arVq0ICgpi0aJFhIaGYrVaCQoKYubMmfcV/9KlS5k/fz79+vXDbDbTt29f+vfvf8OZhb+rU6cODg4OPPbYY7z77rs3vOfl5cWyZctYvHgxBQUFCCFYvHgxgYGBt20vODiYp59+mrFjx6JSqXBxcWHFihWoVCqmTJnC22+/zXvvvYdKpWLSpEk3tRUaGsqRI0fo3bs3Tk5O+Pv72y9IfPXVVxk/fjwAPj4+vP322/j5+TF69GhGjRqFoih4eXnx8ccf289K/NVzzz3HokWLGDhwIDabjYYNGzJ16lRcXFx49tlnGT16NI6Ojmg0Gt58881brn+rY9eyZUuSk5N5/PHHUalU+Pv7s3Dhwpv28+zZs5k0aRI2mw1HR0dWrlz5j08r3+5Y22w29uzZQ9++fXF2dsbd3Z358+fftP4777zDtGnTWL9+PdWqVaNWrVpA4a1tv/76K7169UJRFDp37kxWVhY5OTk3fFZWrlx52+X+yX5q27YtU6ZMYf78+TzzzDNMnTqVvn37otfrqV+/Pn369PlH+0kqeSpxp/NMklRC6tevz8GDB+94almSJEm6M3n6XZIkSZIqCDlSlyRJkqQKQo7UJUmSJKmCkEldkiRJkiqIcnH1u6Io5ObmotPp7niPryRJkiRVFEIILBYLBoPhlneU3Eq5SOq5ubm3vI1JkiRJkiq6evXq3fPtl+UiqV+vQlavXj30en2RtHnmzJlyVyFJxlwyZMwlQ8Zc/MpbvFA+Yy4uZrOZS5cu3bES59+Vi6R+/ZS7Xq+/oaTlgyrKtkqKjLlkyJhLhoy5+JW3eKF8xlyc7mfaWV4oJ0mSJEkVhEzqkiRJklRByKQuSZIkSRWETOqSJEmSVEHIpP6AcnJyMBqNpdK3oih3/BpOSZIk6d9FJvX7MG7cuJteW7NmDZGRkffVzjvvvMOqVaseOJ6jR4+yadMm4uLimDVr1gO3J0mSJJVv5eKWtjt5bXM4G09G3/d6ZrMZ/dbC9R5rWp3F/Vrccrlz587x2Wef4eXlRVpaGtOmTcPJyYmYmBiWLFnCwYMHSU1Nxd3dnQ8++AAnJycKCgpYvHjxLdv75ZdfMJlMuLi4ADB8+HDatm3LuXPnaNy4MTabDUVRePHFF5k9ezZOTk5kZGQwd+5clixZQnBwMPHx8XTt2pXTp09z/PhxWrduzfHjx5k7dy7x8fG888479vYlSZKkf49iHamfPHmSkSNH3vT6rl27GDx4MEOHDmXDhg3FGcID++yzz5gzZw7Tpk3D1dWV0NBQQkJCALh8+TJt27YlNDQUZ2dnhgwZQrt27Th27Ngt2zp9+jSxsbF0797d/poQghdffJGuXbsSGBjISy+9xNmzZ9m/fz9169ZlxowZ9OjRg02bNmE2m5kwYQIvvPACO3fupH379gQHB+Pt7U2dOnWYPXs2TZs25cKFCyWybyRJkqSypdhG6p988gk//fQTTk5ON7xusVhYsGABGzduxMnJieHDh9O5c2d8fHz+UT+L+7W47Sj7TsLDw2nR4u7rqVQqhBD2m//XrVvHyJEjqVGjxg2vXx+Bd+vWDQ8Pj1u29cMPP2CxWDhx4gTp6el0794dg8EAgFartRdc+HufarUaIQQajQa9Xo9Op7vhfcBeQlCn02Gz2e57f0iSJEnlX7El9WrVqrF8+XJee+21G16PiIigWrVquLu7A9CiRQuOHj1Kr169iiuUBzJ+/HjefPNN3N3duXz5Mnq9nt9++40rV67QqlUrqlWrxqeffkrPnj359ddfyczMJD8/n4yMDDw9PW9o6/q89+HDhzl58iQ1a9a8bb/BwcH89ttvLFq0iJycHF577TU2bdp0wzJ+fn788ccf9OzZs+g3XJIkqQQJIfj98nkOxB/jYPaV4uwIldWGympFZbOhslhRW62Fz61WVFbb/55bCn+q8y2osi2oTGY05jx05KDT5KLT5ZKl1qNR2Xhs6c7ii/k+qIQQorgaj4uL4+WXX77hFPvRo0f58ssvee+99wB4//33CQgIYMiQIbdtp6CggDNnzhRXmJIkSVIpuWaysCsuHnSXaGG8iOF0LCqz7c/EqxT+tPzlsf3nn6/blBvfv/6a1QZmgbCoEBY1ikWDsKoRNg2K0KGgQxFaFJUWXNWoPQUqD4HGS0HtaUPjaUXjaUXraUbrVYDWqwCdZz5qB8Ueu2IDc7wBnU8+Rofd6IupvG2TJk3uuXRuiV8o5+LiQm5urv15bm7uPX/7zP1s2N3c6+n3fyosLIywsLAbXhs2bBheXl7/uM3ijrk4yJhLhoy5ZJS3mMtqvPkWG5vOxPLDqRMEKOF0On8Ej22ncIpMAUAIEGixXU+89iT81596+3Ob0KGo9IXvoUNRa1C729B6WtEG5KPzykfrWYDOKx/dnz+1nka0XvnoPApQae88tlUsaqxGRwqSPLHmOmPLc8Za4EJ+agGB/c+Q9lsVOsxsX+T76Z8MaEs8qdeuXZvo6GgyMzNxdnbm6NGjt7xVrLxr1aoVrVq1Ku0wJEmSygQhBEdj01gTFsEfl88y1HKIceGHcNt7CVW+lXyVL2neg8lM0aEU2OBveValt9mTs9YrH51XAQ5e+eg8c/+XsCuZ0Xrlo3UruHtAihMq4Y1G7Y1G44vWoTI6J3/0LlXQ6iuj1fmg1fmh0fmh1rjd9KUqimLl1HfeCKuKc+ZedCjCffUgSiypb968GZPJxNChQ5k6dSrjxo1DCMHgwYPx8/MrqTAkSZKkEpRkzOOr8EjWHo1ApF7huZQdDD94FIfYdBShIdejKdlOjclNzMPglo7/wEwM1VRoPfPRuOWhdslB7ZSNSpd3177UWi+02ppodL5odX5o9X5otP9Lzlqdr/2nWuP8QNsVu2MBjlVzyNhWmYARrz9QW0WpWJN6YGCgfT69X79+9te7dOlCly5dirNrSZIkqZSYrTZ+OR/PmiMRbDsfS4/048yK2kXV4+dRWxXMGjcyqoWSGW9AMeZSqec5aj+VgNYn8W8tqdHofNDq6v6ZqH3/l7B1fyZs/Z8JW+uDSq0vke0TwkZW9nvonFVciWzIkDpVS6Tfe1Hui8+UtpycHBRFwc3NrcT7VhSFlJQUeaZDkqQy4WRCOmuORPD1sShU15IYcXU32y/uw5CSgRCQ7dOQfENrsi7m4STSqfrKBTy6RKHSFoBKi6vnIFKy2tGwcXc0Ol802kqoVJrS3qybJB5bib5KFplbKrPvkccZqSs7qbTsRFIOjBs3js8+++yG19asWUNwcDDNmjW76/pGo5FFixbh6emJzWbj9dcf7JTN0aNHOXHiBL1792bVqlXMmzfvgdqTJEm6X6k5+aw7HsWaIxGcjkulfcwp3or6g6Arp1ApAovOiWv1ulGQEog5JQvPoLM0nh2PQ7XCUblWXx0Pv3F4+IxBq/cnKTwcB+cmpbxVtyeEQlrcfLSVVGSEV6Zmt7alHdINyn1SD4vawtXUU/e9ntlsJjLsNwBqeAfRqmbvWy5XlGViv/32WwwGAxkZGXToUHhZhSwTK0lSeWO1KWy7mMCaIxH8fC4O74xkQi/uZWnkflwy0wEwBtbE6NaSgnM69MZUfEccoFKfGFT6fECNi2dfPHwnYPDoUSZH47eTcnENOr9UMrb6s7dtG0Y0rFbaId2g3Cf14na9TKzBYGDUqFGEhoZiMpn46quv7GViQ0JC7GVi09LSeOedd27ZVkxMDMHBwXTr1o3x48fTuXNne5nYDRs2oNVqGTRoEGPHjrWXiR09ejS//vrrDWViU1NTWb58OaGhoRgMhhvKxH7wwQdcuHCBli1blvCekiSpojuXlMmasAi+DI8kPTObR64eZ2XkARpHngTA6uRAYrNg8jNrYIsw4dkpmuorYnFu8OeoXOePu+84PHzHoXMoO/PQ90oIhZTI2ajdIWebCyfGtWGWZ9kaQJX7pN6qZu/bjrLvpDTKxPr4+ODi4oJKpcLNrfAWCVkmVpKksizDVMD6E1f5PCyCIzFpVM9I5Kkr++hz+QCO2ZkAGOvVIM0jCNs5V/Rxafj1P4LPsljUzoVXrBvcu+PhNxEXjz6o1LrS3JwHkn71azReiWRsCyC1Q218K9XFUVu2zjKU+6Re3IqyTOzQoUN566232LVrF0FBQTg6Ot62X1kmVpKk0mJTFHZcSmJtWAQ/nomBvDy6RoXzTfRBqkcWFkOxubmQ9Eh7srOrozpmxr1dPD6zj+DaPAkAjdYHd99JePiOR+9YuzQ3p0gIoZB8eRYqA5i+ceDXyW3o2aBKaYd1k2ItE1tUrlfVKU8V5YqDjLlkyJhLhoy5+N1vvJdSjHweFsEXRyOJyzJRNzWG0dEHeeT8PnS5OQCYWzQm3qcO5jMGHHMy8e4fifeAGLTuJgCc3Tri4TsBF69Q1Or7/3tdVvdxRsIGkmNGkP5rFYynfJkTMokvRw2mjkfxnX7/J7lPjtSLSXGUiZUkSSpqxnwz356MZu2RCPZfTcHZnMeA6DBGRB3EJ6rwa5w1fr5k9epEQpYH7C3Ao3EC1Scexq1tMiqVQK3xxN1nPB5+E3BwalDKW1T0hBAkn5+OcIK8Lx2IfLUFBlUVAl2c7r5yCZNJvZjIMrGSJJVViiL4IzKZNUci+P50NKYCK01SIvkg/gjNT+1FnZ8HajWO3bqSUL0WKccL0G9Px7/PMXzWXEXnXTgqd3Jpi4ffRFwrPYZaXfYSXFExpvwIhigyfwtE5Wpjl7oO7Wr6lbn5dJBJXZIk6V8jKi2bz49G8vnRCK6m5+KWn8Po+GMMvLQX15jCrzvVV6+BQ2gol3O0GDfH4X7tAnUGROAenIhKI1CrXXHzeRYP36dxNASV8hYVPyEESeemIfSQ87mBnJG1OZnkxcSuZbPol0zqkiRJFVhugYXvTsew9kgEv0ckgxB0SLnM/Pgw6pzYi8pcgEqnw2PgY1jbd+b83iuY10bg3TWKaksjcQgo/FZNB8PDePpOwM17GGpN2bqNqzjlpG9GOF4hc2cgjtnXOBwUiluMPzU9Hqx2fHGRSf0ByTKxkiSVRfFZJt48nMCu7y6RU2DFy5TF7NQTdDm1G4f4aAAc69an0lNjSDNU4/ia33G4sIHKoRG4P5uAWqegUjnj5j0WD78JOLn8+2pfCCFIPPcG6MD4uTtKT38OJ1eifoBHmZxPB5nU78uDlonNyclhwYIFuLm5kZ6ezqJFix4oHlkmVpKkWzmdmEGfT3aRmJFDv8wrjIk+ROVje8FqReXoiNfwJ3ELHUFkeCL7P96O58PrqDs5AsdqhVe4650a4+k3ETfvJ9Bo3Ut5a0pPTsYWFN0FMnYFYoiNJXr+4xw9486MVr5lcj4dKkBSj53+Guk/fHff6ylmMyf1hd/o4zVwMFXfurmsKxRtmdiUlBR2795NcHCw/R52WSZWkqSitOtyIoNX/07Iqd/5/ORPGDJSAHB6qCk+o8ehqteBs//9FeOcpXj3jqDxqljUegXQ4+b9JB5+T+Pk0v6m7w//txFCkHRhOqghc603Dq20nHfwx9m5Eg29S/7M7L0q90m9uBVlmViDwcBnn31Gw4YNmTJlCnFxcbJMrCRJRebL8Eje/Ggji/espVnCRXB0xGf0eDyfGEV6pJVjn3yHxmc1PqER+D9vBEClqY5P4CTcvZ9Co6tUyltQduRmbsOmPkPG71UwxMSSMi6Yw3Hu1A/woJpb2Tz1DhUgqVd9a/FtR9l3Eh4eTtMSLhP7888/U7VqVRo2bEilSpUwmUyyTKwkSQ9MCMGSrUeJXvAW/z25FZ1iw6Nvf1J7DyPrCpyZshiPTmeoNjsGjZMNIdToXHtROfBlnN06/etH5X8nhCD58kwAMr6oglflixhb1+bor+6M7eJZZufToQIk9eJWlGVie/Towbx58zh8+DA6nY569erdtl9ZJlaSpHthtSksmrucRp8upLMxBZV/FaoveJfYQ9kYf3gH/YAI6vTOAMBi88LgM4bAqi+j1csLbG/HlPUbFuUEmX8E4BQZS9qoxlzKdEejNfBQZY8yO58OskxskbRVUmTMJUPGXDJkzA8uMzqGH58cQ+Pjf2BTq3GfMAm3R4YR9tLnuIbso8ozZxBChUn1EL5V/0NgwFOoVOrSDvuOSnsfCyGIOtYesyWMyGc64h25l0ufP82q6PpY9Q14s09zulTzKZFYZJnYMkSWiZUkqbgIm42IFctJmDeLxgUmYqo3oM2yj4j+4iTHB74LTjZqPxWBTTjiWXcbDb2DSzvkcsNk3InZEkbm3gAcLkSR36UR5kruHDvoxuPty/Z8OsikXmxkmVhJkopD7oljXHxuIrZTx7HonTny5MuEhvTjwIg1WFNNKPX0+C7MROech1n1BAEyod8zIQTXouYAkLq+Eb6anUT3HMyVdA9sQkdtX/cyPZ8OULbPw0iSJEkA2LKziXntZc4+0hbbqeNsq9OWo/O/JCjWhSNPfYjFmIfyrBeNNg+nTo2roNyFbHUAACAASURBVNJi1Qwt7bDLFZNxNwX5h8ja54/DxXhU1SuT26w6O644U9vPnUA3pzI9nw5ypC5JklSmCSHI2PQDMa+9hCUhnjh3P5aGjGRC9fo4TPuW1FwrSnMHKr/VgbYdH0OVH0Zs6lncKg0n1ygvhrsfKdFzC3+uewgfsZP03t0Raj2nklzp/bAHVV3L9igdZFKXJEkqswqirxL9yn/I2rYFRavjvy0GcKBuZ944fgnx7a8oLiocZtSiw0tj8feoDUBs1HsAePlPJtFYmtGXL7lZv5Nv2k/Wgco4JuahdtRwrUttrmZ6Y1HU1Pcv+/PpIJP6AyvN2u+3kpCQQEBAQGmHIUnSA1AsFpKXv0vCgvkoeXkkN27J5IYD6J+ew7QvDyAsAjq50vSdYTQK6oT6zyvaC0xnyM36FSfXR3B0aQGEl+6GlCOpsYVltpO/DMI363eUfu2wuTnxyyEHqnoZ8DQ4lPn5dJBz6vdl3LhxN722Zs0aIiMj77mNlJQUhg8fTkpKYenGH3/8kRkzZvDKK68QFRX1wDHOmjULgKlTp9r7kCSp/Mg+uJ9z7VsSN+sNVAYXtoyaxltBjzF9zyVa/hKJcFNT+YMQBm9/nyZNu9gTOkB64vsAePm/VFrhl0sm4x7ycvaQdbAyhnw3NCozCY/WRqVy4lSSM3Uqe+Dn7FDm59OhAozUj7/2FTEbD933egVmM3F/1n6v9lhbmi9+4pbLFWXtd6vVyscff3xDXfYff/yRNWvWEBsby6pVq2jevDl//PEH1apVIzY2loYNG3L8+HFmzJjB6dOn+frrr9Hr9bRt25bKlSvzySef0KJFCy5cuMArr7zC1atX2bx5MwDvvfce2dnZhISEMGTIkPveR5IklRxrejqxs6aRuqbwS6PcRo5lWvVHaPHHESbtuIJKAYfBVXjkvUn4BNS4eX1zMsbUr9A51sXFs08JR1++pcbNByDp88b4xm1H27A+WXU9ScrxwyZU1AsoH/PpIEfqd3W99vu0adNwdXUlNDSUkJAQAHvt99DQUHvt93bt2nHs2LFbtqXVapkxYwaVKlW64TWAypUrc+3aNQDat2/PK6+8QlJSEhMnTqRr166cOnWKrVu3smjRIhYsWMD3338PQJMmTXj22WdxdnZGq9VSvXp1+vXrB8DYsWN577332LZtW7HtH0mSHowQgtSvv+B080akrvkMp8YP4f7dVj50rcXA5dup+WsKqgAHHvrxKQZ9s+SWCR0gI/kjhDDjVfnFMl9gpiwxGfdhMu7GeNgPF00ttEo2eaHtQaXi5wuOuDnqqOrlUi7m06ECjNSbL37itqPsO7nXqkVFWfv9VtTqwl++pKQkfH19Aewj+et14TUaDUKIm+q9Azg7OwOFNd8VRbnhPTc3N3v7kiSVPXkXLxA9+Xmy9/6B2tmZwDcXcrF1ay7N+Yo2O40INXg/04yOi1/AweB823YUJY/M5JWotV64+4wswS0o/66P0hP/24jK2XtQu7hwtW0ldBo3DsWoaVfHC41aVS7m06ECJPXiVpS1328lNDSU6dOn2+u7Hz58+LbL9uzZkzfeeAODwXDb0+lVq1a96TvfJUkqW5S8PBKXLiTxncUIiwWP3n3xenMOv278GaX/x7hkKNjqudJ17YsEtG581/aMKV9is6ZSKWAqao2h+DeggjBlH8Bk3IkxzBeDUxDqiN3oRwzG7ADZ+YEIVFT3dSs38+kga78XSVslRcZcMmTMJePfGnPWrt+InjyJgsgIdFUCqbJ4KRG+Ki6/tgXNAROKXoX2mWAeXzIR9T0kEiEUok4GYS6IoE7zSLR6/yKNt6SVZMyx53uRm/UbF5/tTKC7M8rRXzB9NY+oSka+O9+C7RcLeGNgCx6p6l1i9d7/StZ+L0Nk7XdJkv7KkpxEzNQppH+7HtRq/J5/kYKnQ9n56Y/YPkhEYxIk1nXn4Y8m0blzk3tuNzdzK+b8C7h5P3VDQpfuLC/7ELlZv2E86oujrgVK+P/h3LoN571NuDj4sPViHg8FeOGk15ab+XSQSb3YyNrvkiRB4ZevpPz3E+LmTMeWlYWhZSvc355N+LUzGB/7DPXpAixOGraHNmX2h0/TwO/er8kBSE+8XmzmxeIIv8KyX/H+30ZUb5CP+ZyAIT1RRC651moIkU/DKoVTqOVlPh1kUpckSSo2plMnuPqfZ8k9GobG3R3/pUuJau/H0RU/ovk8C7UFTtT3JWxYCOtf6oPffd42lZ97ApNxN87uXXE0NC2mrah48nKOkJu1nexjvmgszbAd+BqNlxfxrbwhP5c/Il2AfAK8XcvVfDrIpC5JklTkbDk5xL85m+QPl4Oi4Dl4CKbJj/PH8UOIwcfQRlrIc3fg45DG+PVrwc8jQzA46O67H/sovfLkot6ECu1/V7w3pEYnPwpWX6PSc89zOj+WSi6B/Hg2iyruzni7OlKtnNyffp1M6g9IlomVJOmvMjZvInrKi1ji43CoVRvnua9ywjuVvEVb0XyXjUqBsBY1+bRVHZ7o1IgVg1qj1dz/racWczzGtPXonRpi8OhRDFtSMeXlhJGbuZWck74oqQ3RXdxKAZAX2gGhHEOoa5OVn0rn+gGoVKpyNZ8OsvjMfSmOMrErVqxgxowZTJo0iZMnTz5wjLJMrCSVjoKYaC4PHciV4YOxXkvG6+XJJP13MvuvnqZg+Fk032ajqVqJ90d0YFlIQ94Y2IqPHmvzjxI6QGbShyCsePlPlsVm7kNq3JsAJHzakNojWpBzYA9unbsSbUgDVByKcQWgjr87UL7m06ECjNSvRb+GMe27+17PyWLmyrHCMrFulQbjW/3msq5QvGVihRDUrFmTSZMmcebMGbZv305ERIQsEytJ5YhisZD8wfskvD0PxWTCEBxC9quPsy//KurZ4ei25aLSqGFUR552d6ZAq2bN0PaMbFnrn/dpyyUjeRUarQ9u3vdffOvfKj8nnNzMX8g964f5ak0MphPkAy5PjeBa9nn83Wuz9EA6TjoNHq6O5W4+HeRI/a6Ks0ysSqWiT58+pKam8umnn/Lkk08CskysJJUXOYcPci64NXEzpqJ2csZx8XROzOrIxf3n0I1KQLMtF8/mNbi2YixPehpQO+n55emuD5TQAbJS1qLYMvCs/CxqtWMRbU3Flxr/5yh9VX3qTuhC5rdfoqvsT2qLKgC4ODfgfHIW7Wr6oNaoy918OlSAkbpv9cW3HWXfSXh4OI0eLv0yseHh4WzcuJFZs2bZ72GXZWIlqWyzZmQQN+sNUlZ/AoBhxBCuDG9CekYGuqmZaPfnonHU0WThcFbV9GXFwctUcXfm5/FdCAq4e6XJOxHCRnrSMlQqBzz8nimKzflXyM89Tk7GZkwX/TCdq4r3SCMJWVn4PTOJo5lnUKs0HE8ovDaqeTVvgHI3nw4VIKkXt+IsE5udnc0LL7xAu3btePvtt2nTpg0aze1P9cgysZJUuoQQpH3zNTFTp2BNuYZDgwZkThnM2YB81D8l4LDKiMi14te5EUErxvLMocv8ePAyTSp78MvTXQj0ePASrjkZP2PJv4K77zi0Ot8i2Kp/h+tz6fEr61F7XBcyN3wEajW6oQPIuLaBql4NWbcvFYCqPq6YhCh38+kgk/pdNWjQwD4/Pn369Fsu079/fwD69u17T20uXLjQ/vjAgQO3Xe56ch40aBBQOKofO3bsDcu0adMGgHnz5gEwZ86c27YjSdI/l3/5EuKVF4gMD0Pl5IT6pTGc7O6NLTYHp5dysJ0wonV35uFVY3F7vC0DV//BwegUOtfxY+PoTng46YskjvTEdwHwqiyLzdyr/NyT5GRsIj+iMjnh/lSfUZWrnx7Fo29/4hwKLygO8HiI36+c5yF/DwqgXM6ng0zqxUaWiZWkisGakUHi0gUkf7QCzGZ0nTsQOb4NRjcVjuvy0K5JxWa2UXVQa1ouG02CTkvIiu1cTs1mxMM1+WxoO/RFlBzycsLIy96HwaMnDs6NiqTNf4Prc+lxH9Sl+vBgcrasB8Bn7AROpZxEq9ZzMc0Ds00hpLYfNiHK5Xw6yKRebGSZWEkq35T8fK6t+pCEJQuwZWSgqVKFhLGdSG1fGfVFG67TTBRczMDJ34OWy8dSdWArjsSk0n/lb6TkFDC1axPe7NXsputgHsT/SsLKYjP3Kj/3FDnpP1AQE4DxsB/t/q8jV/u/jkONmpjbNCD79O/U8mnGV6eSAWgc6EUWolzOp4NM6pIkSTcQikL6t+uJmzsTc0w0GncPlJdHca6TF8KmwvO/anK/jKVAEdQe34Xmi0ag9zCw+Wwsw7/YS4FV4YPBbXimfb0ijctSEEN22kYcnINwdutapG1XZGnxbwEQu6wWAX1aYD2+CyUvD5+xTxOVdhqAmt5N2XLuLJWcHXAxOJCVm18u59NBJnVJkiS7rN07iJsxDdPJ46j0egwTx3C+tz/ZDmYMp/QoCxLJTcjBpU5l2nz8NH6dCk+BrzxwiRe+P4KDVs33YzrSr3HVIo8tI2kFYPuz2EzRjf4rsgLTGbLTv8OSUAXjwcq0/r0vyZMfR6XX4/XkKPZEfYqD1pkUkzcJxjxGPFyDJFNBuZ1PB5nUH5gsEytJ5Z/p9EliZ07DuONXADweH0ryyHac0cWhPpOD53oVuXujQaOi0Wv9aTJrMFonPYoimLH1OIt2ncXHxYGfxnWh9Z+3QxUlm9VI5rVP0egq41ppaJG3X1GlxhWO0mPeq4F3+/o4co38i+fxenw4afps8izZ1Kvchq0XEgFoW9OXnHI8nw6y+Mx9KY4ysQCJiYl06dKlSGKUZWIl6d4VxMUSOXEsZ9u3xLjjV1w7dcFj85ccnVCfiDNXcHolE+3zieTuTcCvS2Oqr3mSZguGo3XSY7baGLVuP4t2naWutyv7X+hVLAkdICtlNYrNiGfl51GrHYqlj4qmwHSO7PSNWFMCydrvT6PX+pPy2SoAfMdNICrlBAC1fJqy5Xw8GrWKWn6FpWHL63w6VICR+u7YFC6k59z3embFhSMnowBo4OVC56o+t1yuOMvEAuTl5fHRRx9RpUphRaPvv/9elomVpGJmzcwk8Z1FJH+4HJGfj1OTIHxmz+R01UzifzuI9gsjupP52AD/R4NoMmMQPh3qEx4eDkBWnpnH1vzBritJtK3uzaaxnfF2KZ7KbkJYSU9chkrthKfvhGLpoyJKjX8LEMS8WwP3RoH4tgzg1FPf49SwMU5t23L1yFs4691QqytzOGY/ITV9ybBYgfJX7/2v5Ej9LoqzTKwQgqVLl/Lcc8+h1//vHlZZJlaSiodSUEDSB+9zKqgeSe8sQVvJmxorP0X97TJ2nN9P0vDf0U25hupkPgF9HubRg/PpvHUaPh3q29uIzcjlkRXb2XUliQFNqvLbM92LLaEDZKf/iNUcjbvPKDS6SsXWT0VSkHee7LQN2DKqkvlHZRq+2p/Ur9YiLBZ8xk0gIfMSFls+NX2asu1iIkJAjwYBJOTkl+v5dKgAI/XOVX1uO8q+k/DwcFo0Ld0ysRcvXiQ+Pp4PP/yQiIgIVq9ejbu7uywTK0lFTCgK6d99S/zcGRRcjULj7k7gvLdxGDWUvV99SXaP3agvmlEBgaGtaDJ9IF4P17ypncsZ+Qxcvo34LBOTguvzzoCWaIr5d6yw2IwKr8r/KdZ+KpK0uLcBQcx7NXGu6k31x9twpsVY1M7OVBr+JPsSfwGglk8z/m9vBAAtq/sQnpFdrufToQIk9eJWnGViGzRowMqVK4HC+foxY8bYR+C3IsvEStL9M+75ndgZUzEdO4pKp8Nv0ov4vfQqRzZtIab9LFRXzKhVEDCoBU1nDsEzqPot29l5KZEJO66Sa1FY0q8FL3VsWOxXoZuyD5CfcxgXz37onYr2FrmKqiDvIsa0b1Cyq5Gx05eH3+lD9h87MUdfxWf0eITBkdj087g5eePqWJntF/dSw8uAg2NhOizP8+kAKiGEKO0g7qagoIAzZ87QpEkTHByK5iKR8PBwWrS4+0i9LJExlwwZc8ko7phNZ88QN/sNsrZtAcBryDACps8hYt8Fzrz1PUpkHqjBO7QxreeMwuMOt6FtPBnNE1/uRQWsHRHM0OY1ii3uv4q/9DjZ6d9TrdFOnN063vf6/8bPRcKVURhTvyJmQWeMB2oQenU5UWOGkbnlZxrtO0JSgIq9l76hWbVuZJqb0PWj33iuQ33aNQogNjuPF5vXKjOn3/9J7pMj9WIiy8RKUukwJ8QT/9ZcUr9YA4qCa0hHqsxdwLULJn7utQRLpBGhAZfQanSYPxHvRnf+GtT1x6N46uv9OOu0LAkOKLGEbs6PJDv9RxwNLXByfaRE+izvzHmXMKauA1N1Un+pRJMZj2JLv0bmti0YWrbC0Oxhos6uBqCmT1Pe2hEDQI8G/lyoAPPpIJN6sZFlYiWpZNmMRhLfXULyivdQ8vJwatiYgDlvkXHNwI4Ra8mLSkdoQNPfi1aznqJ28zZ3bfPL8EjGrDuAi4OWrRO6okuNKYEtKZSRtBxQ8JTFZu5ZavwCQCH+43poHB2oN6kHKR8sAUXBZ9xE8i25xGdeppKhCu5OPmw5fxAnnYZ6fh6cjUwq9/PpUIxJXVEU5syZw8WLF9Hr9bz55ptUr/6/uaqffvqJ1atXo1arGTx4MCNGjCiuUCRJqsAUs5mUz1aRsPBNrGmp6PwDCFz0HkZLNfa88BOm6FSEDpT+rtR6uQut2w9Cp7n7N6atPnKFpzccxN1Rz/aJ3WhZtRLhJZTUbdZMMq/9F60+EDevx0qkz/LOnH8FY+rXqApqkPydO/We74ze3YmUtf9F4+GB1+DHuZx6CiEUavo0JTItm/PJWfRtFMi1fDNQ/ufToRiT+o4dOzCbzXzzzTecOHGChQsX8tFHH9nfX7x4MT///DPOzs706dOHPn364O7uXlzhSJJUwQghyPjhO+LmTKcgMgK1qyuV35hLrnNTDs7bhil2B+hV2Aa5Yhhbm5Dg4fi4VruntlcdvMSzGw9TydmB7RO70TywZKfNMq99ilBy8aw8E5VaV6J9l1dp8QsBG4lrG6FSa2j4ch8yN2/Cei0Zv+f/g8bZmagrJwEVNX2asvpIPAC9G1UhJjsPKN/3p19XbEk9PDzcfj93s2bNOHPmzA3v169fn+zsbLRa7S1v1ZIkSbqd7P17iZ3xOrlhR1BptVQa9zz5fsEc/XAXeYlnUDmqsT3uihjmSVDz7jwU2AmN+t7+3H247yIv/HAEb4MDvz3TnaCAO9/FUtSEYiEjaQUqtQEP3/El2nd5Zc6PJCvlC1TWGiR84UyN4e0xVPch9rmPgcKvWM0tyCTZGIWfW00MDu78cv4oAI/W9+e7yOQKMZ8OxZjUc3JybqicptFosFqtaLWFXdatW5fBgwfj5ORE9+7d76l2+t//MXhQ16tDPYi8vDwURbHfU17c7hZzamoq3t7FU6rynyqK/VzSZMwl435jFlejEKs+gP17AVCCu5Ll35mIry9jS/8elZMGZbgn1qEGnLx8CNS3xJbizomUk/fU/roLabx7LBkvRw3LO1bBkhhJeOKDxXy/NMp2HG1xWNSPc+JkxAO392/4XOitb6HDRtznDUBRQZ/aHP3he8Qfu6F5C87l5JJyvPAuCE2eJ3sPhbH7ciJ1PRy4EhmBTRhwMBnL5b76u2JL6i4uLuTm5tqfK4piT+gXLlzg999/Z+fOnTg7O/Pqq6+ydetWevXqdcc2S/uWtnHjxt10D/iKFSsIDg6mWbNm99RGSkoK//nPf1i2bBk+Pj788MMPnD17FqvVyoABA2jevPkDxTx+/Hg+/fRTpk6dyiuvvIKPz/0X5ilK/8ZbakpDRY/ZnJRIwlvzSFn7GSgKTq1DsDQaROS3pyn47SRaV0ecnq5JVl8LWi8nWtfoQQP/dqhV914YZunus7x7LBl/Nyd2PNOdBn43TwcW934WQnD1zLMU5KqpH/Qmesc7X5l/NxX9cwFgzr9K5MktqEVNkle7ENC7Oe2H9iTm9ZdJBmpPnoJXixb8dHw/KpuaRx7uw/aL6ViUCzzWoi5O/lUhIZ1WdWtQx8Plrv2VpOu3tN2PYkvqDz/8MLt376Z3796cOHGCevX+VzjB1dUVR0dHHBwc0Gg0eHl5YTQa/1E/r20OZ+PJ6Ptez2w2o99auN5jTauzuN+tP0TFWftdURR+/PFHGjVqREFBAbVr15a13yXpL2zZ2SS9/38kLXsHxWRCV7sxlqZDubAlEvMfB9B5OFP55dYkdEvFZLAR4NGAdnUG4up4f3PgC3acZsbWEwS6O7Pj2e7U9Smdb13My95DQe4xXL0GPXBC/7dIS1gIwkr6T61AETR6rT9KXh6pX32O1tcPj34DyDRdIz03gUDPBjjqDGw5fwqA3g2rcLUCzadDMdZ+7969O3q9nmHDhrFgwQKmTZvG5s2b+eabb6hSpQpDhw5lxIgRDB8+nOzsbAYOHFhcoTyQ4qz9np6ejtFoZMqUKfTu3ZvVqwvvn5S136V/O8Vi4donKzkVVJ+EhW+CsxfWrq9yOaYFl786DSoV9Wb1xmlTU2IGJKNxdyC47hC6Nx57XwldCMG87SeZsfUE1TwN7H7+0VJL6ADpie8B4Ok/udRiKE8sBdFkpaxBo6pJ5FIF7/b18AmuT/p3G7BlZuIzaixqvZ6oP6dfavo0RQjBlnPxVHJ2oEVVrwpR7/2vim2krlarmTdv3g2v1a5d2/54+PDhDB8+/IH7WdyvxW1H2Xdyr6d4irP2u5ubG+7u7vazFddrt8va79K/lRCCzM2biJv9BvmXL6E4e2Fp9SwJx7Kx/nwVBx83ghb0x9zXgTMZ+1CEjRreQbSp1Q8nvet99zVr2wne3nGGml4u7Hy2O9W9Su/0qznvEjkZP+Po0gZn1/alFkd5kha/CISVrJ0dQCmg0av9UKlUXPvsY1Cp8BkzHiEEUSkn0ah1VKvUiBPxGSQY83iiRU2STWZsQlC1Atyffp0sPnMXxVn7Xa/X07VrV2bMmIHVauWll15i//79t11e1n6XKrLsQweIm/E6OYcOYlU5U9DgKZIv2LDtScWxsgdBcx/HY1h9DidsJiM9CWe9G21rh1KtUqP77ksIwbRfjrNk91nqeLuy45nuVPUsmYtdbyc9aRkg8PJ/qVTjKC8sBTFkpqxGq6nJ5bfMuDeqQpW+D5N78ji5YUdw79UHh2rVSc2Jw5ifSg3vIHQaB7acvwgUnnq/fitbRSg6c51M6nfRoEED+/z49OnTb7lM//79Aejbt+89tblw4UL745EjR97w3qBBg+yPryfn66+Fh4czduzYG5Zv06awKtb1syJz5sy5qT+Z5KWyLP/yJeJmTyfjpx+wCkdMVQeTEqNHOZ6HUxUvGr3Wj+qjgzl97XcOX/kUgaBe5Ta0rNELvfb+v/JUCMGUn8J5b8956vm4sePZ7lRxdy6GLbt3NksaWSlr0eqr4+oVWqqxlBdpCYtBWMjZ3xlRkE3DKf1QqdWkfFJ4G5vvuMLvno+6dgIo/EY2gF/OxaNRq+hRP4CtMSkAcqQu3Z2s/S5JdybS07g6eRIpqz/BYtGT492L9GtuKJcVnKt50Pj1/tQa04nkvGh+Pv8hOQXpuDpWokPdwVR2/2cXkQkhePGHMD7Yf5FGfu789kx3KpeBKmIZ11YhlDy8/P+DSiX/LN+NpSCOrGv/RaurycXZ+TgHelF9eAesWVmkfbsOfbXquHfviSIUolJPodc4UsWzHik5+RyJTSWkpi+ujroKN58OMqkXG1n7Xfo3UwoKsBmN2IxZ2LKNhY+zswufG42YY64iVq0kIReyDB3JzPdBxCu41PKm8dRQaowMwao2cyhqE5eTj6JCTZMqHWlWrRtazT+rsKYogue/P8yqg5d5yN+DXyd2w7cMjNAUpYCMpA9Qa9xw9xlT2uGUC2kJixHCTP7xHthy0mgwrw8avZbk1V+h5Obi8+o0VBoNSZkRmMxG6vq1QqPWsvVCNEJA74aBJOTkV7j5dJBJXZKkv1DMZmxZfybi68nYWPhY+fOn1ZiFYsz+8/2s/yXsbKN9XWE237Efs2IgQ92cbEsAIh1c6/rS+I2B1BjRAbVWQ3TqGQ5FbCLPko2XwZ8OdR+jkkuVf7xdNkVh4reHWH0kgmYBnmyf2A1vl/s/dV8cstO+wWZJwsv/JTTa0rvyvrywmOPJuvYpWl0NzszIQ+9poPa4LgghSPlsFSqdDp+Rhf8cRaUWXvVey6cpUHjqHaBPo4o5nw4yqUtShSAsFiypqYXJN9uINSsLJfvPZHtDks6+7ejZlm1EFBT8o/7VLi5o3NzRevvgUKsWGlc3NG7uaNzc0Li6/uWxGwX/z955h0dVbX34nZ7ee0+ooWOhioAiVUVsYFcsCGJF0WvhevVarvV+XpQiKCiIKFhpCkoHBUINJIT0nkkyk0wm0+ec749JIaQQICFt3ufhIZnZe5+VyWTW2Xut9VtGGXvn/YHdaMMrPpx+L08javpwpDIpBouOv5N+Jqv0JFKJnCuiJ9Av/Fqk0os/HrULAjO/3c+qhHSujPBjy6xx+Lm1jIjVpSKKYlUZmwzfkCfb2pwOgSb/fUTRgi3lZizFBfR77VYUHi5U7NuD8VQifrfdiSI4GLtgI7PkBK5KT4K947DaBX4/nU+Mnzvxwd6sOe1w8M6dupM66PV6BEFolszt5SA/P5+wsLC2NsPJZUIwmzl17TDEkyc4ehHzpe7uyDy9kPv5o4qJOccZVzlkb29knl5IPb2Qezv+d4yrGuvhgUTWfKeb+NYP2M02AmaN5IaFc5BIpYiiyJnCgxzM2IjFbiLYK4YR3W/D2+3SFBFtdoEH1uzl2yOZDI0KYNNj1+Pjev4ObZcLg+4PzIbjePpPR6FqXrOZrozVkk9Z0efIldEkvmZC5qqk59wJAKiXVem8VyXI5ZedwWIz0idsqsD1PAAAIABJREFUJFKJlF0ZhehMVu69Mg67KHbKeDo4nfoF0ZBM7IoVKy5ZJjYpKYmysjJuvvlmrrnmmkuyccGCBe1KJtZJ66L54XuMJ09ATCw+/Qci9/aucrq1ztjhgKt2y+c6Y/nl/QgQRZHMNfuQqhT4TL8CiVRKhamUfWd+pKA8FYVMxbBut9ArZAiSC5B4bQirXeDe1XtYdyyLETGBbHz0Orxc2o9Dh1qxGT+n2Eyz0OR/gCiaIed2DBnZ9HxiPC4BXliLi9H+tB6Xnr3xHDUa4CzBmdqsd3CUsnXWeDp0Aqd+MGMTmSXHL3iexWIh/eBWAGICBnB17OQGx7WmTCzA3r17KS8vx2AwEBUV5ZSJdXJBqJd+BhIJknc/oseNN7W1Oeel7Hg2uqQ8Im8dgtRdycm83RzO+h27YCXC1yHx6q669BbMFpudu1bt5qcTOVwbF8QvD1+Hp0v7amFqNpyismwLrp7X4OrhTKo9HzZLAWVFS5Erozj9uhWJTErv5xxlxCWrViBaLAQ+/BgSiQSr3UJ26Uk8XfwJ8IgAYFNSLm5KGWO7h3BIXQZ0vng6tKJMbGehNWViAaZNm8aiRYt48803a/rNO2VinTQHfcJBKg8ewGfSFCShHSPkkrnGIa7kN7UXaeY/OJixEblUybW97uL6Pg+0iEM32+zcsXIXP53I4bruIWx4pP05dABN4f8BOMVmmklp/geIogmZ5m7KjxcQPX04HjGBiIJA8RefI3V1JeCe+wHI0SRhE6zEBg5EIpGQXlpBslrHdd1DcVHIyKlKknPu1NshV8dObnSX3RTtQSYWHF3eRo4cSWBgIAaDAXDKxDppHuqljpvAoFlzuLh2SC2HKAqYrAaM1gpMFj1GawVGS9U/qx6jRY/BrMP41RFEdwkHQ3eAKCUucDBD4m7ERdEyam4mq53bVuxgS3I+43qG8uNDY3BTtr+POZtVja54FQpVNzx8myda1ZWxWYooUy9Frowk9W3HZ2Cf+Q7RL92fWzFnpBNw/0PIqz57M4rrCs5sqj567xOOTRDI66TxdOgETr21aU2ZWIAxY8Ywf/58BEHg8ccfJykpqdGxTplYJ9VYi4vRrFuLqnsPvMaOgyNHWvwaoihisZswWiowWfXnOOmz/6/AZKlERGhyPeVJEYpsqG4OISJiMGK5F9f2mtJi9hosNqZ9uYNtKQVM7B3G+gfH4KJonx/aZUWLEUUzfqFPI5G0TxvbE5qCDxAFIyrTgxTvTCZs0iB8+jsSC89NkDNbDeRpU/B1D8XHLQiADadyAZjSyePp4HTq56W1ZWJnzZpV57n4+Piar50ysU4ao+SrLxDNZoIenY3kAk9jbHZL1U66vnOu871FjyDamlxLLlXiqvQk0MsPV4UnrkpPXBUedf9XeuKi8ODwmpWcIZuRsx8itNcAEhISLuUlqEOl2crUL7azPbWIG/tE8N0D16Jqp7swQTCiLVyEVOaLd+ADbW1Ou8dmVaMtWoxcGUH6vx2Jjn1enAqAJS+Xsk0bcBt8JR5XOvISskoTEUR7zS5db7ayM62IgWG+RPi4syevFOic8XRwOvVWwykT66S1EG021MuWIHV3r4khCqJApbn8LOd89hG4vs6xuNXedC26VCLDVemJn3tIlXP2xFXpUeOcz35MIWtevbdgtZG97m9cgrwIvq7vJb8GZ1NhsnLT8j/Zna5mWv8ovrn3GpTt1KED6Eq+wW4rxi9sPlJZ2zaR6Qho8j9EFIy48ih5Px8nYHgPAq/pBUDxl8tAEGp03gHSq47eYwMcgjN/nCnEYheYHO8QL+rM8XRwOvVWwykT66S1KNu8EUtONoEPz0Li5cGvRxdSasrl5MHG50iQ4KLwwNPFrwHnfPau2gOlzLVe7salUrgtEXNJBT2fGI+0BR1uudHClM//ZH9WMbcPjGbVPdegkLXfPJIasRmJAt+QuW1tTrvHZi1GW7QIuSKM7E8duUZ9XrgZiUSCYLVSvGI5Mm9v/O6YAYDBrKOwPIMgr2g8XBzx9Y3VR+99Ijp9PB2cTt2Jkw6HesmnAAQ9NpvMkuOU6nNRSbwID4g7y1nXHn27KjxQKdyRXmLd96VQnfUefdfIFluzzGhh0tJtHMgu5a7BMay4ayTyduzQASrLtmAxJuEVcC8KZceoWGhLNAUfIQoGPDxe5uCqg3jFhxN+0xUAlG3agLWwgKDH5yKrSip2yMKKNUfvoiiyOSmPAHcVQ6L8yevk8XRwOnUnTjoUxuQkdDv+xHPUaFz79OXU0YVIkBCjvIbhva5ta/MaxGYwk/vzIdxjAgkY1qNF1tQYzExYso3DuRruvyqOZdOHI+sAlR6aQqfYTHOxWUvQFn6GXBFK3vIARJudPlXtVQGKly0GIGjmozVzMoqPIUFKTEB/AI7macnXGbnnylhkUmmn1Xs/m/b/V9DO0ev16HRtXVBUS35+flub4KQVqS1jewK1LovSyjyi/PuglLbf2GzehsPY9CaiZ4xokWP9Er2JcYu2cjhXw8wh3Vk+fUSHcOimyuMYyv/AzWssLu7NU6DsymgLPkYUKvHyforUpXsc7VXvdpz0mFLPoNv+B54jR+Hax5GjoTOWUKLPJcy3Oy4Kx1H9xqTqrHeHAE1nj6eD06lfEA8//HC9x1asWEF6enqz5mdmZvLUU0+xYMGCmmz1n376iVdffZV58+aRkZFxyTYuWLAAgJdeeoni4uJLXs9J+8Gu01HyzVcowiPwvfFmTuU7jrTjw1ruSLs1yPp2HwAxLXD0rq4wcv2irRzL1zJreE+W3DEMqbRl4/+thVMStvnYraVoCz9Fpgih6Ntw7AYzvZ91tFcFUH+xFIDAh2urh2pkYasS5MBRny6TSpjQO6xLxNOhExy/57wyH82P6y94nmCxcEzpKI/wm3YbkW/Vl3WFlpWJLS0t5aWXXiIsLIzZs2djMpn46aefWLFiBTk5OSxdupTBgwc7ZWKdNEjJN18j6PWEPjefSlsF2aWJ+LmHEuwVSx7atjavQSxaPfmbj+LdLxKffpGXtFaBzsANi7eRVFTO3Gt68d9brm7xhL7WwmYpQFe6BqVLb9x9JrW1Oe0eTeF/EQQ9AcGvsvOT7Y72qo9cB4BgMlGyaiXygEB8p04DHLHz9OKjyKRyovwdO3d1hZEDOSWMig3Cx1VJts7Q6ePp4Nypn5eWlIm98sorCQsLY926dQwaNAgXFxfkVQ01QkJCUKvVgFMm1kl9RFFEveQzJEolgQ8+QnLBfkRE+oRd064dW84PBxEsNmLuGnFJ6+SVG7jus60kFZXz7Oj4DuXQAbRFn4ForRKbcX7sNolYjrZwITJFMCUbumMu1dPziQkoPFwA0Py4DrtGQ8ADDyFVOUoqNZUFlBuLifCNRyl3jNucnI8owuSqo/euEE+HTrBTj3zrvUZ32U2RkJDAwMssE2u1Wnn//fcZMGBAjehMtYxrYWEhQUEO9SOnTKyTc9Ht+APTmdP4z7gH/H1ISTuAi8KD2MCB55/chmSudRy9R0+/eKeera1k3KKtpJVWMH9sX96eMrhDOXTBXom2aAkyeQBegfe2tTntHoXwLYJQQUDoK+z54I867VUB1MsWg0RC0EN1E+QA4s76e9iU5JCGndKna9SnV9PhnXpr05IysUuWLOHAgQNoNBp27NjBa6+9xi233MIrr7yCXq9n/vz5/P33343a4pSJ7bqol9TqvKepD2OxmxgYdj0yafv9EzYWaCn68yQBw3vgERt0UWtkavRcv+h3MjWVvHpDf16fMLBDOXSA8uKvEWwa/MNfRSrt3A7lUrHbtCiEtcjkgeh2DMCQneBorxroBYDhxDEq//4L7/ETUcXEAo6+AxklR1HIVIT7OURprHaB30/nE+PnTnywd5eJpwMgdgBMJpN46NAh0WQytdiahw4darG1LhdOmy8P7c1mU1ameMBTISaOGira7Tbxh0MfiCv3vCxWmnU1Y9qbzaIoikn/t0lcLZ0hJi/c0uDz57M5tVgnxry5XpQ+95X4xm/HWsPEC+ZCX2dBsIupR3qLyX+5ilZzYStZ1Tjt8X3RGFZLkZiTPFVM2i8TS3LfFzcMeEH8RnG3WJGhrhmT8dQc8YC7TNRs+KXmscKyDPHL3S+Ku09/V/PYn2cKROlzX4lz1/8tiqIoZpVXiu8eSBG3ZdWu1RG4GN/Xfm/zOzhOmVgnLYV6+RIQBIJnzSG/PJVyYzHdAgfjpvRsa9OaJGvNXiQyKVG3D73guSnFOsYt2kpeuYG3Jg/ipev7t4KFrY9euxGr6QzegQ8hVwa3tTntElEUqShdS1Hm09htpdglgzAeHU554kJi7h6JR0wgAPaKCkrXrkYZEYnPxNrOnOnndGSD2q5s1UfvXSWeDs7j91bDKRPrpCUQTCZKvlyO3M8fv9vu5I+0bwCID2/fZWwVqYWUHkgj5IYBuAY3vxUxQHJROeMWb6VAZ+S9G69g3tiW1Yq/nGgKPgacZWyNYbXkU5TxBHrtr0ikbgRFf0xG3lDy39sEQPwLN9WMLV37DYJeT+CzLyCROY7QBcFOZskJXBQehPjE1YzdlJSLm1LGmG4hQNeJp4Mz+92Jk3aNZv132DSlBDw4E52gI0+bQpBXDAEeEW1tWpNkra2uTb+wBLnEAi1jP/udAp2Rj6de1aEdukmfgLFiF+7e41G5ddyfozUQRZEy9Uoyjg1Ar/0VN6/RxA44gl/okxiOF1K85zShEwfhOyC6Zrx62RIkcjkBD9R2qswvS8VsqyQ2YADSqha2aSUVJKt1XNc9FBeFrCaeHtQV4uk4d+pOnLRbRFGkaPGnIJUS9PAsDuc7HGWfdi42I4oimWv2IVUpiJzW/NOqY/kaxi/eRkmlmYW3DmH2yF6taGXr4xSbaRirOZvC9MepLP8dqdSD4NhP8Ql6tKbUT/PVAQD6vnhzzZzKA39hTDyO7y23oQwJrXk8o7ojW52s9+oGLo6j9+r+6V3h6B2cTt2Jk3ZL5aEDGI4k4HPjzRAeRNqBBNxVPkT592lr05qk7Hg2uqQ8Im8dgsLLrVlzDueWMmHJNrRGC4vvGMajLaQR31ZYzTnoNN+jcu2Hm/cNbW1Ou0AUBcrUyyjOfhHBXoG793hC4hajUEXVjCk7mUPl7jT8h/UgcFTvmsfVy5YA1GmxarNbydKcxEPlS6Bn7Robq+Lp1a1Wu1I8HZzH75eMU/vdSWuhXvIZ4ChjO1N4EJtgJT50eM0xY3uluiNbc2VhD2aXcMNih0NfdueIDu/QAbSFn4Jowzf0mQ5XgtcaWEzp5CSNpyhjDiAlJG45Eb031nHoRTtPsfMmh+ZInxduqnndbKWlaH74HpcePfEcc13N+FxtEja7hdjA2jJHvdnKzrQiBob5EuHj0PmojqdHOJ26k3NpDe33hQsX8uqrrzJ37lyOHTt2yTY6td87B9aioqoPsl54jB5DUsF+5FIFPULad/KlKAhkfbsPhZcrYZPP37Rkf2Yx45dsQ2eysuKukTw4pNtlsLJ1sdsrKFN/jkwRjFfAXW1tTpsiigKagv+RcXwQBt0OPHxvJHbgCXyCHqhxxHaThSPzV/PH9f/GkFOK/yPDiZh6Vc0aJatXIprNBD78WJ0bpPQawZna99m2lAIsdqHm6P3seLprF4inQyc4fj8yfzXZ6/664Hlmi4XcKu33qNuHMfi9exoc19ra77GxscydO5fExER+++030tLSnNrvTiheuRzRYiFo1hxyNElUmsvoFTIMlbx5x9ltRfG+FAw5pcQ9MBqZi7LJsUfVBp5bvw2j1c7X94xkxuDYy2Rl61KuXoFgLycg9DmkUlVbm9NmmI2nKUx/FGPFPmRyf4LjluLpP72OY9Yey2Lf/Z9SnpiDR/cQRqycQ5ZCVzNGFATUy5cicXEh4O77a9e2GcnVJOPjFoyve0jN49UqctXSsF0tng7Onfp5aW3t9ylTplBSUsKyZcu4916HhKRT+71rI9psqJctQerhQcDd953Vje3S9NMvB1lVR+/RM5q2dUdqIU/vyMJktbPmvlGdxqGLoh1t4SdIJC74BM86/4ROiCjaKM3/gMzjV2Ks2Ien3+3EDjiOV8CMGmct2AVOvfcLvw19hfLEHLrPGsfkw+8QcE7oRbfzT8xpqfjddifyszQ+sktPIoj2Ort0URTZlJRHgLuKIVH+jnFdLJ4OnWCnPvi9exrdZTdFQkICV7YD7feEhATWrVvHggULaoRpnNrvXRvthl+w5ucR9NgctFIdal0m4b498XG7OKnVy4XJaCbz+7+QBXhyKMSbor/OUFRhpLDCRGGFkSJd7deVFhtyKXz3wBimXmL3tvZEheZnrOYMfIIeQ64IaGtzLjtmQyIFaY9gqjyETBFEcMxXePnfWmeMPr2I/Q8tonjPaVxCfBi2bBZhkxoO1RR/Xj9BDmoFZ87Oej+Sp6FAZ+TeK+OQVX3udbV4OnQCp97atKb2+7PPPsuTTz7J8OHDefvttxk6dCgyWeNxH6f2e9dAveRTAIIem82hvLbtmS4IIhqDmcJGnLPDaRsp1JkIP5nDC6V6fh8Uzdcrd9VbSyqREOzpQs9AL0K8XJkcIutUDh1AWyU24xv6dBtbcnkRBSul+e9RkvdvEK14BdxDcPRHyBT+tWNEkbTl2zk872tsehORtw1lyKKHUfk3rIxoKchHu/EX3AYMwv3qWlVCg6WCwrI0Aj2j8HSp3b3XHr133Xg6OJ36eendu3dNfPyVV15pcMzNNzvqKW+88cYm15o7dy5z586t89i+ffsaHV/tnG+91XGnm5CQwMyZM+uMGTrU8WavTrx7/fXXG13HSfvHcDKRit078RpzHWJcBBkHV+HtGki4T8tlhIuiiN5sq3LUDgftcNRnfV9hpFBnRK03YRPEJtfzdVUS4uXKtHxHT/eo6SN496puBHu5EOLpWvXPBX93Vc0OChzv586EseIvjPr9uPtMQeXasWvsLwRT5REK0h7FbDiKXBFGSNxnePjW/Sw0FpVx4LHPydtwGIW3G8NXziHmnqbbBhevWA52O4GPzKozLqvkOCJivQ6Fm07lIZNKmNA7DOia8XRwOvVWw6n97uRiUH++GICgWU9wuuAvBNFOfNjIZvXgttjsFFXtoM91zjVfV/0zWOxNruWqkBHi6crVkQF1nHOwZ9XXXrXfq+QybAYzP7z1I6qYQP51VjlSV6Kric0IgpnSvLcozX8PRBvegTMJin4Pmbxu+DHnp4McmPU55pIKgq/ry7AvZuMe6d/Iqg5Em43iL5ch9fTE/866FQTpxceQICEmYEDNY+oKIwdyShgVG4SPqyNBsyvG08Hp1FsNp/a7kwvFVl5O6ZqvUUZG4TlhAqePfIBS5kK3oCsan2MXmPblDvakFaL75lST68ukEoI9XOgd5E1w1e65xll7Ob6vftxTpbggx5y34TA2vYmecyd0SYduMWVSofkBldtg3LzGtLU5rY5Rf4CCtEewGE8hV0YRGrcYd5/xdcZYdQYSnvmK9JU7kbkouOLj++k1dwKSZuT5lG3Z5MgreXQ2sqocI4AKUynFFdmE+nSv09Boc3I+oghT+tTKJ3fFeDo4nboTJ+2G0tVfIVRWEvjCP8jUnsRk1dMv/FoUssZLw344kc2mpDyCXOVc1T3EsZOu2UVXOe6q7/3dVEilreNws9ZUa723bwnb1kJb+D9AwK+Ti80IgpGSnNerGtUI+ATPJjDqbWSyunHxop2n+OuhRVRmleB7RSwjVs7Bu0/z+xWolzlOrALPSZDLKD4O1K1NB2c8/WycTt2Jk3aAKAioP1+ERKkk4P6ZbMlbgwQJvUOHNz5HFPlwxykkEvjs+mimjW2bkjeLVk/+lqP49I/Ep5MlvjUHu62c8uIvkCvC8PLvvHoQBt0eCtIfxWo6g0LVjdBuS3HzGl1njN1s5fhr35H00UYkEuj7yjT6vXorMmXzXY2Yn4du2+94DB+BW7+6LXfTi48ilciI8q9tkGO1C/x+Op8YP3fig72BrhtPB6dTv2T0ej2CIODl5dXWpgAOmdiwsLC2NsPJBaLbvg3TmRT8774PjUqPprKAaP/+eLj4NjpnV7qaQzml3NI/kiivthM5yfnhIILFdt7a9M5KmXo5gr0C/7B/IJE2LbjTERHslRTnvOKQvgV8Q54mMPJNpLK6QkjaY1nsf+BTyk44hGSGr5hN4PCeF3w98ZcfAQh65PG661cWUmYoIsq/Lyp5rbPek6FGZ7Jy35VxNackOV00ng5O8ZkLojVkYlevXs3LL7/M/PnzycvLu2QbnTKxHZOzdd6rxWbO143twx0nAXh+TNu29cysarMaPb3rOXVRtKEt/B8SqRs+wY+2tTktTmX5n2QcH4S2cCFKl15E991FcMyHdRz62UIyZSdqhWQuxqELZjNs+hW5nz++U+vWt1fXpsc1kPUOMLlKGhZqk+S6WjwdOsFOXZ01H13p+gue52q1kHrYcVft5X8bQdH1ZV2h9WVi/fz8ePvtt9m8eTP79+9HKpU6ZWK7GObMDMo2b8T9qqsR+3Yj59AP+HuEE+QV3eicU4VlbDyVx4iYQIbHBJJQmn0ZLa7FWKCl6M+TBIzoiUds+xbHaQ0qStdjs+TgE/wEMnnjpyodDbtNR3H2S5SplwIy/MLmExCxAKnUpc64CxGSaQ4lq1ZCeRkBz8xD6lJ7LVEUySg+hlymJMI3vs6cjadycVPKGNPNIRdrEwTyu2g8HZw79fPS2jKxkyZN4vfff+ezzz5j0CDHH4NTJrZroV62GESRoFlPkFywHxGRPmEjm0y4+nhnEgDPjWnbNqxZ3+0HUeySR++iKFYljEnwC32qrc1pMfRlW8g4PoAy9VJUbv2J7reXoKi36zj0aiGZTYNfonjPaSJvG8rkY/+5aIcuCgJ5b79B1jNPgFJF4MN1JXaLK7LRm7VE+/VFLlPUPJ5WUsHpYh3X9wjFReFw4AWVZmxdNJ4OnWCnHhT9XqO77MYw2uxsO3qSyYP6IztPNnBry8Tu27eP8ePHM3z4cF566SWuv/56p0xsF8JuMFC88gvkAYF43nwTKcc/xlXhWacG91wKdUZWJaTTI8CTm/s2P6O4Ncj6dh8SmZSo24eef3Anw1ixF1PlITx8b0Hp0gm6y9m0qLOep7x4JUjk+Ie/RkB4/TyBixGSaQpbaSnpj9xP+dbfUEZFY33lX7jExtUZk1HVkS22XtZ7LlCb9Q6QrTMAXTOeDp3AqV8MZ7R6TomuSDKLmBIb3OSbsTVlYl977TWOHDnC5s2bMRgMzJgxo8k4uFMmtvOhWbcWu1ZL6PMvkV5+CqvdRN/wa5BJG//TXLgnGYtd4JnRfeootF1uKlILKT2QRsgNA3ANbvhGtjOjqZKE7QxiMxWaXyjMmIPdWojK/QpC4z7HxX1gvXE5Px3kwOPLMBfrmi0k0xT6hIOk3TsdS0423uMnErfsK45lZNQZI4h2MkqOo5K7E+bTvc5zG07VLWWDrh1PB0DsAJhMJvHQoUOiyWRqkfUsNrv42YFT4rsHUsRduSUtsubl4NChQ21twgXjtLlxBEEQE4dfKR7wVIim7Exx/cH3xZV7XhYNZl2jcypMFtH/lW/FoNfWigaLtebxtnidT/x7vbhaOkNMW7HjouZ35PeG2XhGTNovFzOODxMFQWhjqxrnfK+x1VIs5qbcLSbtl4nJf7mKJbnviIJgrTfOUl4p7p+5SFwtnSGucb1PTPrvRlGw2y/aLkEQxKJlS8SDvq7iAQ+5mPfOmzXrnWtzniZF/HL3i+K+Mz/WebzCZBFdXlglXvHBr7U/j90ufnDwjPhFYtZF29aeuBjf1yV36gqZlEESI8eVfuzL1+CtlDMg0LtFr+GUiXVyPvR/78dw/Ci+N0+j2N2IzlRC96ArcVU23OACYMWBNLRGC/8cPwBXRdv9+YqiSOY3e5GqFERO63rKiZqC/wEifqHPdkixGVEUqdCsoyjjKey2Ylw8hhLabRkq1/h6Y9W7ktj/0CIqM4svSkjmXOwGA1nPPEHpN18j8/Oj2xdf4z1uQqPja7Pe6x69b0spwGIX6mS9d/V4OnTR43cApUTkjp5hfH0qhy2ZajyVcmK93VtsfadMrJPzcXYZ21/55+/GZrMLfLzrFC5yGbNHtm3DkLJjWeiS84m8dQgKL7fzT+hE2G0ayou/RK6MwvOctqIdAZulkMLMJ9FrfkQicSEo+n18Q55CIqmbKd4SQjLnYkpLJfWeOzEmHsf9yqvo9vVaVFGNV3nYBCtZpYm4q7wJ8oqq81ytilztDUZXj6dDF89+93NRcluPMKQSCT+lFqI2mNvaJCddBGtRIdqf1uPSuw/2q+LJLztDsFcs/h6NCwf9cCKbTE0lD1zdjUAPl0bHXQ4yv+26srBlRZ8jCgb8Qp9EIuk4+yJRFCkvXkX6sf7oNT/i6jmK2AFHqk4b6jp07bEsfhv6CkkfbsCjWzDjdr3OwDfuvCSHrt3wC6dGDcGYeJzARx6n9+87m3ToAHma01jtZmIDBtZpaiSKIpuS8ghwVzEkqjam3+Xj6XRxpw6OX/6NccFYBIHvU/LRWaxtbZKTLkDxl8sQrVaCZ80hqWA/0LTYjCiKfFQlCfvs6PpHpJcTURDI+nYfCi9XwiZffE1yh0S0oi38FKnME+/Amecf306wmnPJPT2VgrQHEUULwTGfENXnD5SudVv6NiQkMynh4oRkqhFtNnIW/IPUGbciWq3Efr6CmP8uRKo6vwpieiNZ70fyNBTojEzsHV6TLNrV69Or6Ti3ma1Ibz9Pys02duSWsC4ln3viI1DJuu6bwknrIlitqJcvReblhcftt5KW9D88VL5E+jdec74rXc3BKknYHoFtK0lcvC8FQ04pcQ+MRubS+WRRm0IubsVmy8c35Glk8pbNw2kVRJEy9XLUWS8g2HW4eV9PSOwSlC4x9YbadpGBAAAgAElEQVTqM9Tsf/CzGiGZoZ8/RvjkwZd0eWtREWkP3UPFrh2ounWn++rvcOvXeLnm2VhsJnK1SXi7BuLnHlrnuXMbuIAznl6N06lXMSTEh3KLlSPqcn5KLeT2HmHnrWF34uRiKPv1Z6wF+QQ9Ppe0ylPYBSvxYSOQNtEzvVoSdt7othWbAcha44j/R9/VtQRnRFFEbl8DSDuE2IzFlI6L/SkK0w8glXkRErcE78CZ9RL7RFEk/YsdJDz3FTa9icjbhnL1ZzNxCbi0m8eKv/aRdt8MrAX5+Nw4ldglXyD3bv6NUHbpSeyCjbjAQfVs3ngqF5lUwoTeteEqZzzdgdOpVyGRSBgXFYjObCOtvJLfstRMignqkJmtTto36iWOxhiBjzzK3/m/IJcq6R58VaPjk4rKayRhR7SxFKtgtZH9/V+4BHkRPLZtNecvNwbdDmSk4Ol3BwpV07HgtkQQzGjyP6A07x1kogl3n0mExC5CoaqfsV5HSMbL9ZKFZMBxk6BetJCcl19AFAQi3nyHkGeev+A1M0qqj97r1surK4wczCnl2rhgfFxrT4qc8XQHrebUBUHg9ddf5/Tp0yiVSv79738THV37h3D8+HHeffddRFEkMDCQ999/H1UzYiytiVQi4eZuIaxJzuVEiQ5vlZyRYRcvrODEybkYEo9TsXc3XteNo8jfjqGknN6hw+t0nTqXj3acAtpeEhagcFsi5lI9PedOQNrF4pYdQWymsnwbhRlPYjWdQaYIoVKYQ69e/2jQodYRkhnbxyEkExVwSde36/VkPvEYmvXfIQ8MotvKb/C6dswFr2Oy6snXphLgEYGXa12bNifnI4p1j96d8fRaWi1Rbtu2bVgsFtauXcu8efN49913a54TRZHXXnuNd955hzVr1jBq1KgW6VDWXCzGFJT297FZ1fWeU8qk3NYzDC+lnD15GhJLdJfNLiedH/WSRQAEzXqCpJoytsaPsaslYbu3A0lYgMyqo/eulvVuNiZTWbYJu2QArp7tTxLXaskn78zd5CRNxGpKwzfkSeIGnsQunVDPoVt1Bv56eDG7b/sIq87IFR/dx3W/v3LJDt2YnMSp0cPRrP8Oj+Ej6Lvv0EU5dIDMkhOICPV26eA4eoeG4+mRXXyXDq24U09ISKhpfDJo0CASExNrnsvIyMDHx4eVK1eSkpLC6NGjiYuLa2ypFsdkOIZCWEdOcjpRff5AJqsr9uGhkHNHz3BWJeWwObMIT6Wc6C5Wi+uk5bFptZSuXY0yKhrbyP6oE/cS4dsLb9fARud8utchCftsG0vCAtgMZnJ/PoR7bBD+Q7uff0InorqXuFV6VxtbUhdH69fPKMn9J4K9AhePIYTEfoqLe8MJbnWEZAbHMOKrJy5JSKYazfrvyZjzCEJlJcFPPEXEv/+DVKE4/8RGcGS9S4gNqOvUrXaBrSkFxPp5EB9cG593xtNrabZTz83NJTU1lVGjRpGfn09kZGST4/V6fU1jEnA0JbHZbMjlcrRaLUeOHOG1114jOjqaxx9/nH79+jF8+PAm1zz7xuCSEGNRSqZC5c8kHxqPSfYRSOpn8fYTZRwW3Vh3OperJJV4SIQGFru8JCQktLUJF4zTZgfid2sQDQask25ib9ImAOSVwY1ey2AVWLgrBR+VjP6y8vPa1Nqvs25rMja9Ca/bBzbaifBC6RDvDbECN9sKREKwS65tNzZLhRMo7e8hIwURLyyyl6g0TaU0WQBqbUxISECw2ChZvBft6oMgkeD30DACHhlOqrEIEoou2gbRZkNc9AmsWwuubkj++RbF142j+Pjxi17TIhhQ6zJxlwaSlHimznOHiirRmaxMiPKo8x48KbgBMjRpp0no4mlQzXLqmzZtYtGiRRiNRtauXcuMGTOYP38+U6dObXSOh4cHlZWVNd8LgoBc7ricj48P0dHRdO/uuNsfNWoUiYmJ53Xq/fr1a7G4e8Kh+fh6iui1vxDi/T/Cuq+qI25QTVipjl/Tizil8OG++Eg8LkF84VJJSEjgyiuvbLPrXwxOmx2IgsCJh+7G4uJCz+ef4WT6Unzcghg9eFKjCUQLdyejswgsGD+AkUPrH0O2ts3nsuvfOwAY9uxt+PRr+qa+OXSU94am4L+os4wERS0gs0De5jbbraWoc16hXL0MAO/ABwmMege5ov6JT0JCAnGKAPY//CllJ3Lw6B7C8BWzL6nuvBpLfh5pD9yFfv8+XHrF0331d7j2vnQNhS1/rQZgYNwoeobUfa3X/HIIgAdHD+bK3o7jd5sgsONwOkEuCob1u/Sfqz1hNpsveDPbrPO8zz//nDVr1uDh4YG/vz8//vgjS5cubXLOFVdcwa5duwA4evQoPXvWvtiRkZFUVlaSlZUFwKFDh+jRo0eD67QaEjlhPVbj6jmSitLvUGc9hyiK9Yb18ffi2nB/dBYb687kY7G3/W7dScejfNtvmNPT8L9jBqmWFERRIL6Jnuk2u8B/dyXhIpcxp40lYQEsWj35W47i0z+yRRx6R0EU7WgLP0MidcUn6OE2tkWgTL2C9GN9KVcvQ+Xaj6g+OwjttqxBhy7YBUq/OsBvQ1pOSKYa3c7tnBx5Nfr9+/C77U767NzfIg4doMyejVQiI9q/X73nNp3Kw00pY0y3kJrHauLpzhAp0MydulQqrXOUHhQUdN4+3TfccAN79+5lxowZiKLI22+/za+//orBYGD69Om89dZbzJs3D1EUGTx4MGPGjLmkH+RikEpdiej1E9knx6ItXIhcEYJ/+Ev1xg0L9aXMbOV4iY6f0wpqpGWdOGku1Trv/o8+xl8Fv6GSu9EtsHFhjx9OZJOh0TNreM82l4QFyPnhIILFRnQXS5DTl23Cak7HO+gRZHI/IOO8c1oDk+EERRlPYKzYh0TqTmDUe/iFPIlE2nDcWnssi79nfY7mYFqLCcmAI8m58OP3yX39VSRSKVHvfUzQ7LktVvpbZijCJJYT6RePSlHXSaeW6DhdrOOmvhG4KGoz3J3x9Lo0y6n36NGDVatWYbPZSEpK4ptvvqF3795NzpFKpbzxxht1HuvWrVvN18OHD2fdunUXYXLLIpP7EhG/kazEURTnvIpMEYRPUF35R4lEwvjoICqsNtLLDWzNUjM+2lnD7qR5mNJSKf99C+5Dh1EUJsGcWkm/iNHIZQ2rsbUnSdhqMtc6tN6jp3ctwRltwf8A8A15ok2ub7dXUJr7BpqCTwA7nn63EhT9IQpVw6clNqOFxDfWk/ThBkS7gOeEeG746plLFpIBsJWXkzFrJmUbfkYRGka3r7/Fc1jLvR/sgo0jWVuB+rKw4NilQ92sd6itT3dmvjto1vH7ggULKCoqQqVS8fLLL+Ph4cE///nP1rbtsqFQhhMZvwmZ3J/C9Mep0P5ab4xMKmFqt1CC3FQcLdbxd6G2DSx10hFRL1sMokjQY3M4lb8XCVLiQxvPH9ldJQk7tV/bS8ICGAu0FP15koARPfGIaTxTv7NhNpzEoPsTN6+xuLj1v6zXFkURXekPZBzrh6bgYxSqaCJ6/Up4z+8adeiF206waeB8Tr33C26R/ozZ+CJhb05pEYduSDzOqWuHUrbhZzyvHUPfvYda1KFbbCa2nVpBVmkirhI/ohqQTN5YJQ075axs/Zr6dFdll69Pr6ZZO/U333yTd955h3nz5rW2PW2GyrU3Eb1+ITvpBvJT7iKyz++4edZ906pkUm7v4WjXujO3FC+lgj7+jfe+duLEbjBQ8vUK5EHBWMYORpuykpiAAbirfBqd80E7koQFyPpuP4gi0TO62C69qozNN+TJy3pdiymVooynqSz/DYlEiX/4q/iHv4hU2vBO1FSi48jzq8j4ejcSqYT4eTfS/5+3IXd3oaAFMvVL1qwi66nZCEYjIfPmE/HaG0jkLZcwXGkuZ9vJL9EaCon0i8fL0Bv5OWGFCpOVXWlFDArzJdy79ljeGU+vT7N26ikpKXUy2Tsrrp5DCe/5HSI2cpOnYjacrDfGUynnjp5hKGVSNmUUkVN19OPESUNovluDvayMoIceIankINB0N7ZqSdjh0W0vCVtN1rf7kMikRN3e/kRXWgu7TUt5ydcoVDF4+E65LNcUBBMluW+QcWwgleW/4eY9jtgBxwiMfL1Bhy6KIhmrdrOx7/NkfL0b3ytimfD3Wwx+7x7k7peehyGYzWQ+/QQZjz6IRKmk+7c/EPmvt1vUoWsrC9l47FO0hkJ6hw5jbPx9SBtoZ7vtTAEWu8DkPuccvTvj6fVodqLc2LFjiY2NrVNS9tVXX7WaYW2Fh89EQuOWUZD2IDnJU4juu7vecVegm4pp3UP5PiWPH87kc298JP6uXatblZPzI4oiRUs+A5kM13vvICdvNQEeEQR6RjU65+OdDknYeWPbxy69IrWQ0gNphI4fgGtw46cLnY0y9ReIghGf4Dn1eo23BpVlv1OY+RRWUypyRShBMR/h6Xd7o3k7FWlFHJyznMJtJ5C5qRj8wb30enJii0n3mrOzSL13OobDh3DtN4Duq7/DpVvLCg7ll6WyPelrrHYzV8ZMol/4tY3+vNXx9CnnCOU44+n1aZZTf+GFF1rbjsuKsagM7bqj2Pr0R96AM/YOvBebtYji7BfJSZ5MdJ8dyBR1NeBjvNyYGBPMpowivj+Tx33xkbgrnP1xnNSi378X44lj+N5yG6liBiA2WcZWqDPy9aH2IwkLkFWdINeFjt5ry9jc8Al6qFWvZbXkoc58ngrN94AU35CnCIh4HZm84Ti4YLWR/N9NnPjXeuxGC6ETB3H1pzNbNNehfNtvpM28D7tGg//d9xH930+RubXs8Xaa+jB7z6wH4NpeM4hrIDGuGlEU2ZycR4C7iqsjaz+HnfH0hmnW8fuQIUMwGo1s376drVu3otPpGDJkSGvb1mrkbzqK+r1t7J3xfwhWW4Nj/MPm4Rf6LBZjEjmnb0aw1w8/9A/wYmSYH+VmG+udNexOzqG6jM3vkUc4U3QIV6UnMQGNJ1xVS8I+Mzq+zSVhwfFhmvnNXqQqBZHTrm5rcy4beu0GbJYsvAPuQyb3bZVriKINTcF/yTjalwrN97h6DCOm/wGCYz5q1KGXHkxjy9BXOfrSGhSeLoxY/SRjNsxvMYcuCgJ577xJyrQbEfR6oj9ZROySL1rUoYuiyPGc7exO+Q65VMH4fg836dABjuRpKNAZmdg7vM7fhTOe3jDNFp9ZuHAhoaGhREREsHjxYhYtWtTatrUaMXePxG1oNHkbDvPXI0sRhYadcWDUf/AKuAeT/m/yztyFKFjrjRkZ5ke/AE8KKs38ml6I0ICAjZOuh6UgH+3PP+Dapx8FPVyx2s30DhmGTNrwaU6l2cqivSkEuKt44KpuDY653JQdy0KXnE/4lMEoutAHp7awdcvYDBX7yDwxBHXW8yBVEhK3lKi+u3Bxb9i5WSuMJDy7kt9HvEbZsSy6zRzLlJMfEjNjRIuV1dpKSzlz+83kv/UvlJFRxG/bRdDMR1u0bFcQ7exP+5HDWb/hrvJh0oDZhHifv+fHxsZK2Zzx9AZp1nnxL7/8wvfff4+LiyP54s477+TWW29l9uzZrWpcayFTKQj/z1Q0L20mc9VuVH7uXPHR/fXewBKJlNC4ZditJVSWbaIgfRah3ZbXGSeRSJgYHUyFxUZqWSV/ZBczLirQWcPexSn+4nNEm42gWbPZXbAfqUROr9DGE82+PJCG1mhhwfgBuLWhFPHZZH7rOHrvSh3ZTJXHMeh24OZ9PSq3ls1rsFtLUWf/g/LiLwDwDpxJYNTbyBWNd0fL23iYg098gSGnFM+eoQxZ9AjBLdyCt/LwIVLvnY4lOwuvcePptvxr5P4t23LaajezM/kbcrWn8XMPZVyfh3BTNa/UblNSLjKphAm9w+o87oynN0yzduqiKNY4dACVSlWj495RkbopGfPrfLz7RnD6ky0kvvVjg+MkUgXhPdfi4n41upKvKM55ud4YmVTCtG6hBLgqOawu52BRWWub76QdI1gsFH/xOTJvb4zjr6LCVEq3oEG4KDwaHN/eJGHBcRSb9e0+FF6uhE1u+ni0M6Etqi5jm9tiazrkXb8g/Vgfyou/QOXWn6i+OwnttrRRh24sLGPPjP9j583vYywoo+8r05h85N0WdeiiKKL+4nOSxl2LJSebsJcX0HP9ry3u0A2WCracWEqu9jRhPj2Z1P/xZjv0ogojB3NKuSY2CJ+z8p+c8fTGaZZnHjZsGE8++STTpk0D4Mcff2To0I5f3qLy82Dsln+wddTrnPjn96j8POg5Z3y9cVKZBxG9fyX75Gg0+e8jVwTjF/pM3bXkMu7oEcbXSTlszynBWymnl5+zhr0rov35R6xFhQQ/8RRJZUcAiG+ijO3HxJx2JQkLULwvBUNOKXEPjEbm0jUqO+zWUnTFq1GouuHh0zJlbKbKYw55V/1fSKUeBEV/gG/IXCQNlG2B42Yqbfl2jry0BmtZJQHDezBk8aMtrrdvNxjIfu5JSlatRObnR7flX+F9w8QWvQZAmUHNtpNfojdr6RF8FcO7TUMqbb4T3pyUjyjWP3p3xtMbp1lO/ZVXXmHNmjX89NNPiKLIsGHDmD59emvbdllwC/Pjut9eZuu1r3PoyS9R+rgTc3f9D2C5IoDI+E1kJY5CnfU8MkUQ3gF31xnjpVJwe89wvknKYUN6Ee4KORHOo6Euh3qpY7enuvd2Csp/IcQ7Dj/30AbHiqLIh9tPIpHAM+1EEhYga81eAKLv6jpZ72Xq5YiiCd+QOQ12bLwQ7PYKSnJeR1u4EIe86+0ERX+AQtV4VUN5ch4HHl9G8e5kFF6uXL1wJt1nXY+khZMmTelppN5zJ8YTx3C74iq6r1qLKiq6Ra8BUFSeyR9JK7HYjAyKGsfAyOsvOCy5KSkXaKiUzRlPb4xmvVsMBgOiKPLJJ5/w6quvUlJSgtVaP2mso6BPOIjw4rMYkxw1wZ7dQxi7+R8ovN3Y/9Ai8jYdaXCeQhVNRPxGpDJvCtJmUln2e70xwW4qpnYPxS6K/JCaj8ZkadWfxUn7ovLYEfT79+F9wwRSXQqApsVmqiVhb+4bSc92IAkLjrKp7O//wiXYm+CxfdvanMuCKNrQFi1CInXHO/DBS1hHRFf6PRlH+6It/D8ULrFE9N5IeM9vG3XodrOVE2+sY/PglyjenUzktCFMSfyAHrNvaHGHrt34K6dGDcF44hiBMx8j/vcdreLQM0uO81viMqx2MyN73M6gqHEX7NAtNjtbUwqI9fOgd1Ddv40cnTOe3hjNesfMmzcPtVoNgLu7O4IgMH/+/FY1rDWxazXw1z6SJ4/DcNLRq9Z3YDSjf3kBqULGnjs+Rr0nucG5Lm79iej1ExJk5KbcgVF/sN6YOG93JsQEYbQJrEvJx2C1t+rP46T9oF7qqArxefhh0ouP4OniR4Rf4zvwD3c4biyfb+Hkp0uhcFsi5lI9UXcMazExk/ZOheYXbJYcvAMfQCb3vqg1LMYz5CZPJv/MXdhtpQRELCB2wFE8fCY0Oke9J5nNV/6DE/9ajyrQi1Hrn2PUumdxC/e72B+lQUSbjdzXXyF1+jQEs5nYJV8Q88lnSF1aNtwjiiIn83azI/kbZFIZ4/o8SI/gqy5qrT0ZanQmK5Pjw+vcENgEgTxnPL1RmuXU8/PzefbZZwHw8PDg2WefJTs7u1UNa028x01A8tyL2IrVnJ48DkPicQCCrunNNd89g2AT2Hnz+2iPZTU4381rFGE9vkEUjOQm34TFmFJvzMBAb4aH+qI1W1l/Jh9rI2VzTjoPNo2G0rXfoIqNo6CfF3bBRu/QEUgbOcpNKipnw6ncdiUJC5BZdfTelbLea8vY5lzwXEEwUZzzLzKOD6KyfCvu3uOJHXiMgIgFSKUNO01LWSUHZi9j2+h/oUvOp8ec8dyY+D6Rt7S8HoBVreb01EkUfPAfVHHd6LN9LwH33N/i1xFEgQPpv3IwYyOuSk8m9p9FuO/F927f1EADF3DG089Hs5y6RCLh9OnTNd+npaV1+Ox3ydRbif5kEbbSEk5PvgHD8aMAhE8ezPAvZ2PVGdk+6R0qUgsbnO/pN5WQ2M+w20rISZ6MzVJQb8yocH/6+HmSX2liQ3oRorOGvVNT/PWXiCYTgY88xmn1AeQyZZO7lGpJ2Ofa0S7dZjCT+9NB3GOD8B/asrKg7RVT5VGMFbtx9x6PyrXpltLnoi/bQsaxgZTmvYlMEUBYj7VE9N6I0qXh104URbLX/c2Gvs+TuvQPvPtFcsPu17n6fw+1ihaAmHick9dcTcXO7fhMuYk+u/7Grf/AFr+OzW5lR/Jqkgr24eMWzJQBT+DvEXb+iU2w6VQebkoZo7sF13ncGU9vmmZ55hdffJGZM2cSHByMRCJBo9Hw/vvvt7ZtrU7QzEeRyGRkzp1F8o3j6fXLFtwHXUHM3SOxlFVy6Mkv+XPC29yw6/UGj8N8gh/BZi2iJPef5CRPIarP9jpHdxKJhEmxjj7sKVo923NKuC6q67Su7EqIdjvFy5YgdXWlcvIQDEWbiA8dgVLe8E7tbEnYqf3ahyQsQN6Gw9gqzfRqQWGT9o4jme3Cytis5lzUWc9RofkBkOEX+iz+EQuQyRqveKnMKeXQk1+S92sCUpWCgf+eTu95NyJrBV0C0W6n8P8+RPzXa1hFkYg33ibkmedbPEYPYLJW8seplRRXZBPiHcfY+PtQyS/N4aaW6DhdrOOmvhG4KOoesTvj6U1z3t/w9u3biYyMZPv27UyePBl3d3cmTZrEwIEtf7fXFgQ+MJPYRcuwa7WcvnE8lYcPAdBzznj6/+sOKjOL2T7pHcwafYPz/cNfxid4DmbDcXJPT0MQTHWel0ul3No9FH8XJQeLykhw1rB3Ssq3bsGckY7f9LtJNpwAJMSHNZ453t4kYavJWlOl9d5Fst5t1mJ0JWtQuPTA3acZJV2ijdL8j0g/1pcKzQ+4egwnpv9BgqLfb9ShC3aB0wu3sLHf8+T9mkDw2D5MPvYf+v7jllZx6Kb0NJInjiV3wcvg7UOvX7YQ+tz8VnHoOmMpm44torgim7jAQdzQd+YlO3RovIGLM55+fpr8LS9fvpyFCxdiNptJT09n4cKF3HTTTZhMJt57773LZWOrE3DvA8Qu/RK7TsfpmyagP3QAgH6vTKPXUxMpP5nLjhv/g1VvqjdXIpEQHPMxnn63Y6zYRX7qfYhi3cQ4F7mMO3qG4S6X8Ud2MWe0Dd8gOOm4VOu8K+6eRklFDpF+vfFybVhYpD1KwgJYtHrytxzFp38kPn1bti66vVKmXoYomvENeeK8ZWyGir242h6gOHs+UqkLIXHLiOq7Exf3AY3O0R7PYus1C0h4eiVShYyhy2Zx3dZX8erRcInjpSCKIurlSzk5/Ar0+/fhO+12JCvW4DXmuha/FkBxRQ6bjn+GzlRC/4gxjOp5Z6MyyBfKxqSGpWGd8fTz0+S7+Oeff2bVqlV0796dDRs2cN1113HHHXfw2muvsWfPnstl42Uh4K57iVu2EntFBSk3T0R/4C8kEglXfHgfMfeOovTvVHbf9hF2c/1SPolERmj3lbh5jUGv+ZGijCfrxc+9VQpu6xmGXCrhl/RC8hu4QXDSMTGlnqF86294DB9Bmp8WaFpsZsVBhyTsnJG92o0kLEDODwcRLDaiu0iCnChYKStajFTmiXdA44ljgr2SwoynyD45GimpeAc9QtzAU/gEPdjojYDNaOHoy2vYcvUrlB5II/qukdx46kO6PTSmVcIaloJ8ztx6I1lPz0GiUBD3xdd0+2oNEu+Ly+Q/H9mlp9hyYilmq4Fh3W7hypiJl1zbX02l1c7OtCIGhfkS7l3XeTvj6eenyd+CRCLB1dXx4v3999+MGjWq5vGOjMGio9iagtVmrvO4/513Ebf8a+yVlZyeOomKv/YhkUoZtuwxwm+8gsJtJ9h//6cIDXRjk0pVhPdcj8ptEGXqpZTmvVlvTKi7Czd3C8EuiKw/k09ZAzcITjoe6s8dZWzeMx8is/QEPm7BhHo3vAO32QU+3umQhJ094uIzg1uDzG+rBGemd42j9wrtT9gseXgHPthoZzSDbjcZxwdTVvQZStc+GGXLCI1bXK8V89kUbjvBpoHzOfWfX3CL8GPMxhcZuWouLkGt42BLv19L4pCBlG/9Da/rb6DfgWP433lXq31OJxfsZ3vS10iA6+Lvo3fosBZd/0BhJVa7wOQ+4fWec8bTz0+TTl0mk6HT6SgsLCQpKYmRIx138Hl5eR06+z1fe4ZC2zE2n1iMwaKr85z/HdPp9uVqBIOBlFsmU7FvD1KFnJHfPk3Qtb3JXvc3B+csbzCTXSb3JrL3BhSqWEpy30BbtKTemO4+HoyLDsRgs/N9Sh5Gm7OGvSNj1+spWbUSRXAIBVcFIooCfZromV4tCXv/1XEEtaMPJmOBlqLtpwgY0bNFe3O3Z2rK2ILrl7EJgpGizHlkn7oOqzkTv9Dniel/AEHaeOtcU4mO/Q8t4s8Jb1OZoSZ+3o1MOf4eYRNbRzvfptGQ9sDdpD90D6LZTPTHC+n50yaUYfWdYUsgigKHMjfzV9rPqBRuTOz/GJH+LV+5sTffEZ50xtMvjiad+mOPPcYtt9zCnXfeye23305QUBCbNm3iwQcf5OGHH75cNrY4cUGD8JPFoaksYOOxzygzqOs873fr7XT76ltEk4mUaVOo2LMLuauSa396Ad/BMaQt+5NjL3/b4NpyZQiR8ZuRyQMpypiLrvSHemOuCPJhSIgvGpOVH87kY3PWsHdYStd+g728HP+HHial9DAquRtxgYMbHHu2JOyzo9tPGRtA1nf7QRS7TG26SZ+AsWIf7j6TULr2qPOcseJvMo9fVaUI153ovjsJin630ZpzURTJWLWbjX2fJ+OrXfheEcuEv99i8Hv3IHdvHS3/st83kzhkIJr13+E+dHHgddwAACAASURBVBh99yUQ9OjjrbY7tws2dqWsJTF3J16uAUwZOIcAz5bPuxAEkb15egLcVVwdWfc0xBlPbx5NOvWJEyeyZs0alv4/e2cdIFXZ/fHP9HZ3BxssG3SXdIqAgqKCiWDXz3qt18B81VcBFQWxAEmV7u7cZLu7d3Znd/Le3x8rKDJDLAyur/v5k7lP3GH2nnuec873LFrE66+/DrQqyr311lvccsstN2J/VkEqkeGn6E634FFodPVsSvqcioa8C65xmzSZ8O9/QtTryZwyAfW+PSid7bhp0ws4RvqS9v6vpH243uz8SptOBEZvQCq1pyz7LjQNey66ZmiAO9GuDhQ3admU11HD/ndEFEUqv1yIRC5HM7E3OmMzUT59kMsUZq9vj5Kw5yhYcQiJTErQrX//Rk1XQq2ZMjZB0FFZ+BIFqYPQazNx9Xmc0LiT2Dr2szhPU24Fu8e+y+FZCzE26+n24V2MPvwmbt1DrbJvU1MT+Y8/TNaUiRhrqgn499t03rYXm04Rlx/cRnTGZralLCavKhEvx2DGxc/F0eb6dnI7x+mSWmq0RsZE+19UFdIRT78yLpvZ4O3tTXT074IMQ4YM+Z/o0CaRSEgIHMbAiNswmHRsTVlMfnXyBde4TpxEpx9XIhqNZE2diHr3Tmy8nBm25UXsAtw48/wychbvNju/jUMP/KNWIyJSkjkFrSbxovXHh3nj72DD2dom9hXXWO1eO7AOjQf20ZKWgsukKaSbMpFIpERdIr54ThL2mXYkNgPQmF1OzbEcfIbHWi3u254w6itorPkJpU0U9s4jgVbPPT+5N7Wl76NQBRMUsxPvkI+Qysx7hYLRRNqH69kY/xzl25PwHZ3A+OQP6PzUeKtJ6zYePkhqv+5ULVmEbZc4YvYdwfeZ55HIrHcU3aStY3PSF1So8wh2j2VU7APYKOytspYoiiw82CpyNr4jnt5m2k+B7F9EJ+8ejIi5B6lUyp70ZaSWXJjV7zJuIp2Wr0Y0mci8bRINO7dhH+zJTVteQuXuwLE5X1G09pjZue2dR+AX/i2CqZGi9PHotReeBsilUqZG+OGqUnCkvI4zlQ1Wu88Orj/nythkd06ivrmCEPc47FXmjWL6HyRhB7QjSViA/BXnatP/GUfv9ZVfIYp6XH0eAdFIVdHr5Kf0R9+Siov3XELjT2PnNNji+JrjOWzt8y/OPL8MhaMN/X98jKEbn7daLoKg01H0ygukjxqKLj8Pn6f/j5h9R6yiDPdHappK2ZjUGp6M8RvAkOgZFk+hrhWjSeD+nw6z9HgOIU5Kxv+plO1cPN2zI55+Wf7xRh3A3zWSsXFzsFU4cDxvA8dzNyCKv8e5XUaPI+KntSCKZE2bTMP2LTh39mfoxheQ2ak4eOdnlO9INju3k8c0vEI+xmQopyh9LEbDhfF7299q2O3kMrYVVJJTr7HqvXZgGVEUOVvbSI14+YeGvqSYuvU/YxuXQK5/qwcR42/ZKH7UDiVhofWeC5YfRGajIPCWtjXe+DshCnrqK75EKnPCxr47+Sn9qSl5C7nSn8DOW/AJ/QypzMHsWEOTlsqPdrOt/yvUnSkg/L6bGJ/6H0KsqL7XnJxI2uC+lH/8IaqQUKK37ibwjXeQqlRWWe8cJXWZbE7+ghZ9E71Cx9M7bKLFHgbXSovByK3f7uXb4zn0CnRn0YgQ7FUXvjyci6cHOXbE0y9Hh1H/DXcHP8YnPIyzrSeppQfYm7ECo/B7yZnzyDFErFwHEglZ06dQv3UT7r3CGbzuGQD2TfkP1ceyzc7t5vMo7n4vYNBmU5x+MyZT4wWfu9oomRLhi0wi4ZecMso1HTXsNxqTILK1oJJfc8pJFO3QGIyXvL5y8SIwmXC6dyZFdRl4OAbi6Rhk9tr2KgkLUJ9YgDq9FL/x3a2iPd7eaKxdi9FQhtK2CwVpN6FrPoOz1/2Exp/B3nmExXHlO5LZGPd/1K04iUMnH4bvfIU+X81G5Wb+BeBaEY1GSj98l7TBfWlJTcbzvtl0OXwKx/4DrbLeH8mqOMGO1KUIgsDQ6Bl08R9ktbUaWvSM/2oX61OLGR7hw/Y5I3Gxubiy6nw83anj6P1ydBj1P+Bg48q4+Ll4OYWQX53E9pQl6IzN5z93Hj6KiFU/I5HJyL7jVuo3b8BnWCwDlj+OqUXPnvHv0ZBWbHZuj8A3cfa8F63mBCWZtyEKF/ZZ93ewZWK4DwZBZHVWKQ0dNew3jJbfygsTq9TYyKQISDhRblnOV9DpqPrma2QuLpT19wNEYvwsP2wXHsxol5Kw8PvRe8jt/4za9OrS9wDQNh1GLvckIGo9vmFfWqxTNzbrOPHEUnaNnkdLaR1u9/Zl3Ol38bbiiYs2O4uzo4dS8vrLyN09iFi7npBPFyJzsM4LxDlEUeR0wXYOZq1GKbdhdNwDhHhYLuG7ViobWxj++Xb25lQwJT6I9Q8Mw9HG/PF+Rzz9ymlfT5h2gEphx6jY+wl2j6NCncfmpC9o0v7+gHe+aQQRq39FIpeTPeM26jb8SuAtvei9aDb62iZ2jXkHTUHVRfNKJBJ8wj7HwXUCzQ07KMu5/4IjfoBIVweGB3qgMZhYlVmKtqOG3erUavV8n1ZEQWMLES72PBgXghKBU5UNFr//up/XYKyqxO2umWQ1JmOndCLEPdbstRqdgc8PZeBu174kYQFEQaBgxSEUTrb4jbNOLXV7QRRNlOc9gb65NUzm5HEXoQmJOLiOtTim5ngOW3q+ROb8rTh19mf0oTfwnDsQmY3SSnsUqfzqC1L790Bz9Ahut04n9lgiLqMs7/F6IQgmDmatJrFoJw4qN8bFz8XbKcRq6+XXNjF4/lZOl9TyYN8IVtw9CJWFWHlHPP3q6DDqZpBLFQyNvoPOfgOob65kY9ICaptKz3/uNOQmItasR6JUknPXNGp/WUf4vUPp9sGdtJTUtr7Vm2ncIpHI8eu0DFvH/qhrllNZ8OxFpWw9fVzp4e1CjVbPuuwyTEJHqZu1KFA3831aEXU6A318XJncyRc7hYxgiR69IFhsvlOxaCFIJDRO6oPRpCfatx9SqfmHzdLjOdQ2tz9JWICqg5k0F9UQOKW31QxVe0DfkkVh6lDqKxYA4BHwGn6dliKTu5q9XjAYSfr3arYNeBV1RilRT45jzPF5uPUIs94eS0vInDyegqceRaJSEfbNj4Qv/RG528XdIa/72kYtO9KWkl15EneHAMYnzMXZznoCRKnl9Qz6bAtZ1Y28ODyWz2/tc8kTrI54+tXRYdQtIJFI6RM2kV6h42nRN7I5+UtK67POf+40aAiRazcgsbEhZ+bt1K5bQ+enJxDzwiQas8rZM+5d9A3NF80rldkREPUzStsu1JV/Sm3ZhxddMyzQg0gXewobW9ic31HDbg3OVDawMrMEvSAwLtSboYEe55Od/NFjI5NyoqIe3Z8kgTWnT6I5egTnUWPJVBQgk8qJ9Oltdg2T8Lsk7MMD2pckLEDBOVnY/9Gjd1EUqC37lLzk7rQ0HQYkKGwicPd/2eKYhvQStg18jZQ31mDr78bwHS/T4z93I7e1nndes3I5Kb0TUO/YhvOoMa0yr7dNt8p6f6ZZpz7/bAtwjWZM3GxslZbbx14rh/OrGDJ/K6XqFj68uQdvjet22STDjnj61dFh1C9DF/9BDImagUkwsj31G3IqT53/zHHAICLXbURqZ0fOPTOoWb2ShLem02n2cOrOFLB30gcYW/QXzSmTuxEYvRG5MpCqwhepr/z2gs+lEgkTwnzwtbchtaaRA6W1Vr/PfwqCKLKjsIqtBZWoZFJujwogzuPCeKpcAj19XNCahIvKDCsXteq8S+4YT6O2ljDPbhbrdtclt09JWGj1RgtXHcHG2xnvm7r81du57ui1uRSmjaCy4GmkUjsc3KYCIm6+T5o1IqIgkP7pZrb0eJHaE7mEzRrCuDPvWfW7MdbUkDPzDnLvuxvRYCD4vwuJWLMepa+f1db8I3WaCjYmLaBOU0akTx+GxdyNQma9E5ut6aWM+nI7ap2Bb+7of8Wqih3x9Kujw6hfAaGe8YyKvR+FVMn+zJUkFe0+7z079htA1C+bkdnbk3vfXdSuWkHP+fcRdFtfqvanc2DaJwhmMqkVqgACO29CKnejPHc2TXUbL/xcJmVqhC8uKgWHSmtJquqoYb9WdCYTa7JKOVlRj7uNkpmdgyw+KHp4uaCUSjleXofhNxlfY00NNSuXowoLJyei9f8/xkI3NlEU+c+e9ikJC1C+IwVdTRNBt/W1mljKX4EoitRVfEleUjdaGvfh4DqJ4LjjtDQeQCpzxtnjrovGaAqr2TV6Hqee+g65gw2DVj9N3yVzUDpb77i3fstGUnonULduNQ79+tPl8Cm87p99w5plldXnsCnpczS6BroHj6Ff+C1IJdb7Haw4ncekJbsxCSKrZw1h5hXml3TE06+eDqN+hfg4hzE2fi72KmdOFWzlSM7PCL/1TXfo3ZfIX7cgc3Qk94FZ1K5aTr/vHsFnZDylm05z5L4vEM3ou6tsOxMY9QsSqZKSrNtpaTx8wef2Cjm3RfphI5OyJb/yiuqnOzBPvc7AD2eLyW1oJtTJjrs7B+BiIdMWwEYuo7u3MxqjiaSq1qY/Vd8tQdTpcJh1J+WN+fg6d8LV3sfs+AN5lRwrbJ+SsAD5y1uP3v+XtN4NukKK0sdQkfcIEokC307f4R+5mhb1fkyGCly87kMq+/1URRRF8r7fz6aE56jYlYr/hO6MS3qfwMm9rLZHU2Mj+Y/OIevWSRjragl48x2it+zGJuzGJVHmVp5he+oSTIKBQZHTiQ+0TjvYc3x+MIO7fjyArULG5tkjuDn2yjXjO+LpV0+HUb8KXO29GR//CK52PmSUH2X32R8wmlqP1x169iZq/VZkTk7kPXgPdauWMXjNU7j3jSB/2UFOPvWd2di4rWM//CNWIAp6itJvRtecdsHnbjZKpkb4IZVISBLtOF1Z3xFjv0qKG1v4Lq2I6hY9PbycuTXSz2Km7R/p5e2CXCrhaHkdRoORyq++QGpnR9nQ1nr0S4nNtFdJWGgt0yr++Tj2oV649+n0V2/nmhFFkfrKb8hL6kpzw07sXcYSmpCEs8cM4Fw3Niku3o+cH6OtUnPgtk84fM9CRBH6fP0Qg39+FltvF6vts/Hg/laZ16VfYxsb3yrz+tT/WVXm9Y+IokhS0R72Za5AJpUzssu9hHuZbz50vdZ7c1sSj649hqe9DbvmjmJIuPdVzdERT796/pFGvUajY31OPS2XERgxh53KibHxc/B16URR7Vm2pHyF1tDaKtC+e0+iNmxD5uJC3pz7qVuznKHrn8M5NpDM+VtJeXON2TkdXMfjG/4VgqmOovRxGHRFF3we4GjLpHAfJMC2giqWZ5RQq704Vt/BxaRUq1mRUYLWaGJUsCcjgr2QWvBKjPpyitInoTTOA8BOIaerpzONeiPH9x1CX1iAy23TyNFm42jjToBrlNl50isaWJ9aTN9gD/q3wzamJRtOYdTorKqEdqMw6EspzriZ8twHAfAJ+5qAqF9RKFvj0tqmo2g1J3BwnYjSJgRovf9NCc9RtO4YXoOjGXfmPcLvtZ63Kmi1FP3rOdLHDENXWIDvsy+0yrzGxltlPbN7EE0cyfmFUwVbsFM6My5+Lr4u1nuhEwSRJ38+zutbEwlxs2ffo6PpFnD1mfwd8fSr5x9p1H9NLeLNo6WM/mIHNRrdVY9Xym0YEXMP4Z7dqG4sYmPi56hbWhuy2HftTvTG7chd3ch/+EHUv6zgps0vYB/qRfK/15Axf4vZOZ09Z+IZ9A5GfTFF6eMxGS9MjotwdaCfpIkIF3uKGlv4JqWQo2V1CB1eu1lEUWRvcTUb8yqQSyXcFulHNy/LXlhL0zHyk3ujqd+IQvyFZvU+AHr7uCKTSDhpkCFIZahv6YMgGuns1x+JBdnMj/ed89K7tEujWbD8nNb73zfrXRRFGqp+JC8xHk39ZuycRxAafwYXr3su+M7r/tCNzdDYwtHZi9g76QP0dRq6fXAnw3e+YtX+8ZrE06QN6kP5fz9CFRZO5+17CXj9LaTKG1dCaDDp2X32BzLKj+Bq58P4hIctho2uz3oCM5cdYP6BDGJ9XNj/6Bgi2hCC6oint41/pFGf0T2UUcFOHMyvYtBnW8irabz8oD8hk8oZGDmN+ICbaNTWsClpIVWNrR62XXxXojZtR+7uQf5jc2jatIphW1/CxseFk098S96PB8zO6eb7LK4+T6BvSaM4fRKC6cKSOJVEZHInXyaF+6CUSdlTXM33aUVUNl/9i8n/MnqTwM/ZZRwpq8NFpeDuzoGEOlvuLFVfuZTC1KEYDeW4eM0GoLr43wA4KuV0lpvQuHuhfugJMp0rUchURHiZ10mvaGyVhA13b3+SsAD6uiZKt5zBJS4Qly7Xvx/2jcCor6Ak81bKcmYhiga8QxcQGL0ZhepCmV6DvgR17WpUtrE0JfqwqdsL5CzejWvXYMYcn0fnpycgsZLCn2g0Uvr+PM4O6UfL2VS8HpxLl0MncehjuY2rNTCIWrYmL6Ko9ix+LhGMjZ9jsenQ9aBZb2TyN3tYfjqffsGe7H5kFH5tTDjsiKe3jX+kUVfJZbzR359nh8aQUaVmwGdbOFF09a1PJRIJ3UNG0zf8FnSG5vN/PAB2sfFEbdqB3MOTgicfoXnHGm7a/AIKF3uO3Ps5JRtPmZ3PK/gDnNzvoKXpMCVZdyCKxouuiXZz5IG4YLq4O1LerOPbtEL2l9RgNJOM909DrTewLL2YzHoNQY62zIwJxN1CjbEoGCjPe4Ly3AeQSO0JjN6AT9hCjJJ+NKv3omnYA0DIuh+QmIxk3TydZn0jEd49UcjNN9RYcCADnVHgqXYoCQtQtPY4gt74t+3Ipq5ZTV5SPE11v2DrOJjQ+NO4ej9k9kSkvuJLBJ1AxVej2TnsTZoLqujy0i2MOvwWLleRrHW1aLMyOTtyMCVvvIrc04vInzcS/PFnyOyt07LUEvXNFeTqdlHdVEy4V3dGxNyDUm5jtfXqmnWM+XIHm8+WMDraj60PDcfNru2NZzri6W2j/T11bhBSiYT3Jvbg08m9qGzSMmzhNjadLWnTXNG+fbmp892IwK6078goPwqAXZdYojfvRO7lTeEzj6M/8CtDf/0/pEo5B6Z9QuX+9Ivmkkik+IYvxt55JJr6jZTnzjGfYCeXMSHMh1sj/LBXyDlUWsvS1CJKmlradA//C5Q1afk+rYiKZh3xHk5Mi/S3eGxnNFRSeHYU9RULUNnGEhJ3BHuXUQAYpK3x2erif2NUq9Eumo/voV002jihkwbT2c/8sfUFkrC92pck7DnyzwnOTP97Hb0bDdWUZM2gNOt2BKEZr+CPCYrZgdLGvMqbIGgp3b+MjAdGk/t5IQ7h3ozY9zoJb05HZiVlP1EQqPhyYavM6/FjuE27g9hjiTiPGG2V9S5FTuUpNpyZj17UkBA4nIERt1lUPbwelKmbuWnhNg7mV3F7txB+vnfoRZ3WrpaOeHrb+Mca9XM8MjCaVbOGYBJEblmym6+OZF1+kBmC3GMYHfsgSrkdh7PXcapgG6IoYts5hujNO1F4+1D43FOYTm9m0OqnEIwCe29+n7oz+RfNJZEq8Y9chY19TxqqllJdZFkBK9zFnvtjg+jm5UyNVs8PZ4vZWViF3vTP8trTaxtZll5Mk8HETYEejAnxQiY1H8/WNp0kP7kPLY37cXSbQnDsAZQ2vxthQdoFe5dxtDTup2LDqwiNjXQW6kAUMaj64qAyn/Dz7fHcdisJC9BSVkfF7jQ8+kdaNY58vWms/ZW8pHgaa1Zi69CX0LiTuPk+ZjGnQTAJnH79HdLu7UFLjgMRc0Yw7tQ7ePaznqqfvqSYzFvGUfjM40hsbQn/bgXhS75H7mpeitZaGE0GDmatZn/mSiQSKUHKfnQLHmnV3I6c6kYGfbaV5LJ6HhkQxfczBqK8xhh4Rzy97fzjjTrA5LggdswdiYuNkjmrjvDaljNtKhvzcgpifMJcHG3cSSraxYGsVQiCCduoaKI270Th40vRC88iydhJv28fxtCoZffYd1BnlV00l1TmQED0ehQ2EdSUvkdt2WcW11XJZIwK9mJGdACuKgUnKupZklpAvhmZ2v81RFHkYGkNv+SUI5XA1Ahfevu4WnyINVQvoyB1CEZ9MR6Bb+IX8ZPZ/tkeAa+2Xi8uRqKQo+nrhkrIp1lwIE998fdqEgQ+3pfWbiVhAQpWHgZR/NvUppuMdZRm30NJ5hQEYwOeQe8R1GUvSlvL329jdjk7hvybjLczkTvrGPTLffRacD9ye+scO4uiSPWKH1tlXnftwHnMOGKPJeI25VarrHcpGpqr2Ji4gKyKE7jZ+zGx6+M4y6yb15FYWsug+VvIq23itVHx/HdyL6QWXqavho54etvpMOq/0S/EkwOPjyHM3YG3tidz34pD6NvQJc3J1oNx8XPxcAggp/IUO9KWYjDqsI2MInrLLhR+/hT/63lUpQfo9dm9aCvV7B49j+aSi6Vg5QpPAqM3I1f4UlnwNDJh2yXXDnS05d7YIPr6uKLWGfkps4RNeRX/s93ejILAhtwKDpTU4qSUc2fnQDq5mG9PKYpGKgqepSx7JhKpkoCon/Hwf9Gi8bd16ImNqR/S8BYcHulLPsX4Klrb6h42I9u7LrmI3Jr2KQl7joIVh5DIpATd2uev3splaarbTF5iAurqH7Cx70lI3HHc/Z5BYkH1TBRFsr7cwebuL1B9OBPX4YX02qAkcMJIq+3RUF1Nzl3TyXtgFqLJRMj8L4lY9QtKH1+rrWmJ3KozrE/8jLrmcqJ8+jIuYS5Otu5WXXN/bgU3LdhGRaOWTyf34tXRCdftRKAjnt52Ooz6H4j0dOLgY2PoFejOdydymbh4N+o21IPbKh0YHTebANdoSuuz2Jz8Bc16NTadIojesgtlQCDFr76EfdMJ4t+4DU1BNbvHzENnJgtfaRNCQPRGpDJHVKbXqSx4/qKs+D+ikEoZEujBzJhAvGyVJFerWZxSQGZd01XfR3umyWBkWXoJabWN+NnbtN6vhaQck6GGovTx1JV9gtImmuDYwzi4jr/sGoaVrd6daVQRIia6+8cR7mxHcZOWosbfcxf+KAn75ODO1+cGrzON2eXUHMvBZ3gsNl7Wy36+VkxGNWU5synOmIjRWIVH4BsExx5AZWdZxKelrI49E97n+MOLkSrldP4QQt84ilf0o1bbZ/2m9a0yr7+sxaH/QLocPoXnPfff8BJGo2DgcPY69mWsAGBw1B3063QLcum1xbMvx4a0YsZ8uRON3sj3dw7kkYHR13X+c39fHfH0q6fDqP8JL0dbds4dyfgYf3ZkljF0wTZK23CMrZApGRZzN5E+vanVlLExcSH1zZXYhIUTtXknysAgSv79Ci6SFKKeGEtDWgl7JryHofHiRDcb+3gCozch4kNt2X/IS0qgqX7rJdf3sbdhZkwQg/3daTEKrMsu4+fsMjRtENxpb1Q26/gurYgyjZYYN0fuiPbHXmE+hq3VJJGf0pfmhp04uE4kOPYQKlvzojF/RFdUSP03exGSnZEpC/CQlxPq1ZV+fq3x9EN/8NbPScJOjAkgqp0azPwV52rT2+/Ru6ZhJ3lJXWmoWoLKrishsUfx8H8JicRyfkLBysNsjH+Osi1n8B0Vz6hjT2Hbby0quwRsHQdd9z2KmibyHplN1rTJmOrrCHj7PaI378Qm1HptWS2hbqlmU+LnZJQfxdXOh4kJjxHmmWD1db8/kcuUb/YgkcDP993EjO6h13V+QaQjnn4NdBh1M9irFKy9ZygP9YsksbSO/p9uJrXcfG/tSyGVyOgXPpluwaPQ6OrZlPQ5FQ352ISGtXrswSGUzXsDb9dcQmcOpuZYDvumfoRJZ7hoLlvHvrTIl+Hm938YdIUUp4+nNHsmRkOlxfVlUgn9/Ny4p0sQ/g42ZNQ18XVyASnV6r+t1Gx2fRM/nC2iUW9kkL87E8K8kVsoHVPXrKIgdSAGXR7u/q/gH7kGmfzKRDCqFi8CQcDEVABCFceRSeT4O9gS7GhLvrqZsiYt8Lsk7LPttNuZKIoULD+IzEZB4C3m6+v/SgRTE+V5j1J0djRGfQnu/i8TEnsIG3vLimv6uiYO3jWfg3d8iklroNf8+xi66QV08mWACVefR6+716zevxfxvruo/nYJdvFdidl/DN8nnrlhMq9/JL86mfVnPqNWU0qEdy/GJzxi1R7o5/h031nuWX4QR5WCbQ+NYGxn/+u+hhoZRqEjnt5WOoy6BeQyKQum9mbeuG4U1Tcz6LMt7Mkuv+p5JBIJCYHDGBhxGwaTjq0pX5NfnYwqOIToLbtQhYZR9t5bBASX4j+xBxU7Uzh013wEc9nrEhu8gt4hJO4YNvY9UVcvIzcxlvrKpZc00h62Su6MDmBEkCcmUWRjXgWrskpRm3l5aK+IosjRsjrWZJUhApPCfejv52a+jaZoorLwJUqz7kCCFP/INXgGvmYxW/ocgsHI2Y83UvPtYSoWL0Hm6kZObDi1YiQyQyaa+s0A5731w2W1ZFS2b0lYgPrEAtTppfiN747CqX09KJvV+8hL6k59xRcobbsQEnsIz8DXkUgtK66VbU9iY8LzFCw/iHvfCMaeeoeIuSMRRS31lV8jk7vj5HH7ddujYDBQ9NpLZIwbAZUV+D73Ep33HMKuS+x1W+NKMQlGjub8yp70HxFFgUGR0xgQMRW5zLrH7aIo8urmMzz1ywl8nWzZ88go+od6WWWtWlpfkjri6W2jw6hfAolEwvPDY/l2xgCaDSbGLtrJitN5bZqrk3cPRsTcg1QqZU/6MlJLDqAKDCJq805UYeGUf/gOobE1eA3uTNHaYxyf87VFQ21jn0Bw7EG8gj8GQU957gMUnR2JviXzkvfSw9uF+2ODCXGyI6+hhUEOnQAAIABJREFUmcUpBZyqaP8NYkyCyOb8SvYUV+OgkDEjOoBoN0fz1xrrKE6/mdrS91HYdCI49iCObpMuu4Y6s4ztg1/n9LM/UL3gIDmlvWiOHU+9vhbR+V4AqovfQBRFghxt8bO3Iatew2eHMgB4emhMu5SEhd+P3ttT1rtgakZp+pjCtOEYdPm4+T3X+rLq0MPiGGOzjhOPf8PuMe+grWgg/s1pjNz7Gk4RrYlp6uoVmIw1uHg9gFR6fQyCNjeH9BGDKP/P+6hCw5DMX0TAq2/cUJnXczRqa9mc9AVnyw7hYufFhK6PEu7V3errmgSBh9cc5e0dyYS7O7L/0dHE+VqvVK9ebA23dMTT20aHUb8C7uoRxsYHhmGjkHHnDwf4cHdqmwyhv2skY+MewlbhwPG8DRzP3YDS37/VY+8UQcUnHxDesxHX7iHkLNnNmReXW5xLIpHh5vsYoQnJOLhOoFm9h7ykblQXv40oWE7uc1YpmBbpx7hQbyQSCdsLq1iWXkxNS/tsENNiNPFTZgnJ1Wq87VTMjAnC10J5kq45lfyUfmgatmLvPJqQ2MOo7C59JC6KIpkLt7G5+wvUHMshZMYAXL2rMaGicJsW+YNluGd2w9HtVrSaE2jqNyKRSOj/m7debxIId3fkFisqlF0LoiBQsOIQCidb/MZaP9562f2IIo2168lL7oFCWIHSJpLgLvvwCpqHVGpZfaz6aDabe7xI5oJtOMf4M/rIm8S+NPl8L3hRFH/TeZfh4j3nuuy1evkPrUIyJ0/gfsdddDl4AkmXuOsy99VSWJPK+tOfnleHG5/wKC52V9fxrC3ojCZm/HCARYezSPBzZf9jowl1N/9CfT0wCgL1yDri6ddAh1G/QoZH+rLv0dH4O9vx/IZTPL7uOKY2yLK6O/gzPuFhnG09SS09wN6MFUh9vFqTbSKiqP78YyL7a3GM8uXsB+tJ++DXS86nUAXiH7kOv4iVyORuVBe/Rl5yT5obD1kcI5FIiPNw4oG4YCJdHShu0vJNaiFHymrbVYOYmhY936UVUdTYQqSrPTOiA3C0IOrSWPsLBSkDMGizcfN7joDoX5HJL+1NNJfWsmfcu5x47BtktkoGrniC+Cd646HeTedRGkxj7JHmGjg1dTE5b/gAEqp+89bDnO0QjCa6BLrxeDuVhAWoOphJc1ENgVN6I7O58d7lH2lpOkZh2jBKMidj0OZikN5BSPwJbB37WhwjGIwkvbaK7YNeozGrnOinxjHm+Dzcul2YnNXSuB9dcyKObpNRqK7tBcukVpNz/0zyHrwHJBLCFn9H2FdLkTlaz5hZQhBMHM/dwK6z32MSjQyIuJVBkdNQyKz/f9mkM3Dz4t2sTixgcJgXux8ehbeVvedyjQ4BSUc8/Rpon0+idkqcryuHHh9DrI8LCw9mcOvSvTTrrz6b3MHGlXHxc/FyCiG/OontKUsQPV2I3rITm6jO1C7+jKjBJuwC3DjzwnKyv951yfkkEglO7lMITUjBxXsO+pY0ClMHU573KCZjg+V9KORM7uTLLeE+2Mik7C2u4bvfZFb/avIaNHx/toh6nYF+vq7cEu6LUnbxz1UUBaqKXqckcyoiAn4Ry/EKmmexnvkcBT8dZlP8c5RtS8J3VDzjEt8jcEovyj/5DwDaGb0xvehB/Pb78BkRR/HyCmp3BKDTnKIm60ea9UY2nC5AKpEQ5H31HahuFAXnZGFv/+tkYfXaHEqyZlCQ0p+Wxv04uE4kNOEMetmTlzwmb0grZmv/V0l5ay12AW4M3/Ey3T+82+zLyflubL6PXdNem44fJXVAT2p/WoZ9z150OXgC9+kzrmnONu9FW8/m5C9JLT2Ak60nExIeJcL7xiQ61mh0jPxiOzsyy5gQE8Cm2cNxttBD4XohiiJJ1WqgI55+LXQY9askwKW1N/BNnbz5NbWYkV9sp/q3LOirQaWwY1Ts/QS7x1GhzmNz0hfonG2I3rQD285daPhhAVHDQOXhyPG5X1O45uhl55TJnfEJnf+b6lYM9RVfkJcYi7pm7SXDBVFujtwfF0yshyMVzTq+TS1kX3H1X9Yg5lRFPasySzEKIhNCvRkc4GE2Xm0yqinJnEpNyVsoVKEEdzmAk/ttl5z7fNb0jE8x6Yzns6apLuTs8IHU/bwGMTSM7FAjdkpnYoYMY9jWl7hp84toDg5HFKDo6FP89OCXJKaVIBgFMuqbaGiHSYeCwUjhqiPYeDvj/Rdk5psMNVTkP01uYiyNNSuxse9FUMwuAqLWobK1XM8vCgLpn2xic8+XqDuVR9g9Qxh35j28h5qvVTfoCmms/RmVfXdsHdr28iIKAmX/eY/0kUPQ5efh++zzRG/fh03YX6PhX1Sbzvozn1LVWEiYZ1cmJjxq1Xapf6S4XsOQBVs5VljD3T3DWHPPEGwtlIxeL/QmgZ9zykiuVmOLieB2ltD5d6LDqLcBZ1slmx4czozuoRwpqGbgZ1vIqb769q1yqYKh0XfQ2W8A9c2VbEpaSKO9iaiN27HtEkfTqi+JGiZFZqfi0F3z0RwruKJ57RwHEBp3Ao/ANzAZaynNmtZ65KkrsjjGVi5jfKgP0yL9cFTKOVxWxzephRSbqZu3FoIosr2gku2FVdjKZdwe5U8XD/NesL4lk4KU/jTVrcfOaRghsUcuWQIFUL4j+fes6d7hjD35DmEz+1P88vOkDuqD5sRx3KbdQd37T2PEQGe/fuebYPiOimf4hkXIGodjG1GHd9FK/rN0L7FZ5QgiHC2vu+7fx7VStj0ZXU0TQdP6nY893wgEoYWakvfJORNJXfmnKJQB+HVaRnDsIeycBl9yrKawml2j3ubUM9+jcLJl8Npn6Lt4ziWz9usqPgcE3NpYxqYvKyVj4miKX/sXck8votZvJeD1t5EqrJtRbg5BNHEifzM705ZiMOnpFz6ZQZHTLXYFvN5kVDYwaP5WzlY08OTgziyZ3h+5mROy64laZ+DH9GIy61o7K/aSNKOy8pr/y3R8c21EKZfx3YwBvDA8lqzqRgZ8tpljhdVXPY9EIqVP2ER6hY6nWa9mc/KXVCkbWg17XAIt678margMJBJKnllH4is/YTCjPX7RvFIlHv4vERp/GjunITTVbSAvMY7ass8QRcuysaHO9twfG0wPLxdqta1/bDsKKq3eIEZrNLEqs5RTlQ142CqZGRNIgIX4XVPdRvJT+qLXpuPm+xSBnTchU1iWxDS26Dnx5LfsGj0PbUUDcf++jZH7/42Qd5qUXvGU//cjVEHBRP6yidDF31LtVIlMqiDSu/cF80hlUoIHf4qIFLvHs7GViKgfWISisoHEinoa25m3XnAu6/0GHb2LokBD1ffknomhquglkMjwCv6I0IQUnDymXdLgiqJI7rd72ZTwHBW70wi4uSfjk94nYNKlj5sFUzP1FV8jk3vi6D7tqvdcv2k9qX260bh3Ny7jJ9Ll8Cmchg676nmuBxpdA1uSvyKleC+ONu6MT5hLlG+fG1ZVcbKohiELtlJYp+HtcV358OYe10XH/VKUNmn5Lq2IymYdCZ6tnRWVkvaT1/N3xGpGXRAEXn31VaZPn87dd99NQYF5L/OVV17hww8/tNY2rIpEIuHtcd1YMLUPNRo9wxZuY32qZW/4UnTxH8SQqBmYBCPbU7+hUCgiesM27BK6od+2lMjhcqROKlLn/cyvEU+SsWArpiuI5yttIwnsvAOfsMUgVVJZ8BQFKQPQahItj5FJGRHsyZ3RAbjZKDhZ2cDilALyGjRturfLUafV8/3ZIvLVzYQ723FX5wCczbRtFEWR6pJ5FGfcgijo8Q3/Fq/gDy6pOFZzIoctPV8k87MtOEX7Mergv4l6oB+5995J1tSbMZSW4Pvs83Q5egbn4aMoqknDIDYT7tUdleJi71BpE8nh6sH4+lbS48BAouaMwHHpPgSJhNX/3UjVIctlhTcSY7OO4p+PYx/qhXufTlZfT1O/nfzk3pTl3IvJUImb77OEd83EzffxS2a1A2ir1Oy/9WOO3PcFogh9F89h0Nqnr0jOVl29DMFUh4v3g0ilV960RWhpoeDpx1uV4TRNBH/0GZ1WrEXh4XHFc1xPSuoy+fX0p1Sq8wl2j2Ni18dwd7j+wi6W2J1dzvDPt1Ot0fH5rX14YXic1V8mUmvULEsvptloYniQJ6ODLXdW7ODKsZpR37FjB3q9np9++olnnnmGd99996JrVqxYQWZm+3gIXgtz+key9t4hAEz5Zi9ftPHBHuoZz6jY+1FIlezP/Im05iQif92CXbcemHZ/R0jvCmJfnoRJZ+Tk40vZGPd/FK4+etnyOolEgovXLMISUnDymIFWc4L85N5UFrxwSR35AEdb7u0SRD9fVxr1RlZmlrIxr5yW69ggpqixhe/PFlGrNdDT24UpEX6ozCh0CaYmSrOmU130KnJlAMFd9uLseafFeQWjieS31rJtwGuo00uJfGwMo4+9jen0dlK6d6Fu3Woc+vYj5uAJAl5/G5mdHfXNlZwu3A5AjIWe6Qfzqnjz+GhMohQ7FtLjv7O49a3bUTa2UNWnE1smvMf+Wz9GnXlx570bScmGUxg1OkJu72/Vh7NWk0TR2XEUpY9F15yIk8fdhHU9i1fwu8jkLpcdX/zrCTbF/x/FPx/Ha2gM4xPfI+yeIVe05/NlbBI5Lt4PXfGeW9JSSRvSj8pFC7Ht3IWYvUfwmj33L9EZEESBUwXb2J76DQaTlj5hNzM0egZKuXW6ypljXXIh4xbtRGc0seLuwcy2YotaaP1/21tczYbcCuRSCbdF+tHT26Xd6jz83bBa9sPJkycZNKhVe7lr166kpKRc8Pnp06dJTExk+vTp5ObmWmsbN4yJXQLZ9fAobl68i0fWHKWwrom3xna76uMrH+cwxsbPZUfaEk4VbEXj00CPXzaRPXk8ml2bMZ4+Qp+nnqSywovsxXs5MP0T3Pt0ott7d+I16NJNFeQKL/w6fYeTx51U5D1KbdmHNNauwSd0AfYuo8yPkUoZHOBBlJsjm/MqSKluJK++mZHBnkRZEIC5UpKqGtha0CpzOzrEi66e5j0zvTaHkoyp6FpSsHUchH/kT8gVltWs1FllHJ61kJqj2dj6u9FvyRycfCBr4nA0x44ic3Ym+L8L8bz3ASRSKTpjM2cKd5JeehgRAVdZiMUa4A/3pFLY5IPB9lZ0LStprF2Da9RtDHK2ZWdRNaZnxlH06mqK15+k0+zhxL06FRvPG58dX7D8nNa7dY7eDbpiqotfo6HqO0DEznk4XkHvYmPf7crGq5spf3MLGetTkKoUdP/P3UQ9PgbJVZQGNqv3oGtJwdF9Ogrl5b1aURSp+vpLCl98FlGrxfOBOQS98wFS278m07pZr2ZfxgrKG3JxULkxNHoGHo7WbZX6Z5YczeahVUewVchYe+9QRkRat8Oc3iSwIbecrHoNrioFUyP8cLdyVv0/DYloJTmxf/3rX4waNYohQ1o92KFDh7Jjxw7kcjmVlZW8+OKLzJ8/n82bN5Obm8uzzz5rcS6dTnfRS0F7pbhRzxO7Cylq0jMmxJlX+vihkF39G6hBbCFftx+t2ICj1I8gIQHJ2jWIy3+ARjW4uGIYdyfVuY407c4GwGFwJzweHYQq5ApaLopaFMLXKIRlSDBhlIxBJ3sCJG4WhwgiFKIkV1QhIMETA9ESLaqrjIGJImSLKgpQIUckXtKMm8S89y8TjqAyvYIENQbpbeilT4KF43ZRFKlfk0jVp3sQtUYcR3fG6/EBSNf+CD/9CCYTDBuB5NGnkLh7IIoitaZcKgwpmNCjlNjjq+iKo9TXrNdQoNZx24YcYt1tWTJSjp1pOiKBtMiXYULGAdEBEQkJ+89Q9+luDEX1SO2VuM3sjesdPZDa3JjEK5NaS/aYhahC3AlZNuv6Ti42oRC+QyGsQIIOgU7oZY9hkvSBK/GuBZHGHRlULdiHsUyNKsoL39fHoQq/+mNvlfE55OJeWmRfI0gvLQojNjQgvv82HNgLTk5InnsZyaAhV73m9aLJVEmR/ghGdDhJ/QhQ9kImubHG7bu0auafqcRZJeOTIUF08bDuy41WlHBGtKMJGa4YiZc0o+hwzq+I2NhYVKorS5a0mqfu4OCARvN7DFYQBOTy1uW2bNlCXV0ds2fPpqqqCq1WS1hYGFOmTLnknFdzY5fj5MmT9OhhWZKyrfQA+vfsxi1LdrMlvxq93JbV9wxpU41nd2NPdqf/QFl9NhWOMjxn3E6P196kYsF/qZj/CSybT5CvH/b/9wh5B5up3peJ5mAu4fffRNyrU7G9rJTjALSaJyjPnYNWswUlx/AKfB9nz1kWj8J60SoKsyW/guImUEtVDA/yJNbd0eyYP3/PepPA+txyCuo1uNm0vqm7mak7FkWR2rKPqCp8EYlEjnfoV7h43WvxTlrK6jjywCIqt5xB6WpPryUP4+KupuDJOejy81AGhxD88We4jBoLQHlDLkdz11OnLUMuU9IjcAwxfgORSeUWfxtfrToCwKsTetEjPpiynLtpqFpKREguTh63I5TVsre4BvvbR3DTo1PIXrSDlDfXUv35ATS/phH/79sInTkYqRUye/+455zFu8k2CkTfN5wu1+k3Lgp66ioXUVP8FiahGrnSH4+AN3D2vOuymgDnKN+RzOkXl1N3Kg+pQob7fX0ZseARZBYEhS6FXptH7pn92Nj3JCrW8u8VQL1vD7lz7sVQWoLjoCGEff0tSv+2ecTX+twQRIGkol3kFe5DIpHQK2QCMX4DrHb0bG6/oijywoZTzD9TSYCzHVseGkFnb+t2FyxpamFtVhnNRhNdPZ0ZEeRpMX5urWfz35G2OLRWi6l3796dffv2AXDmzBkiI3+P08ycOZO1a9fy/fffM3v2bCZMmHBZg/53wtPBhu1zRjIpNpBd2eUMWbCV4vqrTzJTym0YEXMP4Z7dqG4sIlu3k0J9Hr4vvkx8Sja+zz6PqaGe+vn/wqv6BxIeS8CxkzfZi3bya+RTJL2+ymwr1z9iY9/1vI68KOiuSEfe3VbJjOgARgZ7Iooim/IqWJlZetlabbXOwA9ni8iu1xDsZMvdnQPNGnTB1ExZ9t1UFT6PXOFDUMzuSxr0wlVHzrff9BkZz6gdz2LcsoDMW8ajKyrE56lniT2WiMuosTRp69iT/iNbkhdRpykj3Ks7U3o8S1zAUGRSy8alorGF707kXCAJ6+7/EkjkVBe/hSia6ObljEom5XhFPSaZlKhHxzAx8xNiXpiEvqaRow98yZaeL1K61XKS4vUg/5zgzPRrP3oXRRF1zRpyk+KpzH8SUdThGfgWYQlncfGadUUGvfZ0HrvGvMOu0fOoO5VHyIwBTDj7ER5zBrbJoAPU/1bG5urzmEWDKBgMFL/+MhnjR2KoKMf/tTeJ2rCtzQb9WmnRN7E9dQlnCndgr3JmbNwcuvgPvKGxZKNJ4MGVh/lwTxpRnk7sf2yM1Q16SrWa5ekltBhNjAzyZHRIR0KcNbGapz5y5EgOHjzI7bffjiiKzJs3j/Xr19Pc3Mz06dOttWy7wU4pZ9WswTz58wkWHsyg/6db2PjgsKtuhCCTyhkYOQ0HG1cSi3azL2MFZwp3khB4E6GvvYH3w09Q9tF7VH71BYavXyYwrBPi/TPJ3VhIyptryV60k7hXpxJ+/01ILQhInNORd3SbRHneY2jqN5KX1A33gH/h7vus2Y5ZEomE7l4udHK2Z0tB5fkGMYMDPOju5Yz0Tw+q0iYta7NK0VzmTV2vzack81Z0zWewdeiLf+Qq5ErzcT59vYYTjy8l/8cDyGyV9PjvLFxsC8meMBBTfT32vXoT8unn2MUlYDTpOV2wnZSSvZgEIx6OgfQJuxlPxyuTFF14MAOdUeCpP0jCKm3CcPacRUPlYtQ1P+HsMYMe3i4cKq0lsaqBXj6uKJ3t6Pr27UTMGUnSqyvJ+34/e8a9i8+IOLq9NwPXriFXtP6V0lJWR8XuNDwHROFwjV3jmtUHqCx8Hm3TUZDIcfV5FHf/fyFXXNm8TXmVJL6ykoLlrS8ZPiPj6frO7b9LvNa2rVJEMGmor1yCTOGNo/utZq/R5eeRc99daI4dRRUSStiS73HobVmO1tqUN+SyN2M5LfpGAlyjGRQ5zWx1hTXRGkzM+GE/v6QU0TPQnQ0PDMPTwXoJeYIosq+4hqPldahkUiaF+xLqbG+19TpoxWpGXSqV8sYbb1zwb+HhF6sz/S956H9GJpXy6eReBLva8/yGUwyev5XVs4Yw/CqTUSQSCd2CR6GtVCG4VJNdeZL9mSs5U7iT+IChhM97H5/Hn6bsg3epWvo1Yu6rhHXqgn7IreRvyOH4I0vI+HQLCfNuJ2BST4uegUIVREDUzzTWrqUi/wmqi15FXf0TPmGfY+do3utzUim4LcKP1JpGdhZWsbOwivTaRsaEeOPxW8ghraaRTXkVCKLI8CBPeng5m92DpmEXpVl3YDLW4Oz1AN4h/7VYDlW+K4Uj931Bc1ENbr3C6f7KKGo+eZnCw4eQOTkR/NFneN4/G6RScqsSOZm/CY2uAVulIz1DxhLm2fWyrVjP0aw3svBgBu52Kmb1uvA37O73Ig1V31Jd/CZO7tPo6e3C8fI6jpXX0c3L+Xyvd/tAd/p9M5foJ8dx+vlllG9PYnPPlwi9ayDxb07HPvAK8iCugIKVh0EUr0kWVteSQVXhSzTV/QKAo9tUPAPfQmkbcUXjtVVqUuetI+vz7QgGE67dQ+n2zh34jLg+zVAaqn9AMNXj7vOK2d9HzcoVFDz5MCa1GrdpdxD88Xzkztb1Ri0higLJxXs5XbANkNAjZCyx/oOu+Ld3vVBr9Uz5Zg+7sysY1smHtfcOxdGKOR663xLisjsS4m44stdff/31v3oTl8NkMlFZWYmXl9f5uPy1UlZWhp+f33WZ61JIJBL6h3oR5eXEmsRCfjyVR4ibA/F+V9+6sLK8hj6xw+nk1R2TYKK8IZfC2lSyK0+hcnYnZMq9eN45C1NTE037diJJ341nlBy7bn2oOl5EwYpDlO9Ixina36IRkUgkqOxicPG6D8HYgKZhMw1V32A0VGLrOMBsLbBEIsHLTkWchxNqnZE8dTNJVa0azgXqFo7WaVFIpUzu5Eush9NFBr21NOkzyrJnIYo6vEPn/9b//OL/a2OLntPP/8iJR5Zg1OiIffFmAsMrKH3+YfSFBbjeMpWI1b/iNHQYtc1l7MlYRlrpAUyCkdiAIQyNuhMPx8BLHnn++bfx1eEs1iYX8szQGEZFXfibkcldMOpLaG7YjtImHAfHrmhNJvLULTgpFfj8qaOcrY8LoXcNwqNfJPVJBZRvTyb7i+0YNVrceoYja+OD9tyeTzz5LdqKBvp+/RByC93sLGHUV1BZ+ALlOQ+i157F1rE//hHLcPN76pLiPufHa7SkfbieA7d/StX+dOxDPOk5/z56fjITx/CLJU7b8jcoimJrLbypAf9O3yGV/V6BYWpsJP/xuZS+9RoShYKQ+V/i/6/XkNlcP2/0avasNWjYk76MzPKj2CmdGBFzD2FeXW/ocXtZWRlyR1dGL9rJ4fxqJscFsfqeIdirrCf72qAz8FNGCcVNWoKdbJke5Y+TGd2JS+35Rjyb/w60xfZZV9C3g/Pc3i0UXyc7pnyzh1nLDlJcr+H5YbFt+gN3sHGlX6dbiA+8iZTivWRWHONwzjoSi3YRFzCEiM8W4Pv0c5S+8yY1Py1DlX6KqK79qLPpT8XBTLYPeo3Ayb1JmHc7ThZODWRyF3zCFuDkcQfleQ9TX/EFTbW/4BXyXxzdJpvdt71CzqROvnSua2J7QSX7S2oAFc4qOVMj/PC0vdirEoQWynMfRl39PTKFN/4RP2HnNNDsnmpP5XF41gIa0kpwjPQl/vGeNHz+GhW5OSgDgwj+6FNcxk6gRd/Eoay1ZFYcB0SC3GLoGToeJ9ur94ZNgsDH+9JQyaU8MiDK7DXu/i9SX7WU6pK3cfK4g14+rpysaOBIWS1xHk5mwwy+o+LxHh5L/g/7SXp1JWnv/UrO17uIfWUqnR4a0aZYc2N2ObXHc/AdFX9Fwi3nEEwaass+prb0QwShCaVNJJ5B83BwnXRFv0/BaCJn8W6S31iDtrwelYcjCW/NotPstt3HpWhW70TfchYnjxkXhGU0p06Qc+9d6HKysevek/BvfsAm3PqiO5aoUOezN305zfoG/FwiGRw1DRuFww3fR5lGz10LtpFZpeb+Pp34/NY+Vu0oWNzYwrrs1oS47l7ODAu0nBDXgXXo8NRvICFuDkyICWBDWjHrkouoaNQyOsrvimvZ/7xnpdyGALeo1s5NokiFOp+i2rNkVZxA4eZO+B1z8ZgyHUN1Fc37t6EqO4x7gjeiWygV+zLJ+mI72ooG3HqEorAQW1OognDxuh+JRImmYSuNNSta492OA5DJzRsO9/9n77zjm6rXP/7OapuOtBltk3QX2rLL3kuG4p4ognqd9zp+eq9bERAnIA5cOK+oqIACLkRUNrZllQ1taelKmyZtVvdKzvn9kVLlsqHDkfc/fdlzkvNNJedznuf7eZ5H6UcfnYomj4CnroZpvRMJ8z8+9dbcaKIk+1JqK9cQEDSQ2O6/EBDU67jzBLeHg3O/Jf3mt2mwVtL19lFE63NwvP4cnspKIu//D10XL8O/ezeyzGlsyP6ciuoiwgIjGZ0yhT4x485q//L3f+ev9xfzfkYutw/uyg3/M+7zKDJ5KO5mC3WVP6PwT0Cl6k9ts5vCqnrUAQoiAk+8hSCRSlD3jafr3RORB/lj3ZRN6Xc7KVqWgdKgRtU96owf+srKyqj+5gDlGw/Ra8Y1qFPjTvsaUXRTWbGI0sPXUeNahVQWSkTsPAyJH+Af2PO01xZFkZKvd7Dlutco+HQzoiDS8/ErGbnkASJGdT+ty/9cvoPlRQ/R1HAYfeJ7KPyiEAUBy+vOtezgAAAgAElEQVSvkH/7zbhtNvQPPkLifz9FEX5+foJzXbMoihws3cKWnGW4PY30j7uIYV2vQiHrmN7tv2dPqYMblmVSXFnP4+N68tpVg5C2o6Dvt1XxzZEymgWRC+PCGRGlPc5bcyb4IvXf8EXqfwJ66sNIf+BiLvtwPe9lHKa0so4vbhpJ0Fmkp/6XQD8VgxIvo1f0WA6at5BtzmBHwQ/sL9lEr6hRpHz8CcZHn6D0+dm4Vq9CK25A3X8S1ooYct/5hYLFW+j+6OV0f/CSE6ZsJVI/dNFPEaK9Dkv+PdQ4v6eucgO6mOdQ6+89oQM6QC7jwvgIMu0mAk9g0Kur+pXS3OvxNJej0t2CPnHhCVP71XkWMm5diC0jF6VRTfcpCdQtfZpKp5PA/gOJf/MdglL7UeLMYfvuVVTVV+AnVzIk8QpSDEOQnmG51YkQRZFXNhxCIoEHx5x8qhiA1vgEleUfYS99gVDdVIbo1eypqCSjzEEPbcgpb25ypR89n7iKLneM48DzK8l9dy2/3rAA3bAk+s2bRvhJMgT/u9aiJWnIAhTEXHXqfumiKFLrWk158XSa6g8ikSrRRk1HY3gEmfzMGuWUb8lm9xNfYN+ai0Qmpeu/JnjLKPWn7yJ3rjQ1HKHG+QMBwYNRBg+myVJGwT9vo2r9WhSRehI+WETouIntdv3T0dhcx6+5X2FyZKFUhDA6ZQqGsI6f8iaKIu9l5PLQtztodAu8dFl/Hm7HKX1CS4e47RYXATIpV3Y1EO+bstZp+Aa6dALG0EA23nchE5INrDpUwvh3fqG8DaahKf2CGRh/MdcNepw+MePwCM3sLPyR5Tvmkad2EvfFUrpvTCd0wkRkWWswVHxIbGojUoWU/U9/xXfJD5L3wTqEk7SB9VemENtjHfrED0CiOKM+8v+LKIo4re9RnDUBT7OdiPgFGLr89zhBF0WR3PfW8mP/J7Bl5BJ9cU+6ds2i+p0nEZubiZ2/gB4b0nAnR7P24MesPbiI6nob3QxDuWbAI3Q3Dj8vQQdvS9htxTYu7xFNymnS2Qr/aEIj7qS5MZ9K22JU/gp6alU4Gpo57Kw5o+sFhKsY+PqtXHpgPjHXDMaWkcsvo2ez+dpXT9t2tjG3gqpsM8ZL+59yollDTSamrImU5FxJU30WoeG3k9g3h/CYZ89I0F0HTGy8Yj5rxz6DfWsuMdcO4dIDLzN44R3tKugATstCQEStvx/Xmh84OKQfVevXEjrpEnpu3d2pgl5RXcx3e97A5MjCENqVK/o90CmCXtXQxNTPtnDfim0E+cl5dUxMuwp6o8fDytwytltcaAIU3NwjxifonYwvUu8kVAF+rLpzHP/8MoNPd+Yz4s01rL5rPElt0FI0QBFE/7gL6Rk1iixzGodKf2VX0U8cKNlEj6iRdF+xgqbtuyh9dhbVv35HjCinvseVWPNr2X73h2S//iN959xI1GX9j0vBevvI30aw+lLKCx+myr6Ewv2D0RgfQhc1E6ns5F9oQWjEWvgAleX/RSbXYUxaSlDo2OPOq7e42Hbne5h/3IMiLJDu1+rx/PICDc3NhF1+FXEvL4BIHTuLfyLLnIYgetCHJjI48XI0QW3X5vKVjQcBeHjsmd0UtVGPU1n+X+ylLxKqu4mhBjUHbFVkmB2kqIPPOJWuSjIw6qsHqUg/zO7HPqPkmx2UrtrlbTs785oT7pdXrckCIP7GESd8z6aGQmymmVTZlwAQFHYxEbFz8A88frvjRNSa7Oyf/VVrmj1idDf6zp2GrgOGxYC3939lxSJkgh7X3AzK312IxM+P2JdeI+Kecxu52haIokiWOY2dhT8iiAJ9YyfQJ2Yc0g52twPsLnEwZfFm8mzVDI8P54ubRlGen91u13M1NrMi14ytvol4VSBXdtET0IEjfn2cGJ+odyIKmZSPpgwnTh3Mc7/sY8Qba/j2jgsYdp71xUfxlyvpGzuBHsaRZJdlcLB0C3uK13KwdAvdo0bQ/bvvaE7bRslzs5BuX0EsSmqSLqcix8zmq1723rjnTUM3+Pgbt1wRgTFpMarwlj7y5vlU25eftI98c5OZ0sOTaajZhn9gP6JTlqPwP37ft3jFNnbc8yGN9hp0A6LQ1v6Me/UhFFHRxL3yBmGXXkaeNZPMzI9paK4h2F/NoIRLidWefg/4bMgpr+T7QyUMidUxIuHM/n8o/KIIi/wnTsubVFZ8iibyTrppgsly1HCkspauYWdnlAofnszELc9gWrmdPdOXkrvwZwoWb6HHY5fT7T+XIG/ZqxcFgepfslGolBgvTj3mPTxuB/bSOTgtbyOKTfgH9Scidi5BoWc2XrTJWcPBed9x+M01eBqaCe0VQ98Xp2C8pF+HCmllxac051fhnq/Elb2QgORudPnkcwJ7p57+xe1Eo7ue9NzlFNkPEqAIZnTKDRjDzqzsry0RRZF3Mw7z0Dc7afIIPHZBT569uC8KmZTydrqmqcUQV+/2MCAijHGxunPaP/fR9vhEvZORSCTMnpRKdFgg967YxoR3fuHzm0ZyVe/YNruGnzyAPjEX0N04nJyyrRwo3cI+03oOmX+lW8Iwevy4hqaNWyh99mnke79E6R9KdcTFlG/O5udhM4mdPJTUF6YQ0uX4ISfBYZMI7LMXW8mzOMoWYMq+BJVuGhFxL7c2Kamv3krp4cm4m8tQaaegT3z/uIi+qbKOzH9/TMHiLUgDFMQPlSPfswBBJiXyvgeImvEMdtHBqr1vY68pRS5V0C/uQnoaRyGXtX297WubshBFePiCHmclXlrjY7isH2ArfZHQ8FsYZtCQ5agh3eykS2jQWQuhRCIh9tohRF8xgNz313Hg2RXsm/klue+ubW07a0s/jNtaTeKtY5C1dOgThAacloXYS+cgeJzI/eIIj30elfaGM6qR9jQ0kfPWTxyc8y3NrloCY7T0eWYy8TeNapc2t6dCEDyUvf8Cda8DjVbCb7uLmHmvIAvsvDSvraaETdlfUN3gIFKVwJiUGwn07/jBPZX1Tfzzq60s31uENtCfj6eO4JLu7Tuy9ZhBTHER9D2LSgsf7Y9P1P8g3Dk0CWNoIFM+3cx1n2zijasGc+/I0xukzgaFzJ9e0WPoZhhGjmU7B0o3caBkE1nmdLolDaHH+rU0/bSB0ueexj9rKUHKSFwhF1D81VZKvtlB17sn0uupq4+bOiaVBRERNw+VbgqW/Lupsn1OjetHImLnIxfyKT40H1F0Ex77EhrDg8cJm3XjITJue4e6YhuqeBW6up+R7TUR2K8/8W++Az26klb4A/kVewBIDO/LgPiLCfJvn5uJo8HNpzuPkKgNbm0Je6bI/Qwt0fobuCoWER75L5LCgsh11VJUXX/O+41ShZyU+y4i4aZRZM3/nuzXfmDbne+R8/rq1nR8/I0jEEWBKvsyKopn4G4qQioLIzz2JdT6e89o3rjgEShcvIV9s7+izmTHTx1Ev5emkXzfha0PDB2J2+kk719XUbvaiiTEj8T/fobmqs5rWOVNt2ewo2AVguihT/QF9I2bcN7+jXMh02RnyuLN5NtrGBEfzhc3jyI6rP06tgmiyEaTjR1WryHuqq4G4nz75384fKL+B+KS7lFsuPdCLv/veu7/ejtFzhrmXNr/rMe3ng65zI+eUSNJMQwh17KT/SUbOWj+lWzLVpJ7Dqbnpg00rvoZ85xnCTi8lNrAeJyKoRx+cw0Fn2yix+NXkPLAxa3p36MEBPUjrlc6TsvbVJhmYsm/A39AIlMTnfT5cWl5T0MTe2csI3vBj0ikoE+sJdi8HFlwIFHzXkF75z85VJ7B/syXcQvNaIOjGJJ4BRGq05drnQ9fHXZ4W8KO7nFONb1a42O4yj/AXjqH0PBbGWbUkOuqJcPsOG8TkV9oIKnP30DS3RPYN+sr8j/dDKIJmSaQ4AEVFB0YRkNtJhKJHxrDg2ijnkQmP/nkvaOIooh59W72TF9K5QETUn8F3R+9nJ6PX4GfuuPrqwGq07aQf8ctNJWYkPWGrou+QtXt0k5ZC0CTuwFT81Yq80vwlwcyKuUGotVt++B9JoiiyMK0HB75LpMmj8AT43vxzEWpyNsxg9Lo9vBdvoX8yjo0AQquSzKi7oSHPB+nxyfqfzAGxGhJu38Sl36wnpc3HsLkqmPRjcPxbwcDilyqoLtxGMn6QeSVZ7LPtIGssnRyLNtI6j+IXls20fjNakrnPEdQ4TKqArvhaO7D3qeWcXjhL/SZfR0J/xhzTDrW20f+AUI0V2EtephK5xESe3+FX8CxTmDH7gIy/rGQyoMlKLV+6BrWElBmJezSy4h5+XUsgVV8u+8NahqdBCiCGZJ4BV0jB7R7e826JjdfHXaiDfTn1sHn5l6W++lRR96No+w1Kss/wqC/hwRVIAVVdZRU1xMdcv4jLgOjtQz96G5S/n0xOR9+QMCFqynJ+QQAlfZGdDHP4hdw4rr6/8W2NZc9T35B+eZsJFIJibeOoffsyW3WuvZsEd1uzHOfx/zSiyCR4HcrhN41tFMF3V5jZlP2F1R5bESo4hiTMrXdMkWnorK+iTu/zGDlvmJ0Qf58MnUEk7q1b7rd2dDEitwy7A1NJIQGcmWivl3uRz7aBp+o/wFJ0Iaw5f5JXP3RBpbtKcRSXc+KW9tv9rNMKidFP4SkiIEcqdjNPtMGcixbOWzdTtchA+idsYWGr77HPO8FgktX4ArsjcuaxLa73m91yhsvPrb9pcI/lujkr7BmZh4j6IJHIGv+d+yfvRyh2YNGa0Nduxl/YyRxryxHGDeYjQWrsBTnI5XI6Bk1mtSYcfjJ22/wxO/5ZMcRqpo8zBjTg8Dz6IamMT6K0/oedvNcQiNuY5hRQ0FVHRllDiaHtN1NOKCLFfVNCxDFBgJVYwiPnYcy+NR16kepyjGzd8YyTCu3AxB1WX9SX5hC2FluObQljcVF5N9xMzUZ6fjFxqF+YRB1huVooh7olPWIoshhy3a25X+PILrRyVOY1OsWpNKOF7WdJjs3tqTbRyVG8PlNo4gKbd/0d3FVHd8cKaPeLTAwMowLYnyGuD86PlH/g6IN8uenuydwyxdprNxXzOi3fmLu0Ih2vaZUKiMpciBdIvpRULGXvaYN5Fp3kGfNJHFUX3pd8ytNS77B/PJcVNZsnIp+VB6ETZe/ROQFPeg7dyragSePbmvyrWTc+g4VaTkoAiXoJZsJqi8n4p770D35OPtd28jZ8yYiItHqbgxKvJRQZft0BjuKyVlLWmE5aQUVpBeUs6/MhZ9Uwr1n0PDlVMgVEagj78FR9gqu8g+J0f8fMSFK8ivrsNQ2HNcT/lxobiyiJOdqRLGJBtmzpHR/8oyMePVlTvY/t5IjH65H9AhohybRb86NRIw+dYOd9sax4isKH7gbT2UlmmuvJ/qVeRQV9EEuiyJEc3WHr6fZ3Uj6kZUUVOzFT65kVPI0ygvqOlzQRVHk7V9zeOT7TNyCwPQJvXj6wvZNtwPsqajklxZD3KT4CFLDfYa4PwM+Uf8Do1TIWXbzaB75fievb85m6upqRh+uY2CMloExWgbFaIlog1Tu/yKVyOgS0Z+E8L4U2vazz7SOI+W7yC/fTcL4VHpdn0bjZ8tRvjqfUNsB7JKBWDcc4qchM4ibMpzU528gOOG3BxBRFDny4Xp2PbwYd20jIcpywoUMgvt2J+6NFZRECXyb+z5N7npUynAGJ17WLnuVHkHggMVFekEFvxaUk15YQbHztzn3AXIZIxPCudjoR2Qb/F01xkdwWt/FUTqPsIg7GGZQY6quJ6PMydVdz6+e3uOuoiT7SjzNViLiF1BQOuy0gt5cVcehl1eR/dpqPHWNhCQb6PvCFKKvHtRpdd4Antpaih/9D7ZPFyENDCR+4Qfobr4Vp/VtBE81GuNjSKTtN1HsRDhqy9iY/TlV9TbCQ2IZkzKV4IAwygsyO3Qdrvom7lyWwdf7iwkP9ufTqSOPGyrU1giiyHqTjUyrC6VcylVdDMT6DHF/Gnyi/gdHKpXw6pWD6KIN4cWf9rA6q5TVWaWtx2PVQQyI9gr8wBgtA2K0hLXRiEOpREpieCoJut4U2Q+y17Se/Io95FfsJX5Sb3rfmEbjx8sIfONVqh1+2BlA0dJ0TCu3k3TvhfSafhVuey2brnwZ8w+7kMkFIhU7CFXaiJ75PJ6pl7Cu+Edc+VYUsgAGJVxKd8PwNouEahub2W6yk15Qzq8FFWwtqqCqobn1uC7Inyt7xTAiPpwRiRH0j9LgJ5eRmdk2N265Ihy1/j4c5pdwWT8gXn8/hiB/DjtrsNU3ojvBgJszQRTdmPOm0lh/gLDIe9Ho/4+C0pOv2dPkJu+9tRx4fiWNtmoC9GEMeOVmEm8fi7ST90Zr9+wi/7abaMg9TGBqPxIXfYYyOQVRFHBa3kYi8Scs4s4OW48oiuRad7At/zs8gpueUaMYEDepU9LtO4pt3Lh4CwWOGsZ0ieSzaSMxtnO6vdHt4dsjFgqq6tAG+HFdkpGwdhzR6qPt8Yn6n4T7RnZjqLKW6OQe7DTZyTTZ2WGys9Nk5+v9xXy9v7j13CRdiDeSj9UxMEZLX6P6vHrLSyRS4nW9idP2wuTIYq9pHYW2fRTa9hF7RU96TdtC00dLCXr7Daoq1diFvuQsWE3+oo0IEhGPqx6lvIJI2TZ0F49FO+dZ9rr3U5z9MSAhOXIw/eIuROl3fi5rS1U9aYXlpBdUkFZQzu5SB25BbD2eHK7i2j6xDI+PYGRiBEm6kHaPULWGh3FZFmI3v0RYxJ0MM2hYmVfG1jInlyUeP470TLAWPkytaw1BoRcRGf/qSc8TBYGiZRnsnfkltQXlyEOU9Hnuerr9++KzHsva1oiCgLjsC7I+WIjY3Ezk/f8hevYLSP29Dzq1rjU0N+QSGn5ra7+D9qbZ00hG3jfkV+zGT65kTMpUYrU9OuTav0cURd7cks1jq3bhFgRmTOzNzIl92j3d7mxoYnmuGUdDM4mhgVzRRY+/zGeI+7PhE/U/GZEhSi7tEc2lPaIB7w3A5Kpjp8nOTpOt5aedJbsLWbK7EACpREJPfWhL2t4r9H0MYfidZZQmkUiI1fYgRtOdUmcOe0zrKLYfpNh+kOhru9Hrlk00f/gFIe++i7PGiLO6F4IoRafYS7ixhuiX3qdoQBhbzcsRRA+RqngGJ16ONvjsjWOiKJJdXuVNoxd498SP2KtbjytkUgbGaBmREMHw+HCGx4e3y1bF6ZAptKj1/4fdPBdX+Xt01f8HndKPQ/ZqRhg1Z10W5LC8hcv6Nv7KXhiTlpxw5jyAZe1+dj+5BOeuAqQKGSkPTKLn9ON7DHQG9dlZFD/+EOK6X5CHR5D4/keETpx0zDlOy1sAqPX3dcianLUWNmZ/TmV9BbrgGMZ2m0pwgLpDrn3MOuoauWNZBt8eMBERHMDiaSOZcJLxyG1JUVUd3+SV0eARGBQZxlifIe5Pi0/U/+RIJBJi1UHEqoO4po+3C50giByxV7dE8jYyTQ52ldrZX+Zi0fYjAPjJpKQa1Qz43f5898jQM6rLlkgkRGu6EaVOocyVxx7TOkqc2ZQ4s4m6MYWe/1hLxHufY/3vR3iaBQx33Urzfdez3rGF+tJqgvxDGRh/CfG6PmccKTe6Pew02UlrEfD0wnIcdU2tx8OUflzcPYqRCeEMj49gUKwW5Qmmw3UGGuNDOK1vYzfPJyzinwwzaPg+38I2i5NJ8cd36TsZNc7VlBc+hEwRQXS3b084gMWxq4A9Ty7BsnY/AHE3jiD1ueuP8Th0Fg0F+ZhffBb7si9AEGDwMHotWY4i8ti/QWN9NrWVP6MMGUlAUL92XZMoiuRZd7I1/zs8QjM9jCMZED8JmbTj/+1sL7Yx5dPNFDlrGdslks9uGomhA/ay95RX8kuxzxD3V+GPcdfz0aZIpRKSwlUkhauY2t9bq+z2CGSVV7ZG8jtNdvaYneww2VtfF+gno3+U9jcjXqyWLtqTp6glEglGdRKGsK5YKvPZa1pHqfMwpRzG8I9e9LrrJwr2H+JgUiMVltXIpHJSY8bTO3oMctmpI1R7bSPpv3Ol7zDZafIIrccTNMFc3D2KEQkRjIgPp0dkWJs36WkrZHINav0D2EtfwGl9l26Gh/i1VMF+WxXDjRpUfqffGmmo3Yc5dyoSiR/RyV8f1ze/qdRF2mtvUbQkDQD9xD70nTMFzUlmwHckTaUlmOe+gG3xIkS3G2XP3kTNfIYjeuNxgg5Hp7GBWn9/u66r2dPE1iPfcKR8F36yAEZ3n0Kctv0mmp0MURR5fXMWj6/ahUcUmXVhH2ZM7H1OjY/OBkEUWV9cQWZ5JUq5jKu7GojphGyWj7bFJ+p/E+QyKb0Nanob1NzWMqCl0e1hf5mLHSYbO4vtZJbYSS/0OsOPEqb0Y0C0pnV/fmC0luiwwGOEXiKRYAjrgiGsC9bKQvaa1mF25VJGHuiBaojX9WFg/CUEBxw/nlMURfLtNS2OdK+QZ1krW49LJRL6RakZnhDRKuLtbRhqazSG/+C0vIXD/DLqyH8x1KDmx8Jytpe5mBB36j1jd5OFkpwrEYQajElLUIYMaT0meAT2Tl9CwYLV4BZQ94un39yp6Cf0bu+PdFqarVbKXp1H+YfvITY2EpCUjHH602iunYxEKkVyAkOix11JZcUnyP2iCdFc2W5rc9ZaW9Lt5eiCoxnTbSohAafvvNfWOOoauX1pOt8fLCEyJIDFU0cyvgPS7Q0thrjCqjp0Sj+uTTISdh6+Gx9/HHyi/jfGXy5rjcoZ7v1dbWMzu0udx+zPr8u1sC7X0vq6yJCAlpS9jgEtqfvwYK/xKjI0ngtD76Ciupj9po3YXTZG9bwKfWhi6+ubPQJ7Sh3eVHqh19RmrW5oPR7sL2dCssHrSk+IYEicjuA/+Q1HJle3ROvP4bQspKfhUdLMDvbaKhlmVBN0kq0CwVNHSc7VuJtM6GKeRaWd/LtjAltvf5fCz7agMIYy6KWbibthGJJ2jvBOh9vpxPL6y1gXvolQV4dfbBzGJ2eiu/EmJPJT33IqKz5GFGpRR04/qV/gfMm17mTrkW/xCM10N45gYPzFnZJu31pUwY2Lt1DsrGVcVz2Lp41Er2r/SNnR0MSKFkNcl9BALvcZ4v5S+ETdxzEE+SsYmeh1hx/FWdfIrhIHO1sd9zZ+OFTKD4d+K62LUwe1CvzAGC0DovWM63ELmZmZKP2i+SnbTFpLJL6t2EZdk6f1tUaVksmpcYxsicR7G8La3enbGWgM/8ZpeQNH2SuE6e9hiEHNL0UV7LC4GBujO+58URQoO3IbDbU7UOluRmt8svWY4BHYdodX0LVDuqKeczHxY4Z35Mc5Dk91Nda3X8fy5mt4KitRROqJfm4u4bfe0epqPxWi6GkpYwtolzK2Zk8T2458S155JgpZAKO73UCc7szmybcloiiyYHMWT7Sk22dflMr0Cb3aPd0OUFhVx7cthrjB+jDGRPsMcX81fKLu47SoA/0Zn2w4Ji1ora4/Zn9+p8nOyn3FrNz3W2ldcrgKobmRI0sOIbZUlkkk0EsfxvD4CEYkeCPxOPXZjyT9MyKTh6ExPIitZDYuy9v0MTxGutnB7vJKhhrUBPxPNYLNNItqxwqUISPRJ77b+jcSPALb7nyPgsVb0A7uwgU/Psn+vKxO+ERehPp6yj94h7JXXsJttyHXaIl+YR4Rd91zVuNRa1yraW7MJzTiDmSKtu0776rzpttddeVog6MY220qIQEd39veUdfIbUvSWXWoBH2Iks9uGskFXc+ttPFs2VXuYm1RBRIJXJIQSW9d51dC+Gh7fKLu45w4WWndDpONzN8JfUOzm9GJkQxvSaUPiw9vs+Y4f0bU+gdwlL2OvexVwiLvZVCkmo0l3u5dI6J+ExlX+SfYzXNRBHQlOnkFUqk30hUFge3/fJ+CTzejGeQVdL9O8hcITU3YPv4v5pdepNlShkylImrGbCLvfQCZ6uwFo7WMLbJty9iOlO8iI+9r3EIz3Q3DGZhwSaek2zMKK7hx8WZMrjrGJ3nT7W3RufB0eASRdaYKdpdXEthiiGuLoUI+/pj4RN1Hm/D70rpr+3id2YIgsjMzk8GDzmzAyN8BmVyFxvggNtMsnNa36Kd/gq1lDnZaXQzUq/GXSamr2oSl4G6ksjCiU75tjVpFQWDbPz8g/+NNaAYmMm7Nk/i14/zskyG63diWfIZ5znM0FRchDQxE//BjGP79CHLNuZnNGusOUVe5jkDVGAKC+rTJOt2eJrblf0eudScKmT9ju00jXtfxBkJBEHl10yGeWr0bQYRnJqXy5PiOSbc3i/BVbilFVfWEtxjiQv/k/hQfp8Yn6j7aDalUguwPWmbWmagj/w9H2QIc5ldRR97HQH0Yv5Y62FNeSb8wGyWHJwMiUclf4a/09sAXBYHt//qQ/EUb0QxI6BRBFwUBx8rlmF94hobcHCR+fkTe+wCGhx8/YWna2eC0vA20XRmbq668Jd1uRRsUxZhuU1EpOz7dbq9t5NYlaazOKsWgUvLZtJGM7aB0u6m6nh1iEHVV9XQNC+KyRD3+f0Gvio9j8Ym6Dx8djEyuQmt4mArTUzgtbzBAP53tFhe7ywrQWaYiuB3oEz8gKPQCoEXQ7/6QIx9tQN0/gXE/TcdPfX4tdc8GURRxrV5F6XNPU39gHxK5nPDb7sLw+HT8o89/TKvH7aTSthi5XxzB6svO+/2OlO9uSbc30c0wjIEJlyDv4IEwAOkF5dy4eAsllXVMSDaweOqIDulqWFxVR5rZQXF1PSBjiF7N6GitzxD3N+FvKeqV9U2synehjq8mURvS2cvx8TdErb8PR9lrOMoWoNbfT/9wJbLSm2gmD43xUcIibgO8gr7j3o848t8NqPvFd6igi6JI1Ya1lD47i9qdO0AiQTtlGsbpswhIPPmI3bPFVb4IUahDrb/nvMrY3J5mtud/z2HrdhQyf31ulvYAACAASURBVMakTCUhvG1S+WeDIIi8svEQT/24G1GE5y/uy+PjerV7c6Tiqjp+NTswVdcDkKAKRFtdwdiYpHa9ro8/Fn9LUf9qbxHPbjXz7NZvGBijZXJqHNelxhGv6bjox8ffG6ksGI3xYSqKn8RuXkBiYzG17KBceiFdo54HWgT9/xaR98E61H3jGPfzU/h30L/R6ow0Sp+ZSfWvmwFQX3kNUTNmo+zetgNORNGDy7oQiVRJWMTt5/w+lXUVbMz+HGedBU2QgbHdpqFSHl8m2N7Yahr4x5I01mSbMaqUfH7TKEZ3Ob+tiVMhiiLF1fWk/U7ME0MDGW7UEBWsJDPTcpp38PFX428p6rcO6oKpuIjtLgnrcsvYabLz+KpdDI7VMjk1nutS44hVd7wBycffC3XkvTjMr+Ism48oNtKkSGW7Zy6hjhr66FTsvH8Ree+t7VBBr92dSemzs6j85ScAQi+6mKiZzxDUt3+7XK/GuYrmxkLCIv6JTH5uJrv8ij2k563E7WkiRT+UQYmXdkq6/df8cqZ+toXSyjouTDHy6dQRrU2Z2hpRFCmqriet1E5JjbdxU5fQQIYbtRjb6Zo+/hz8LUVdLpNyRRc1zwwYgK2mgW8OmPhyTyEb8qxsL7bz6PeZDIsLZ3LfOK7tE0t0JziMffz1kcqCCAq7iCrbZ0hlIcR2+wayGtlmdtD4zAry3l1LWGqLoLfzNlHdwQOYX3gG53dfAxAyeixRs54lZGj7NrRxWt4Ezm0am9vTzPaC7zls2Y5c5sfolBtJDE9t6yWeFkEQmb/hIDPX7AHghUv68tgF7ZNuF0WRwpY989JWMQ9ihFGDwSfmPvibivrv0QUHcOfQJO4cmkRFTQMr9xezfE8RG49YySiq4KFvdzIi3ivw1/SJI+pP1nPcxx+X+prtVNuXAxJE0UOIfxC9tAqKnlhK3vJthPWJZdzP09tV0BuO5FH6wjM4vloKokjQoMFEz3oO1QXj2+2aR5GIedRVbSRQNQ7/wLMbpFJVb2ND9uc4a8tQBxkY220qocqOmbv+eypa0u0/ZZuJCg3ki5tGHdONsa0QRZGCqjrSSh2Ya71i3jXMK+b6IJ+Y+/iNv72o/57w4AD+NSyZfw1Lxlpd3yrwm/KtpBVW8OC3OxmZEMHk1Diu6RPbIWMRffw1aW4spiTnakSxidDw26is+Ah76SuEvNKFkOXbEJL0jPt5OgHt1PWr0VSMed4L2BZ/DB4Pyt6pRM96htBJl3ZYdz+F50vg7MvYCir2kpa3AreniWT9YAYnXI5c1vHp9i35VqYu3oK5qp5J3Yx8cuMIdG0cLR8V819LHZS1iHlSWBDDfWLu4yT4RP0kRIYouWd4CvcMT8FSVc/KfcV8tbeQLQXlbMkv59/f7GB0YmSrwHdEZygffw087ipKcq7E02wlIu5VwiLvotq5mn1PrKf8y3ykyQZKX7+FYrmM5Da+drPVgnn+XCo+eh+xqYmA5G5EzZiN+qprOnQQjKfZjlxcg8I/gWD1JWf0GrfQzI78VeRYtiGX+jE6eQqJEX3beaXHIwgi89YfYNaavUgkMOfSfjwytmebpttFUSS/so40s52y2kYAksOCGB6lJTLw9H30ffx98Yn6GaBXKbl3ZAr3jkzBXFnXIvBFbDpiZdMRKw98vYMxXSK4LjWea3rHdEgtqo8/J6Loxpw3jca6/YRF3t0apVZ8cD3lX5YRlKxg0JrpLC53kmF2kBTWNn3x3XY7ZQvmU/7u2wj19fjFxRM1fRbaG6aednJae+Cq+AgJjaj19yKRnH5CWFW9jY3ZX+CoNaMO1DO22zRCAzs+3e5ocHPJB+v45XAZ0aGBfHHzKEYktF26XRRFjlTWkm52/Cbm6mBGGDVE+MTcxxngE/WzxBgayP+N6sb/jepGiau2VeA35FnZkGfl/pXbuaBrJNelxnFN79g2T8f5+HNTXvQota4fCQqdSGT8AgB2PfIZRR+WoUyoo8tr6UQYXyGlOZgcZw0FVXUkhp67UdNTVYXlrQVY31qAp6oKhcFIzJyX0d1yG1K/zunB73E7cFreQSSA0PDbTnt+oW0fabkraPY0khQ5iCGJV3RKun3TESs3/ZiPrd7NJd2jWDRleJt9v4+KeVqpA0udV8xT1MEM94m5j7PEJ+rnQXRYEA+M7s4Do7tjctayYl8RX+0tap0//n8rt3NBVz2TU+O4uncs2iDfl/PvjNOyEKflTfyUPTAmLQVk7H7sc3IWrEbVPYqBS6Jw1f6Aw/wyw4zPkuOsId3sIEEVeNbRuqeujvL33qbstfl4HA7kunBi5r5MxB3/QqrsnEySKHqoLF9EhekpPG47bukNyORhJz3fI7jZUfAD2WUZyKUKRiXfQJeIfh24Yi+Nbg/P/LSX+RsOIUHkpcv68+CYHm2SbhdFkTxXLWlmB9YWMe/WIubhPjH3cQ74RL2NiFEH8Z8xPfjPmB4UOWpY0bIHv/ZwGWsPl3Hfim2MSzIwOTWOq3rHoPF9Yf9W1LjWYC38DzJFBNEp3yGVqdjzxBdkv/oDqm5Gxq+dgX9EADV7FuC0LqSL4SG6hAZxpLIWU3U9sWdoyhQaG6n46APM8+fgLrciCw0lataz3slpwZ3XXKm+eivWwn/TUJuJVBpMeOxcCs0jT3p+Vb2dTdlfYK8tJSwwkrHdphEW2Pau8tOx02Tn9qVpHLRUkqAJ5qkBOm674Oyc+idCFEVyW8S8/KiYa1rEXOm7N/g4d3yi3g7EaYJ5aGwPHhrbgwJ7dYvAF/Fzjpmfc8zcs3wrE5INTE6N58pe0ah9Av+XprHuAObcG5FIFEQnr0DhH8eeJ5eQ9fIqVCleQVfqvRGr1vgE1sL7sZfNZ5jxOY5U1pJR5jytqItuNxWffIR57vM0mYqRBgVhePRJ9A88hFyt7oiPeULcTRbKi6dTZfsUAJVuGuGxc1D4GSksyzzhawpt+0nLXd6Sbh/Ykm7v2K2CRreH53/Zx7z1B/EIIveOSGHOpf3IObDvvN5XFEUOO2tJN9spr28CoHuLmOt8Yu6jDfCJejuToA3hkQt68sgFPcm3V7N8rzdFvybbzJpsM3cvlzIx2cD1feO5omc0oX/jWeN/RdxNFkzZVyB4qjF2/YKA4KHsfWopWfO/JyTZwPh1M1AafhPd0IjbsZtfwmV9jy6GR4gLUVJYVYe5puGEncJEUcSx/EvEGY9TWFqCxN+fyPv/g+HBx1BEdHxk27ouoRmn9W1sJc8ieKrwD+xLZPwCAlUnj849gpudBavJKktHLlUwMmkyXSMHdOCqvewqsXP70nT2l7mIUwfx4Q3DGJdkOK/3FEWxdTulor4JCdBDE8Jwowat7zvvow3xiXoHkqgN4bFxvXhsXC9yK6paBX51Vimrs0rxk0m5qJuRyalxXN4zGlWA78veEVQ3NLMp38raw2VsyrMSofDwZY/e5/2AJQj1lBy+BndTMbro2YRoJ7N3xjIOzfvuhIIOIJX6o416EmvBvdjNLzHM+DxFOaVklDm4Nsl4zLm1u3ZS/NiD1GzNAJmM8DvvxvjYk/gZo85r3edLbeU6rIUP0lR/CKlcQ2T8W4RF3nVKl3t1g52N2Uuw15QQFhjRkm5vv57pJ6LJ7eHFtQeYs24/bkHkX8OSmXdZf0ICzt2Ud1TM08wObC1i3lMbwjCDT8x9tA8+Ue8kksJVPDmhN09O6E1OeWWrwH9/sITvD5bgL5cyqVsUk1PjuKxH9HndWHwci9sjsLPE3up3yCiswC2IAMikEvYJIhcs/Jkf7hp3zg2GRFGgLO82Gmq2o9JNQ2Oczr5ZX3Jo7reEJOkZv24GgcYT9zoPC78Ve+k8XNb3SDA8jDEogDxXLeV1jUQE+tNstVLyzAxv4xhRRH3lNbim3ET85Vec65+kTWhuLKK86FGqHSsBCWER/yI85llkilPPMS+yHeDX3OU0exroEtGfoV2uQtHB6fa9Zge3LUlnr9lJTFggH1w/jIkpxtO/8CQIokiOo4b0st/EvJc2hGFGDRrfw7qPdsQn6n8AUiJCeWpiH56a2Ics61GBL+TbAya+PWAiQC7j4u5R9Av2oImvJl4T3GFdv/4KiKLIEXs1v7SI+IZcC5UNzQBIJDAwWsuEZAMTkg0MidNxy4drWJnnZOSba1h913hSIkLP+pq2kqepdixHGTKCyIT32D97OQdf/IbgrnrGr5t5UkEHkEj90EU9iaXgbpxl8xlufIHluWYyii0M+XkF5rnP46mqQtmjF7EvvYpq7DgyM0+8P90RCEIDDvPL2M3zEIV6lMHDiEx4nYCgUw+BEUSBbfnfk2VOQyZVMCLpOpIiB3bQqr00ewTmrT/Acz/vwy2I3DGkKy9fMeCcs2SCKJLt8KbZ7Q0+MffR8fhE/Q9G98hQZl7Yh5kX9uGgxcXyvUV8uaeQr/cX8zUwK6MUXZA/g2J1DInVMShWy+BYnc9N/z/YaxtZn2dh7WEzaw+XUeiobT2WoAnm+r7xTEg2MC5Jf9zf7vFBevp2jWXWmr2MevMnvr/zAobEnXmjk8qKxdhL56DwTyQqeQUHn/uegy98TXCXSCasm0Fg1OmnkYWG/wO7eR4u6wckGB6hy+50Ql97DpOpEJlGQ9yrbxJ++12d0jjmKKIoUuP8nvKih2luLECm0BOR8A4q3bTTPnRWNzjIb1xPvdlJqNKbblcHdWy6fX+Zk9uXprOrxEFUqDc6v6jbuUXnXjGvJs3swNHQjATorVMxzKBG7RNzHx2IT9T/wPTUh9FTH8asC/twwOLio3XbKROUbC+28WNWKT9mlbae21UXwqAYLUPidAyK1dHXqCFAcfpOXX8VGt0e0grKWZdrYe3hMjJL7IjejDphSj+u7h3LhGQDE5MNdNGdekCKRCLhqYl90KuU3LN8G+Pf+YVlt4zm0h7Rp11HXdVmyvL/iVQWRnS378ias5EDz60kODHCG6FHnzoV3boGqQJt1HTMm+8iZ/Zo4rYUI0ql1E35ByPmvYRce2bv01401udQXvggtZU/g0SOxvAQ2qgZyOSn7lVf31RNljmdrLJ0msVGuoT3Y2jXq1DIOu6h1O0RmL/hIM/8vI9mj8Ctg7rwypUDCTuHPW5BFMmyV5Ne5hVzqcQn5j46F5+o/wmQSCT0Nqi5qbuOAQO8bmBrdT3bi23sKLZ7f5rsLNldyJLdhQAoZFJSjWoGxWhbo/rkcFW7jIPsDERRZH+Zi7WHy/jlcBlb8q3UN3sA72cfnRjJ+CQ9E5INDIzRIjuHvuZ3DEkiMkTJlE83c/Wijbx73VBuH9L1pOc3NeRRcvg6QCQqeRmHXz7I/mdWeAV9/SyCYs5ciD1VVVQtOEjtQsBdTPDIYWT+ayZlMQn0DVZx9hsCbYPHU4295AUcltdBbCYwdAKR8a/hr+x+ytdVN9g5ULKFXOtOBNFNgCKICGlvRiZf26FbSYcsLm5bms5Okx2jSsl71w/jku5nbywURJFD9mrSzQ6cjV4x76NTMcyoIczf53/x0Xn4RP1PSmSIkst7xnB5zxjAO2Qiz17N9mIb24ts7DDZ2FPqZKfJzjvphwFQBSgYFONN1x8Ver3qz9On3lxZ17ovvi63DGt1Q+uxnvrQln1xI6MTIwhuoxvrZT2iWXvPRC7/cD13fZlBWVUd0yf0Pk6IPG4HJdlXILgd6BPfo+CtSvbPXk5QgjdCP1NBFwUB22efUPL0U7grypFHaZHfYSfs2t70DR1KaYGVbRYnF8Z1bLmaKIpU2ZdQUfQ47uYy5H5xRMa/QrD6ylOKsr3GzIGSTRTa9iEiEuyvoVf0KLpGDGTvnn0dJuhuj8Crmw7x9Jq9NHkEbh6YyGtXDjzrHhGCCPttVWT8TsxTw1UMM2gI9Ym5jz8APlH/iyCVSkgOV5EcruKmAYmANyW91+xkR7GN7S0R/dEWtkeJCQv83f68jgHRmjYTxPOlprGZTUesrS71Q9bK1mP6ECXTBiR4hTzJgLEd59wPjQtny/9N4pIP1jFrzV7MVfW8cfWg1uhfFJooPXw9TQ2H0RgepuRDDftmfUlQfDgT1s0gKFZ3Rtep2ZZB0aMPUrdrJ9LAQKJmPkPk/Q9QeHgQlbZFJEU9Rqi/nH0VVQw3aAj265ivb0PtHqyF/6a+Og2JJABt1Ey0UY8hlZ74gVAURSyV+ewv2YTZ5X2gVAcZ6B09lnhdL6RnMMClLcm2VnL70nS2FdvQhyh557ohXNEr5qzeo97t4bCzhgwxmPoCK1IJ9A1XMdQn5j7+YPhE/S+Mv1zG4Fgdg2N13NfyO2ddIztNXoE/KvQr9xWzcl8xAFKJhJ76UAbFeE14Q+J09IwMQy5r/7GcHkFgp+l3pWZFNpo9AgBKhYyLuhmZ2OJS76UP69C0bbfIUH69fxKXfbied9MPY61u4LNpI/GXS7EU3Edd1UaC1VdSsWQI+2Z+SVCczhuhn4HBrqnMTMnMJ7Ev/RwAzeQpxDw/F78o7x6+LmoGZUduxWmex1D9XH4qKme7xcm42PadUuZxO6gwPY3L+h4gEKy+ioi4l/ELiD/h+aIoUGw/xP6STdhqTADoQxPpFT2GqLDkDq/Y8AgCCzZlMXPNHhrdAjf2i+f1qwef0QyGZkGgpLqeoqp6iqrqWoesSJDQLzyUoQY1Kp+Y+/gD4hP1vxnqQH8mphhba3BFUaTYWct2k70loreRWWJnf5mLj7bnARDoJ2NAtPY3oY/VEas+/5Gg/1tqtjHPiquldaZEAgN+V2o2PD4cf3nnGv+MoYFsuPdCrv14I1/vL2bS+2v57NJd1FQswj+oP5XfXc/ep74iMFbH+PWzCI4/tegKDQ1Y3lpA2fw5CLW1BPbtT+xLrxIy/NiuayrdFOylL+KqWESy/jHSFHL2VFQy1KAhsB3MkKLowVX+X2ymmXjcdvwCuhEZ/xpBYRNPeL5HcJNfvpv9pZupqq8AIFbbk97RYwgPiW3z9Z0JhyuquH1JOhlFFUQEB7DwuiFc3fvkaxFEkbLahlYRL61pwNPitJRKICZESVyIEsqKGBHf1lPuffhoO3yi/jdHIpEQpwkmThPM5NQ4wLv/eMhaybZiGztazHhpBRVsyS9vfV1EcECrwA+K1TEoRntG+5OOusYWh/rxpWbxmiCuS41lQrKRcV31f8ipdqFKP364azz/+CINp20FNZa3kciN1K+/l71PfENgjJYJ62eeUtBFUcS16jtM0x+lsSAfuS6c2Hmvorv5ViSy40VaIpGjjZ5BWd4tVJbNYYh+HutMNnZaXYw+Qzf9mVJfnYGl8N801u5qGbwyD43+fiTS453cze5GcizbOGT+lbqmKqQSGUmRA+kZNbpThq+ANzp/c0s2T63eQ4Pbww1943nj6kHHjUgVRRF7QxNFVfUUVtVRXF1PU0tWCCAi0J94lZI4VSDRwUr8WjJVmZbCjvw4PnycNT5R93EccpmUPkY1fYxq7hqaBHj3t3eVONhRbPOKvcnOD4dK+eHQb2V1yeEqb918jI7BcTpSjWqaPAIb8iytKfXfl5qFBii4qnfMb6Vm2pA/RVMdf7mMj65ScuTgh9S5/fn8nSsZ8NlPvwl6wskFrT7rEMWPPUjVhnVI5HIi7/8PxsdnIA87+QhSAJX2BuwlL1JZ8QndDY+TIZexq9zFEH1Ym2QwvINXnqTKtth7Pd1NRMTOQe53fM/z+qYassrSyDZn0ORpQC7zo2fUKHoYRxLk31m+fMizVXHH0gx+LShHF+TPJ1NHcF3LgypAVWMzRdXeSLyoqo6almoJgDB/Bd01wcSrAokNCWyXDIgPHx2BT9R9nBHB/gpGd4lkdJffGoRYqlrK6kze/fkdxTY+zyzg88wCwFtaJkWk0ZMNgFwqYVRCRGtKfUC0tkP26tua5kYTpblXo5A0kbX5HgZ8VoEzRIlh0b0EJ564gYrb6aT0xWcpf38heDyETryImLmvoEzpdkbXlEhk6KJnYs6bRlXZHAbpX2JTiZ1d5ZUMO0V3utMhCs04LG9iL30OwVPtHbyS8DqBISOOO7e6wc7BUm9ZmkfwlqX1i5pIN8Mw/BXtZ1Q8HYIgsjAthyd+2EV9s4dr+sTy9jWDUSn9yHHUUFTtFXFHSxdBgEC5jO6aYOJUgcSrAn1mNx9/GdpN1AVBYPbs2eTk5ODn58fzzz9PXNxvT82rVq3ik08+QSaTkZyczOzZs5GeQy2xj85Dr1JyRa+YViexIIjk2qpaDXjbi224qmu4pLfXpT6mS+Qfxll/rng81ZTkXIWn2YJYeDvumRWI4SrmXtYfx5o9fKYLPmbvVvR4qFj0IaXPzsLtsOPfpSuxc18mdNKlZ52VCNFeh1/pC1RWLKZn78fZKpOyw+pkQOSpo/yTUev6xTt4pSHbO3gl4W3CIu48bvCKo8bM/tJNFFYcLUtT0zNqNEmRAzp8JOr/km+v5s5lGWw6YkUb6M/cKwbQM1rDj8UVreY2AD+phC6hga0irlP6/SmyQj58nC3tJupr166lqamJZcuWsWfPHubOncs777wDQENDAwsWLOD7779HqVTy0EMPsWHDBsaPH99ey/HRAUilElIiQkmJCOXmgd6yuszMzNaGOX92RNGDOXcajXV7wTqJ3dOqUBo1TNgwC51bYPInm7j+k828ec1g7h6eTPWvmyl69EHq9+9FGhxM9HNziLz3AaT+5+YVaI3Wc2+kuuxFBkS+TLrZwd6KSs7mcbi5sQhr0SPUOL4GpIRF3k149DPHDF45WpZ2oHQTpc6WsrRAvbcsLbx3h5el/S+CIPJOujc6r2vyMCBOx8X94qhVSNludR1jbotTBWIICkD2F2m85MPHqWg3Uc/MzGTUqFEA9O3blwMHDrQe8/PzY+nSpSiV3jpXt9uN/zne6M6F6gYH5qbdBJTWowkyoAkydGr60Mefg/KiR6l1rYbKvuyaHITSqGH8+pmEdNVzEbD+3gu57MN1PPfxDxhm/xtj+i8A6G76B9HPvIAiUn/eawjRXIu/shdVts/p0/NJdlikbLc4GSSe/rWCUI/DPB976UuIYgPKkOFExr9OQFC/1nNay9JKN2Gr9palRaoS6B09lih1x5el/R6vua2ZDJONGat2caDUidJPxvVDu5IapyUyKIC4ECXxocea23z4+DvRbqJeU1NDcHBw63/LZDLcbjdyuRypVIpO523IsXjxYurq6hgx4vg9vPbCVm3C7snDXpDX+rsg/7BWgdcEGVEHGQgJUCOR+G4MPsBpeRen5Q2oj2Xv9XEoIzSMXzcTVdJvRrJ+WiW/uPdQ9eUC/NxNWBN7MOrDDwgdPKTN1iGRSNFGz8Kcez211hfoF/EK2y1OsglAXu4iQCYjQC495qe/TEKd6+jglULkCgPhcfNQaW9sFWmP4Ca/Yg8HSjZRebQsTdODXtFjiVB1TlkaQFVTc2uZWWFlLeuzy/hxTxFNboHe0Roeu7A3/Qxq4kKUBCp8FiEfPiSiKJ7BM/7ZM2fOHFJTU7nkkksAGD16NJs3b249LggC8+fPp6CggNdee601aj8RjY2Nx0T6bUGjUE294KJBdHl/Ci7cNBxzjhQ5AdIwlJIwAqShBEjDCJCEdnrq0UfHIhO24u95CKFRSda00XiaI4h95wb84rwGNVEUYcM6xHffBKsFQa3lwxHXs8g4kBFRKl4cGU2AvA0fDkWBAPfNSMnHJfuKNLrj4dQRtFysRkEVcmTIJWoUSJEjIhebQMilyZ2FSD0gJUgWh0aWQpA0BDnengEdRbMITuQ4RDkOZNTh/a65ahv5ZvsRDlurCPr/9u48Pqry7vv455zZZ7InZCVhSSCAgFUQkCJKKCrWBSyVQItya+uNLyui1hsUQYvSymOl9sFyl2Jb7wdBK1RE3KBFNuGBIrgAspQtZCOErJNZMss59x8TBhICCQoOSX7v14tXkpOZk19OZvie6zrXuS6TgakDUhnTLUaui4sOoW/fvq3uzb5sp7bXXnst69ev57bbbuOLL76gZ8/GEzbMnj0bs9nMwoULWz1A7mJ+sQvx+0rY98Vi+nQdiNmWi9nWG6MpCY/PSaWrlCpXKZWuUipdJdS4y3FzChruflFQibUnkeBIJ8GRRnxDy95mjrrwD70E2uL16bZec717LwV7Z6FpKoemXoeqZzBq4zPE9gotAuL+6guOP/kYzi2bUcxmUp74L9J/+RR9TFYK/2cj/zhYyn9tP8Wq+0ecc6/0t+GsfJHig+PoErecPll/ZfvuvWR2y8YbDOINaLj9Hmpqd1HnKcJPNAFDBkFDBvVBFaemo+ge7MG92IP7UPGhYcRj6Ivb0JcyxcERgIbTfauqYjUasBpULEYVW9PegIbvNfpoVDGr6gVDd+fOnfS/5hqKnd5QS7zWTZm7/vSPxawqdI+y8mVBBQs3fE1dfYDRvTNY9OMhZFzGaYEvpK29nttavdA2a75cvkmD9rKF+qhRo9iyZQv5+fnous6vf/1rVq9ejdvtpm/fvqxYsYKBAwdy3333AXDvvfcyalTzM1ZdauW7/4ZZe40TR18Lb1OVeCyOPpjtvUiz5tI1uRdm2yAUYzo1nlNUukoagj4U+tXukxwp/yL8fJs5Otx1fzrsY2xJqNJ932YFfGUU7r8TLVjL0V8NJliezchPQoHuP3WK4jmzKX/9NdA04n54B5m/fglrdmgVt2jgvQdG8LO3/z9Ldx5l+Ktr+PDBkXRNuDQnf1Hxd2GxX0Ntxd9IzHiaRCVI78To0MIrp5ZRXjqDgL8Uk6UryV1eJir+JhRFwemtZE/RJg6VfUZQD2Ay2ElPHEpi3DUEdAuehpMCbzBIfUDDEwjiDWp4AxoVfh9+rfUdewqccyng9EmASVX5t2Zn/a4jjWZuy4iy0jUmNEo96A8yZcV21h4oIcZq4s/jh3Lfdd2ldS7EBVy2UFdVlTlz5jTalp2dHf58//79l+tHt8i1sRP7dJsAiwAAGW9JREFU/zoCa1cn1i5OrF1rsWY5CWZsxVO3pcmjLZitPXE4ehNvzaVPbC9M1sH4lE5Ue6obhX1x1cHwSGEAg2oi3pEaDvpQ2Kd+p2tHi29G0zwUHbybgK+AkteuwvNV39CguOxkyhYuoPjXvyJYXY01tzdZ/+dlYkfefM4+zEYDr+d/n/QYOy+t38uwBR/zwc/zuPpb3Fd+mqIoJHWeTfHBsZwqfgF4Aq/r84aFV7aiKFaSOj9LQvovUVUbla5S9hRt5Gj5V+hoOCxx9M0YTo+UgRd1W1pA08Ih7w0Ewz0DoW1nTgiafqx1B8LhfYaRZJv5nMFtuq7z+o7DPLHqM2q8fm7OTedPPx5CZrzjWx83Idq7DjmyJHVIVypf2Yt/nRefHkO1FodPzyJgcKB0VrFkubB2qQ0Ffpdagl2+xufd3XgnuoLRlEWSozfpjl5YEnuhmAZSp8VSXe8NB31FXXF4FHGIQow1kYSoMwPyEhxp2M1yffCKoWuUHn4Ab912KtdkUf3BYEaumwUn9rF30mi8+7/GEBtL5rz5JD/4EKrp/Pfeq6rCi7dfS1qMjcdXfcZNf1jLO/9xEyNyvv1I+Kj427E6BuCsWI5FqeXY7rWARnTC3SR3eQmjOYuy2qPsLtpIcdUBIHRbWt/ON9ItqT+qevFjQ4yqSpSqEnWR0w3ouk5A08PhXx/UKDywj+uv6tHocSU1bh5cvo2P9hUTbTGx6MdDeGBwjrw3hGilDhnq0UOHYVy5mgHduuH99wE8Bw/gPbgf78EDeA4coO5fJfi2OqjTo6nSuuMjCr2TCVOWD2tWQ8u+ixNrVhmBpAJcNR832r9JiSfL0Yec2F6YknviU1NwBWOoqteodJ+k0lXKsVO7OXbqzImCxegIteajznThx9o6faP/eEXr1Qc81LhPUuMpD380+pfhrFhH3ZeJFC36PlkvfY/DT/2U4LpPQVFw/DSfpBnTsaVm4Ff8mHRDi5dZHh3em9RoG5Pf3MJtf1rH/0z8Pvd8r+u3qj3UWp9F0YExGPWPQwuvdHsFe0wexyv3safovyl3hlbfC92WdiMZ8bkRCUhFUTAZFEwGleiGJWPLlDMtd13XeWPnUaa9u4Nqj4+RPVJ5bfxQsqR1LsRF6ZChfpoxIYGowdcTNfj6Rts1n4/6I4dDId8Q9t6D+3HtP4znS/Bp0dTpqfi0HgSibBgytYZWvfNM676ZrvwYLCRZe2BJ6AOmLtQrSdQFo6moN1DprqC05hClNWdus1MVA/H21FAXflQ6dcFanN5KHBYZgX8xdF3H7aulxnOSGvdJqt3lDZ+X4/E7AVDxYaWKOOUYGYbN1Bc7OPybYdiHFKI88jZBfxBX386ceCgPb3YyFC2FojM/w2SwYDZaMRmsmI02zAYrZmPDP4MNk9HK99KsvD2pM3P/cYBnPljDydqruX9IH8wGGwbV+I3C1hH3w1A3fEkdOX2f42jF1+w59LvwbWmZCX3o1/lGkmO6tLCnyCmtdTNl+Xbe/7oIh9nIwnGDeXBID2mdC/ENdOhQPx/VbMbWqze2Xr2JP2u7ruv4y07gPdDQqm8Ie/f+Q7jWVeLXY6jRYijXO+MPd+W7w617Sxcnwax9+LxnTcQDpOkKmaYsTAm5aMbOeEmkNmDnVL2JCncZFa5iOLkTgKOfbURBxWGJJcoaT5QlvsnHBOyWmA45QE/Tgji9lVQ3hHe4Be4pxx+sB3SMuLFRiU2pJMPowmGpwaKXoWqnwvsJOE0UPHcTWdpujGuPYEhPw/7Uo8TeOpxOWj2+gBdfwIMv6MUX8OIPNnwdqA+dPLhPonP+AWVTBp3+7Chv/+tdIHQCd/6TAismY+Pt4ccZrdiTp3Gi+AMO7Po9bl8NiqKSkzyAvp2HE2dvfi76K4Gu6yzbdZSp7/yLKo+PETkpLL7nerolRke6NCHaLAn1i6AoCubUNMypacTcOKLR94IuF95DB/EeCAW953RX/ufH8W0149KjqdK64tOj0DuZMWX5z1y371ob7sqH0Kjh2IZ/OcZ4DNYcNGMG5U4jRkcqdQEzNb4qTtRUQDMThCqKSpQlrkngJ4S/tpmj23To+4P1Dd3lp7vMQ61vp7cCTQ8CGhZqsSkV2JVqso0u7MYqTMFSFOrO7EgHguA/ZaPuWDL1BdF4C2Jw7kgiuexTTPZ60mY8Q+rj/4XB3vpbqHRdJxD0NYT+WeEf8OILevAFvJTX1fLeniP4gx6yEy3kdrLiD9bjC3rwuGsJaP6Wf1ATRtVMn/RhXJUxDIflm80H/10pc3qYvrmIDUX7sJsNvHr3IP7z+p6oMpWrEN+KhPolYnA4cFx9DY6rr2m0XQ8G8RUeP9ON3xD6dfsP4fnKi0+LoU5PwaflEHTYULM0rF1cWLNqG0bn12JJ/wzFuINEAFco7DMADEYUNRnFnIpmTMRHLF7NgStoodbn5KS3hNIaCzSZmERVDDgscc229KMtCdjMURGfSU/Xdbx+V7ibPNz69pzEVV8DgEIAG1XYlApi1Ro6m+uw6RUYgidQFN+ZnWmgBxXqix14C9LxNoS391g0/pIojPUBjP5KTNRgVspJM3xNpx/dQebceViyLr7bWlEUTEYLJqPlgkuRXp3p5c4/r2fRjlPcnJvO8vuGhxe80bRg8ycFZ319+vv+YD31NZA34EdX9HTHbl+AtQdKeHdPIav2FFLr9TO8ezKvjR9KdpK0zoW4FCTULzPFYMDStRuWrt3g5tGNvheoqsL77wONrt179h/AueEEvoCDGi2acj2DgMEB6Srmzl7MKR7MKW5MyW7MKW7MyVWYOpWgGEJd+WYgBkiD0F9Xt4Gagm5OJqDG4dWjcAetOP2lVFWbOEE0epOXgaoYzoT9OcGfgM0Udcmud+q6Rl19VSi4G0K7xh3qMq8PuAEw4MVGBTalklRDHQ5zDRbtJKpejnLWYCuCoHkNeAqi8Rak4j3WEN4FUegnTRi8TszUYlad2JRjxKpODHgxJSVhycnB2n0Alu7ZlKZlkDP5/kvy+11IUpSVf0z5AflLNvPhvmLyFq5l9c/ySIm2oaoGrKoDq6l1A8V27tx5RQZ6tcfHB18XsXJ3IWsOFOP2hWZx6hxr5+dXJfBi/ihpnQtxCUmoR5AxPp6oQUOIGjSk0XbN56P+6JHwAL1QV/5+nAeO4N8RIKDbcOl2avRYArqdgGpFSVRRO+mYUryYk92YUk+HvgdzSgnG2GOYABOhiVFSIPzX17VYdEMyQWMCPiUGj2anLmCittpMOdH4cXB2N79BNeKwnNW6bxL81mZCP6D5cXoqGgV3tecktZ5ygloA0DHjxKZUYqOSLiYXDlMVpuAJVLW28YHTwF9lwV2QiPdYDN6CaOoLYvAV2qHMhxknJsWJWa0iVjlOklKHqVMS1pwcLN37Y83OwdI9B2t2NpbuORjjGndVn9i58xL8dVvHYTGx8j9uYsqKbfz1X4e5YcEaPnpwZJtuuZY5PazaU8jK3YWsP3QCf1ADoGenGMb2y2RsvywGZiaya9cuCXQhLjEJ9SuQajZjy+2FLbcXcFd4+86dOxnUpw++kmJ8xUX4SorxFxfhKy7GV1JEfVExnv1leDfXEdDtOHU7AT2JgG4jYLGgdlJQUzTMyd7Grf0UN+aUw5gs/8YEOIAkOBP6ugFdSyBoSMRvjMOrO3D5Lbi8FqqrY6gnmiBnuvkNqikc8rX1tRz77BPqvJXo6CgEsVCNTanAoVSTanBh4xQmTqCoZ9a/RgNdA1+pA+/x1DPhfTyK4DEV1enFrDoxK04sSiHRah2W5DisN+Zg6d7nTHDn5GDplo0x9vzd4JFmNKgsvud60mPszP3nboYt+Jj3f5bHgMzElp98hThWWce7u4+zcnchW46d5PQ8M9d2TmBsvyzG9M2kd0qsjGgX4jKTUG9jVJsNa3ZOeDrS5mg+H/7SklDwFxfjLy0Of15fXIRnTwWef9bi1yx49Bj8eioB3Yoea0LtBGpyEHOKNxz4pmQP5pQ6TInlmAA7kABw1l11etBCUE/Ar8ZTb4jB7bfg9tqwoBAVqKWroQZLoByDoRxF1c56Imh+FW9hNN6CTuFr3b7jZvQiHZPPjUl1YlZqiVKKSU6NxjogG2tOLpbu2Vi754S6zrtlY4iJuUxH/fJTFIU5o79HWqyNR975FyMWrmXF5Bu5OTc90qU1S9d1vi6rCQf558WVQGjxl2HdkhnTN5Mx/bIu2bS4QojWkVBvh1SzGUuXrli6dD3vY/RAAP/JsnDY+4qL8Jc0BH9REe7PXXhKa/AETDj1BAJ6RkM3vwElGQzJwdD1/YbWvinFjTnlFLaYUmw6xEGj0EeBgMeEqyA+PFCt/pgd7biKXhbArNc1dJmXkJwahT2nK9a8HqHgzu4R6irvlo0huu12S7fGQ0NzSYmy8dOlm7njtU/4c/5Qfjqge6TLAkJBvqOwgpVfHefdPYUcLA9dFjEZVG7plc7YflnceVVnUqLPv+KiEOLyklDvoBSjEXN6Bub0DLiu+cfomkagvBxfyZng95UU4S8upr6wCPcOJ+4SF656IwEtmYBuJ2g1o3RSUZN1DClBFIOG/7gJrQAM1V5Mqguz4iQ2FaJ6xmG9PQdr92wsZwd3VMdu3d3dP4s1UT9gzF82cN+yLZyo9fDETX0i0nUdCGpsPnqSlV8dZ9WeQopqQoMX7WYDd/fPYmy/LH7YO4NYW+vnjxdCXD4S6uK8FFXFlJKCKSUFxzXNL4Wo6zrBysqG4D+71R8K/pqTVSQP7od14lmD07plY3DI9J8XckP3FDY+fDO3Lf6E6e/voqTWzW/vGPidDCzz+oP889+lrPzqOKv3FlHhDo11iLeZmTSwO2P7ZXFzbho2k/z3IcSVRt6V4ltRFAVjYiLGxETs/a4+5/s7d+6km6yN/I30TYtnyyO3ctvidfx+035Kaz28PuH7WIyXfopgp9fPh/uKWbn7OB/tL6auPgBAWoyNKUN7MrZfFjdmp2AytN1Ji4ToCCTUhbiCZcY72PSLWxjzlw28/UUB5XVe/j75pkvS3V1e5+W9vYW8u7uQfx4sxddw61l2YjRTrg8NdBuclSS3nQnRhkioC3GFi7db+Pg/R/LTpZ/y7u5CRixcywc/zyMt5uInmymscvHunuO8u7uQTUdOojXce9Y/LZ6x/UJB3i8tTm49E6KNklAXog2wmYy8fe9wpq7cwR+3HuT7//djPnpwJLnJLd9/f+BkDSt3h4J8R2FFePv1XTqFg7wtT3YjhDhDQl2INsKgqrx69yAyYu3M+ugLbliwhvd+NoIhXTo1epyu63xeXMnKhnvI95XVNDxfYWSPVMb2z+KuqzJJj73yppUVQnw7EupCtCGKovD0D/qREm3loRXb+cF//4O37h1Osqaz6XBZuGu9oMoFgNVo4M6rOjO2fxa39+lMgt0S4d9ACHE5SagL0QY9MLgHKdE28v/fJu7+6wZiTCpV9fsAiLGamHBNV8b2z+LW3HQcDSu/CSHaPwl1Idqo2/t05p8PjWLMX9YTDAT4+ZAejOmXSV5OKubLcNubEOLKJ6EuRBs2pEsnjs/6EV98/jmDrhsY6XKEEBEmM0kI0caZjQYMci+5EAIJdSGEEKLdkFAXQggh2gkJdSGEEKKdkFAXQggh2gkJdSGEEKKdkFAXQggh2gkJdSGEEKKdkFAXQggh2gkJdSGEEKKdkFAXQggh2ok2Mfe7rusA+Hy+S7rf+vr6S7q/74LU/N2Qmr8bUvPl19bqhbZZ8+VwOvNOZ2BrKPrFPDpCnE4nBw8ejHQZQgghxHeuZ8+eREdHt+qxbSLUNU3D5XJhMplQFFm4QgghRPun6zp+vx+Hw4Gqtu5qeZsIdSGEEEK0TAbKCSGEEO2EhLoQQgjRTkioCyGEEO2EhLoQQgjRTnTYUK+oqODGG2/k8OHDkS6lVRYtWsT48eO5++67Wb58eaTLaZHf7+eJJ54gPz+fiRMnXtHH+csvv2TSpEkAFBQUMGHCBCZOnMizzz6LpmkRrq55Z9e8b98+Jk6cyKRJk3jggQc4depUhKtr3tk1n7Z69WrGjx8foYpadnbNFRUVPPTQQ/zkJz8hPz+f48ePR7i65jV9bdxzzz1MmDCBp5566op7Pfv9fp588kkmTpzIuHHjWLduXZt5D15qzR2LQ4cOMWHCBPLz83nuuecIBoMt7qdDhrrf72f27NlYrdZIl9Iq27dv5/PPP+fNN99kyZIlnDhxItIltWjjxo0EAgHeeustHn74YV555ZVIl9SsxYsX88wzz4Qnu/jNb37DtGnTWLZsGbqus27dughXeK6mNc+dO5dZs2axZMkSRo0axeLFiyNc4bma1gyhwFmxYsVFTazxXWpa80svvcQdd9zB0qVLmTZtGkeOHIlwhedqWvOrr77Kww8/zJtvvonP52PDhg2RLbCJ9957j7i4OJYtW8bixYt5/vnn28R78HJo7ljMnz+fxx9/nLfeeguv18snn3zS4n46ZKjPmzeP/Px8kpOTI11Kq3z66af07NmThx9+mClTpnDTTTdFuqQWdevWjWAwiKZp1NXVYTRemZMXZmVlsWDBgvDXe/fuZdCgQQAMHz6crVu3Rqq082pa8/z58+nduzcAwWAQi8USqdLOq2nNVVVV/Pa3v+Xpp5+OYFUX1rTmXbt2UVZWxuTJk1m9enX4dXIlaVpz7969qa6uRtd1XC7XFfc+vPXWW3n00UfDXxsMhjbxHrwcmjsWCxYs4LrrrsPn81FeXk5iYmKL++lwof7OO++QkJDADTfcEOlSWq2qqoo9e/bw+9//nl/96lf88pe/vGJbN6fZ7XaKi4sZPXo0s2bNOqfb9Upxyy23NPqPTtf18ARHDocDp9MZqdLOq2nNp09Od+3axRtvvMHkyZMjVNn5nV1zMBhk5syZPP300zgcjghXdn5Nj3NxcTExMTG8/vrrpKWlXZE9Ik1r7tq1K3PnzmX06NFUVFQwePDgCFZ3LofDQVRUFHV1dUydOpVp06a1iffg5dDcsTAYDBQXF3P77bdTVVVFt27dWtxPhwv1v//972zdupVJkyaxb98+pk+fTnl5eaTLuqC4uDiGDRuG2Wyme/fuWCwWKisrI13WBb3++usMGzaMNWvWsGrVKmbMmNEm5nM+e9Yml8tFTExMBKtpvQ8//JBnn32WP/3pTyQkJES6nAvau3cvBQUFPPfcczz++OMcOnSIuXPnRrqsFsXFxZGXlwdAXl4ee/bsiXBFLZs7dy5Lly7l448/ZsyYMbz44ouRLukcpaWl3Hvvvdx1113ccccdbfY9eCk0PRYAGRkZrF27lgkTJrTq79fhQn3p0qW88cYbLFmyhN69ezNv3jw6deoU6bIuaMCAAWzevBld1ykrK8Pj8RAXFxfpsi4oJiYmPFdxbGwsgUCgVYM8Iq1Pnz5s374dgE2bNjFw4MAIV9SyVatWhV/TmZmZkS6nRf379+eDDz5gyZIlzJ8/n5ycHGbOnBnpslo0YMAANm7cCMCOHTvIycmJcEUti42NJSoqCgj16NTW1ka4osZOnTrF/fffz5NPPsm4ceOAtvkevBSaOxZTpkzh2LFjAK2eKvbKusAimjVixAh27NjBuHHj0HWd2bNnYzAYIl3WBU2ePJmnn36aiRMn4vf7eeyxx7Db7ZEuq0XTp09n1qxZzJ8/n+7du3PLLbdEuqQLCgaDzJ07l7S0NB555BEArrvuOqZOnRrhytqf6dOn88wzz/DWW28RFRXFyy+/HOmSWvTCCy/w2GOPYTQaMZlMPP/885EuqZE//vGP1NbWsnDhQhYuXAjAzJkzeeGFF9rMe/BSae5YTJs2jRkzZmAymbDZbLzwwgst7kfmfhdCCCHaiQ7X/S6EEEK0VxLqQgghRDshoS6EEEK0ExLqQgghRDshoS6EEEK0ExLqQnQQRUVF5ObmMnv27Ebb9+3bR25uLu+8885F7/Ptt9/m/fffB2DGjBnfaB9CiEtHQl2IDiQuLo7Nmzc3mgjoww8//Maz0O3atQufz3epyhNCfEsy+YwQHYjD4aBXr17s2LGDIUOGALBlyxaGDh0KwPr163nllVfQNI3MzEzmzJlDUlISeXl53HnnnXz66ad4PB7mzZtHbW0tn3zyCdu2bQvPyrhhwwaWLVtGRUUFU6ZMuaKXVRWiPZKWuhAdzOjRo1mzZg0AX331Fbm5uZhMJioqKpg9ezZ/+MMfWL16Nddeey1z5swJPy8uLo4VK1aQn5/PokWLGDp0KHl5eUydOjW8QJLP52P58uUsWrSI3/3udxH5/YToyCTUhehg8vLy2LRpE5qm8dFHHzF69GgAbDYb/fv3p3PnzgCMHz+ebdu2hZ93Orh79OhBdXV1s/seOXIkiqLQo0cPqqqqLvNvIoRoSkJdiA7mdBf8zp072bZtW7jrXdO0Ro/TdZ1AIBD++vQ67aeXxWzO6TUJLvQYIcTlI6EuRAc0evRoXn75Zfr27Rtef9vr9fLll19SVFQEwN/+9rcW1982GAxtYvU9IToKGSgnRAc0YsQIZs6cyaOPPhrelpSUxJw5c/jFL36B3+8nPT29xXXOhw4dyvz588PL7AohIktWaRNCCCHaCel+F0IIIdoJCXUhhBCinZBQF0IIIdoJCXUhhBCinZBQF0IIIdoJCXUhhBCinZBQF0IIIdoJCXUhhBCinfhfpCqnTx+7Pe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" name="Picture 18" descr="index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1" y="1714500"/>
            <a:ext cx="4966200" cy="4394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45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5229745"/>
          </a:xfrm>
        </p:spPr>
        <p:txBody>
          <a:bodyPr anchor="b">
            <a:norm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  <a:cs typeface="Calibri"/>
              </a:rPr>
              <a:t>Synthèse</a:t>
            </a:r>
            <a:r>
              <a:rPr lang="fr-FR" sz="4000" dirty="0">
                <a:solidFill>
                  <a:schemeClr val="bg1"/>
                </a:solidFill>
                <a:cs typeface="Calibri"/>
              </a:rPr>
              <a:t/>
            </a:r>
            <a:br>
              <a:rPr lang="fr-FR" sz="4000" dirty="0">
                <a:solidFill>
                  <a:schemeClr val="bg1"/>
                </a:solidFill>
                <a:cs typeface="Calibri"/>
              </a:rPr>
            </a:br>
            <a:r>
              <a:rPr lang="fr-FR" sz="4000" dirty="0">
                <a:solidFill>
                  <a:schemeClr val="bg1"/>
                </a:solidFill>
                <a:cs typeface="Calibri"/>
              </a:rPr>
              <a:t/>
            </a:r>
            <a:br>
              <a:rPr lang="fr-FR" sz="4000" dirty="0">
                <a:solidFill>
                  <a:schemeClr val="bg1"/>
                </a:solidFill>
                <a:cs typeface="Calibri"/>
              </a:rPr>
            </a:br>
            <a:r>
              <a:rPr lang="fr-FR" sz="4000" dirty="0">
                <a:solidFill>
                  <a:schemeClr val="bg1"/>
                </a:solidFill>
                <a:cs typeface="Calibri"/>
              </a:rPr>
              <a:t/>
            </a:r>
            <a:br>
              <a:rPr lang="fr-FR" sz="4000" dirty="0">
                <a:solidFill>
                  <a:schemeClr val="bg1"/>
                </a:solidFill>
                <a:cs typeface="Calibri"/>
              </a:rPr>
            </a:br>
            <a:r>
              <a:rPr lang="fr-FR" sz="4000" dirty="0">
                <a:cs typeface="Calibri"/>
              </a:rPr>
              <a:t/>
            </a:r>
            <a:br>
              <a:rPr lang="fr-FR" sz="4000" dirty="0">
                <a:cs typeface="Calibri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-10142"/>
            <a:ext cx="6555347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 dirty="0">
              <a:cs typeface="Calibri"/>
            </a:endParaRPr>
          </a:p>
          <a:p>
            <a:pPr marL="457200" indent="-457200">
              <a:buNone/>
            </a:pPr>
            <a:endParaRPr lang="fr-FR" sz="2000" dirty="0">
              <a:cs typeface="Calibri"/>
            </a:endParaRPr>
          </a:p>
          <a:p>
            <a:pPr marL="457200" indent="-457200">
              <a:buNone/>
            </a:pPr>
            <a:endParaRPr lang="fr-FR" sz="2000" dirty="0">
              <a:cs typeface="Calibri"/>
            </a:endParaRPr>
          </a:p>
          <a:p>
            <a:pPr marL="457200" indent="-457200">
              <a:buNone/>
            </a:pPr>
            <a:endParaRPr lang="fr-FR" sz="2000" dirty="0">
              <a:cs typeface="Calibri"/>
            </a:endParaRPr>
          </a:p>
          <a:p>
            <a:pPr marL="457200" indent="-457200">
              <a:buNone/>
            </a:pPr>
            <a:endParaRPr lang="fr-FR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None/>
            </a:pPr>
            <a:endParaRPr lang="fr-FR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9CDC47-DCEE-4C57-8CED-92240D1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2105080-5383-43B7-A11E-8CD83C21CD67}"/>
              </a:ext>
            </a:extLst>
          </p:cNvPr>
          <p:cNvSpPr txBox="1">
            <a:spLocks/>
          </p:cNvSpPr>
          <p:nvPr/>
        </p:nvSpPr>
        <p:spPr>
          <a:xfrm>
            <a:off x="4810259" y="649480"/>
            <a:ext cx="6915020" cy="4777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endParaRPr lang="fr-FR" sz="20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Analyses des données d’entrées (Merging des </a:t>
            </a:r>
            <a:r>
              <a:rPr lang="fr-FR" sz="2000" dirty="0" smtClean="0">
                <a:ea typeface="+mn-lt"/>
                <a:cs typeface="+mn-lt"/>
              </a:rPr>
              <a:t>Datasets)</a:t>
            </a:r>
            <a:endParaRPr lang="fr-FR" sz="20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Plusieurs entrées ont été testées 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Choix de modèle basé sur le score </a:t>
            </a:r>
            <a:r>
              <a:rPr lang="fr-FR" sz="2000" dirty="0" smtClean="0">
                <a:ea typeface="+mn-lt"/>
                <a:cs typeface="+mn-lt"/>
              </a:rPr>
              <a:t>silhouette</a:t>
            </a:r>
            <a:endParaRPr lang="fr-FR" sz="20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ARI score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Maintenance 4 mois</a:t>
            </a:r>
          </a:p>
          <a:p>
            <a:pPr marL="0" indent="0">
              <a:buNone/>
            </a:pPr>
            <a:endParaRPr lang="fr-FR" sz="20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692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Plan</a:t>
            </a: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-10142"/>
            <a:ext cx="6555347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cs typeface="Calibri"/>
              </a:rPr>
              <a:t>Présentation du </a:t>
            </a:r>
            <a:r>
              <a:rPr lang="fr-FR" sz="2000" dirty="0" smtClean="0">
                <a:cs typeface="Calibri"/>
              </a:rPr>
              <a:t>Dataset</a:t>
            </a:r>
            <a:endParaRPr lang="fr-FR" sz="20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cs typeface="Calibri"/>
              </a:rPr>
              <a:t>Présentation Code: Etudes des </a:t>
            </a:r>
            <a:r>
              <a:rPr lang="fr-FR" sz="2000" dirty="0" smtClean="0">
                <a:cs typeface="Calibri"/>
              </a:rPr>
              <a:t>données</a:t>
            </a:r>
            <a:endParaRPr lang="fr-FR" sz="20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 smtClean="0">
                <a:cs typeface="Calibri"/>
              </a:rPr>
              <a:t>Chargement</a:t>
            </a:r>
            <a:r>
              <a:rPr lang="en-US" sz="1600" dirty="0" smtClean="0">
                <a:cs typeface="Calibri"/>
              </a:rPr>
              <a:t> des </a:t>
            </a:r>
            <a:r>
              <a:rPr lang="fr-FR" sz="1600" dirty="0" smtClean="0">
                <a:cs typeface="Calibri"/>
              </a:rPr>
              <a:t>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>
                <a:cs typeface="Calibri"/>
              </a:rPr>
              <a:t>Merge des </a:t>
            </a:r>
            <a:r>
              <a:rPr lang="fr-FR" sz="1600" dirty="0" smtClean="0">
                <a:cs typeface="Calibri"/>
              </a:rPr>
              <a:t>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 smtClean="0">
                <a:cs typeface="Calibri"/>
              </a:rPr>
              <a:t>RFM</a:t>
            </a:r>
            <a:endParaRPr lang="fr-FR" sz="16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 smtClean="0">
                <a:cs typeface="Calibri"/>
              </a:rPr>
              <a:t>Analyses des </a:t>
            </a:r>
            <a:r>
              <a:rPr lang="fr-FR" sz="1600" dirty="0" smtClean="0">
                <a:ea typeface="+mn-lt"/>
                <a:cs typeface="+mn-lt"/>
              </a:rPr>
              <a:t>données </a:t>
            </a:r>
            <a:endParaRPr lang="fr-FR" sz="16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cs typeface="Calibri"/>
              </a:rPr>
              <a:t>Modélisation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 smtClean="0">
                <a:cs typeface="Calibri"/>
              </a:rPr>
              <a:t>Modèle </a:t>
            </a:r>
            <a:r>
              <a:rPr lang="fr-FR" sz="1600" dirty="0">
                <a:cs typeface="Calibri"/>
              </a:rPr>
              <a:t>K-</a:t>
            </a:r>
            <a:r>
              <a:rPr lang="fr-FR" sz="1600" dirty="0" err="1">
                <a:cs typeface="Calibri"/>
              </a:rPr>
              <a:t>means</a:t>
            </a:r>
            <a:endParaRPr lang="fr-FR" sz="16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cs typeface="Calibri"/>
              </a:rPr>
              <a:t>Modèle DB scan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cs typeface="Calibri"/>
              </a:rPr>
              <a:t>Choix Modèle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cs typeface="Calibri"/>
              </a:rPr>
              <a:t>Fréquence du contrat de Maintenance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cs typeface="Calibri"/>
              </a:rPr>
              <a:t>Synthèse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9CDC47-DCEE-4C57-8CED-92240D1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692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520191" cy="3387497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</a:rPr>
              <a:t>Dataset</a:t>
            </a: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915020" cy="1288177"/>
          </a:xfrm>
        </p:spPr>
        <p:txBody>
          <a:bodyPr anchor="ctr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fr-FR" sz="2000" dirty="0" smtClean="0">
                <a:ea typeface="+mn-lt"/>
                <a:cs typeface="+mn-lt"/>
              </a:rPr>
              <a:t>Dataset est divisé en neuf</a:t>
            </a:r>
            <a:endParaRPr lang="fr-FR" sz="20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2DCE09-D554-4F41-9580-8AB14732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773B8E-02E7-4A51-951C-09475B61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36" y="1937657"/>
            <a:ext cx="7617498" cy="4367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943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520191" cy="3387497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cs typeface="Calibri Light"/>
              </a:rPr>
              <a:t>Présentation du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915020" cy="4777653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cs typeface="Calibri"/>
              </a:rPr>
              <a:t>Chargement</a:t>
            </a:r>
            <a:r>
              <a:rPr lang="en-US" sz="2000" dirty="0" smtClean="0">
                <a:cs typeface="Calibri"/>
              </a:rPr>
              <a:t> des </a:t>
            </a:r>
            <a:r>
              <a:rPr lang="fr-FR" sz="2000" dirty="0" smtClean="0">
                <a:cs typeface="Calibri"/>
              </a:rPr>
              <a:t>données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cs typeface="Calibri"/>
              </a:rPr>
              <a:t>Merge des </a:t>
            </a:r>
            <a:r>
              <a:rPr lang="fr-FR" sz="2000" dirty="0" smtClean="0">
                <a:cs typeface="Calibri"/>
              </a:rPr>
              <a:t>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cs typeface="Calibri"/>
              </a:rPr>
              <a:t>RFM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cs typeface="Calibri"/>
              </a:rPr>
              <a:t>Analyses des </a:t>
            </a:r>
            <a:r>
              <a:rPr lang="fr-FR" sz="2000" dirty="0" smtClean="0">
                <a:ea typeface="+mn-lt"/>
                <a:cs typeface="+mn-lt"/>
              </a:rPr>
              <a:t>données </a:t>
            </a:r>
            <a:endParaRPr lang="fr-FR" sz="2000" dirty="0" smtClean="0">
              <a:cs typeface="Calibri"/>
            </a:endParaRPr>
          </a:p>
          <a:p>
            <a:pPr>
              <a:buNone/>
            </a:pPr>
            <a:endParaRPr lang="fr-FR" sz="20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fr-FR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545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90" y="1549400"/>
            <a:ext cx="3552110" cy="368487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  <a:ea typeface="+mn-lt"/>
                <a:cs typeface="+mn-lt"/>
              </a:rPr>
              <a:t>Chargement des </a:t>
            </a:r>
            <a:r>
              <a:rPr lang="fr-FR" sz="2000" dirty="0" smtClean="0">
                <a:solidFill>
                  <a:schemeClr val="bg1"/>
                </a:solidFill>
                <a:ea typeface="+mn-lt"/>
                <a:cs typeface="+mn-lt"/>
              </a:rPr>
              <a:t>données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Merge des </a:t>
            </a:r>
            <a:r>
              <a:rPr lang="fr-FR" sz="2000" dirty="0" smtClean="0">
                <a:ea typeface="+mn-lt"/>
                <a:cs typeface="+mn-lt"/>
              </a:rPr>
              <a:t>données</a:t>
            </a:r>
            <a:endParaRPr lang="fr-FR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ea typeface="+mn-lt"/>
                <a:cs typeface="+mn-lt"/>
              </a:rPr>
              <a:t>RFM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ea typeface="+mn-lt"/>
                <a:cs typeface="+mn-lt"/>
              </a:rPr>
              <a:t>Analyses des données </a:t>
            </a:r>
          </a:p>
          <a:p>
            <a:pPr>
              <a:buFont typeface="Wingdings" panose="020B0604020202020204" pitchFamily="34" charset="0"/>
              <a:buChar char="ü"/>
            </a:pPr>
            <a:endParaRPr lang="fr-FR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cs typeface="Calibri Light"/>
              </a:rPr>
              <a:t>Présentation du Code</a:t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5000" y="1117600"/>
            <a:ext cx="666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 smtClean="0"/>
              <a:t>Lecture des fichiers csv qu’on a  en utilisant Read_csv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363788"/>
            <a:ext cx="4424363" cy="252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2364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393700"/>
            <a:ext cx="6915020" cy="1543957"/>
          </a:xfrm>
        </p:spPr>
        <p:txBody>
          <a:bodyPr anchor="ctr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ea typeface="+mn-lt"/>
                <a:cs typeface="+mn-lt"/>
              </a:rPr>
              <a:t>Merge les </a:t>
            </a:r>
            <a:r>
              <a:rPr lang="fr-FR" sz="2000" dirty="0" smtClean="0">
                <a:ea typeface="+mn-lt"/>
                <a:cs typeface="+mn-lt"/>
              </a:rPr>
              <a:t>neufs Dataset en un seul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 smtClean="0"/>
              <a:t>Merge() est utilisée pour fusionner des objets DataFrame ou Series nommés avec une jointure de style.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2DCE09-D554-4F41-9580-8AB14732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59DFF78-F2F4-477E-884F-4BED2FB1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58" y="2082800"/>
            <a:ext cx="4186042" cy="42926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523875"/>
            <a:ext cx="3519488" cy="1863725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 smtClean="0">
                <a:solidFill>
                  <a:srgbClr val="FFFFFF"/>
                </a:solidFill>
                <a:cs typeface="Calibri Light"/>
              </a:rPr>
              <a:t>Présentation du Code</a:t>
            </a:r>
            <a:br>
              <a:rPr lang="fr-FR" sz="4000" dirty="0" smtClean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 txBox="1">
            <a:spLocks/>
          </p:cNvSpPr>
          <p:nvPr/>
        </p:nvSpPr>
        <p:spPr>
          <a:xfrm>
            <a:off x="346790" y="1841500"/>
            <a:ext cx="3552110" cy="3684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Chargement des données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Merge des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données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RFM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Analyses des données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ü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278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cs typeface="Calibri Light"/>
              </a:rPr>
              <a:t>Présentation du Code</a:t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0E7431B-C5FF-4BE8-8351-53B0F254D713}"/>
              </a:ext>
            </a:extLst>
          </p:cNvPr>
          <p:cNvSpPr txBox="1">
            <a:spLocks/>
          </p:cNvSpPr>
          <p:nvPr/>
        </p:nvSpPr>
        <p:spPr>
          <a:xfrm>
            <a:off x="4019381" y="315661"/>
            <a:ext cx="6915020" cy="67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ea typeface="+mn-lt"/>
                <a:cs typeface="+mn-lt"/>
              </a:rPr>
              <a:t>Création du </a:t>
            </a:r>
            <a:r>
              <a:rPr lang="fr-FR" sz="2000" dirty="0" smtClean="0">
                <a:ea typeface="+mn-lt"/>
                <a:cs typeface="+mn-lt"/>
              </a:rPr>
              <a:t>Dataset </a:t>
            </a:r>
            <a:r>
              <a:rPr lang="fr-FR" sz="2000" dirty="0">
                <a:ea typeface="+mn-lt"/>
                <a:cs typeface="+mn-lt"/>
              </a:rPr>
              <a:t>RFM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2800" y="889000"/>
            <a:ext cx="756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1400" dirty="0" smtClean="0"/>
              <a:t>Conversion les colonnes représentant des dates  en format datetime</a:t>
            </a:r>
          </a:p>
          <a:p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1400" dirty="0" smtClean="0"/>
              <a:t>Analyse des orders délivrées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/>
          </a:p>
          <a:p>
            <a:pPr>
              <a:buFont typeface="Wingdings" pitchFamily="2" charset="2"/>
              <a:buChar char="ü"/>
            </a:pPr>
            <a:r>
              <a:rPr lang="fr-FR" sz="1400" dirty="0" smtClean="0"/>
              <a:t>Analyse</a:t>
            </a:r>
            <a:r>
              <a:rPr lang="en-US" sz="1400" dirty="0" smtClean="0"/>
              <a:t> de la </a:t>
            </a:r>
            <a:r>
              <a:rPr lang="fr-FR" sz="1400" dirty="0" smtClean="0"/>
              <a:t>colonne</a:t>
            </a:r>
            <a:r>
              <a:rPr lang="en-US" sz="1400" dirty="0" smtClean="0"/>
              <a:t> payments du dataset 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ü"/>
            </a:pPr>
            <a:r>
              <a:rPr lang="fr-FR" sz="1400" dirty="0" smtClean="0"/>
              <a:t>Conservation </a:t>
            </a:r>
            <a:r>
              <a:rPr lang="en-US" sz="1400" dirty="0" smtClean="0"/>
              <a:t> des outliers car </a:t>
            </a:r>
            <a:r>
              <a:rPr lang="fr-FR" sz="1400" dirty="0" smtClean="0"/>
              <a:t>ils forment un groupe </a:t>
            </a:r>
            <a:r>
              <a:rPr lang="en-US" sz="1400" dirty="0" smtClean="0"/>
              <a:t>important de clients 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 txBox="1">
            <a:spLocks/>
          </p:cNvSpPr>
          <p:nvPr/>
        </p:nvSpPr>
        <p:spPr>
          <a:xfrm>
            <a:off x="346790" y="1841500"/>
            <a:ext cx="3552110" cy="3684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Chargement des données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Merge des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données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RFM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Analyses des données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ü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  <p:sp>
        <p:nvSpPr>
          <p:cNvPr id="11267" name="AutoShape 3" descr="data:image/png;base64,iVBORw0KGgoAAAANSUhEUgAAAe8AAAFJCAYAAACyzKU+AAAABHNCSVQICAgIfAhkiAAAAAlwSFlzAAALEgAACxIB0t1+/AAAADh0RVh0U29mdHdhcmUAbWF0cGxvdGxpYiB2ZXJzaW9uMy4yLjIsIGh0dHA6Ly9tYXRwbG90bGliLm9yZy+WH4yJAAAd4ElEQVR4nO3db0yd9f3/8dfh36mcc1hLotNYMSN6EpoTlD/DLQEmNwzzxhJ+xNaeszCXscY1iml/a0MtVnSWdV0HMbapbcn5ZgblUNzM5rLtziqBYQm6s7UN5HTdmKm22gZtEzlHOYc/1++Gcr6e/aCllPbiA89HYuq5uE55Xzfok891rnMdh2VZlgAAgDHS7B4AAABcG+INAIBhiDcAAIYh3gAAGIZ4AwBgmAy7B5iP6elpxWIxZWZmyuFw2D0OAAA3nGVZmpiYkMvlUlpa6lrbiHjHYjGdOXPG7jEAALjpvF6vPB5PyjYj4p2ZmSnpiwPIysqyeRpg5RkaGpLP57N7DGBFSSQSOnPmTLKBX2VEvGdOlWdlZcnpdNo8DbAy8bMH2GO2l4u5YA0AAMPMK94nT55UXV1dyrY//OEPevTRR5OPu7u7VVtbqw0bNqinp0eSND4+roaGBgUCAW3atEmXLl2SJJ04cULr16/Xxo0bdeDAgcU6FgAAVoSrxru9vV3PPPOM4vF4clskEtFvfvMbzdwWfXR0VB0dHerq6lIwGFRbW5sSiYRCoZC8Xq86OztVU1OjgwcPSpKam5vV2tqqUCikkydPanh4+AYdHgAAy89V452Xl6f9+/cnH1++fFm/+tWvtHPnzuS2U6dOqaioSFlZWfJ4PMrLy9Pp06cVDodVUVEhSaqsrNTAwICi0agSiYTy8vLkcDhUXl6ugYGBG3BoAAAsT1e9YK26ulrnzp2TJE1NTampqUk7d+5MuXglGo2mXMbucrkUjUZTtrtcLo2NjSkajcrtdqfs+8EHH8xr2KGhofkdFYBFFw6H7R4BwJeu6Wrz4eFhnT17Vs8995zi8bj+/e9/q6WlRd/61rcUi8WS+8ViMXk8Hrnd7uT2WCymnJyclG1f3T4fPp+PK14BG4TDYZWUlNg9BrCixOPxORet13S1eWFhof74xz+qo6NDbW1tuueee9TU1KTCwkKFw2HF43GNjY1pZGREXq9XxcXF6u3tlST19fWppKREbrdbmZmZev/992VZlvr7+1VaWnr9RwkAwAqxKG8Vu/XWW1VXV6dAIKDHHntMW7duldPplN/v17/+9S/5/X4dPXpUTz75pCTp+eef17Zt2/TII49o3bp1uu+++xZjDACLLBQKyefzqaysTD6fT6FQyO6RAEhyWDOXjC9hM6cOOG0O3DyhUEhNTU0KBoPKzs7WZ599pvr6erW0tMjv99s9HrDsXal93KQFwKxaWloUDAZVVVWljIwMVVVVKRgMqqWlxe7RgBWPeAOYVSQSUXl5ecq28vJyRSIRmyYCMIN4A5hVQUGB+vv7U7b19/eroKDApokAzCDeAGbV1NSk+vp69fT0aHJyUj09Paqvr1dTU5PdowErnhGfKgbg5pu5KK2hoUGRSEQFBQVcrAYsEcQbwJz8fr/8fj83aQGWGE6bAwBgGOINAIBhiDcAAIYh3gAAGIZ4AwBgGOINAIBhiDcAAIYh3gAAGIZ4AwBgGOINAIBhiDcAAIYh3gAAGIZ4AwBgGOINAIBhiDcAAIYh3gAAGIZ4AwBgGOINAIBhiDcAAIYh3gAAGIZ4AwBgGOINAIBhiDcAAIYh3gAAGIZ4AwBgmHnF++TJk6qrq5MkRSIRBQIB1dXVqb6+Xh9//LEkqbu7W7W1tdqwYYN6enokSePj42poaFAgENCmTZt06dIlSdKJEye0fv16bdy4UQcOHLgRxwUAwLJ11Xi3t7frmWeeUTwelyS1tLRo165d6ujo0EMPPaT29naNjo6qo6NDXV1dCgaDamtrUyKRUCgUktfrVWdnp2pqanTw4EFJUnNzs1pbWxUKhXTy5EkNDw/f2KMEAGAZuWq88/LytH///uTjtrY2FRQUSJKmpqbkdDp16tQpFRUVKSsrSx6PR3l5eTp9+rTC4bAqKiokSZWVlRoYGFA0GlUikVBeXp4cDofKy8s1MDBwgw4PAIDl56rxrq6uVkZGRvLxbbfdJkn6+9//rldffVU//OEPFY1G5fF4kvu4XC5Fo9GU7S6XS2NjY4pGo3K73Sn7jo2NLdoBAQCw3GVcfZf/35/+9Ce9/PLLOnLkiHJzc+V2uxWLxZJfj8Vi8ng8KdtjsZhycnJm3TcnJ2de33doaGgh4wJYBOFw2O4RAHzpmuP9+9//XkePHlVHR4dWr14tSSosLNSLL76oeDyuRCKhkZEReb1eFRcXq7e3V4WFherr61NJSYncbrcyMzP1/vvv66677lJ/f7+efPLJeX1vn88np9N5rSMDuE7hcFglJSV2jwGsKPF4fM5F6zXFe2pqSi0tLbrjjjvU0NAgSfrmN7+pp556SnV1dQoEArIsS1u3bpXT6ZTf71djY6P8fr8yMzPV2toqSXr++ee1bds2TU1Nqby8XPfdd991HiIAACuHw7Isy+4hrmbmtw9W3oA9WHkDN9+V2sdNWgAAMAzxBgDAMMQbAADDEG8AAAxDvAEAMAzxBgDAMMQbAADDEG8AAAxDvAEAMAzxBgDAMMQbAADDEG8AAAxDvAEAMAzxBgDAMMQbAADDEG8AAAxDvAEAMAzxBgDAMMQbAADDEG8AAAxDvAEAMAzxBgDAMMQbAADDEG8AAAxDvAEAMAzxBgDAMMQbAADDEG8AAAxDvAEAMAzxBgDAMMQbAADDEG8AAAwzr3ifPHlSdXV1kqSzZ8/K7/crEAioublZ09PTkqTu7m7V1tZqw4YN6unpkSSNj4+roaFBgUBAmzZt0qVLlyRJJ06c0Pr167Vx40YdOHDgRhwXAADL1lXj3d7ermeeeUbxeFyStGfPHm3ZskWdnZ2yLEvHjh3T6OioOjo61NXVpWAwqLa2NiUSCYVCIXm9XnV2dqqmpkYHDx6UJDU3N6u1tVWhUEgnT57U8PDwjT1KAACWkavGOy8vT/v3708+Hh4eVllZmSSpsrJSx48f16lTp1RUVKSsrCx5PB7l5eXp9OnTCofDqqioSO47MDCgaDSqRCKhvLw8ORwOlZeXa2Bg4AYdHgAAy0/G1Xaorq7WuXPnko8ty5LD4ZAkuVwujY2NKRqNyuPxJPdxuVyKRqMp27+6r9vtTtn3gw8+mNewQ0ND8zsqAIsuHA7bPQKAL1013v8tLe1/F+uxWEw5OTlyu92KxWIp2z0eT8r2K+2bk5Mzr+/t8/nkdDqvdWQA1ykcDqukpMTuMYAVJR6Pz7lovearzdetW6fBwUFJUl9fn0pLS1VYWKhwOKx4PK6xsTGNjIzI6/WquLhYvb29yX1LSkrkdruVmZmp999/X5Zlqb+/X6WlpddxeAAArCzXvPJubGzUrl271NbWpvz8fFVXVys9PV11dXUKBAKyLEtbt26V0+mU3+9XY2Oj/H6/MjMz1draKkl6/vnntW3bNk1NTam8vFz33Xffoh8YAADLlcOyLMvuIa5m5tQBp80Be3DaHLj5rtQ+btICAIBhiDcAAIYh3gAAGIZ4AwBgGOINAIBhiDcAAIYh3gAAGIZ4AwBgGOINAIBhiDcAAIYh3gAAGIZ4AwBgGOINAIBhiDcAAIYh3gAAGIZ4AwBgGOINAIBhiDcAAIYh3gAAGIZ4AwBgGOINAIBhiDcAAIYh3gAAGIZ4AwBgGOINAIBhiDcAAIYh3gAAGIZ4AwBgGOINAIBhiDcAAIYh3gAAGIZ4AwBgmIyFPGliYkI7duzQ+fPnlZaWphdeeEEZGRnasWOHHA6H7r33XjU3NystLU3d3d3q6upSRkaGNm/erKqqKo2Pj2v79u365JNP5HK5tHfvXuXm5i72sQEAsCwtaOXd29uryclJdXV16YknntCLL76oPXv2aMuWLers7JRlWTp27JhGR0fV0dGhrq4uBYNBtbW1KZFIKBQKyev1qrOzUzU1NTp48OBiHxcAAMvWguL9jW98Q1NTU5qenlY0GlVGRoaGh4dVVlYmSaqsrNTx48d16tQpFRUVKSsrSx6PR3l5eTp9+rTC4bAqKiqS+w4MDCzeEQEAsMwt6LR5dna2zp8/r4cffliXL1/WoUOH9O6778rhcEiSXC6XxsbGFI1G5fF4ks9zuVyKRqMp22f2nY+hoaGFjAtgEYTDYbtHAPClBcX717/+tcrLy/XTn/5UH330kR577DFNTEwkvx6LxZSTkyO3261YLJay3ePxpGyf2Xc+fD6fnE7nQkYGcB3C4bBKSkrsHgNYUeLx+JyL1gWdNs/JyUmunL/2ta9pcnJS69at0+DgoCSpr69PpaWlKiwsVDgcVjwe19jYmEZGRuT1elVcXKze3t7kvvyjAADA/Dksy7Ku9UmxWEw7d+7U6OioJiYm9IMf/EA+n0+7du3SxMSE8vPztXv3bqWnp6u7u1tHjx6VZVl6/PHHVV1drc8//1yNjY0aHR1VZmamWltbdeutt875/WZ++2DlDdiDlTdw812pfQuK981GvAF7EW/g5rtS+7hJCwAAhiHeAAAYhngDAGAY4g0AgGGINwAAhiHeAAAYhngDAGAY4g1gTqFQSD6fT2VlZfL5fAqFQnaPBEALvLc5gOUvFAqpqalJwWBQ2dnZ+uyzz1RfXy9J8vv9Nk8HrGysvAHMqqWlRcFgUFVVVcrIyFBVVZWCwaBaWlrsHg1Y8Yg3gFlFIhGVl5enbCsvL1ckErFpIgAziDeAWRUUFKi/vz9lW39/vwoKCmyaCMAM4g1gVk1NTaqvr1dPT48mJyfV09Oj+vp6NTU12T0asOJxwRqAWfn9fh0/flwPP/yw4vG4nE6nNm3axMVqwBLAyhvArEKhkI4ePao77rhDaWlpuuOOO3T06FHeLgYsAXyeN4BZ3XXXXZqamtJrr72WfKvY97//faWnp+uDDz6wezxg2ePzvAFcs3PnzumVV15JeavYK6+8onPnztk9GrDiEW8Ac3rrrbdS7rD21ltv2T0SAHHBGoA55Obm6pe//KX27dunBx54QIODg9q+fbtyc3PtHg1Y8Yg3gFllZ2drenpa+/fv17Zt23T33XcrJydH2dnZdo8GrHicNgcwqw8//FAvvfSSXC6XHA6HXC6XXnrpJX344Yd2jwaseMQbwKwKCgq0du1aDQ0N6Z133tHQ0JDWrl3LHdaAJYB4A5gVd1gDli5e8wYwq5k7qTU0NCgSiaigoEAtLS3cYQ1YAog3gDn5/X75/X6Fw2GVlJTYPQ6AL3HaHAAAwxBvAAAMQ7wBADAM8QYAwDDEGwAAwxBvAHMKhUIpH0zCZ3kDSwNvFQMwq1AopKamJgWDweTnedfX10sS7/UGbLbglffhw4f16KOPqra2Vq+//rrOnj0rv9+vQCCg5uZmTU9PS5K6u7tVW1urDRs2qKenR5I0Pj6uhoYGBQIBbdq0SZcuXVqcowGwaFpaWhQMBlM+zzsYDKqlpcXu0YAVb0HxHhwc1D/+8Q+FQiF1dHTowoUL2rNnj7Zs2aLOzk5ZlqVjx45pdHRUHR0d6urqUjAYVFtbmxKJhEKhkLxerzo7O1VTU6ODBw8u9nEBuE6RSETl5eUp28rLyxWJRGyaCMCMBcW7v79fXq9XTzzxhH7yk5/owQcf1PDwsMrKyiRJlZWVOn78uE6dOqWioiJlZWXJ4/EoLy9Pp0+fVjgcVkVFRXLfgYGBxTsiAIuioKBA/f39Kdv6+/v5YBJgCVjQa96XL1/Whx9+qEOHDuncuXPavHmzLMuSw+GQJLlcLo2NjSkajcrj8SSf53K5FI1GU7bP7DsfQ0NDCxkXwAL4/X7V1dVp165duv/++3X48GG98MIL2rx5s8LhsN3jASvaguK9evVq5efnKysrS/n5+XI6nbpw4ULy67FYTDk5OXK73YrFYinbPR5PyvaZfefD5/PJ6XQuZGQA16ikpET5+flqaWlJfjDJvn37uFgNuEni8fici9YFnTYvKSnRX//6V1mWpYsXL+rzzz/Xt7/9bQ0ODkqS+vr6VFpaqsLCQoXDYcXjcY2NjWlkZERer1fFxcXq7e1N7ssHHgBLk9/vT/k8b8INLA0LWnlXVVXp3Xff1SOPPCLLsvTss89q7dq12rVrl9ra2pSfn6/q6mqlp6errq5OgUBAlmVp69atcjqd8vv9amxslN/vV2ZmplpbWxf7uAAAWLYclmVZdg9xNTOnDjhtDtiDjwQFbr4rtY87rAEAYBjiDQCAYYg3AACGId4AABiGeAMAYBjiDQCAYYg3AACGId4AABiGeAMAYBjiDQCAYYg3AACGId4AABiGeAMAYBjiDWBOoVBIPp9PZWVl8vl8CoVCdo8EQAv8PG8Ay18oFFJTU5OCwaCys7P12Wefqb6+XpLk9/ttng5Y2Vh5A5hVS0uLgsGgqqqqlJGRoaqqKgWDQbW0tNg9GrDiEW8As4pEInr99de1atUqlZaWatWqVXr99dcViUTsHg1Y8ThtDmBWq1ev1uHDh7Vv3z498MADGhwc1Pbt27V69Wq7RwNWPOINYFaffvqpsrOztX//fm3btk133323srOz9emnn9o9GrDicdocwKwmJye1atUqSZLD4ZAkrVq1SpOTk3aOBUDEG8AcHA6H1q9fr/fee0/vvPOO3nvvPa1fvz4ZcgD24bQ5gFlZlqXDhw/rjTfe0MWLF/X1r39do6OjsizL7tGAFY+VN4BZrV27Vk6nU5cuXZIkXbp0SU6nU2vXrrV5MgDEG8CcnE6n7rzzTjkcDt15551yOp12jwRAxBvAHM6fP6+MjC9eWZt5nTsjI0Pnz5+3cywAIt4A5pCVlaWnn3465YK1p59+WllZWXaPBqx4XLAGYFaJREIHDhxQUVGRsrOz1dPTowMHDiiRSNg9GrDiEW8As1q3bp1qamrU0NCgSCSigoICBQIB/e53v7N7NGDFI94AZtXU1KTHH39c4+Pjmp6e1pkzZ/TSSy/p8OHDdo8GrHi85g1gVsePH1csFlNubq4cDodyc3MVi8V0/Phxu0cDVjziDWBW7e3t2rdvny5cuKB3331XFy5c0L59+9Te3m73aMCKR7wBzCoej+vMmTMpHwl65swZxeNxu0cDVrzrivcnn3yi73znOxoZGdHZs2fl9/sVCATU3Nys6elpSVJ3d7dqa2u1YcMG9fT0SJLGx8fV0NCgQCCgTZs2Je/gBGDpSEtL05EjR7R69Wo5HA6tXr1aR44cUVoav/MDdlvwT+HExISeffbZ5KcO7dmzR1u2bFFnZ6csy9KxY8c0Ojqqjo4OdXV1KRgMqq2tTYlEQqFQSF6vV52dnaqpqdHBgwcX7YAALA7LsmRZlmpra9XT06Pa2trkNgD2WnC89+7dq40bN+q2226TJA0PD6usrEySVFlZqePHj+vUqVMqKipSVlaWPB6P8vLydPr0aYXDYVVUVCT3HRgYWIRDAbCYLMtSUVGRDh06pAcffFCHDh1SUVER8QaWgAW9VeyNN95Qbm6uKioqdOTIEUlf/KDP3ELR5XJpbGxM0WhUHo8n+TyXy6VoNJqyfWbf+RgaGlrIuAAWKBKJ6Pbbb9eFCxd0++23KxKJSJLC4bDNkwEr24Li/dvf/lYOh0MDAwOKRCJqbGxMed06FospJydHbrdbsVgsZbvH40nZPrPvfPh8Pj4YAbhJHA6HxsfHdfHiRVmWpYsXL2p6eloOh0MlJSV2jwcse/F4fM5F64JOm7/22mt69dVX1dHRoYKCAu3du1eVlZUaHByUJPX19am0tFSFhYUKh8OKx+MaGxvTyMiIvF6viouL1dvbm9yXfwiApWfm9PjMxaczf3LaHLDfot1hrbGxUbt27VJbW5vy8/NVXV2t9PR01dXVKRAIyLIsbd26VU6nU36/X42NjfL7/crMzFRra+tijQFgEWVmZkr64gLVr/4/AHs5LAN+jZ45dcBpc+DmcTgcSktL0759+/TAAw9ocHBQ27dv1/T0NKtv4Ca4Uvu4tzmAOaWlpWnHjh3JlXdaWlry9DkA+xBvAHOanJxM3pRlamqKcANLBLdKAjCrmWjPvAV05k/usAbYj59CALOanp7WLbfckox1WlqabrnlFlbfwBLAaXMAc5qamkpeXT4xMZFcfQOwFytvALNyOBxKJBJas2aNJGnNmjVKJBIEHFgCiDeAWc28HezTTz9N+ZO3iQH2I94A5pSWlqapqSlJX5xC52I1YGngJxHAnP774jQuVgOWBuINAIBhiDcAAIYh3gAAGIZ4AwBgGOINAIBhiDcAAIYh3gAAGIZ4AwBgGOINAIBhiDcAAIYh3gAAGIZ4AwBgGOINAIBhiDcAAIYh3gAAGIZ4AwBgGOINAIBhiDcAAIYh3gAAGIZ4AwBgGOINAIBhiDcAAIbJWMiTJiYmtHPnTp0/f16JREKbN2/WPffcox07dsjhcOjee+9Vc3Oz0tLS1N3dra6uLmVkZGjz5s2qqqrS+Pi4tm/frk8++UQul0t79+5Vbm7uYh8bAADL0oJW3m+++aZWr16tzs5Otbe364UXXtCePXu0ZcsWdXZ2yrIsHTt2TKOjo+ro6FBXV5eCwaDa2tqUSCQUCoXk9XrV2dmpmpoaHTx4cLGPCwCAZWtBK+/vfve7qq6uTj5OT0/X8PCwysrKJEmVlZV6++23lZaWpqKiImVlZSkrK0t5eXk6ffq0wuGwfvzjHyf3Jd4AAMzfguLtcrkkSdFoVE899ZS2bNmivXv3yuFwJL8+NjamaDQqj8eT8rxoNJqyfWbf+RgaGlrIuAAWWTgctnsEYEVbULwl6aOPPtITTzyhQCCg733ve9q3b1/ya7FYTDk5OXK73YrFYinbPR5PyvaZfefD5/PJ6XQudGQAi6SkpMTuEYBlLx6Pz7loXdBr3h9//LF+9KMfafv27XrkkUckSevWrdPg4KAkqa+vT6WlpSosLFQ4HFY8HtfY2JhGRkbk9XpVXFys3t7e5L78QwAAwPw5LMuyrvVJu3fv1p///Gfl5+cntzU1NWn37t2amJhQfn6+du/erfT0dHV3d+vo0aOyLEuPP/64qqur9fnnn6uxsVGjo6PKzMxUa2urbr311jm/38xvH6y8gZtn5mWw2Szgnw0A1+hK7VtQvG824g3cfMQbsNeV2sdNWgAAMAzxBgDAMMQbAADDEG8AAAxDvAEAMAzxBgDAMMQbAADDEG8AAAxDvAEAMAzxBgDAMMQbAADDEG8AAAxDvAEAMAzxBgDAMMQbAADDEG8AAAxDvAEAMAzxBgDAMMQbAADDEG8AAAxDvAEAMAzxBgDAMMQbAADDEG8AAAxDvAEAMAzxBgDAMMQbAADDEG8AAAxDvIFlzufzyeFwXPN/V3Ktf5fP57tJRwusDBl2DwDgxhoaGlrQ864UcMuyFjoOgEXAyhsAAMMQbwCzmmt1zaobsJ9tp82np6f13HPP6Z///KeysrK0e/du3X333XaNAyxJubm5unz5st1jpLja6+E3ypo1a3Tp0iVbvjew1NgW77/85S9KJBI6evSoTpw4oV/84hd6+eWX7RoHWJL+74v/R2vzb7V7jCXh3H9G7R4BWDJsi3c4HFZFRYUk6f7771/wRTXAcrbrsf+xe4QlY82aNXrmB0G7xwCWBNviHY1G5Xa7k4/T09M1OTmpjIy5RyLwWGn+9re/XfffsWHDBv3nP/9ZhGkWLj8/X93d3df994TD4UWYBjCfbfF2u92KxWLJx9PT01cMt/TF+1WdTueNHg1YVkZGRq777wiHwyopKVmEaQDMVzwen3PRatvV5sXFxerr65MknThxQl6v165RAAAwim0r74ceekhvv/22Nm7cKMuy9POf/9yuUQAAMIpt8U5LS9PPfvYzu749AADG4iYtAAAYhngDAGAY4g0AgGGINwAAhiHeAAAYhngDAGAY4g0AgGGINwAAhrHtJi3XwrIsSVIikbB5EmDlisfjdo8ArCgzzZtp4FcZEe+JiQlJ0pkzZ2yeBFi5+FQ/wB4TExNatWpVyjaHNVvSl5jp6WnFYjFlZmbK4XDYPQ4AADecZVmamJiQy+VSWlrqq9xGxBsAAPwvLlgDAMAwxBsAAMMQbwAADEO8AQAwDPEGcEUnT55UXV2d3WMA+Aoj3ucNwB7t7e168803dcstt9g9CoCvYOUNYE55eXnav3+/3WMA+C/EG8CcqqurlZHBCTpgqSHeAAAYhngDAGAY4g0AgGG4tzkAAIZh5Q0AgGGINwAAhiHeAAAYhngDAGAY4g0AgGGINwAAhiHeAAAYhngDAGCY/wdh3couLMrWA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4" name="Picture 23" descr="index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30" y="3060700"/>
            <a:ext cx="3955336" cy="2628900"/>
          </a:xfrm>
          <a:prstGeom prst="rect">
            <a:avLst/>
          </a:prstGeom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 l="9302"/>
          <a:stretch>
            <a:fillRect/>
          </a:stretch>
        </p:blipFill>
        <p:spPr bwMode="auto">
          <a:xfrm>
            <a:off x="8229600" y="3704971"/>
            <a:ext cx="3962400" cy="137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951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cs typeface="Calibri Light"/>
              </a:rPr>
              <a:t>Présentation du Code</a:t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0E7431B-C5FF-4BE8-8351-53B0F254D713}"/>
              </a:ext>
            </a:extLst>
          </p:cNvPr>
          <p:cNvSpPr txBox="1">
            <a:spLocks/>
          </p:cNvSpPr>
          <p:nvPr/>
        </p:nvSpPr>
        <p:spPr>
          <a:xfrm>
            <a:off x="4019381" y="315661"/>
            <a:ext cx="6915020" cy="9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ea typeface="+mn-lt"/>
                <a:cs typeface="+mn-lt"/>
              </a:rPr>
              <a:t>Création du </a:t>
            </a:r>
            <a:r>
              <a:rPr lang="fr-FR" sz="2000" dirty="0" smtClean="0">
                <a:ea typeface="+mn-lt"/>
                <a:cs typeface="+mn-lt"/>
              </a:rPr>
              <a:t>Dataset </a:t>
            </a:r>
            <a:r>
              <a:rPr lang="fr-FR" sz="2000" dirty="0">
                <a:ea typeface="+mn-lt"/>
                <a:cs typeface="+mn-lt"/>
              </a:rPr>
              <a:t>RFM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2800" y="1130300"/>
            <a:ext cx="7569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pPr>
              <a:buFont typeface="Wingdings" pitchFamily="2" charset="2"/>
              <a:buChar char="ü"/>
            </a:pPr>
            <a:r>
              <a:rPr lang="fr-FR" sz="1400" dirty="0" smtClean="0"/>
              <a:t>Créer un ensemble de données RFM 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Recency</a:t>
            </a:r>
            <a:r>
              <a:rPr lang="fr-FR" sz="1400" dirty="0" smtClean="0"/>
              <a:t> — Depuis quand le client a-t-il acheté un order ? 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Frequency</a:t>
            </a:r>
            <a:r>
              <a:rPr lang="fr-FR" sz="1400" dirty="0" smtClean="0"/>
              <a:t> — Combien  achète-il ?</a:t>
            </a:r>
          </a:p>
          <a:p>
            <a:pPr lvl="2"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en-US" sz="1400" dirty="0" smtClean="0"/>
              <a:t>Monetary</a:t>
            </a:r>
            <a:r>
              <a:rPr lang="fr-FR" sz="1400" dirty="0" smtClean="0"/>
              <a:t>— Combien dépense-il ?</a:t>
            </a:r>
          </a:p>
          <a:p>
            <a:pPr>
              <a:buFont typeface="Wingdings" pitchFamily="2" charset="2"/>
              <a:buChar char="ü"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857500"/>
            <a:ext cx="4789271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 txBox="1">
            <a:spLocks/>
          </p:cNvSpPr>
          <p:nvPr/>
        </p:nvSpPr>
        <p:spPr>
          <a:xfrm>
            <a:off x="346790" y="1841500"/>
            <a:ext cx="3552110" cy="3684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Chargement des données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Merge des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données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RFM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Analyses des données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ü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51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ED04-F095-4E27-8338-285773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2" y="143933"/>
            <a:ext cx="3520191" cy="1976219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cs typeface="Calibri Light"/>
              </a:rPr>
              <a:t>Présentation du Code</a:t>
            </a:r>
            <a:br>
              <a:rPr lang="fr-FR" sz="4000" dirty="0">
                <a:solidFill>
                  <a:srgbClr val="FFFFFF"/>
                </a:solidFill>
                <a:cs typeface="Calibri Light"/>
              </a:rPr>
            </a:br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BD1862-387C-45F2-A946-E232E57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0E7431B-C5FF-4BE8-8351-53B0F254D713}"/>
              </a:ext>
            </a:extLst>
          </p:cNvPr>
          <p:cNvSpPr txBox="1">
            <a:spLocks/>
          </p:cNvSpPr>
          <p:nvPr/>
        </p:nvSpPr>
        <p:spPr>
          <a:xfrm>
            <a:off x="4832181" y="165100"/>
            <a:ext cx="6915020" cy="630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fr-FR" sz="20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fr-FR" sz="2000" dirty="0" smtClean="0">
              <a:ea typeface="+mn-lt"/>
              <a:cs typeface="+mn-lt"/>
            </a:endParaRPr>
          </a:p>
          <a:p>
            <a:pPr marL="0" indent="0">
              <a:buFont typeface="Wingdings" pitchFamily="2" charset="2"/>
              <a:buChar char="ü"/>
            </a:pPr>
            <a:r>
              <a:rPr lang="fr-FR" sz="2000" dirty="0" smtClean="0">
                <a:ea typeface="+mn-lt"/>
                <a:cs typeface="+mn-lt"/>
              </a:rPr>
              <a:t>Histogramme </a:t>
            </a:r>
            <a:r>
              <a:rPr lang="fr-FR" sz="2000" dirty="0">
                <a:ea typeface="+mn-lt"/>
                <a:cs typeface="+mn-lt"/>
              </a:rPr>
              <a:t>des ‘Recency, Frequency et Monetary’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  <a:p>
            <a:pPr marL="457200" indent="-457200">
              <a:buNone/>
            </a:pPr>
            <a:endParaRPr lang="fr-FR" sz="2000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900D58-E76A-452B-9831-72A0D9D4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20" y="2560793"/>
            <a:ext cx="7708495" cy="213812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8C1443F3-D916-4302-A651-997FABA80686}"/>
              </a:ext>
            </a:extLst>
          </p:cNvPr>
          <p:cNvSpPr txBox="1">
            <a:spLocks/>
          </p:cNvSpPr>
          <p:nvPr/>
        </p:nvSpPr>
        <p:spPr>
          <a:xfrm>
            <a:off x="283290" y="1816100"/>
            <a:ext cx="3552110" cy="3684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Chargement des données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Merge des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données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RFM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Analyses des données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ü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9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795</TotalTime>
  <Words>480</Words>
  <Application>Microsoft Office PowerPoint</Application>
  <PresentationFormat>Custom</PresentationFormat>
  <Paragraphs>280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Ingénieur Machine Learning Projet 4 – Segmentation des clients</vt:lpstr>
      <vt:lpstr>Plan</vt:lpstr>
      <vt:lpstr>Dataset</vt:lpstr>
      <vt:lpstr>Présentation du Code</vt:lpstr>
      <vt:lpstr>Présentation du Code </vt:lpstr>
      <vt:lpstr>Présentation du Code </vt:lpstr>
      <vt:lpstr>Présentation du Code </vt:lpstr>
      <vt:lpstr>Présentation du Code </vt:lpstr>
      <vt:lpstr>Présentation du Code </vt:lpstr>
      <vt:lpstr>Modélisation </vt:lpstr>
      <vt:lpstr>Modélisation </vt:lpstr>
      <vt:lpstr>Modélisation </vt:lpstr>
      <vt:lpstr>Modélisation </vt:lpstr>
      <vt:lpstr>Modélisation </vt:lpstr>
      <vt:lpstr>Modélisation </vt:lpstr>
      <vt:lpstr> Fréquence du contrat de Maintenance  </vt:lpstr>
      <vt:lpstr> Fréquence du contrat de Maintenance  </vt:lpstr>
      <vt:lpstr>Synthèse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GHABBACH</dc:creator>
  <cp:lastModifiedBy>wha</cp:lastModifiedBy>
  <cp:revision>247</cp:revision>
  <dcterms:created xsi:type="dcterms:W3CDTF">2021-07-01T11:58:34Z</dcterms:created>
  <dcterms:modified xsi:type="dcterms:W3CDTF">2021-11-26T17:15:04Z</dcterms:modified>
</cp:coreProperties>
</file>