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3"/>
  </p:notesMasterIdLst>
  <p:sldIdLst>
    <p:sldId id="256" r:id="rId4"/>
    <p:sldId id="257" r:id="rId5"/>
    <p:sldId id="258" r:id="rId6"/>
    <p:sldId id="262" r:id="rId7"/>
    <p:sldId id="259" r:id="rId8"/>
    <p:sldId id="260" r:id="rId9"/>
    <p:sldId id="261"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2A2F6-CF41-48E7-A33D-AF1C1468D635}" type="datetimeFigureOut">
              <a:rPr lang="en-US" smtClean="0"/>
              <a:t>10/1/2024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A750B1-B0B9-456F-ADB0-267CAC800CF5}" type="slidenum">
              <a:rPr lang="en-US" smtClean="0"/>
              <a:t>‹#›</a:t>
            </a:fld>
            <a:endParaRPr lang="en-US"/>
          </a:p>
        </p:txBody>
      </p:sp>
    </p:spTree>
    <p:extLst>
      <p:ext uri="{BB962C8B-B14F-4D97-AF65-F5344CB8AC3E}">
        <p14:creationId xmlns:p14="http://schemas.microsoft.com/office/powerpoint/2010/main" val="1033417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A750B1-B0B9-456F-ADB0-267CAC800CF5}" type="slidenum">
              <a:rPr lang="en-US" smtClean="0"/>
              <a:t>2</a:t>
            </a:fld>
            <a:endParaRPr lang="en-US"/>
          </a:p>
        </p:txBody>
      </p:sp>
    </p:spTree>
    <p:extLst>
      <p:ext uri="{BB962C8B-B14F-4D97-AF65-F5344CB8AC3E}">
        <p14:creationId xmlns:p14="http://schemas.microsoft.com/office/powerpoint/2010/main" val="2611650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A750B1-B0B9-456F-ADB0-267CAC800CF5}" type="slidenum">
              <a:rPr lang="en-US" smtClean="0"/>
              <a:t>3</a:t>
            </a:fld>
            <a:endParaRPr lang="en-US"/>
          </a:p>
        </p:txBody>
      </p:sp>
    </p:spTree>
    <p:extLst>
      <p:ext uri="{BB962C8B-B14F-4D97-AF65-F5344CB8AC3E}">
        <p14:creationId xmlns:p14="http://schemas.microsoft.com/office/powerpoint/2010/main" val="4065455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A750B1-B0B9-456F-ADB0-267CAC800CF5}" type="slidenum">
              <a:rPr lang="en-US" smtClean="0"/>
              <a:t>4</a:t>
            </a:fld>
            <a:endParaRPr lang="en-US"/>
          </a:p>
        </p:txBody>
      </p:sp>
    </p:spTree>
    <p:extLst>
      <p:ext uri="{BB962C8B-B14F-4D97-AF65-F5344CB8AC3E}">
        <p14:creationId xmlns:p14="http://schemas.microsoft.com/office/powerpoint/2010/main" val="3722203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A750B1-B0B9-456F-ADB0-267CAC800CF5}" type="slidenum">
              <a:rPr lang="en-US" smtClean="0"/>
              <a:t>5</a:t>
            </a:fld>
            <a:endParaRPr lang="en-US"/>
          </a:p>
        </p:txBody>
      </p:sp>
    </p:spTree>
    <p:extLst>
      <p:ext uri="{BB962C8B-B14F-4D97-AF65-F5344CB8AC3E}">
        <p14:creationId xmlns:p14="http://schemas.microsoft.com/office/powerpoint/2010/main" val="2857375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A750B1-B0B9-456F-ADB0-267CAC800CF5}" type="slidenum">
              <a:rPr lang="en-US" smtClean="0"/>
              <a:t>6</a:t>
            </a:fld>
            <a:endParaRPr lang="en-US"/>
          </a:p>
        </p:txBody>
      </p:sp>
    </p:spTree>
    <p:extLst>
      <p:ext uri="{BB962C8B-B14F-4D97-AF65-F5344CB8AC3E}">
        <p14:creationId xmlns:p14="http://schemas.microsoft.com/office/powerpoint/2010/main" val="628442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A750B1-B0B9-456F-ADB0-267CAC800CF5}" type="slidenum">
              <a:rPr lang="en-US" smtClean="0"/>
              <a:t>7</a:t>
            </a:fld>
            <a:endParaRPr lang="en-US"/>
          </a:p>
        </p:txBody>
      </p:sp>
    </p:spTree>
    <p:extLst>
      <p:ext uri="{BB962C8B-B14F-4D97-AF65-F5344CB8AC3E}">
        <p14:creationId xmlns:p14="http://schemas.microsoft.com/office/powerpoint/2010/main" val="148864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 we do an “Inline View” in this phase? Visual Studio allows you to do that when comparing two tabs. </a:t>
            </a:r>
          </a:p>
        </p:txBody>
      </p:sp>
      <p:sp>
        <p:nvSpPr>
          <p:cNvPr id="4" name="Slide Number Placeholder 3"/>
          <p:cNvSpPr>
            <a:spLocks noGrp="1"/>
          </p:cNvSpPr>
          <p:nvPr>
            <p:ph type="sldNum" sz="quarter" idx="5"/>
          </p:nvPr>
        </p:nvSpPr>
        <p:spPr/>
        <p:txBody>
          <a:bodyPr/>
          <a:lstStyle/>
          <a:p>
            <a:fld id="{8EA750B1-B0B9-456F-ADB0-267CAC800CF5}" type="slidenum">
              <a:rPr lang="en-US" smtClean="0"/>
              <a:t>8</a:t>
            </a:fld>
            <a:endParaRPr lang="en-US"/>
          </a:p>
        </p:txBody>
      </p:sp>
    </p:spTree>
    <p:extLst>
      <p:ext uri="{BB962C8B-B14F-4D97-AF65-F5344CB8AC3E}">
        <p14:creationId xmlns:p14="http://schemas.microsoft.com/office/powerpoint/2010/main" val="454292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A750B1-B0B9-456F-ADB0-267CAC800CF5}" type="slidenum">
              <a:rPr lang="en-US" smtClean="0"/>
              <a:t>9</a:t>
            </a:fld>
            <a:endParaRPr lang="en-US"/>
          </a:p>
        </p:txBody>
      </p:sp>
    </p:spTree>
    <p:extLst>
      <p:ext uri="{BB962C8B-B14F-4D97-AF65-F5344CB8AC3E}">
        <p14:creationId xmlns:p14="http://schemas.microsoft.com/office/powerpoint/2010/main" val="2255781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05D35-45F6-98B9-0A97-B02FBA27A2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A4F10D-BF0E-576B-D478-92DF2C81EF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664B72-05DD-9CB2-2CF8-DA5E0E312789}"/>
              </a:ext>
            </a:extLst>
          </p:cNvPr>
          <p:cNvSpPr>
            <a:spLocks noGrp="1"/>
          </p:cNvSpPr>
          <p:nvPr>
            <p:ph type="dt" sz="half" idx="10"/>
          </p:nvPr>
        </p:nvSpPr>
        <p:spPr/>
        <p:txBody>
          <a:bodyPr/>
          <a:lstStyle/>
          <a:p>
            <a:fld id="{DF199B00-7C81-4914-A74A-EF31E21EF48B}" type="datetimeFigureOut">
              <a:rPr lang="en-US" smtClean="0"/>
              <a:t>10/1/2024</a:t>
            </a:fld>
            <a:endParaRPr lang="en-US"/>
          </a:p>
        </p:txBody>
      </p:sp>
      <p:sp>
        <p:nvSpPr>
          <p:cNvPr id="5" name="Footer Placeholder 4">
            <a:extLst>
              <a:ext uri="{FF2B5EF4-FFF2-40B4-BE49-F238E27FC236}">
                <a16:creationId xmlns:a16="http://schemas.microsoft.com/office/drawing/2014/main" id="{F44D6672-2059-8DEB-94E2-1C90C3FE8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95EC7-597F-B4B9-66BE-4749CF6BA125}"/>
              </a:ext>
            </a:extLst>
          </p:cNvPr>
          <p:cNvSpPr>
            <a:spLocks noGrp="1"/>
          </p:cNvSpPr>
          <p:nvPr>
            <p:ph type="sldNum" sz="quarter" idx="12"/>
          </p:nvPr>
        </p:nvSpPr>
        <p:spPr/>
        <p:txBody>
          <a:bodyPr/>
          <a:lstStyle/>
          <a:p>
            <a:fld id="{3B45222C-C5D1-42F2-A837-F5B65D76C30F}" type="slidenum">
              <a:rPr lang="en-US" smtClean="0"/>
              <a:t>‹#›</a:t>
            </a:fld>
            <a:endParaRPr lang="en-US"/>
          </a:p>
        </p:txBody>
      </p:sp>
    </p:spTree>
    <p:extLst>
      <p:ext uri="{BB962C8B-B14F-4D97-AF65-F5344CB8AC3E}">
        <p14:creationId xmlns:p14="http://schemas.microsoft.com/office/powerpoint/2010/main" val="324937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3A17-9991-F753-9A91-C2250C7E09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426C7E-39CA-6E1E-E2CA-686BB490D5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6A29F-4444-6BD6-3825-4FD6EEF42674}"/>
              </a:ext>
            </a:extLst>
          </p:cNvPr>
          <p:cNvSpPr>
            <a:spLocks noGrp="1"/>
          </p:cNvSpPr>
          <p:nvPr>
            <p:ph type="dt" sz="half" idx="10"/>
          </p:nvPr>
        </p:nvSpPr>
        <p:spPr/>
        <p:txBody>
          <a:bodyPr/>
          <a:lstStyle/>
          <a:p>
            <a:fld id="{DF199B00-7C81-4914-A74A-EF31E21EF48B}" type="datetimeFigureOut">
              <a:rPr lang="en-US" smtClean="0"/>
              <a:t>10/1/2024</a:t>
            </a:fld>
            <a:endParaRPr lang="en-US"/>
          </a:p>
        </p:txBody>
      </p:sp>
      <p:sp>
        <p:nvSpPr>
          <p:cNvPr id="5" name="Footer Placeholder 4">
            <a:extLst>
              <a:ext uri="{FF2B5EF4-FFF2-40B4-BE49-F238E27FC236}">
                <a16:creationId xmlns:a16="http://schemas.microsoft.com/office/drawing/2014/main" id="{F5725E00-F915-3264-80C8-0565814F9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6635F-53AE-2210-1363-06175FD2882B}"/>
              </a:ext>
            </a:extLst>
          </p:cNvPr>
          <p:cNvSpPr>
            <a:spLocks noGrp="1"/>
          </p:cNvSpPr>
          <p:nvPr>
            <p:ph type="sldNum" sz="quarter" idx="12"/>
          </p:nvPr>
        </p:nvSpPr>
        <p:spPr/>
        <p:txBody>
          <a:bodyPr/>
          <a:lstStyle/>
          <a:p>
            <a:fld id="{3B45222C-C5D1-42F2-A837-F5B65D76C30F}" type="slidenum">
              <a:rPr lang="en-US" smtClean="0"/>
              <a:t>‹#›</a:t>
            </a:fld>
            <a:endParaRPr lang="en-US"/>
          </a:p>
        </p:txBody>
      </p:sp>
    </p:spTree>
    <p:extLst>
      <p:ext uri="{BB962C8B-B14F-4D97-AF65-F5344CB8AC3E}">
        <p14:creationId xmlns:p14="http://schemas.microsoft.com/office/powerpoint/2010/main" val="2415150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8A8741-BF73-2E40-B71A-2FED14CE63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61F196-FE90-DEF3-6DC3-1DBD0AFB89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93547-2ADB-7736-1A2A-4FBD5A1E233F}"/>
              </a:ext>
            </a:extLst>
          </p:cNvPr>
          <p:cNvSpPr>
            <a:spLocks noGrp="1"/>
          </p:cNvSpPr>
          <p:nvPr>
            <p:ph type="dt" sz="half" idx="10"/>
          </p:nvPr>
        </p:nvSpPr>
        <p:spPr/>
        <p:txBody>
          <a:bodyPr/>
          <a:lstStyle/>
          <a:p>
            <a:fld id="{DF199B00-7C81-4914-A74A-EF31E21EF48B}" type="datetimeFigureOut">
              <a:rPr lang="en-US" smtClean="0"/>
              <a:t>10/1/2024</a:t>
            </a:fld>
            <a:endParaRPr lang="en-US"/>
          </a:p>
        </p:txBody>
      </p:sp>
      <p:sp>
        <p:nvSpPr>
          <p:cNvPr id="5" name="Footer Placeholder 4">
            <a:extLst>
              <a:ext uri="{FF2B5EF4-FFF2-40B4-BE49-F238E27FC236}">
                <a16:creationId xmlns:a16="http://schemas.microsoft.com/office/drawing/2014/main" id="{B6404282-D6FB-92F2-5CE0-9785089F6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B1D74-FE8C-0E6E-D32A-EF6B1B248A5F}"/>
              </a:ext>
            </a:extLst>
          </p:cNvPr>
          <p:cNvSpPr>
            <a:spLocks noGrp="1"/>
          </p:cNvSpPr>
          <p:nvPr>
            <p:ph type="sldNum" sz="quarter" idx="12"/>
          </p:nvPr>
        </p:nvSpPr>
        <p:spPr/>
        <p:txBody>
          <a:bodyPr/>
          <a:lstStyle/>
          <a:p>
            <a:fld id="{3B45222C-C5D1-42F2-A837-F5B65D76C30F}" type="slidenum">
              <a:rPr lang="en-US" smtClean="0"/>
              <a:t>‹#›</a:t>
            </a:fld>
            <a:endParaRPr lang="en-US"/>
          </a:p>
        </p:txBody>
      </p:sp>
    </p:spTree>
    <p:extLst>
      <p:ext uri="{BB962C8B-B14F-4D97-AF65-F5344CB8AC3E}">
        <p14:creationId xmlns:p14="http://schemas.microsoft.com/office/powerpoint/2010/main" val="2853723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5DB2-6062-2944-EF81-8EA408092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5C5EF4-DF82-87B7-4950-1EF1DC790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E6773-143D-CC14-1469-E4EBB27DBB9D}"/>
              </a:ext>
            </a:extLst>
          </p:cNvPr>
          <p:cNvSpPr>
            <a:spLocks noGrp="1"/>
          </p:cNvSpPr>
          <p:nvPr>
            <p:ph type="dt" sz="half" idx="10"/>
          </p:nvPr>
        </p:nvSpPr>
        <p:spPr/>
        <p:txBody>
          <a:bodyPr/>
          <a:lstStyle/>
          <a:p>
            <a:fld id="{DF199B00-7C81-4914-A74A-EF31E21EF48B}" type="datetimeFigureOut">
              <a:rPr lang="en-US" smtClean="0"/>
              <a:t>10/1/2024</a:t>
            </a:fld>
            <a:endParaRPr lang="en-US"/>
          </a:p>
        </p:txBody>
      </p:sp>
      <p:sp>
        <p:nvSpPr>
          <p:cNvPr id="5" name="Footer Placeholder 4">
            <a:extLst>
              <a:ext uri="{FF2B5EF4-FFF2-40B4-BE49-F238E27FC236}">
                <a16:creationId xmlns:a16="http://schemas.microsoft.com/office/drawing/2014/main" id="{CAB53B3B-EFC6-08C3-D445-D556C1DEA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3F2FB-0E04-BC22-3CAF-8A4427D3BD2D}"/>
              </a:ext>
            </a:extLst>
          </p:cNvPr>
          <p:cNvSpPr>
            <a:spLocks noGrp="1"/>
          </p:cNvSpPr>
          <p:nvPr>
            <p:ph type="sldNum" sz="quarter" idx="12"/>
          </p:nvPr>
        </p:nvSpPr>
        <p:spPr/>
        <p:txBody>
          <a:bodyPr/>
          <a:lstStyle/>
          <a:p>
            <a:fld id="{3B45222C-C5D1-42F2-A837-F5B65D76C30F}" type="slidenum">
              <a:rPr lang="en-US" smtClean="0"/>
              <a:t>‹#›</a:t>
            </a:fld>
            <a:endParaRPr lang="en-US"/>
          </a:p>
        </p:txBody>
      </p:sp>
    </p:spTree>
    <p:extLst>
      <p:ext uri="{BB962C8B-B14F-4D97-AF65-F5344CB8AC3E}">
        <p14:creationId xmlns:p14="http://schemas.microsoft.com/office/powerpoint/2010/main" val="933051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40BE-5009-6042-AACE-E8F36C97F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C6915C-02B0-7BF5-34F0-90017A6737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95F817-2BD4-E840-3264-59CC657CE136}"/>
              </a:ext>
            </a:extLst>
          </p:cNvPr>
          <p:cNvSpPr>
            <a:spLocks noGrp="1"/>
          </p:cNvSpPr>
          <p:nvPr>
            <p:ph type="dt" sz="half" idx="10"/>
          </p:nvPr>
        </p:nvSpPr>
        <p:spPr/>
        <p:txBody>
          <a:bodyPr/>
          <a:lstStyle/>
          <a:p>
            <a:fld id="{DF199B00-7C81-4914-A74A-EF31E21EF48B}" type="datetimeFigureOut">
              <a:rPr lang="en-US" smtClean="0"/>
              <a:t>10/1/2024</a:t>
            </a:fld>
            <a:endParaRPr lang="en-US"/>
          </a:p>
        </p:txBody>
      </p:sp>
      <p:sp>
        <p:nvSpPr>
          <p:cNvPr id="5" name="Footer Placeholder 4">
            <a:extLst>
              <a:ext uri="{FF2B5EF4-FFF2-40B4-BE49-F238E27FC236}">
                <a16:creationId xmlns:a16="http://schemas.microsoft.com/office/drawing/2014/main" id="{72409C2D-C478-288F-31FE-C895485C7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99260-DC37-D19F-A308-963DA3A99A07}"/>
              </a:ext>
            </a:extLst>
          </p:cNvPr>
          <p:cNvSpPr>
            <a:spLocks noGrp="1"/>
          </p:cNvSpPr>
          <p:nvPr>
            <p:ph type="sldNum" sz="quarter" idx="12"/>
          </p:nvPr>
        </p:nvSpPr>
        <p:spPr/>
        <p:txBody>
          <a:bodyPr/>
          <a:lstStyle/>
          <a:p>
            <a:fld id="{3B45222C-C5D1-42F2-A837-F5B65D76C30F}" type="slidenum">
              <a:rPr lang="en-US" smtClean="0"/>
              <a:t>‹#›</a:t>
            </a:fld>
            <a:endParaRPr lang="en-US"/>
          </a:p>
        </p:txBody>
      </p:sp>
    </p:spTree>
    <p:extLst>
      <p:ext uri="{BB962C8B-B14F-4D97-AF65-F5344CB8AC3E}">
        <p14:creationId xmlns:p14="http://schemas.microsoft.com/office/powerpoint/2010/main" val="13039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04F1-7182-BA58-32A6-7D6ED07E4F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A38172-7EC0-A893-3F15-A854A3ED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5DCD5B-8A63-9C3C-3FA7-585EBC3728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B40E11-8D4C-B9F3-D38B-F7DD7A1E59A2}"/>
              </a:ext>
            </a:extLst>
          </p:cNvPr>
          <p:cNvSpPr>
            <a:spLocks noGrp="1"/>
          </p:cNvSpPr>
          <p:nvPr>
            <p:ph type="dt" sz="half" idx="10"/>
          </p:nvPr>
        </p:nvSpPr>
        <p:spPr/>
        <p:txBody>
          <a:bodyPr/>
          <a:lstStyle/>
          <a:p>
            <a:fld id="{DF199B00-7C81-4914-A74A-EF31E21EF48B}" type="datetimeFigureOut">
              <a:rPr lang="en-US" smtClean="0"/>
              <a:t>10/1/2024</a:t>
            </a:fld>
            <a:endParaRPr lang="en-US"/>
          </a:p>
        </p:txBody>
      </p:sp>
      <p:sp>
        <p:nvSpPr>
          <p:cNvPr id="6" name="Footer Placeholder 5">
            <a:extLst>
              <a:ext uri="{FF2B5EF4-FFF2-40B4-BE49-F238E27FC236}">
                <a16:creationId xmlns:a16="http://schemas.microsoft.com/office/drawing/2014/main" id="{AA319E02-5BA0-DDCA-37D4-5E754CEBE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41E34B-90E7-B5DE-E2A7-8EAEE0B08BDF}"/>
              </a:ext>
            </a:extLst>
          </p:cNvPr>
          <p:cNvSpPr>
            <a:spLocks noGrp="1"/>
          </p:cNvSpPr>
          <p:nvPr>
            <p:ph type="sldNum" sz="quarter" idx="12"/>
          </p:nvPr>
        </p:nvSpPr>
        <p:spPr/>
        <p:txBody>
          <a:bodyPr/>
          <a:lstStyle/>
          <a:p>
            <a:fld id="{3B45222C-C5D1-42F2-A837-F5B65D76C30F}" type="slidenum">
              <a:rPr lang="en-US" smtClean="0"/>
              <a:t>‹#›</a:t>
            </a:fld>
            <a:endParaRPr lang="en-US"/>
          </a:p>
        </p:txBody>
      </p:sp>
    </p:spTree>
    <p:extLst>
      <p:ext uri="{BB962C8B-B14F-4D97-AF65-F5344CB8AC3E}">
        <p14:creationId xmlns:p14="http://schemas.microsoft.com/office/powerpoint/2010/main" val="152906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E317D-87C0-6F81-33D1-D3098A56F8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268472-E84E-2F8C-248A-1C9C5DBCE8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8EA24E-C843-B2DE-7A56-65D5FA24D7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372700-4DED-57B6-6038-7585370E0B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CE157D-8F46-0ADB-45A8-73B8939147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675AB2-1747-1506-3D85-59B71EC0E1B8}"/>
              </a:ext>
            </a:extLst>
          </p:cNvPr>
          <p:cNvSpPr>
            <a:spLocks noGrp="1"/>
          </p:cNvSpPr>
          <p:nvPr>
            <p:ph type="dt" sz="half" idx="10"/>
          </p:nvPr>
        </p:nvSpPr>
        <p:spPr/>
        <p:txBody>
          <a:bodyPr/>
          <a:lstStyle/>
          <a:p>
            <a:fld id="{DF199B00-7C81-4914-A74A-EF31E21EF48B}" type="datetimeFigureOut">
              <a:rPr lang="en-US" smtClean="0"/>
              <a:t>10/1/2024</a:t>
            </a:fld>
            <a:endParaRPr lang="en-US"/>
          </a:p>
        </p:txBody>
      </p:sp>
      <p:sp>
        <p:nvSpPr>
          <p:cNvPr id="8" name="Footer Placeholder 7">
            <a:extLst>
              <a:ext uri="{FF2B5EF4-FFF2-40B4-BE49-F238E27FC236}">
                <a16:creationId xmlns:a16="http://schemas.microsoft.com/office/drawing/2014/main" id="{FA353D27-384D-C140-7F6C-7530BCB223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329EFB-5E79-42BE-14D4-ACF187CF7CCB}"/>
              </a:ext>
            </a:extLst>
          </p:cNvPr>
          <p:cNvSpPr>
            <a:spLocks noGrp="1"/>
          </p:cNvSpPr>
          <p:nvPr>
            <p:ph type="sldNum" sz="quarter" idx="12"/>
          </p:nvPr>
        </p:nvSpPr>
        <p:spPr/>
        <p:txBody>
          <a:bodyPr/>
          <a:lstStyle/>
          <a:p>
            <a:fld id="{3B45222C-C5D1-42F2-A837-F5B65D76C30F}" type="slidenum">
              <a:rPr lang="en-US" smtClean="0"/>
              <a:t>‹#›</a:t>
            </a:fld>
            <a:endParaRPr lang="en-US"/>
          </a:p>
        </p:txBody>
      </p:sp>
    </p:spTree>
    <p:extLst>
      <p:ext uri="{BB962C8B-B14F-4D97-AF65-F5344CB8AC3E}">
        <p14:creationId xmlns:p14="http://schemas.microsoft.com/office/powerpoint/2010/main" val="299676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E80EB-50F3-2277-B724-ECA4501031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2B1000-236B-1CE6-6E25-58FD0184669B}"/>
              </a:ext>
            </a:extLst>
          </p:cNvPr>
          <p:cNvSpPr>
            <a:spLocks noGrp="1"/>
          </p:cNvSpPr>
          <p:nvPr>
            <p:ph type="dt" sz="half" idx="10"/>
          </p:nvPr>
        </p:nvSpPr>
        <p:spPr/>
        <p:txBody>
          <a:bodyPr/>
          <a:lstStyle/>
          <a:p>
            <a:fld id="{DF199B00-7C81-4914-A74A-EF31E21EF48B}" type="datetimeFigureOut">
              <a:rPr lang="en-US" smtClean="0"/>
              <a:t>10/1/2024</a:t>
            </a:fld>
            <a:endParaRPr lang="en-US"/>
          </a:p>
        </p:txBody>
      </p:sp>
      <p:sp>
        <p:nvSpPr>
          <p:cNvPr id="4" name="Footer Placeholder 3">
            <a:extLst>
              <a:ext uri="{FF2B5EF4-FFF2-40B4-BE49-F238E27FC236}">
                <a16:creationId xmlns:a16="http://schemas.microsoft.com/office/drawing/2014/main" id="{A60901EC-C820-C656-DCD4-14394FBBA3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39B5A2-33D5-8C60-3555-19A57CB2ADDC}"/>
              </a:ext>
            </a:extLst>
          </p:cNvPr>
          <p:cNvSpPr>
            <a:spLocks noGrp="1"/>
          </p:cNvSpPr>
          <p:nvPr>
            <p:ph type="sldNum" sz="quarter" idx="12"/>
          </p:nvPr>
        </p:nvSpPr>
        <p:spPr/>
        <p:txBody>
          <a:bodyPr/>
          <a:lstStyle/>
          <a:p>
            <a:fld id="{3B45222C-C5D1-42F2-A837-F5B65D76C30F}" type="slidenum">
              <a:rPr lang="en-US" smtClean="0"/>
              <a:t>‹#›</a:t>
            </a:fld>
            <a:endParaRPr lang="en-US"/>
          </a:p>
        </p:txBody>
      </p:sp>
    </p:spTree>
    <p:extLst>
      <p:ext uri="{BB962C8B-B14F-4D97-AF65-F5344CB8AC3E}">
        <p14:creationId xmlns:p14="http://schemas.microsoft.com/office/powerpoint/2010/main" val="206017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7ED859-50EE-2F89-78A7-8188749D6C23}"/>
              </a:ext>
            </a:extLst>
          </p:cNvPr>
          <p:cNvSpPr>
            <a:spLocks noGrp="1"/>
          </p:cNvSpPr>
          <p:nvPr>
            <p:ph type="dt" sz="half" idx="10"/>
          </p:nvPr>
        </p:nvSpPr>
        <p:spPr/>
        <p:txBody>
          <a:bodyPr/>
          <a:lstStyle/>
          <a:p>
            <a:fld id="{DF199B00-7C81-4914-A74A-EF31E21EF48B}" type="datetimeFigureOut">
              <a:rPr lang="en-US" smtClean="0"/>
              <a:t>10/1/2024</a:t>
            </a:fld>
            <a:endParaRPr lang="en-US"/>
          </a:p>
        </p:txBody>
      </p:sp>
      <p:sp>
        <p:nvSpPr>
          <p:cNvPr id="3" name="Footer Placeholder 2">
            <a:extLst>
              <a:ext uri="{FF2B5EF4-FFF2-40B4-BE49-F238E27FC236}">
                <a16:creationId xmlns:a16="http://schemas.microsoft.com/office/drawing/2014/main" id="{FC7C87E9-0DAC-A5C9-1A19-A926444622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AFE13A-954C-744E-425B-8565DBF1D53D}"/>
              </a:ext>
            </a:extLst>
          </p:cNvPr>
          <p:cNvSpPr>
            <a:spLocks noGrp="1"/>
          </p:cNvSpPr>
          <p:nvPr>
            <p:ph type="sldNum" sz="quarter" idx="12"/>
          </p:nvPr>
        </p:nvSpPr>
        <p:spPr/>
        <p:txBody>
          <a:bodyPr/>
          <a:lstStyle/>
          <a:p>
            <a:fld id="{3B45222C-C5D1-42F2-A837-F5B65D76C30F}" type="slidenum">
              <a:rPr lang="en-US" smtClean="0"/>
              <a:t>‹#›</a:t>
            </a:fld>
            <a:endParaRPr lang="en-US"/>
          </a:p>
        </p:txBody>
      </p:sp>
    </p:spTree>
    <p:extLst>
      <p:ext uri="{BB962C8B-B14F-4D97-AF65-F5344CB8AC3E}">
        <p14:creationId xmlns:p14="http://schemas.microsoft.com/office/powerpoint/2010/main" val="613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773F-B5E7-339F-DC34-EFF076F0D7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49C3BF-0C09-20D5-E85E-6ED2FBB003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9C819A-863B-0370-2F4D-49F2BA683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6F461C-03CE-36DF-EC77-3C81BEBFF85C}"/>
              </a:ext>
            </a:extLst>
          </p:cNvPr>
          <p:cNvSpPr>
            <a:spLocks noGrp="1"/>
          </p:cNvSpPr>
          <p:nvPr>
            <p:ph type="dt" sz="half" idx="10"/>
          </p:nvPr>
        </p:nvSpPr>
        <p:spPr/>
        <p:txBody>
          <a:bodyPr/>
          <a:lstStyle/>
          <a:p>
            <a:fld id="{DF199B00-7C81-4914-A74A-EF31E21EF48B}" type="datetimeFigureOut">
              <a:rPr lang="en-US" smtClean="0"/>
              <a:t>10/1/2024</a:t>
            </a:fld>
            <a:endParaRPr lang="en-US"/>
          </a:p>
        </p:txBody>
      </p:sp>
      <p:sp>
        <p:nvSpPr>
          <p:cNvPr id="6" name="Footer Placeholder 5">
            <a:extLst>
              <a:ext uri="{FF2B5EF4-FFF2-40B4-BE49-F238E27FC236}">
                <a16:creationId xmlns:a16="http://schemas.microsoft.com/office/drawing/2014/main" id="{C4095BB1-368F-5BAE-9459-5AFE68DD8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2E6F63-2BF1-C4C4-27D2-714CA8ED0199}"/>
              </a:ext>
            </a:extLst>
          </p:cNvPr>
          <p:cNvSpPr>
            <a:spLocks noGrp="1"/>
          </p:cNvSpPr>
          <p:nvPr>
            <p:ph type="sldNum" sz="quarter" idx="12"/>
          </p:nvPr>
        </p:nvSpPr>
        <p:spPr/>
        <p:txBody>
          <a:bodyPr/>
          <a:lstStyle/>
          <a:p>
            <a:fld id="{3B45222C-C5D1-42F2-A837-F5B65D76C30F}" type="slidenum">
              <a:rPr lang="en-US" smtClean="0"/>
              <a:t>‹#›</a:t>
            </a:fld>
            <a:endParaRPr lang="en-US"/>
          </a:p>
        </p:txBody>
      </p:sp>
    </p:spTree>
    <p:extLst>
      <p:ext uri="{BB962C8B-B14F-4D97-AF65-F5344CB8AC3E}">
        <p14:creationId xmlns:p14="http://schemas.microsoft.com/office/powerpoint/2010/main" val="365249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2CE-F4F6-7325-CC84-264DC4110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A5E734-1C48-5688-FF89-5BC04DE83E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6AB64E-F431-C1F8-7432-2B0E4286B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0230F-817A-6AF4-97A1-D9D50EA4A2BD}"/>
              </a:ext>
            </a:extLst>
          </p:cNvPr>
          <p:cNvSpPr>
            <a:spLocks noGrp="1"/>
          </p:cNvSpPr>
          <p:nvPr>
            <p:ph type="dt" sz="half" idx="10"/>
          </p:nvPr>
        </p:nvSpPr>
        <p:spPr/>
        <p:txBody>
          <a:bodyPr/>
          <a:lstStyle/>
          <a:p>
            <a:fld id="{DF199B00-7C81-4914-A74A-EF31E21EF48B}" type="datetimeFigureOut">
              <a:rPr lang="en-US" smtClean="0"/>
              <a:t>10/1/2024</a:t>
            </a:fld>
            <a:endParaRPr lang="en-US"/>
          </a:p>
        </p:txBody>
      </p:sp>
      <p:sp>
        <p:nvSpPr>
          <p:cNvPr id="6" name="Footer Placeholder 5">
            <a:extLst>
              <a:ext uri="{FF2B5EF4-FFF2-40B4-BE49-F238E27FC236}">
                <a16:creationId xmlns:a16="http://schemas.microsoft.com/office/drawing/2014/main" id="{233C9A93-CDAC-1A0C-7532-E7C493129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449BE7-8B76-D458-49BD-952792715260}"/>
              </a:ext>
            </a:extLst>
          </p:cNvPr>
          <p:cNvSpPr>
            <a:spLocks noGrp="1"/>
          </p:cNvSpPr>
          <p:nvPr>
            <p:ph type="sldNum" sz="quarter" idx="12"/>
          </p:nvPr>
        </p:nvSpPr>
        <p:spPr/>
        <p:txBody>
          <a:bodyPr/>
          <a:lstStyle/>
          <a:p>
            <a:fld id="{3B45222C-C5D1-42F2-A837-F5B65D76C30F}" type="slidenum">
              <a:rPr lang="en-US" smtClean="0"/>
              <a:t>‹#›</a:t>
            </a:fld>
            <a:endParaRPr lang="en-US"/>
          </a:p>
        </p:txBody>
      </p:sp>
    </p:spTree>
    <p:extLst>
      <p:ext uri="{BB962C8B-B14F-4D97-AF65-F5344CB8AC3E}">
        <p14:creationId xmlns:p14="http://schemas.microsoft.com/office/powerpoint/2010/main" val="414288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3546E2-B33B-A31E-0BCC-A9738230F9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0AC02D-EC77-8D1B-BDF2-DCAE0D4D61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EA705-C887-5A62-3FE5-E6570BE532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F199B00-7C81-4914-A74A-EF31E21EF48B}" type="datetimeFigureOut">
              <a:rPr lang="en-US" smtClean="0"/>
              <a:t>10/1/2024</a:t>
            </a:fld>
            <a:endParaRPr lang="en-US"/>
          </a:p>
        </p:txBody>
      </p:sp>
      <p:sp>
        <p:nvSpPr>
          <p:cNvPr id="5" name="Footer Placeholder 4">
            <a:extLst>
              <a:ext uri="{FF2B5EF4-FFF2-40B4-BE49-F238E27FC236}">
                <a16:creationId xmlns:a16="http://schemas.microsoft.com/office/drawing/2014/main" id="{36EFECD5-383C-12A4-F374-DCB9C7C87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6ECDC3-5AC9-3F5A-8706-F0BA0BE2A9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B45222C-C5D1-42F2-A837-F5B65D76C30F}" type="slidenum">
              <a:rPr lang="en-US" smtClean="0"/>
              <a:t>‹#›</a:t>
            </a:fld>
            <a:endParaRPr lang="en-US"/>
          </a:p>
        </p:txBody>
      </p:sp>
    </p:spTree>
    <p:extLst>
      <p:ext uri="{BB962C8B-B14F-4D97-AF65-F5344CB8AC3E}">
        <p14:creationId xmlns:p14="http://schemas.microsoft.com/office/powerpoint/2010/main" val="2719249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8C6AEA-7DAE-15B5-BD66-D2ABCAD1B37A}"/>
              </a:ext>
            </a:extLst>
          </p:cNvPr>
          <p:cNvSpPr>
            <a:spLocks noGrp="1"/>
          </p:cNvSpPr>
          <p:nvPr>
            <p:ph type="title"/>
          </p:nvPr>
        </p:nvSpPr>
        <p:spPr>
          <a:xfrm>
            <a:off x="219075" y="1"/>
            <a:ext cx="8201025" cy="857250"/>
          </a:xfrm>
        </p:spPr>
        <p:txBody>
          <a:bodyPr/>
          <a:lstStyle/>
          <a:p>
            <a:r>
              <a:rPr lang="en-US"/>
              <a:t>Login Page (left side)</a:t>
            </a:r>
          </a:p>
        </p:txBody>
      </p:sp>
      <p:sp>
        <p:nvSpPr>
          <p:cNvPr id="7" name="TextBox 6">
            <a:extLst>
              <a:ext uri="{FF2B5EF4-FFF2-40B4-BE49-F238E27FC236}">
                <a16:creationId xmlns:a16="http://schemas.microsoft.com/office/drawing/2014/main" id="{09663066-6878-6AFA-B558-5037F436C0E5}"/>
              </a:ext>
            </a:extLst>
          </p:cNvPr>
          <p:cNvSpPr txBox="1"/>
          <p:nvPr/>
        </p:nvSpPr>
        <p:spPr>
          <a:xfrm>
            <a:off x="8439150" y="28576"/>
            <a:ext cx="3752850" cy="1631216"/>
          </a:xfrm>
          <a:prstGeom prst="rect">
            <a:avLst/>
          </a:prstGeom>
          <a:noFill/>
        </p:spPr>
        <p:txBody>
          <a:bodyPr wrap="square" rtlCol="0">
            <a:spAutoFit/>
          </a:bodyPr>
          <a:lstStyle/>
          <a:p>
            <a:r>
              <a:rPr lang="en-US" sz="1000"/>
              <a:t>This will be the first page a user sees when accessing the PRO link. </a:t>
            </a:r>
          </a:p>
          <a:p>
            <a:endParaRPr lang="en-US" sz="1000"/>
          </a:p>
          <a:p>
            <a:r>
              <a:rPr lang="en-US" sz="1000" b="1"/>
              <a:t>LEFT SIDE</a:t>
            </a:r>
          </a:p>
          <a:p>
            <a:pPr marL="171450" indent="-171450">
              <a:buFont typeface="Arial" panose="020B0604020202020204" pitchFamily="34" charset="0"/>
              <a:buChar char="•"/>
            </a:pPr>
            <a:r>
              <a:rPr lang="en-US" sz="1000"/>
              <a:t>Image and logo used on the left side can be found in the </a:t>
            </a:r>
            <a:r>
              <a:rPr lang="en-US" sz="1000" b="1">
                <a:solidFill>
                  <a:srgbClr val="0070C0"/>
                </a:solidFill>
              </a:rPr>
              <a:t>pro2.0_login.zip</a:t>
            </a:r>
            <a:r>
              <a:rPr lang="en-US" sz="1000"/>
              <a:t> file.</a:t>
            </a:r>
          </a:p>
          <a:p>
            <a:endParaRPr lang="en-US" sz="1000"/>
          </a:p>
          <a:p>
            <a:pPr marL="171450" indent="-171450">
              <a:buFont typeface="Arial" panose="020B0604020202020204" pitchFamily="34" charset="0"/>
              <a:buChar char="•"/>
            </a:pPr>
            <a:endParaRPr lang="en-US" sz="1000"/>
          </a:p>
          <a:p>
            <a:pPr marL="171450" indent="-171450">
              <a:buFont typeface="Arial" panose="020B0604020202020204" pitchFamily="34" charset="0"/>
              <a:buChar char="•"/>
            </a:pPr>
            <a:endParaRPr lang="en-US" sz="1000"/>
          </a:p>
          <a:p>
            <a:endParaRPr lang="en-US" sz="1000"/>
          </a:p>
        </p:txBody>
      </p:sp>
      <p:sp>
        <p:nvSpPr>
          <p:cNvPr id="23" name="TextBox 22">
            <a:extLst>
              <a:ext uri="{FF2B5EF4-FFF2-40B4-BE49-F238E27FC236}">
                <a16:creationId xmlns:a16="http://schemas.microsoft.com/office/drawing/2014/main" id="{E8745618-7828-5A5C-8FC9-C626AC99E995}"/>
              </a:ext>
            </a:extLst>
          </p:cNvPr>
          <p:cNvSpPr txBox="1"/>
          <p:nvPr/>
        </p:nvSpPr>
        <p:spPr>
          <a:xfrm>
            <a:off x="219075" y="6460091"/>
            <a:ext cx="3486151" cy="369332"/>
          </a:xfrm>
          <a:prstGeom prst="rect">
            <a:avLst/>
          </a:prstGeom>
          <a:noFill/>
        </p:spPr>
        <p:txBody>
          <a:bodyPr wrap="square" rtlCol="0">
            <a:spAutoFit/>
          </a:bodyPr>
          <a:lstStyle/>
          <a:p>
            <a:r>
              <a:rPr lang="en-US"/>
              <a:t>Font Style: Gotham (regular)</a:t>
            </a:r>
          </a:p>
        </p:txBody>
      </p:sp>
      <p:pic>
        <p:nvPicPr>
          <p:cNvPr id="27" name="Picture 26" descr="A close-up of a login form&#10;&#10;Description automatically generated">
            <a:extLst>
              <a:ext uri="{FF2B5EF4-FFF2-40B4-BE49-F238E27FC236}">
                <a16:creationId xmlns:a16="http://schemas.microsoft.com/office/drawing/2014/main" id="{92975536-8A3C-A936-A325-52852B3C3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7" y="866776"/>
            <a:ext cx="8290557" cy="5181599"/>
          </a:xfrm>
          <a:prstGeom prst="rect">
            <a:avLst/>
          </a:prstGeom>
        </p:spPr>
      </p:pic>
      <p:sp>
        <p:nvSpPr>
          <p:cNvPr id="28" name="Rectangle 27">
            <a:extLst>
              <a:ext uri="{FF2B5EF4-FFF2-40B4-BE49-F238E27FC236}">
                <a16:creationId xmlns:a16="http://schemas.microsoft.com/office/drawing/2014/main" id="{4FFA8499-5B30-98C9-8CB0-C84E52FECEA1}"/>
              </a:ext>
            </a:extLst>
          </p:cNvPr>
          <p:cNvSpPr/>
          <p:nvPr/>
        </p:nvSpPr>
        <p:spPr>
          <a:xfrm>
            <a:off x="200025" y="819150"/>
            <a:ext cx="4171950" cy="5276850"/>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26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8C6AEA-7DAE-15B5-BD66-D2ABCAD1B37A}"/>
              </a:ext>
            </a:extLst>
          </p:cNvPr>
          <p:cNvSpPr>
            <a:spLocks noGrp="1"/>
          </p:cNvSpPr>
          <p:nvPr>
            <p:ph type="title"/>
          </p:nvPr>
        </p:nvSpPr>
        <p:spPr>
          <a:xfrm>
            <a:off x="219075" y="1"/>
            <a:ext cx="8201025" cy="857250"/>
          </a:xfrm>
        </p:spPr>
        <p:txBody>
          <a:bodyPr/>
          <a:lstStyle/>
          <a:p>
            <a:r>
              <a:rPr lang="en-US"/>
              <a:t>Login Page (right side)</a:t>
            </a:r>
          </a:p>
        </p:txBody>
      </p:sp>
      <p:sp>
        <p:nvSpPr>
          <p:cNvPr id="7" name="TextBox 6">
            <a:extLst>
              <a:ext uri="{FF2B5EF4-FFF2-40B4-BE49-F238E27FC236}">
                <a16:creationId xmlns:a16="http://schemas.microsoft.com/office/drawing/2014/main" id="{09663066-6878-6AFA-B558-5037F436C0E5}"/>
              </a:ext>
            </a:extLst>
          </p:cNvPr>
          <p:cNvSpPr txBox="1"/>
          <p:nvPr/>
        </p:nvSpPr>
        <p:spPr>
          <a:xfrm>
            <a:off x="8439150" y="28576"/>
            <a:ext cx="3752850" cy="3016210"/>
          </a:xfrm>
          <a:prstGeom prst="rect">
            <a:avLst/>
          </a:prstGeom>
          <a:noFill/>
        </p:spPr>
        <p:txBody>
          <a:bodyPr wrap="square" rtlCol="0">
            <a:spAutoFit/>
          </a:bodyPr>
          <a:lstStyle/>
          <a:p>
            <a:r>
              <a:rPr lang="en-US" sz="1000" b="1"/>
              <a:t>RIGHT SIDE</a:t>
            </a:r>
          </a:p>
          <a:p>
            <a:pPr marL="171450" indent="-171450">
              <a:buFont typeface="Arial" panose="020B0604020202020204" pitchFamily="34" charset="0"/>
              <a:buChar char="•"/>
            </a:pPr>
            <a:r>
              <a:rPr lang="en-US" sz="1000"/>
              <a:t>Gradient filled rectangle shape style and colors:</a:t>
            </a:r>
          </a:p>
          <a:p>
            <a:pPr marL="628650" lvl="1" indent="-171450">
              <a:buFont typeface="Arial" panose="020B0604020202020204" pitchFamily="34" charset="0"/>
              <a:buChar char="•"/>
            </a:pPr>
            <a:r>
              <a:rPr lang="en-US" sz="1000"/>
              <a:t>Linear gradient 135°: #38b6ff, #44489a</a:t>
            </a:r>
          </a:p>
          <a:p>
            <a:pPr marL="628650" lvl="1" indent="-171450">
              <a:buFont typeface="Arial" panose="020B0604020202020204" pitchFamily="34" charset="0"/>
              <a:buChar char="•"/>
            </a:pPr>
            <a:endParaRPr lang="en-US" sz="1000"/>
          </a:p>
          <a:p>
            <a:pPr marL="628650" lvl="1" indent="-171450">
              <a:buFont typeface="Arial" panose="020B0604020202020204" pitchFamily="34" charset="0"/>
              <a:buChar char="•"/>
            </a:pPr>
            <a:endParaRPr lang="en-US" sz="1000"/>
          </a:p>
          <a:p>
            <a:endParaRPr lang="en-US" sz="1000"/>
          </a:p>
          <a:p>
            <a:endParaRPr lang="en-US" sz="1000"/>
          </a:p>
          <a:p>
            <a:endParaRPr lang="en-US" sz="1000"/>
          </a:p>
          <a:p>
            <a:pPr marL="171450" indent="-171450">
              <a:buFont typeface="Arial" panose="020B0604020202020204" pitchFamily="34" charset="0"/>
              <a:buChar char="•"/>
            </a:pPr>
            <a:r>
              <a:rPr lang="en-US" sz="1000"/>
              <a:t>Forgot password?</a:t>
            </a:r>
          </a:p>
          <a:p>
            <a:pPr marL="628650" lvl="1" indent="-171450">
              <a:buFont typeface="Arial" panose="020B0604020202020204" pitchFamily="34" charset="0"/>
              <a:buChar char="•"/>
            </a:pPr>
            <a:r>
              <a:rPr lang="en-US" sz="1000"/>
              <a:t>Hyperlinked to open a blank window (this will be a placeholder for password tool)</a:t>
            </a:r>
          </a:p>
          <a:p>
            <a:endParaRPr lang="en-US" sz="1000"/>
          </a:p>
          <a:p>
            <a:endParaRPr lang="en-US" sz="1000"/>
          </a:p>
          <a:p>
            <a:endParaRPr lang="en-US" sz="1000"/>
          </a:p>
          <a:p>
            <a:endParaRPr lang="en-US" sz="1000"/>
          </a:p>
          <a:p>
            <a:endParaRPr lang="en-US" sz="1000"/>
          </a:p>
          <a:p>
            <a:endParaRPr lang="en-US" sz="1000"/>
          </a:p>
          <a:p>
            <a:endParaRPr lang="en-US" sz="1000"/>
          </a:p>
          <a:p>
            <a:endParaRPr lang="en-US" sz="1000"/>
          </a:p>
        </p:txBody>
      </p:sp>
      <p:sp>
        <p:nvSpPr>
          <p:cNvPr id="11" name="TextBox 10">
            <a:extLst>
              <a:ext uri="{FF2B5EF4-FFF2-40B4-BE49-F238E27FC236}">
                <a16:creationId xmlns:a16="http://schemas.microsoft.com/office/drawing/2014/main" id="{B02F5ECF-2E6C-8029-4247-0C842102DDD2}"/>
              </a:ext>
            </a:extLst>
          </p:cNvPr>
          <p:cNvSpPr txBox="1"/>
          <p:nvPr/>
        </p:nvSpPr>
        <p:spPr>
          <a:xfrm>
            <a:off x="219075" y="6460091"/>
            <a:ext cx="3486151" cy="369332"/>
          </a:xfrm>
          <a:prstGeom prst="rect">
            <a:avLst/>
          </a:prstGeom>
          <a:noFill/>
        </p:spPr>
        <p:txBody>
          <a:bodyPr wrap="square" rtlCol="0">
            <a:spAutoFit/>
          </a:bodyPr>
          <a:lstStyle/>
          <a:p>
            <a:r>
              <a:rPr lang="en-US"/>
              <a:t>Font Style: Gotham (regular)</a:t>
            </a:r>
          </a:p>
        </p:txBody>
      </p:sp>
      <p:pic>
        <p:nvPicPr>
          <p:cNvPr id="15" name="Picture 14" descr="A close-up of a login form&#10;&#10;Description automatically generated">
            <a:extLst>
              <a:ext uri="{FF2B5EF4-FFF2-40B4-BE49-F238E27FC236}">
                <a16:creationId xmlns:a16="http://schemas.microsoft.com/office/drawing/2014/main" id="{29C80E6B-EC32-6276-CE3D-8ED8DC631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2" y="866776"/>
            <a:ext cx="8290557" cy="5181599"/>
          </a:xfrm>
          <a:prstGeom prst="rect">
            <a:avLst/>
          </a:prstGeom>
        </p:spPr>
      </p:pic>
      <p:sp>
        <p:nvSpPr>
          <p:cNvPr id="17" name="Rectangle 16">
            <a:extLst>
              <a:ext uri="{FF2B5EF4-FFF2-40B4-BE49-F238E27FC236}">
                <a16:creationId xmlns:a16="http://schemas.microsoft.com/office/drawing/2014/main" id="{F9A348DE-22EF-B65D-77C8-2767C513D9DB}"/>
              </a:ext>
            </a:extLst>
          </p:cNvPr>
          <p:cNvSpPr/>
          <p:nvPr/>
        </p:nvSpPr>
        <p:spPr>
          <a:xfrm>
            <a:off x="4305300" y="828676"/>
            <a:ext cx="4171950" cy="5276850"/>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93323AB8-AE35-E94A-D066-B37EE23AACD3}"/>
              </a:ext>
            </a:extLst>
          </p:cNvPr>
          <p:cNvGrpSpPr/>
          <p:nvPr/>
        </p:nvGrpSpPr>
        <p:grpSpPr>
          <a:xfrm>
            <a:off x="4572000" y="2247900"/>
            <a:ext cx="1133475" cy="1371600"/>
            <a:chOff x="4572000" y="2247900"/>
            <a:chExt cx="1133475" cy="1371600"/>
          </a:xfrm>
        </p:grpSpPr>
        <p:sp>
          <p:nvSpPr>
            <p:cNvPr id="23" name="Rectangle 22">
              <a:extLst>
                <a:ext uri="{FF2B5EF4-FFF2-40B4-BE49-F238E27FC236}">
                  <a16:creationId xmlns:a16="http://schemas.microsoft.com/office/drawing/2014/main" id="{451F71A1-5498-3FA4-5A9E-786FB27DFEC5}"/>
                </a:ext>
              </a:extLst>
            </p:cNvPr>
            <p:cNvSpPr/>
            <p:nvPr/>
          </p:nvSpPr>
          <p:spPr>
            <a:xfrm>
              <a:off x="4572000" y="2247900"/>
              <a:ext cx="1133475" cy="304800"/>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rPr>
                <a:t>Font color: #ffffff</a:t>
              </a:r>
            </a:p>
            <a:p>
              <a:r>
                <a:rPr lang="en-US" sz="1000">
                  <a:solidFill>
                    <a:srgbClr val="FF0000"/>
                  </a:solidFill>
                </a:rPr>
                <a:t>Font size: 14</a:t>
              </a:r>
            </a:p>
          </p:txBody>
        </p:sp>
        <p:cxnSp>
          <p:nvCxnSpPr>
            <p:cNvPr id="25" name="Straight Arrow Connector 24">
              <a:extLst>
                <a:ext uri="{FF2B5EF4-FFF2-40B4-BE49-F238E27FC236}">
                  <a16:creationId xmlns:a16="http://schemas.microsoft.com/office/drawing/2014/main" id="{5F2FA788-5C90-EF9D-B320-8ED622F24F57}"/>
                </a:ext>
              </a:extLst>
            </p:cNvPr>
            <p:cNvCxnSpPr/>
            <p:nvPr/>
          </p:nvCxnSpPr>
          <p:spPr>
            <a:xfrm>
              <a:off x="5133975" y="2552700"/>
              <a:ext cx="209550" cy="3048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4F4A12A3-A0F6-61D9-451A-E7416C2E5BB0}"/>
                </a:ext>
              </a:extLst>
            </p:cNvPr>
            <p:cNvCxnSpPr>
              <a:cxnSpLocks/>
            </p:cNvCxnSpPr>
            <p:nvPr/>
          </p:nvCxnSpPr>
          <p:spPr>
            <a:xfrm>
              <a:off x="4959380" y="2552700"/>
              <a:ext cx="279370" cy="10668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1" name="Group 30">
            <a:extLst>
              <a:ext uri="{FF2B5EF4-FFF2-40B4-BE49-F238E27FC236}">
                <a16:creationId xmlns:a16="http://schemas.microsoft.com/office/drawing/2014/main" id="{B7B9CCC2-7E05-4FB7-7BA4-1376CA21364B}"/>
              </a:ext>
            </a:extLst>
          </p:cNvPr>
          <p:cNvGrpSpPr/>
          <p:nvPr/>
        </p:nvGrpSpPr>
        <p:grpSpPr>
          <a:xfrm>
            <a:off x="4392642" y="5029200"/>
            <a:ext cx="1884333" cy="733426"/>
            <a:chOff x="4572000" y="1819274"/>
            <a:chExt cx="1884333" cy="733426"/>
          </a:xfrm>
        </p:grpSpPr>
        <p:sp>
          <p:nvSpPr>
            <p:cNvPr id="32" name="Rectangle 31">
              <a:extLst>
                <a:ext uri="{FF2B5EF4-FFF2-40B4-BE49-F238E27FC236}">
                  <a16:creationId xmlns:a16="http://schemas.microsoft.com/office/drawing/2014/main" id="{0305EC7F-C98B-F58B-8E01-5899AF9DDFF4}"/>
                </a:ext>
              </a:extLst>
            </p:cNvPr>
            <p:cNvSpPr/>
            <p:nvPr/>
          </p:nvSpPr>
          <p:spPr>
            <a:xfrm>
              <a:off x="4572000" y="2247900"/>
              <a:ext cx="1133475" cy="304800"/>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rPr>
                <a:t>Font color: #ffffff</a:t>
              </a:r>
            </a:p>
            <a:p>
              <a:r>
                <a:rPr lang="en-US" sz="1000">
                  <a:solidFill>
                    <a:srgbClr val="FF0000"/>
                  </a:solidFill>
                </a:rPr>
                <a:t>Font size: 16</a:t>
              </a:r>
            </a:p>
          </p:txBody>
        </p:sp>
        <p:cxnSp>
          <p:nvCxnSpPr>
            <p:cNvPr id="33" name="Straight Arrow Connector 32">
              <a:extLst>
                <a:ext uri="{FF2B5EF4-FFF2-40B4-BE49-F238E27FC236}">
                  <a16:creationId xmlns:a16="http://schemas.microsoft.com/office/drawing/2014/main" id="{1B79234C-1816-45FB-22CD-E2399E5D4D37}"/>
                </a:ext>
              </a:extLst>
            </p:cNvPr>
            <p:cNvCxnSpPr>
              <a:cxnSpLocks/>
              <a:stCxn id="32" idx="0"/>
            </p:cNvCxnSpPr>
            <p:nvPr/>
          </p:nvCxnSpPr>
          <p:spPr>
            <a:xfrm flipV="1">
              <a:off x="5138738" y="1819274"/>
              <a:ext cx="1317595" cy="42862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9" name="Group 38">
            <a:extLst>
              <a:ext uri="{FF2B5EF4-FFF2-40B4-BE49-F238E27FC236}">
                <a16:creationId xmlns:a16="http://schemas.microsoft.com/office/drawing/2014/main" id="{0534F3A8-BA90-C97A-2319-021F576C464A}"/>
              </a:ext>
            </a:extLst>
          </p:cNvPr>
          <p:cNvGrpSpPr/>
          <p:nvPr/>
        </p:nvGrpSpPr>
        <p:grpSpPr>
          <a:xfrm>
            <a:off x="6180153" y="4322833"/>
            <a:ext cx="2212989" cy="304800"/>
            <a:chOff x="3492486" y="2247900"/>
            <a:chExt cx="2212989" cy="304800"/>
          </a:xfrm>
        </p:grpSpPr>
        <p:sp>
          <p:nvSpPr>
            <p:cNvPr id="40" name="Rectangle 39">
              <a:extLst>
                <a:ext uri="{FF2B5EF4-FFF2-40B4-BE49-F238E27FC236}">
                  <a16:creationId xmlns:a16="http://schemas.microsoft.com/office/drawing/2014/main" id="{F2AC902C-7CD2-0187-4752-875F311D2924}"/>
                </a:ext>
              </a:extLst>
            </p:cNvPr>
            <p:cNvSpPr/>
            <p:nvPr/>
          </p:nvSpPr>
          <p:spPr>
            <a:xfrm>
              <a:off x="4572000" y="2247900"/>
              <a:ext cx="1133475" cy="304800"/>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rPr>
                <a:t>Font color: #ffffff</a:t>
              </a:r>
            </a:p>
            <a:p>
              <a:r>
                <a:rPr lang="en-US" sz="1000">
                  <a:solidFill>
                    <a:srgbClr val="FF0000"/>
                  </a:solidFill>
                </a:rPr>
                <a:t>Font size: 11</a:t>
              </a:r>
            </a:p>
          </p:txBody>
        </p:sp>
        <p:cxnSp>
          <p:nvCxnSpPr>
            <p:cNvPr id="41" name="Straight Arrow Connector 40">
              <a:extLst>
                <a:ext uri="{FF2B5EF4-FFF2-40B4-BE49-F238E27FC236}">
                  <a16:creationId xmlns:a16="http://schemas.microsoft.com/office/drawing/2014/main" id="{E87B84A4-21A5-24FD-4997-60B9909BEC71}"/>
                </a:ext>
              </a:extLst>
            </p:cNvPr>
            <p:cNvCxnSpPr>
              <a:cxnSpLocks/>
              <a:stCxn id="40" idx="1"/>
            </p:cNvCxnSpPr>
            <p:nvPr/>
          </p:nvCxnSpPr>
          <p:spPr>
            <a:xfrm flipH="1" flipV="1">
              <a:off x="3492486" y="2338387"/>
              <a:ext cx="1079514" cy="6191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oup 43">
            <a:extLst>
              <a:ext uri="{FF2B5EF4-FFF2-40B4-BE49-F238E27FC236}">
                <a16:creationId xmlns:a16="http://schemas.microsoft.com/office/drawing/2014/main" id="{37F1BFB7-108C-C257-32FC-DEAA5CCF8760}"/>
              </a:ext>
            </a:extLst>
          </p:cNvPr>
          <p:cNvGrpSpPr/>
          <p:nvPr/>
        </p:nvGrpSpPr>
        <p:grpSpPr>
          <a:xfrm>
            <a:off x="4583950" y="1085851"/>
            <a:ext cx="1133475" cy="660470"/>
            <a:chOff x="4572000" y="2247900"/>
            <a:chExt cx="1133475" cy="660470"/>
          </a:xfrm>
        </p:grpSpPr>
        <p:sp>
          <p:nvSpPr>
            <p:cNvPr id="45" name="Rectangle 44">
              <a:extLst>
                <a:ext uri="{FF2B5EF4-FFF2-40B4-BE49-F238E27FC236}">
                  <a16:creationId xmlns:a16="http://schemas.microsoft.com/office/drawing/2014/main" id="{031732D6-943C-F8F4-5601-444BD0A37A21}"/>
                </a:ext>
              </a:extLst>
            </p:cNvPr>
            <p:cNvSpPr/>
            <p:nvPr/>
          </p:nvSpPr>
          <p:spPr>
            <a:xfrm>
              <a:off x="4572000" y="2247900"/>
              <a:ext cx="1133475" cy="304800"/>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rPr>
                <a:t>Font color: #ffffff</a:t>
              </a:r>
            </a:p>
            <a:p>
              <a:r>
                <a:rPr lang="en-US" sz="1000">
                  <a:solidFill>
                    <a:srgbClr val="FF0000"/>
                  </a:solidFill>
                </a:rPr>
                <a:t>Font size: 28</a:t>
              </a:r>
            </a:p>
          </p:txBody>
        </p:sp>
        <p:cxnSp>
          <p:nvCxnSpPr>
            <p:cNvPr id="46" name="Straight Arrow Connector 45">
              <a:extLst>
                <a:ext uri="{FF2B5EF4-FFF2-40B4-BE49-F238E27FC236}">
                  <a16:creationId xmlns:a16="http://schemas.microsoft.com/office/drawing/2014/main" id="{3A9948F9-D408-50B2-22FE-C7A1D13E6A11}"/>
                </a:ext>
              </a:extLst>
            </p:cNvPr>
            <p:cNvCxnSpPr>
              <a:cxnSpLocks/>
            </p:cNvCxnSpPr>
            <p:nvPr/>
          </p:nvCxnSpPr>
          <p:spPr>
            <a:xfrm>
              <a:off x="5133975" y="2562223"/>
              <a:ext cx="472252" cy="34614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46880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person's hand pointing at a graph&#10;&#10;Description automatically generated">
            <a:extLst>
              <a:ext uri="{FF2B5EF4-FFF2-40B4-BE49-F238E27FC236}">
                <a16:creationId xmlns:a16="http://schemas.microsoft.com/office/drawing/2014/main" id="{0897F00C-C0C1-F553-60C2-12D4DB39C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 y="834629"/>
            <a:ext cx="8201025" cy="5125641"/>
          </a:xfrm>
          <a:prstGeom prst="rect">
            <a:avLst/>
          </a:prstGeom>
        </p:spPr>
      </p:pic>
      <p:sp>
        <p:nvSpPr>
          <p:cNvPr id="6" name="Title 5">
            <a:extLst>
              <a:ext uri="{FF2B5EF4-FFF2-40B4-BE49-F238E27FC236}">
                <a16:creationId xmlns:a16="http://schemas.microsoft.com/office/drawing/2014/main" id="{5D8C6AEA-7DAE-15B5-BD66-D2ABCAD1B37A}"/>
              </a:ext>
            </a:extLst>
          </p:cNvPr>
          <p:cNvSpPr>
            <a:spLocks noGrp="1"/>
          </p:cNvSpPr>
          <p:nvPr>
            <p:ph type="title"/>
          </p:nvPr>
        </p:nvSpPr>
        <p:spPr>
          <a:xfrm>
            <a:off x="219075" y="1"/>
            <a:ext cx="8201025" cy="857250"/>
          </a:xfrm>
        </p:spPr>
        <p:txBody>
          <a:bodyPr/>
          <a:lstStyle/>
          <a:p>
            <a:r>
              <a:rPr lang="en-US"/>
              <a:t>Logout Page</a:t>
            </a:r>
          </a:p>
        </p:txBody>
      </p:sp>
      <p:sp>
        <p:nvSpPr>
          <p:cNvPr id="7" name="TextBox 6">
            <a:extLst>
              <a:ext uri="{FF2B5EF4-FFF2-40B4-BE49-F238E27FC236}">
                <a16:creationId xmlns:a16="http://schemas.microsoft.com/office/drawing/2014/main" id="{09663066-6878-6AFA-B558-5037F436C0E5}"/>
              </a:ext>
            </a:extLst>
          </p:cNvPr>
          <p:cNvSpPr txBox="1"/>
          <p:nvPr/>
        </p:nvSpPr>
        <p:spPr>
          <a:xfrm>
            <a:off x="8439150" y="28576"/>
            <a:ext cx="3752850" cy="2554545"/>
          </a:xfrm>
          <a:prstGeom prst="rect">
            <a:avLst/>
          </a:prstGeom>
          <a:noFill/>
        </p:spPr>
        <p:txBody>
          <a:bodyPr wrap="square" rtlCol="0">
            <a:spAutoFit/>
          </a:bodyPr>
          <a:lstStyle/>
          <a:p>
            <a:r>
              <a:rPr lang="en-US" sz="1000"/>
              <a:t>This will be the page shown after a user logs out. The layout is the same as the login page, the only thing that changes is the right side message.</a:t>
            </a:r>
          </a:p>
          <a:p>
            <a:endParaRPr lang="en-US" sz="1000"/>
          </a:p>
          <a:p>
            <a:endParaRPr lang="en-US" sz="1000"/>
          </a:p>
          <a:p>
            <a:r>
              <a:rPr lang="en-US" sz="1000"/>
              <a:t>You’ve been successfully logged out.</a:t>
            </a:r>
          </a:p>
          <a:p>
            <a:endParaRPr lang="en-US" sz="1000"/>
          </a:p>
          <a:p>
            <a:endParaRPr lang="en-US" sz="1000"/>
          </a:p>
          <a:p>
            <a:endParaRPr lang="en-US" sz="1000"/>
          </a:p>
          <a:p>
            <a:endParaRPr lang="en-US" sz="1000"/>
          </a:p>
          <a:p>
            <a:endParaRPr lang="en-US" sz="1000"/>
          </a:p>
          <a:p>
            <a:endParaRPr lang="en-US" sz="1000"/>
          </a:p>
          <a:p>
            <a:endParaRPr lang="en-US" sz="1000"/>
          </a:p>
          <a:p>
            <a:endParaRPr lang="en-US" sz="1000"/>
          </a:p>
          <a:p>
            <a:endParaRPr lang="en-US" sz="1000"/>
          </a:p>
          <a:p>
            <a:endParaRPr lang="en-US" sz="1000"/>
          </a:p>
        </p:txBody>
      </p:sp>
      <p:sp>
        <p:nvSpPr>
          <p:cNvPr id="11" name="TextBox 10">
            <a:extLst>
              <a:ext uri="{FF2B5EF4-FFF2-40B4-BE49-F238E27FC236}">
                <a16:creationId xmlns:a16="http://schemas.microsoft.com/office/drawing/2014/main" id="{B02F5ECF-2E6C-8029-4247-0C842102DDD2}"/>
              </a:ext>
            </a:extLst>
          </p:cNvPr>
          <p:cNvSpPr txBox="1"/>
          <p:nvPr/>
        </p:nvSpPr>
        <p:spPr>
          <a:xfrm>
            <a:off x="219075" y="6460091"/>
            <a:ext cx="3486151" cy="369332"/>
          </a:xfrm>
          <a:prstGeom prst="rect">
            <a:avLst/>
          </a:prstGeom>
          <a:noFill/>
        </p:spPr>
        <p:txBody>
          <a:bodyPr wrap="square" rtlCol="0">
            <a:spAutoFit/>
          </a:bodyPr>
          <a:lstStyle/>
          <a:p>
            <a:r>
              <a:rPr lang="en-US"/>
              <a:t>Font Style: Gotham (regular)</a:t>
            </a:r>
          </a:p>
        </p:txBody>
      </p:sp>
      <p:sp>
        <p:nvSpPr>
          <p:cNvPr id="17" name="Rectangle 16">
            <a:extLst>
              <a:ext uri="{FF2B5EF4-FFF2-40B4-BE49-F238E27FC236}">
                <a16:creationId xmlns:a16="http://schemas.microsoft.com/office/drawing/2014/main" id="{F9A348DE-22EF-B65D-77C8-2767C513D9DB}"/>
              </a:ext>
            </a:extLst>
          </p:cNvPr>
          <p:cNvSpPr/>
          <p:nvPr/>
        </p:nvSpPr>
        <p:spPr>
          <a:xfrm>
            <a:off x="4610100" y="1076325"/>
            <a:ext cx="3429000" cy="419100"/>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37F1BFB7-108C-C257-32FC-DEAA5CCF8760}"/>
              </a:ext>
            </a:extLst>
          </p:cNvPr>
          <p:cNvGrpSpPr/>
          <p:nvPr/>
        </p:nvGrpSpPr>
        <p:grpSpPr>
          <a:xfrm>
            <a:off x="5529262" y="1481479"/>
            <a:ext cx="1133475" cy="766422"/>
            <a:chOff x="4572000" y="1786278"/>
            <a:chExt cx="1133475" cy="766422"/>
          </a:xfrm>
        </p:grpSpPr>
        <p:sp>
          <p:nvSpPr>
            <p:cNvPr id="45" name="Rectangle 44">
              <a:extLst>
                <a:ext uri="{FF2B5EF4-FFF2-40B4-BE49-F238E27FC236}">
                  <a16:creationId xmlns:a16="http://schemas.microsoft.com/office/drawing/2014/main" id="{031732D6-943C-F8F4-5601-444BD0A37A21}"/>
                </a:ext>
              </a:extLst>
            </p:cNvPr>
            <p:cNvSpPr/>
            <p:nvPr/>
          </p:nvSpPr>
          <p:spPr>
            <a:xfrm>
              <a:off x="4572000" y="2247900"/>
              <a:ext cx="1133475" cy="304800"/>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rPr>
                <a:t>Font color: #ffffff</a:t>
              </a:r>
            </a:p>
            <a:p>
              <a:r>
                <a:rPr lang="en-US" sz="1000">
                  <a:solidFill>
                    <a:srgbClr val="FF0000"/>
                  </a:solidFill>
                </a:rPr>
                <a:t>Font size: 14</a:t>
              </a:r>
            </a:p>
          </p:txBody>
        </p:sp>
        <p:cxnSp>
          <p:nvCxnSpPr>
            <p:cNvPr id="46" name="Straight Arrow Connector 45">
              <a:extLst>
                <a:ext uri="{FF2B5EF4-FFF2-40B4-BE49-F238E27FC236}">
                  <a16:creationId xmlns:a16="http://schemas.microsoft.com/office/drawing/2014/main" id="{3A9948F9-D408-50B2-22FE-C7A1D13E6A11}"/>
                </a:ext>
              </a:extLst>
            </p:cNvPr>
            <p:cNvCxnSpPr>
              <a:cxnSpLocks/>
            </p:cNvCxnSpPr>
            <p:nvPr/>
          </p:nvCxnSpPr>
          <p:spPr>
            <a:xfrm flipV="1">
              <a:off x="5142736" y="1786278"/>
              <a:ext cx="272227" cy="46162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40364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8C6AEA-7DAE-15B5-BD66-D2ABCAD1B37A}"/>
              </a:ext>
            </a:extLst>
          </p:cNvPr>
          <p:cNvSpPr>
            <a:spLocks noGrp="1"/>
          </p:cNvSpPr>
          <p:nvPr>
            <p:ph type="title"/>
          </p:nvPr>
        </p:nvSpPr>
        <p:spPr>
          <a:xfrm>
            <a:off x="219075" y="1"/>
            <a:ext cx="8201025" cy="857250"/>
          </a:xfrm>
        </p:spPr>
        <p:txBody>
          <a:bodyPr/>
          <a:lstStyle/>
          <a:p>
            <a:r>
              <a:rPr lang="en-US"/>
              <a:t>Landing Page</a:t>
            </a:r>
          </a:p>
        </p:txBody>
      </p:sp>
      <p:sp>
        <p:nvSpPr>
          <p:cNvPr id="7" name="TextBox 6">
            <a:extLst>
              <a:ext uri="{FF2B5EF4-FFF2-40B4-BE49-F238E27FC236}">
                <a16:creationId xmlns:a16="http://schemas.microsoft.com/office/drawing/2014/main" id="{09663066-6878-6AFA-B558-5037F436C0E5}"/>
              </a:ext>
            </a:extLst>
          </p:cNvPr>
          <p:cNvSpPr txBox="1"/>
          <p:nvPr/>
        </p:nvSpPr>
        <p:spPr>
          <a:xfrm>
            <a:off x="8296277" y="733425"/>
            <a:ext cx="3895724" cy="1223412"/>
          </a:xfrm>
          <a:prstGeom prst="rect">
            <a:avLst/>
          </a:prstGeom>
          <a:noFill/>
        </p:spPr>
        <p:txBody>
          <a:bodyPr wrap="square" rtlCol="0">
            <a:spAutoFit/>
          </a:bodyPr>
          <a:lstStyle/>
          <a:p>
            <a:r>
              <a:rPr lang="en-US" sz="1050">
                <a:solidFill>
                  <a:srgbClr val="FF0000"/>
                </a:solidFill>
              </a:rPr>
              <a:t>(1)</a:t>
            </a:r>
            <a:r>
              <a:rPr lang="en-US" sz="1050"/>
              <a:t> After a user successfully logs in, the landing page should be the “My Dashboard” menu. </a:t>
            </a:r>
          </a:p>
          <a:p>
            <a:endParaRPr lang="en-US" sz="1050"/>
          </a:p>
          <a:p>
            <a:r>
              <a:rPr lang="en-US" sz="1050"/>
              <a:t>For now, no functionality will be added to this page. </a:t>
            </a:r>
          </a:p>
          <a:p>
            <a:endParaRPr lang="en-US" sz="1050"/>
          </a:p>
          <a:p>
            <a:r>
              <a:rPr lang="en-US" sz="1050">
                <a:solidFill>
                  <a:srgbClr val="FF0000"/>
                </a:solidFill>
              </a:rPr>
              <a:t>(2) </a:t>
            </a:r>
            <a:r>
              <a:rPr lang="en-US" sz="1050"/>
              <a:t>Only add the icon shown on this image. SVG is available in the </a:t>
            </a:r>
            <a:r>
              <a:rPr lang="en-US" sz="1050" b="1">
                <a:solidFill>
                  <a:srgbClr val="00B0F0"/>
                </a:solidFill>
              </a:rPr>
              <a:t>pro2.0_mydashboard_icons.zip </a:t>
            </a:r>
            <a:r>
              <a:rPr lang="en-US" sz="1050"/>
              <a:t>file</a:t>
            </a:r>
          </a:p>
        </p:txBody>
      </p:sp>
      <p:pic>
        <p:nvPicPr>
          <p:cNvPr id="3" name="Picture 2" descr="A screenshot of a computer&#10;&#10;Description automatically generated">
            <a:extLst>
              <a:ext uri="{FF2B5EF4-FFF2-40B4-BE49-F238E27FC236}">
                <a16:creationId xmlns:a16="http://schemas.microsoft.com/office/drawing/2014/main" id="{C03C1536-696D-62A7-53D4-3F5A4EDF2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4" y="733425"/>
            <a:ext cx="7962902" cy="4976814"/>
          </a:xfrm>
          <a:prstGeom prst="rect">
            <a:avLst/>
          </a:prstGeom>
        </p:spPr>
      </p:pic>
      <p:sp>
        <p:nvSpPr>
          <p:cNvPr id="4" name="Flowchart: Connector 3">
            <a:extLst>
              <a:ext uri="{FF2B5EF4-FFF2-40B4-BE49-F238E27FC236}">
                <a16:creationId xmlns:a16="http://schemas.microsoft.com/office/drawing/2014/main" id="{56F48244-4646-721E-7F3E-379FD2D38A55}"/>
              </a:ext>
            </a:extLst>
          </p:cNvPr>
          <p:cNvSpPr/>
          <p:nvPr/>
        </p:nvSpPr>
        <p:spPr>
          <a:xfrm>
            <a:off x="7810500" y="1400176"/>
            <a:ext cx="200025" cy="190499"/>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2</a:t>
            </a:r>
          </a:p>
        </p:txBody>
      </p:sp>
      <p:sp>
        <p:nvSpPr>
          <p:cNvPr id="5" name="Flowchart: Connector 4">
            <a:extLst>
              <a:ext uri="{FF2B5EF4-FFF2-40B4-BE49-F238E27FC236}">
                <a16:creationId xmlns:a16="http://schemas.microsoft.com/office/drawing/2014/main" id="{73877604-1A01-EAA9-ACCA-014133CA9A0F}"/>
              </a:ext>
            </a:extLst>
          </p:cNvPr>
          <p:cNvSpPr/>
          <p:nvPr/>
        </p:nvSpPr>
        <p:spPr>
          <a:xfrm>
            <a:off x="185738" y="1023939"/>
            <a:ext cx="200025" cy="190499"/>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1</a:t>
            </a:r>
          </a:p>
        </p:txBody>
      </p:sp>
    </p:spTree>
    <p:extLst>
      <p:ext uri="{BB962C8B-B14F-4D97-AF65-F5344CB8AC3E}">
        <p14:creationId xmlns:p14="http://schemas.microsoft.com/office/powerpoint/2010/main" val="152981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8C6AEA-7DAE-15B5-BD66-D2ABCAD1B37A}"/>
              </a:ext>
            </a:extLst>
          </p:cNvPr>
          <p:cNvSpPr>
            <a:spLocks noGrp="1"/>
          </p:cNvSpPr>
          <p:nvPr>
            <p:ph type="title"/>
          </p:nvPr>
        </p:nvSpPr>
        <p:spPr>
          <a:xfrm>
            <a:off x="219075" y="1"/>
            <a:ext cx="8201025" cy="857250"/>
          </a:xfrm>
        </p:spPr>
        <p:txBody>
          <a:bodyPr/>
          <a:lstStyle/>
          <a:p>
            <a:r>
              <a:rPr lang="en-US"/>
              <a:t>Top Header Design</a:t>
            </a:r>
          </a:p>
        </p:txBody>
      </p:sp>
      <p:sp>
        <p:nvSpPr>
          <p:cNvPr id="7" name="TextBox 6">
            <a:extLst>
              <a:ext uri="{FF2B5EF4-FFF2-40B4-BE49-F238E27FC236}">
                <a16:creationId xmlns:a16="http://schemas.microsoft.com/office/drawing/2014/main" id="{09663066-6878-6AFA-B558-5037F436C0E5}"/>
              </a:ext>
            </a:extLst>
          </p:cNvPr>
          <p:cNvSpPr txBox="1"/>
          <p:nvPr/>
        </p:nvSpPr>
        <p:spPr>
          <a:xfrm>
            <a:off x="8439150" y="28576"/>
            <a:ext cx="3752850" cy="4247317"/>
          </a:xfrm>
          <a:prstGeom prst="rect">
            <a:avLst/>
          </a:prstGeom>
          <a:noFill/>
        </p:spPr>
        <p:txBody>
          <a:bodyPr wrap="square" rtlCol="0">
            <a:spAutoFit/>
          </a:bodyPr>
          <a:lstStyle/>
          <a:p>
            <a:endParaRPr lang="en-US" sz="1000"/>
          </a:p>
          <a:p>
            <a:endParaRPr lang="en-US" sz="1000"/>
          </a:p>
          <a:p>
            <a:endParaRPr lang="en-US" sz="1000"/>
          </a:p>
          <a:p>
            <a:endParaRPr lang="en-US" sz="1000"/>
          </a:p>
          <a:p>
            <a:r>
              <a:rPr lang="en-US" sz="1000" b="1"/>
              <a:t>Header Design</a:t>
            </a:r>
          </a:p>
          <a:p>
            <a:pPr marL="171450" indent="-171450">
              <a:buFont typeface="Arial" panose="020B0604020202020204" pitchFamily="34" charset="0"/>
              <a:buChar char="•"/>
            </a:pPr>
            <a:r>
              <a:rPr lang="en-US" sz="1000">
                <a:solidFill>
                  <a:srgbClr val="FF0000"/>
                </a:solidFill>
              </a:rPr>
              <a:t>(1) </a:t>
            </a:r>
            <a:r>
              <a:rPr lang="en-US" sz="1000"/>
              <a:t>Gradient filled rectangle shape style and colors: </a:t>
            </a:r>
          </a:p>
          <a:p>
            <a:pPr marL="628650" lvl="1" indent="-171450">
              <a:buFont typeface="Arial" panose="020B0604020202020204" pitchFamily="34" charset="0"/>
              <a:buChar char="•"/>
            </a:pPr>
            <a:r>
              <a:rPr lang="en-US" sz="1000"/>
              <a:t>Linear gradient 90°: #5de0e6, #004aad</a:t>
            </a:r>
          </a:p>
          <a:p>
            <a:pPr marL="171450" indent="-171450">
              <a:buFont typeface="Arial" panose="020B0604020202020204" pitchFamily="34" charset="0"/>
              <a:buChar char="•"/>
            </a:pPr>
            <a:endParaRPr lang="en-US" sz="1000"/>
          </a:p>
          <a:p>
            <a:pPr marL="171450" indent="-171450">
              <a:buFont typeface="Arial" panose="020B0604020202020204" pitchFamily="34" charset="0"/>
              <a:buChar char="•"/>
            </a:pPr>
            <a:endParaRPr lang="en-US" sz="1000"/>
          </a:p>
          <a:p>
            <a:pPr marL="171450" indent="-171450">
              <a:buFont typeface="Arial" panose="020B0604020202020204" pitchFamily="34" charset="0"/>
              <a:buChar char="•"/>
            </a:pPr>
            <a:r>
              <a:rPr lang="en-US" sz="1000">
                <a:solidFill>
                  <a:srgbClr val="FF0000"/>
                </a:solidFill>
              </a:rPr>
              <a:t>(2) </a:t>
            </a:r>
            <a:r>
              <a:rPr lang="en-US" sz="1000"/>
              <a:t>Logo (on the left), image can be found in the </a:t>
            </a:r>
            <a:r>
              <a:rPr lang="en-US" sz="1000" b="1">
                <a:solidFill>
                  <a:srgbClr val="0070C0"/>
                </a:solidFill>
              </a:rPr>
              <a:t>pro2.0_topheader.zip </a:t>
            </a:r>
            <a:r>
              <a:rPr lang="en-US" sz="1000"/>
              <a:t>file.</a:t>
            </a:r>
          </a:p>
          <a:p>
            <a:pPr marL="171450" indent="-171450">
              <a:buFont typeface="Arial" panose="020B0604020202020204" pitchFamily="34" charset="0"/>
              <a:buChar char="•"/>
            </a:pPr>
            <a:endParaRPr lang="en-US" sz="1000"/>
          </a:p>
          <a:p>
            <a:endParaRPr lang="en-US" sz="1000"/>
          </a:p>
          <a:p>
            <a:pPr marL="171450" indent="-171450">
              <a:buFont typeface="Arial" panose="020B0604020202020204" pitchFamily="34" charset="0"/>
              <a:buChar char="•"/>
            </a:pPr>
            <a:r>
              <a:rPr lang="en-US" sz="1000">
                <a:solidFill>
                  <a:srgbClr val="FF0000"/>
                </a:solidFill>
              </a:rPr>
              <a:t>(3-8) </a:t>
            </a:r>
            <a:r>
              <a:rPr lang="en-US" sz="1000"/>
              <a:t>Icons (on right side), images can be found in the </a:t>
            </a:r>
            <a:r>
              <a:rPr lang="en-US" sz="1000" b="1">
                <a:solidFill>
                  <a:srgbClr val="0070C0"/>
                </a:solidFill>
              </a:rPr>
              <a:t>pro2.0_topheader.zip </a:t>
            </a:r>
            <a:r>
              <a:rPr lang="en-US" sz="1000"/>
              <a:t>file. </a:t>
            </a:r>
          </a:p>
          <a:p>
            <a:pPr marL="171450" indent="-171450">
              <a:buFont typeface="Arial" panose="020B0604020202020204" pitchFamily="34" charset="0"/>
              <a:buChar char="•"/>
            </a:pPr>
            <a:endParaRPr lang="en-US" sz="1000"/>
          </a:p>
          <a:p>
            <a:pPr marL="171450" indent="-171450">
              <a:buFont typeface="Arial" panose="020B0604020202020204" pitchFamily="34" charset="0"/>
              <a:buChar char="•"/>
            </a:pPr>
            <a:endParaRPr lang="en-US" sz="1000"/>
          </a:p>
          <a:p>
            <a:endParaRPr lang="en-US" sz="1000"/>
          </a:p>
          <a:p>
            <a:endParaRPr lang="en-US" sz="1000"/>
          </a:p>
          <a:p>
            <a:endParaRPr lang="en-US" sz="1000"/>
          </a:p>
          <a:p>
            <a:endParaRPr lang="en-US" sz="1000"/>
          </a:p>
          <a:p>
            <a:endParaRPr lang="en-US" sz="1000"/>
          </a:p>
          <a:p>
            <a:endParaRPr lang="en-US" sz="1000"/>
          </a:p>
          <a:p>
            <a:endParaRPr lang="en-US" sz="1000"/>
          </a:p>
          <a:p>
            <a:endParaRPr lang="en-US" sz="1000"/>
          </a:p>
          <a:p>
            <a:endParaRPr lang="en-US" sz="1000"/>
          </a:p>
          <a:p>
            <a:endParaRPr lang="en-US" sz="1000"/>
          </a:p>
        </p:txBody>
      </p:sp>
      <p:sp>
        <p:nvSpPr>
          <p:cNvPr id="11" name="TextBox 10">
            <a:extLst>
              <a:ext uri="{FF2B5EF4-FFF2-40B4-BE49-F238E27FC236}">
                <a16:creationId xmlns:a16="http://schemas.microsoft.com/office/drawing/2014/main" id="{B02F5ECF-2E6C-8029-4247-0C842102DDD2}"/>
              </a:ext>
            </a:extLst>
          </p:cNvPr>
          <p:cNvSpPr txBox="1"/>
          <p:nvPr/>
        </p:nvSpPr>
        <p:spPr>
          <a:xfrm>
            <a:off x="219075" y="6460091"/>
            <a:ext cx="3486151" cy="369332"/>
          </a:xfrm>
          <a:prstGeom prst="rect">
            <a:avLst/>
          </a:prstGeom>
          <a:noFill/>
        </p:spPr>
        <p:txBody>
          <a:bodyPr wrap="square" rtlCol="0">
            <a:spAutoFit/>
          </a:bodyPr>
          <a:lstStyle/>
          <a:p>
            <a:r>
              <a:rPr lang="en-US"/>
              <a:t>Font Style: Gotham (regular)</a:t>
            </a:r>
          </a:p>
        </p:txBody>
      </p:sp>
      <p:grpSp>
        <p:nvGrpSpPr>
          <p:cNvPr id="58" name="Group 57">
            <a:extLst>
              <a:ext uri="{FF2B5EF4-FFF2-40B4-BE49-F238E27FC236}">
                <a16:creationId xmlns:a16="http://schemas.microsoft.com/office/drawing/2014/main" id="{17D48CFB-A2D1-C408-664D-188A9B843EB6}"/>
              </a:ext>
            </a:extLst>
          </p:cNvPr>
          <p:cNvGrpSpPr/>
          <p:nvPr/>
        </p:nvGrpSpPr>
        <p:grpSpPr>
          <a:xfrm>
            <a:off x="283059" y="685144"/>
            <a:ext cx="7962902" cy="493411"/>
            <a:chOff x="200025" y="2196473"/>
            <a:chExt cx="7962902" cy="493411"/>
          </a:xfrm>
        </p:grpSpPr>
        <p:pic>
          <p:nvPicPr>
            <p:cNvPr id="2" name="Picture 1" descr="A screenshot of a computer&#10;&#10;Description automatically generated">
              <a:extLst>
                <a:ext uri="{FF2B5EF4-FFF2-40B4-BE49-F238E27FC236}">
                  <a16:creationId xmlns:a16="http://schemas.microsoft.com/office/drawing/2014/main" id="{486E1C14-10B5-E8E3-B37E-BB6C71255552}"/>
                </a:ext>
              </a:extLst>
            </p:cNvPr>
            <p:cNvPicPr>
              <a:picLocks noChangeAspect="1"/>
            </p:cNvPicPr>
            <p:nvPr/>
          </p:nvPicPr>
          <p:blipFill>
            <a:blip r:embed="rId3">
              <a:extLst>
                <a:ext uri="{28A0092B-C50C-407E-A947-70E740481C1C}">
                  <a14:useLocalDpi xmlns:a14="http://schemas.microsoft.com/office/drawing/2010/main" val="0"/>
                </a:ext>
              </a:extLst>
            </a:blip>
            <a:srcRect b="93491"/>
            <a:stretch/>
          </p:blipFill>
          <p:spPr>
            <a:xfrm>
              <a:off x="200025" y="2196473"/>
              <a:ext cx="7962902" cy="323960"/>
            </a:xfrm>
            <a:prstGeom prst="rect">
              <a:avLst/>
            </a:prstGeom>
          </p:spPr>
        </p:pic>
        <p:sp>
          <p:nvSpPr>
            <p:cNvPr id="5" name="Flowchart: Connector 4">
              <a:extLst>
                <a:ext uri="{FF2B5EF4-FFF2-40B4-BE49-F238E27FC236}">
                  <a16:creationId xmlns:a16="http://schemas.microsoft.com/office/drawing/2014/main" id="{E3BD26BD-CB06-E973-4F88-00F6070CB6AC}"/>
                </a:ext>
              </a:extLst>
            </p:cNvPr>
            <p:cNvSpPr/>
            <p:nvPr/>
          </p:nvSpPr>
          <p:spPr>
            <a:xfrm>
              <a:off x="4190197" y="2499385"/>
              <a:ext cx="200025" cy="190499"/>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1</a:t>
              </a:r>
            </a:p>
          </p:txBody>
        </p:sp>
        <p:sp>
          <p:nvSpPr>
            <p:cNvPr id="13" name="Flowchart: Connector 12">
              <a:extLst>
                <a:ext uri="{FF2B5EF4-FFF2-40B4-BE49-F238E27FC236}">
                  <a16:creationId xmlns:a16="http://schemas.microsoft.com/office/drawing/2014/main" id="{C89F181A-593B-31CC-A2C0-A23B3C346607}"/>
                </a:ext>
              </a:extLst>
            </p:cNvPr>
            <p:cNvSpPr/>
            <p:nvPr/>
          </p:nvSpPr>
          <p:spPr>
            <a:xfrm>
              <a:off x="361950" y="2495439"/>
              <a:ext cx="200025" cy="190499"/>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2</a:t>
              </a:r>
            </a:p>
          </p:txBody>
        </p:sp>
        <p:sp>
          <p:nvSpPr>
            <p:cNvPr id="17" name="Flowchart: Connector 16">
              <a:extLst>
                <a:ext uri="{FF2B5EF4-FFF2-40B4-BE49-F238E27FC236}">
                  <a16:creationId xmlns:a16="http://schemas.microsoft.com/office/drawing/2014/main" id="{B85AE87B-6723-10E6-2B36-711BFA4450F8}"/>
                </a:ext>
              </a:extLst>
            </p:cNvPr>
            <p:cNvSpPr/>
            <p:nvPr/>
          </p:nvSpPr>
          <p:spPr>
            <a:xfrm>
              <a:off x="6903421" y="2526055"/>
              <a:ext cx="137160" cy="13716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3</a:t>
              </a:r>
            </a:p>
          </p:txBody>
        </p:sp>
        <p:sp>
          <p:nvSpPr>
            <p:cNvPr id="40" name="Flowchart: Connector 39">
              <a:extLst>
                <a:ext uri="{FF2B5EF4-FFF2-40B4-BE49-F238E27FC236}">
                  <a16:creationId xmlns:a16="http://schemas.microsoft.com/office/drawing/2014/main" id="{7BC76FDB-B55C-5269-6043-7D71CC52A420}"/>
                </a:ext>
              </a:extLst>
            </p:cNvPr>
            <p:cNvSpPr/>
            <p:nvPr/>
          </p:nvSpPr>
          <p:spPr>
            <a:xfrm>
              <a:off x="7124355" y="2528559"/>
              <a:ext cx="137160" cy="13716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4</a:t>
              </a:r>
            </a:p>
          </p:txBody>
        </p:sp>
        <p:sp>
          <p:nvSpPr>
            <p:cNvPr id="41" name="Flowchart: Connector 40">
              <a:extLst>
                <a:ext uri="{FF2B5EF4-FFF2-40B4-BE49-F238E27FC236}">
                  <a16:creationId xmlns:a16="http://schemas.microsoft.com/office/drawing/2014/main" id="{7499BBDA-A7DA-4014-29B6-2C0BA7978696}"/>
                </a:ext>
              </a:extLst>
            </p:cNvPr>
            <p:cNvSpPr/>
            <p:nvPr/>
          </p:nvSpPr>
          <p:spPr>
            <a:xfrm>
              <a:off x="7347848" y="2527000"/>
              <a:ext cx="137160" cy="13716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5</a:t>
              </a:r>
            </a:p>
          </p:txBody>
        </p:sp>
        <p:sp>
          <p:nvSpPr>
            <p:cNvPr id="42" name="Flowchart: Connector 41">
              <a:extLst>
                <a:ext uri="{FF2B5EF4-FFF2-40B4-BE49-F238E27FC236}">
                  <a16:creationId xmlns:a16="http://schemas.microsoft.com/office/drawing/2014/main" id="{7D34B688-C330-D7F7-034A-C6EF435BB93D}"/>
                </a:ext>
              </a:extLst>
            </p:cNvPr>
            <p:cNvSpPr/>
            <p:nvPr/>
          </p:nvSpPr>
          <p:spPr>
            <a:xfrm>
              <a:off x="7566644" y="2529728"/>
              <a:ext cx="137160" cy="13716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6</a:t>
              </a:r>
            </a:p>
          </p:txBody>
        </p:sp>
        <p:sp>
          <p:nvSpPr>
            <p:cNvPr id="43" name="Flowchart: Connector 42">
              <a:extLst>
                <a:ext uri="{FF2B5EF4-FFF2-40B4-BE49-F238E27FC236}">
                  <a16:creationId xmlns:a16="http://schemas.microsoft.com/office/drawing/2014/main" id="{9258E105-266B-76AC-86F9-AE36FAF3F75C}"/>
                </a:ext>
              </a:extLst>
            </p:cNvPr>
            <p:cNvSpPr/>
            <p:nvPr/>
          </p:nvSpPr>
          <p:spPr>
            <a:xfrm>
              <a:off x="7767465" y="2527000"/>
              <a:ext cx="137160" cy="13716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7</a:t>
              </a:r>
            </a:p>
          </p:txBody>
        </p:sp>
        <p:sp>
          <p:nvSpPr>
            <p:cNvPr id="44" name="Flowchart: Connector 43">
              <a:extLst>
                <a:ext uri="{FF2B5EF4-FFF2-40B4-BE49-F238E27FC236}">
                  <a16:creationId xmlns:a16="http://schemas.microsoft.com/office/drawing/2014/main" id="{5A7D7F56-02F6-3D30-B315-535049651148}"/>
                </a:ext>
              </a:extLst>
            </p:cNvPr>
            <p:cNvSpPr/>
            <p:nvPr/>
          </p:nvSpPr>
          <p:spPr>
            <a:xfrm>
              <a:off x="7968286" y="2534605"/>
              <a:ext cx="137160" cy="13716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8</a:t>
              </a:r>
            </a:p>
          </p:txBody>
        </p:sp>
      </p:grpSp>
    </p:spTree>
    <p:extLst>
      <p:ext uri="{BB962C8B-B14F-4D97-AF65-F5344CB8AC3E}">
        <p14:creationId xmlns:p14="http://schemas.microsoft.com/office/powerpoint/2010/main" val="215031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screenshot of a computer&#10;&#10;Description automatically generated">
            <a:extLst>
              <a:ext uri="{FF2B5EF4-FFF2-40B4-BE49-F238E27FC236}">
                <a16:creationId xmlns:a16="http://schemas.microsoft.com/office/drawing/2014/main" id="{2CFD2DF6-4589-2E79-DA37-4BFBB28898E6}"/>
              </a:ext>
            </a:extLst>
          </p:cNvPr>
          <p:cNvPicPr>
            <a:picLocks noChangeAspect="1"/>
          </p:cNvPicPr>
          <p:nvPr/>
        </p:nvPicPr>
        <p:blipFill>
          <a:blip r:embed="rId3">
            <a:extLst>
              <a:ext uri="{28A0092B-C50C-407E-A947-70E740481C1C}">
                <a14:useLocalDpi xmlns:a14="http://schemas.microsoft.com/office/drawing/2010/main" val="0"/>
              </a:ext>
            </a:extLst>
          </a:blip>
          <a:srcRect l="80361" b="56730"/>
          <a:stretch/>
        </p:blipFill>
        <p:spPr>
          <a:xfrm>
            <a:off x="7632978" y="3344803"/>
            <a:ext cx="1869551" cy="2574431"/>
          </a:xfrm>
          <a:prstGeom prst="rect">
            <a:avLst/>
          </a:prstGeom>
        </p:spPr>
      </p:pic>
      <p:sp>
        <p:nvSpPr>
          <p:cNvPr id="6" name="Title 5">
            <a:extLst>
              <a:ext uri="{FF2B5EF4-FFF2-40B4-BE49-F238E27FC236}">
                <a16:creationId xmlns:a16="http://schemas.microsoft.com/office/drawing/2014/main" id="{5D8C6AEA-7DAE-15B5-BD66-D2ABCAD1B37A}"/>
              </a:ext>
            </a:extLst>
          </p:cNvPr>
          <p:cNvSpPr>
            <a:spLocks noGrp="1"/>
          </p:cNvSpPr>
          <p:nvPr>
            <p:ph type="title"/>
          </p:nvPr>
        </p:nvSpPr>
        <p:spPr>
          <a:xfrm>
            <a:off x="219075" y="1"/>
            <a:ext cx="8201025" cy="857250"/>
          </a:xfrm>
        </p:spPr>
        <p:txBody>
          <a:bodyPr/>
          <a:lstStyle/>
          <a:p>
            <a:r>
              <a:rPr lang="en-US"/>
              <a:t>Top Header Functionality</a:t>
            </a:r>
          </a:p>
        </p:txBody>
      </p:sp>
      <p:sp>
        <p:nvSpPr>
          <p:cNvPr id="7" name="TextBox 6">
            <a:extLst>
              <a:ext uri="{FF2B5EF4-FFF2-40B4-BE49-F238E27FC236}">
                <a16:creationId xmlns:a16="http://schemas.microsoft.com/office/drawing/2014/main" id="{09663066-6878-6AFA-B558-5037F436C0E5}"/>
              </a:ext>
            </a:extLst>
          </p:cNvPr>
          <p:cNvSpPr txBox="1"/>
          <p:nvPr/>
        </p:nvSpPr>
        <p:spPr>
          <a:xfrm>
            <a:off x="453173" y="1031031"/>
            <a:ext cx="6541209" cy="2400657"/>
          </a:xfrm>
          <a:prstGeom prst="rect">
            <a:avLst/>
          </a:prstGeom>
          <a:noFill/>
        </p:spPr>
        <p:txBody>
          <a:bodyPr wrap="square" rtlCol="0">
            <a:spAutoFit/>
          </a:bodyPr>
          <a:lstStyle/>
          <a:p>
            <a:r>
              <a:rPr lang="en-US" sz="1000"/>
              <a:t>Since the purpose of this story is to create a shell of the UI, we will not be adding functionality yet to every header icon except for some basic functions to the User icon. </a:t>
            </a:r>
          </a:p>
          <a:p>
            <a:endParaRPr lang="en-US" sz="1000"/>
          </a:p>
          <a:p>
            <a:r>
              <a:rPr lang="en-US" sz="1000" b="1"/>
              <a:t>Header Functionality</a:t>
            </a:r>
          </a:p>
          <a:p>
            <a:pPr marL="171450" indent="-171450">
              <a:buFont typeface="Arial" panose="020B0604020202020204" pitchFamily="34" charset="0"/>
              <a:buChar char="•"/>
            </a:pPr>
            <a:r>
              <a:rPr lang="en-US" sz="1000" b="1">
                <a:solidFill>
                  <a:srgbClr val="FF0000"/>
                </a:solidFill>
              </a:rPr>
              <a:t>(1) </a:t>
            </a:r>
            <a:r>
              <a:rPr lang="en-US" sz="1000" b="1"/>
              <a:t>First Rate Logo</a:t>
            </a:r>
            <a:r>
              <a:rPr lang="en-US" sz="1000"/>
              <a:t>: clicking on the logo should take user back to the “My Dashboard” menu.</a:t>
            </a:r>
          </a:p>
          <a:p>
            <a:endParaRPr lang="en-US" sz="1000"/>
          </a:p>
          <a:p>
            <a:pPr marL="171450" indent="-171450">
              <a:buFont typeface="Arial" panose="020B0604020202020204" pitchFamily="34" charset="0"/>
              <a:buChar char="•"/>
            </a:pPr>
            <a:r>
              <a:rPr lang="en-US" sz="1000" b="1">
                <a:solidFill>
                  <a:srgbClr val="FF0000"/>
                </a:solidFill>
              </a:rPr>
              <a:t>(2) </a:t>
            </a:r>
            <a:r>
              <a:rPr lang="en-US" sz="1000" b="1"/>
              <a:t>User icon: </a:t>
            </a:r>
          </a:p>
          <a:p>
            <a:pPr marL="628650" lvl="1" indent="-171450">
              <a:buFont typeface="Arial" panose="020B0604020202020204" pitchFamily="34" charset="0"/>
              <a:buChar char="•"/>
            </a:pPr>
            <a:r>
              <a:rPr lang="en-US" sz="1000"/>
              <a:t>Hovering over the icon will display hover text “User Account”</a:t>
            </a:r>
          </a:p>
          <a:p>
            <a:pPr marL="628650" lvl="1" indent="-171450">
              <a:buFont typeface="Arial" panose="020B0604020202020204" pitchFamily="34" charset="0"/>
              <a:buChar char="•"/>
            </a:pPr>
            <a:r>
              <a:rPr lang="en-US" sz="1000"/>
              <a:t>Clicking on the icon will open a pop-up menu, as shown on this image.</a:t>
            </a:r>
          </a:p>
          <a:p>
            <a:pPr marL="1085850" lvl="2" indent="-171450">
              <a:buFont typeface="Arial" panose="020B0604020202020204" pitchFamily="34" charset="0"/>
              <a:buChar char="•"/>
            </a:pPr>
            <a:r>
              <a:rPr lang="en-US" sz="1000"/>
              <a:t>For now, only add functionality to the “Log Out” option, clicking on that should successfully log out the user and take them to the log out page previously shown.</a:t>
            </a:r>
          </a:p>
          <a:p>
            <a:pPr marL="628650" lvl="1" indent="-171450">
              <a:buFont typeface="Arial" panose="020B0604020202020204" pitchFamily="34" charset="0"/>
              <a:buChar char="•"/>
            </a:pPr>
            <a:r>
              <a:rPr lang="en-US" sz="1000"/>
              <a:t>Clicking outside of the pop-up menu will close the menu.</a:t>
            </a:r>
          </a:p>
          <a:p>
            <a:pPr marL="171450" indent="-171450">
              <a:buFont typeface="Arial" panose="020B0604020202020204" pitchFamily="34" charset="0"/>
              <a:buChar char="•"/>
            </a:pPr>
            <a:r>
              <a:rPr lang="en-US" sz="1000"/>
              <a:t>(3-8) Icon and logo images can be found in the </a:t>
            </a:r>
            <a:r>
              <a:rPr lang="en-US" sz="1000" b="1">
                <a:solidFill>
                  <a:srgbClr val="0070C0"/>
                </a:solidFill>
              </a:rPr>
              <a:t>pro2.0_usericonmenu.zip </a:t>
            </a:r>
            <a:r>
              <a:rPr lang="en-US" sz="1000"/>
              <a:t>file.</a:t>
            </a:r>
          </a:p>
          <a:p>
            <a:pPr marL="171450" indent="-171450">
              <a:buFont typeface="Arial" panose="020B0604020202020204" pitchFamily="34" charset="0"/>
              <a:buChar char="•"/>
            </a:pPr>
            <a:endParaRPr lang="en-US" sz="1000"/>
          </a:p>
          <a:p>
            <a:endParaRPr lang="en-US" sz="1000"/>
          </a:p>
        </p:txBody>
      </p:sp>
      <p:sp>
        <p:nvSpPr>
          <p:cNvPr id="11" name="TextBox 10">
            <a:extLst>
              <a:ext uri="{FF2B5EF4-FFF2-40B4-BE49-F238E27FC236}">
                <a16:creationId xmlns:a16="http://schemas.microsoft.com/office/drawing/2014/main" id="{B02F5ECF-2E6C-8029-4247-0C842102DDD2}"/>
              </a:ext>
            </a:extLst>
          </p:cNvPr>
          <p:cNvSpPr txBox="1"/>
          <p:nvPr/>
        </p:nvSpPr>
        <p:spPr>
          <a:xfrm>
            <a:off x="219075" y="6460091"/>
            <a:ext cx="3486151" cy="369332"/>
          </a:xfrm>
          <a:prstGeom prst="rect">
            <a:avLst/>
          </a:prstGeom>
          <a:noFill/>
        </p:spPr>
        <p:txBody>
          <a:bodyPr wrap="square" rtlCol="0">
            <a:spAutoFit/>
          </a:bodyPr>
          <a:lstStyle/>
          <a:p>
            <a:r>
              <a:rPr lang="en-US"/>
              <a:t>Font Style: Gotham (regular)</a:t>
            </a:r>
          </a:p>
        </p:txBody>
      </p:sp>
      <p:grpSp>
        <p:nvGrpSpPr>
          <p:cNvPr id="92" name="Group 91">
            <a:extLst>
              <a:ext uri="{FF2B5EF4-FFF2-40B4-BE49-F238E27FC236}">
                <a16:creationId xmlns:a16="http://schemas.microsoft.com/office/drawing/2014/main" id="{C40DE0FE-5203-B99B-3DE0-C7B1FB0CDFD7}"/>
              </a:ext>
            </a:extLst>
          </p:cNvPr>
          <p:cNvGrpSpPr/>
          <p:nvPr/>
        </p:nvGrpSpPr>
        <p:grpSpPr>
          <a:xfrm>
            <a:off x="5555102" y="3426202"/>
            <a:ext cx="6079511" cy="2032674"/>
            <a:chOff x="4882776" y="1158910"/>
            <a:chExt cx="6079511" cy="2032674"/>
          </a:xfrm>
        </p:grpSpPr>
        <p:grpSp>
          <p:nvGrpSpPr>
            <p:cNvPr id="21" name="Group 20">
              <a:extLst>
                <a:ext uri="{FF2B5EF4-FFF2-40B4-BE49-F238E27FC236}">
                  <a16:creationId xmlns:a16="http://schemas.microsoft.com/office/drawing/2014/main" id="{4256F232-F305-B367-49CA-907A77A1CAA5}"/>
                </a:ext>
              </a:extLst>
            </p:cNvPr>
            <p:cNvGrpSpPr/>
            <p:nvPr/>
          </p:nvGrpSpPr>
          <p:grpSpPr>
            <a:xfrm>
              <a:off x="5525856" y="2410471"/>
              <a:ext cx="1758719" cy="181474"/>
              <a:chOff x="4770118" y="2422236"/>
              <a:chExt cx="1767319" cy="237395"/>
            </a:xfrm>
          </p:grpSpPr>
          <p:sp>
            <p:nvSpPr>
              <p:cNvPr id="24" name="Rectangle 23">
                <a:extLst>
                  <a:ext uri="{FF2B5EF4-FFF2-40B4-BE49-F238E27FC236}">
                    <a16:creationId xmlns:a16="http://schemas.microsoft.com/office/drawing/2014/main" id="{60CB25B3-055B-C967-E8F7-0DB803951161}"/>
                  </a:ext>
                </a:extLst>
              </p:cNvPr>
              <p:cNvSpPr/>
              <p:nvPr/>
            </p:nvSpPr>
            <p:spPr>
              <a:xfrm>
                <a:off x="4770118" y="2422236"/>
                <a:ext cx="1266825" cy="237395"/>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rPr>
                  <a:t>Fill Color: #e8e8e8</a:t>
                </a:r>
              </a:p>
            </p:txBody>
          </p:sp>
          <p:cxnSp>
            <p:nvCxnSpPr>
              <p:cNvPr id="28" name="Straight Arrow Connector 27">
                <a:extLst>
                  <a:ext uri="{FF2B5EF4-FFF2-40B4-BE49-F238E27FC236}">
                    <a16:creationId xmlns:a16="http://schemas.microsoft.com/office/drawing/2014/main" id="{E46E4666-6352-51E4-4BDC-8F8FA68C8F39}"/>
                  </a:ext>
                </a:extLst>
              </p:cNvPr>
              <p:cNvCxnSpPr>
                <a:cxnSpLocks/>
              </p:cNvCxnSpPr>
              <p:nvPr/>
            </p:nvCxnSpPr>
            <p:spPr>
              <a:xfrm>
                <a:off x="6036943" y="2523424"/>
                <a:ext cx="500494" cy="13620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C4A46D77-FE15-7617-9FAC-08270886A8CD}"/>
                </a:ext>
              </a:extLst>
            </p:cNvPr>
            <p:cNvGrpSpPr/>
            <p:nvPr/>
          </p:nvGrpSpPr>
          <p:grpSpPr>
            <a:xfrm>
              <a:off x="8613757" y="1158910"/>
              <a:ext cx="2348530" cy="487748"/>
              <a:chOff x="7739562" y="2759861"/>
              <a:chExt cx="2348530" cy="487748"/>
            </a:xfrm>
          </p:grpSpPr>
          <p:sp>
            <p:nvSpPr>
              <p:cNvPr id="35" name="Rectangle 34">
                <a:extLst>
                  <a:ext uri="{FF2B5EF4-FFF2-40B4-BE49-F238E27FC236}">
                    <a16:creationId xmlns:a16="http://schemas.microsoft.com/office/drawing/2014/main" id="{BBE53A30-FC1F-9711-CB94-4FF0F648979D}"/>
                  </a:ext>
                </a:extLst>
              </p:cNvPr>
              <p:cNvSpPr/>
              <p:nvPr/>
            </p:nvSpPr>
            <p:spPr>
              <a:xfrm>
                <a:off x="8289972" y="2759861"/>
                <a:ext cx="1798120" cy="391276"/>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rPr>
                  <a:t>Font Size: 13.5 (Bold)</a:t>
                </a:r>
              </a:p>
              <a:p>
                <a:r>
                  <a:rPr lang="en-US" sz="1000">
                    <a:solidFill>
                      <a:srgbClr val="FF0000"/>
                    </a:solidFill>
                  </a:rPr>
                  <a:t>Font Color: #545454</a:t>
                </a:r>
              </a:p>
            </p:txBody>
          </p:sp>
          <p:cxnSp>
            <p:nvCxnSpPr>
              <p:cNvPr id="36" name="Straight Arrow Connector 35">
                <a:extLst>
                  <a:ext uri="{FF2B5EF4-FFF2-40B4-BE49-F238E27FC236}">
                    <a16:creationId xmlns:a16="http://schemas.microsoft.com/office/drawing/2014/main" id="{547F4649-61E2-5530-626B-2649A2021BBA}"/>
                  </a:ext>
                </a:extLst>
              </p:cNvPr>
              <p:cNvCxnSpPr>
                <a:cxnSpLocks/>
                <a:stCxn id="35" idx="1"/>
              </p:cNvCxnSpPr>
              <p:nvPr/>
            </p:nvCxnSpPr>
            <p:spPr>
              <a:xfrm flipH="1">
                <a:off x="7739562" y="2955499"/>
                <a:ext cx="550410" cy="29211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7" name="Group 36">
              <a:extLst>
                <a:ext uri="{FF2B5EF4-FFF2-40B4-BE49-F238E27FC236}">
                  <a16:creationId xmlns:a16="http://schemas.microsoft.com/office/drawing/2014/main" id="{EF87A51E-2D53-47EC-D657-7762DCA14D01}"/>
                </a:ext>
              </a:extLst>
            </p:cNvPr>
            <p:cNvGrpSpPr/>
            <p:nvPr/>
          </p:nvGrpSpPr>
          <p:grpSpPr>
            <a:xfrm>
              <a:off x="4882776" y="1376022"/>
              <a:ext cx="2601084" cy="437097"/>
              <a:chOff x="3938418" y="2507740"/>
              <a:chExt cx="2601084" cy="437097"/>
            </a:xfrm>
          </p:grpSpPr>
          <p:sp>
            <p:nvSpPr>
              <p:cNvPr id="38" name="Rectangle 37">
                <a:extLst>
                  <a:ext uri="{FF2B5EF4-FFF2-40B4-BE49-F238E27FC236}">
                    <a16:creationId xmlns:a16="http://schemas.microsoft.com/office/drawing/2014/main" id="{E695214D-4877-1012-E3A7-1DD10991FEF4}"/>
                  </a:ext>
                </a:extLst>
              </p:cNvPr>
              <p:cNvSpPr/>
              <p:nvPr/>
            </p:nvSpPr>
            <p:spPr>
              <a:xfrm>
                <a:off x="3938418" y="2507740"/>
                <a:ext cx="1798120" cy="391276"/>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rPr>
                  <a:t>Font Size: 12.5 </a:t>
                </a:r>
              </a:p>
              <a:p>
                <a:r>
                  <a:rPr lang="en-US" sz="1000">
                    <a:solidFill>
                      <a:srgbClr val="FF0000"/>
                    </a:solidFill>
                  </a:rPr>
                  <a:t>Font Color: #545454</a:t>
                </a:r>
              </a:p>
            </p:txBody>
          </p:sp>
          <p:cxnSp>
            <p:nvCxnSpPr>
              <p:cNvPr id="39" name="Straight Arrow Connector 38">
                <a:extLst>
                  <a:ext uri="{FF2B5EF4-FFF2-40B4-BE49-F238E27FC236}">
                    <a16:creationId xmlns:a16="http://schemas.microsoft.com/office/drawing/2014/main" id="{EC619FD6-D989-E012-6F72-A5050AEC5472}"/>
                  </a:ext>
                </a:extLst>
              </p:cNvPr>
              <p:cNvCxnSpPr>
                <a:cxnSpLocks/>
                <a:stCxn id="38" idx="3"/>
              </p:cNvCxnSpPr>
              <p:nvPr/>
            </p:nvCxnSpPr>
            <p:spPr>
              <a:xfrm>
                <a:off x="5736538" y="2703378"/>
                <a:ext cx="802964" cy="24145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91" name="Group 90">
              <a:extLst>
                <a:ext uri="{FF2B5EF4-FFF2-40B4-BE49-F238E27FC236}">
                  <a16:creationId xmlns:a16="http://schemas.microsoft.com/office/drawing/2014/main" id="{1240B3B9-6409-13E7-ADDB-AAF66AF990DD}"/>
                </a:ext>
              </a:extLst>
            </p:cNvPr>
            <p:cNvGrpSpPr/>
            <p:nvPr/>
          </p:nvGrpSpPr>
          <p:grpSpPr>
            <a:xfrm>
              <a:off x="8094926" y="1727977"/>
              <a:ext cx="2524763" cy="1223439"/>
              <a:chOff x="8094926" y="1727977"/>
              <a:chExt cx="2524763" cy="1223439"/>
            </a:xfrm>
          </p:grpSpPr>
          <p:grpSp>
            <p:nvGrpSpPr>
              <p:cNvPr id="43" name="Group 42">
                <a:extLst>
                  <a:ext uri="{FF2B5EF4-FFF2-40B4-BE49-F238E27FC236}">
                    <a16:creationId xmlns:a16="http://schemas.microsoft.com/office/drawing/2014/main" id="{A036D0FB-4F5F-2F15-8846-07640FAD73E3}"/>
                  </a:ext>
                </a:extLst>
              </p:cNvPr>
              <p:cNvGrpSpPr/>
              <p:nvPr/>
            </p:nvGrpSpPr>
            <p:grpSpPr>
              <a:xfrm>
                <a:off x="8133757" y="1727977"/>
                <a:ext cx="2485932" cy="1223439"/>
                <a:chOff x="5008395" y="791281"/>
                <a:chExt cx="2485932" cy="1223439"/>
              </a:xfrm>
            </p:grpSpPr>
            <p:sp>
              <p:nvSpPr>
                <p:cNvPr id="44" name="Rectangle 43">
                  <a:extLst>
                    <a:ext uri="{FF2B5EF4-FFF2-40B4-BE49-F238E27FC236}">
                      <a16:creationId xmlns:a16="http://schemas.microsoft.com/office/drawing/2014/main" id="{3560D04B-9F52-C9E6-1419-4734CD7AFD02}"/>
                    </a:ext>
                  </a:extLst>
                </p:cNvPr>
                <p:cNvSpPr/>
                <p:nvPr/>
              </p:nvSpPr>
              <p:spPr>
                <a:xfrm>
                  <a:off x="6049257" y="791281"/>
                  <a:ext cx="1445070" cy="391276"/>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rPr>
                    <a:t>Font Size: 13.5 </a:t>
                  </a:r>
                </a:p>
                <a:p>
                  <a:r>
                    <a:rPr lang="en-US" sz="1000">
                      <a:solidFill>
                        <a:srgbClr val="FF0000"/>
                      </a:solidFill>
                    </a:rPr>
                    <a:t>Font Color: #545454</a:t>
                  </a:r>
                </a:p>
              </p:txBody>
            </p:sp>
            <p:cxnSp>
              <p:nvCxnSpPr>
                <p:cNvPr id="45" name="Straight Arrow Connector 44">
                  <a:extLst>
                    <a:ext uri="{FF2B5EF4-FFF2-40B4-BE49-F238E27FC236}">
                      <a16:creationId xmlns:a16="http://schemas.microsoft.com/office/drawing/2014/main" id="{F604AFBB-BD46-B55D-253E-312FBD2872DB}"/>
                    </a:ext>
                  </a:extLst>
                </p:cNvPr>
                <p:cNvCxnSpPr>
                  <a:cxnSpLocks/>
                  <a:stCxn id="44" idx="1"/>
                </p:cNvCxnSpPr>
                <p:nvPr/>
              </p:nvCxnSpPr>
              <p:spPr>
                <a:xfrm flipH="1">
                  <a:off x="5008395" y="986919"/>
                  <a:ext cx="1040862" cy="102780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50" name="Straight Arrow Connector 49">
                <a:extLst>
                  <a:ext uri="{FF2B5EF4-FFF2-40B4-BE49-F238E27FC236}">
                    <a16:creationId xmlns:a16="http://schemas.microsoft.com/office/drawing/2014/main" id="{F4BFDF4D-4186-D0D6-FD5A-5C39E23A6615}"/>
                  </a:ext>
                </a:extLst>
              </p:cNvPr>
              <p:cNvCxnSpPr>
                <a:cxnSpLocks/>
              </p:cNvCxnSpPr>
              <p:nvPr/>
            </p:nvCxnSpPr>
            <p:spPr>
              <a:xfrm flipH="1">
                <a:off x="8094926" y="1937246"/>
                <a:ext cx="1027046" cy="33995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6" name="Group 55">
              <a:extLst>
                <a:ext uri="{FF2B5EF4-FFF2-40B4-BE49-F238E27FC236}">
                  <a16:creationId xmlns:a16="http://schemas.microsoft.com/office/drawing/2014/main" id="{D8A2A479-3B28-9D4E-5F7A-5C5FCE2B3E09}"/>
                </a:ext>
              </a:extLst>
            </p:cNvPr>
            <p:cNvGrpSpPr/>
            <p:nvPr/>
          </p:nvGrpSpPr>
          <p:grpSpPr>
            <a:xfrm>
              <a:off x="5456380" y="2799341"/>
              <a:ext cx="1705930" cy="392243"/>
              <a:chOff x="4535168" y="2078309"/>
              <a:chExt cx="1705930" cy="392243"/>
            </a:xfrm>
          </p:grpSpPr>
          <p:sp>
            <p:nvSpPr>
              <p:cNvPr id="57" name="Rectangle 56">
                <a:extLst>
                  <a:ext uri="{FF2B5EF4-FFF2-40B4-BE49-F238E27FC236}">
                    <a16:creationId xmlns:a16="http://schemas.microsoft.com/office/drawing/2014/main" id="{691EDE4B-6971-3E47-F080-69B9E8F7C4FC}"/>
                  </a:ext>
                </a:extLst>
              </p:cNvPr>
              <p:cNvSpPr/>
              <p:nvPr/>
            </p:nvSpPr>
            <p:spPr>
              <a:xfrm>
                <a:off x="4535168" y="2240767"/>
                <a:ext cx="1330136" cy="229785"/>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rPr>
                  <a:t>Line Color: #fafafa</a:t>
                </a:r>
              </a:p>
            </p:txBody>
          </p:sp>
          <p:cxnSp>
            <p:nvCxnSpPr>
              <p:cNvPr id="58" name="Straight Arrow Connector 57">
                <a:extLst>
                  <a:ext uri="{FF2B5EF4-FFF2-40B4-BE49-F238E27FC236}">
                    <a16:creationId xmlns:a16="http://schemas.microsoft.com/office/drawing/2014/main" id="{1CB70A9E-32DD-4237-4F37-D666FA83018E}"/>
                  </a:ext>
                </a:extLst>
              </p:cNvPr>
              <p:cNvCxnSpPr>
                <a:cxnSpLocks/>
                <a:stCxn id="57" idx="0"/>
              </p:cNvCxnSpPr>
              <p:nvPr/>
            </p:nvCxnSpPr>
            <p:spPr>
              <a:xfrm flipV="1">
                <a:off x="5200236" y="2078309"/>
                <a:ext cx="1040862" cy="1624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pic>
        <p:nvPicPr>
          <p:cNvPr id="2" name="Picture 1" descr="A screenshot of a computer&#10;&#10;Description automatically generated">
            <a:extLst>
              <a:ext uri="{FF2B5EF4-FFF2-40B4-BE49-F238E27FC236}">
                <a16:creationId xmlns:a16="http://schemas.microsoft.com/office/drawing/2014/main" id="{5E936806-48EE-68A4-722F-65744FB73D78}"/>
              </a:ext>
            </a:extLst>
          </p:cNvPr>
          <p:cNvPicPr>
            <a:picLocks noChangeAspect="1"/>
          </p:cNvPicPr>
          <p:nvPr/>
        </p:nvPicPr>
        <p:blipFill>
          <a:blip r:embed="rId4">
            <a:extLst>
              <a:ext uri="{28A0092B-C50C-407E-A947-70E740481C1C}">
                <a14:useLocalDpi xmlns:a14="http://schemas.microsoft.com/office/drawing/2010/main" val="0"/>
              </a:ext>
            </a:extLst>
          </a:blip>
          <a:srcRect r="72122" b="94025"/>
          <a:stretch/>
        </p:blipFill>
        <p:spPr>
          <a:xfrm>
            <a:off x="8741111" y="1381384"/>
            <a:ext cx="2352676" cy="315150"/>
          </a:xfrm>
          <a:prstGeom prst="rect">
            <a:avLst/>
          </a:prstGeom>
        </p:spPr>
      </p:pic>
      <p:sp>
        <p:nvSpPr>
          <p:cNvPr id="16" name="Flowchart: Connector 15">
            <a:extLst>
              <a:ext uri="{FF2B5EF4-FFF2-40B4-BE49-F238E27FC236}">
                <a16:creationId xmlns:a16="http://schemas.microsoft.com/office/drawing/2014/main" id="{2E1B7CCA-43AA-FE6E-C638-C90AF89742DE}"/>
              </a:ext>
            </a:extLst>
          </p:cNvPr>
          <p:cNvSpPr/>
          <p:nvPr/>
        </p:nvSpPr>
        <p:spPr>
          <a:xfrm>
            <a:off x="8567754" y="1470379"/>
            <a:ext cx="137160" cy="13716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1</a:t>
            </a:r>
          </a:p>
        </p:txBody>
      </p:sp>
      <p:sp>
        <p:nvSpPr>
          <p:cNvPr id="18" name="Flowchart: Connector 17">
            <a:extLst>
              <a:ext uri="{FF2B5EF4-FFF2-40B4-BE49-F238E27FC236}">
                <a16:creationId xmlns:a16="http://schemas.microsoft.com/office/drawing/2014/main" id="{0BAB8DEC-15B5-BD3A-FAA0-09180DE19171}"/>
              </a:ext>
            </a:extLst>
          </p:cNvPr>
          <p:cNvSpPr/>
          <p:nvPr/>
        </p:nvSpPr>
        <p:spPr>
          <a:xfrm>
            <a:off x="9539505" y="3353221"/>
            <a:ext cx="137160" cy="13716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2</a:t>
            </a:r>
          </a:p>
        </p:txBody>
      </p:sp>
      <p:sp>
        <p:nvSpPr>
          <p:cNvPr id="42" name="Flowchart: Connector 41">
            <a:extLst>
              <a:ext uri="{FF2B5EF4-FFF2-40B4-BE49-F238E27FC236}">
                <a16:creationId xmlns:a16="http://schemas.microsoft.com/office/drawing/2014/main" id="{4DAEBCAE-2F9B-D1D4-DDE2-343AC6D86B5C}"/>
              </a:ext>
            </a:extLst>
          </p:cNvPr>
          <p:cNvSpPr/>
          <p:nvPr/>
        </p:nvSpPr>
        <p:spPr>
          <a:xfrm>
            <a:off x="7664915" y="3812771"/>
            <a:ext cx="137160" cy="13716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3</a:t>
            </a:r>
          </a:p>
        </p:txBody>
      </p:sp>
      <p:sp>
        <p:nvSpPr>
          <p:cNvPr id="46" name="Flowchart: Connector 45">
            <a:extLst>
              <a:ext uri="{FF2B5EF4-FFF2-40B4-BE49-F238E27FC236}">
                <a16:creationId xmlns:a16="http://schemas.microsoft.com/office/drawing/2014/main" id="{FA224053-B7DA-9061-3319-D7795F20FF15}"/>
              </a:ext>
            </a:extLst>
          </p:cNvPr>
          <p:cNvSpPr/>
          <p:nvPr/>
        </p:nvSpPr>
        <p:spPr>
          <a:xfrm>
            <a:off x="7662902" y="4288322"/>
            <a:ext cx="137160" cy="13716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4</a:t>
            </a:r>
          </a:p>
        </p:txBody>
      </p:sp>
      <p:sp>
        <p:nvSpPr>
          <p:cNvPr id="47" name="Flowchart: Connector 46">
            <a:extLst>
              <a:ext uri="{FF2B5EF4-FFF2-40B4-BE49-F238E27FC236}">
                <a16:creationId xmlns:a16="http://schemas.microsoft.com/office/drawing/2014/main" id="{F6FBFC56-CD43-1F7A-ABAA-CC7C690DC3FE}"/>
              </a:ext>
            </a:extLst>
          </p:cNvPr>
          <p:cNvSpPr/>
          <p:nvPr/>
        </p:nvSpPr>
        <p:spPr>
          <a:xfrm>
            <a:off x="7662902" y="4609183"/>
            <a:ext cx="137160" cy="13716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5</a:t>
            </a:r>
          </a:p>
        </p:txBody>
      </p:sp>
      <p:sp>
        <p:nvSpPr>
          <p:cNvPr id="48" name="Flowchart: Connector 47">
            <a:extLst>
              <a:ext uri="{FF2B5EF4-FFF2-40B4-BE49-F238E27FC236}">
                <a16:creationId xmlns:a16="http://schemas.microsoft.com/office/drawing/2014/main" id="{42F0952D-B903-71A8-E79C-C1215CA5C61C}"/>
              </a:ext>
            </a:extLst>
          </p:cNvPr>
          <p:cNvSpPr/>
          <p:nvPr/>
        </p:nvSpPr>
        <p:spPr>
          <a:xfrm>
            <a:off x="9511253" y="4559609"/>
            <a:ext cx="137160" cy="13716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6</a:t>
            </a:r>
          </a:p>
        </p:txBody>
      </p:sp>
      <p:sp>
        <p:nvSpPr>
          <p:cNvPr id="49" name="Flowchart: Connector 48">
            <a:extLst>
              <a:ext uri="{FF2B5EF4-FFF2-40B4-BE49-F238E27FC236}">
                <a16:creationId xmlns:a16="http://schemas.microsoft.com/office/drawing/2014/main" id="{DE5736CE-F91B-CE9C-B55A-80596CC63B9A}"/>
              </a:ext>
            </a:extLst>
          </p:cNvPr>
          <p:cNvSpPr/>
          <p:nvPr/>
        </p:nvSpPr>
        <p:spPr>
          <a:xfrm>
            <a:off x="7649016" y="5234722"/>
            <a:ext cx="137160" cy="13716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7</a:t>
            </a:r>
          </a:p>
        </p:txBody>
      </p:sp>
      <p:sp>
        <p:nvSpPr>
          <p:cNvPr id="51" name="Flowchart: Connector 50">
            <a:extLst>
              <a:ext uri="{FF2B5EF4-FFF2-40B4-BE49-F238E27FC236}">
                <a16:creationId xmlns:a16="http://schemas.microsoft.com/office/drawing/2014/main" id="{14FCF6C7-D5CC-F85A-C6CC-AB2C32F2915D}"/>
              </a:ext>
            </a:extLst>
          </p:cNvPr>
          <p:cNvSpPr/>
          <p:nvPr/>
        </p:nvSpPr>
        <p:spPr>
          <a:xfrm>
            <a:off x="7654998" y="5550035"/>
            <a:ext cx="137160" cy="13716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8</a:t>
            </a:r>
          </a:p>
        </p:txBody>
      </p:sp>
      <p:sp>
        <p:nvSpPr>
          <p:cNvPr id="52" name="Flowchart: Connector 51">
            <a:extLst>
              <a:ext uri="{FF2B5EF4-FFF2-40B4-BE49-F238E27FC236}">
                <a16:creationId xmlns:a16="http://schemas.microsoft.com/office/drawing/2014/main" id="{8501A00F-D522-B573-BB89-2B737A03E7A7}"/>
              </a:ext>
            </a:extLst>
          </p:cNvPr>
          <p:cNvSpPr/>
          <p:nvPr/>
        </p:nvSpPr>
        <p:spPr>
          <a:xfrm>
            <a:off x="9492708" y="5550035"/>
            <a:ext cx="137160" cy="13716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9</a:t>
            </a:r>
          </a:p>
        </p:txBody>
      </p:sp>
    </p:spTree>
    <p:extLst>
      <p:ext uri="{BB962C8B-B14F-4D97-AF65-F5344CB8AC3E}">
        <p14:creationId xmlns:p14="http://schemas.microsoft.com/office/powerpoint/2010/main" val="253348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932D1A29-54A9-3C53-3176-4224B6ABE596}"/>
              </a:ext>
            </a:extLst>
          </p:cNvPr>
          <p:cNvPicPr>
            <a:picLocks noChangeAspect="1"/>
          </p:cNvPicPr>
          <p:nvPr/>
        </p:nvPicPr>
        <p:blipFill>
          <a:blip r:embed="rId3">
            <a:extLst>
              <a:ext uri="{28A0092B-C50C-407E-A947-70E740481C1C}">
                <a14:useLocalDpi xmlns:a14="http://schemas.microsoft.com/office/drawing/2010/main" val="0"/>
              </a:ext>
            </a:extLst>
          </a:blip>
          <a:srcRect b="87500"/>
          <a:stretch/>
        </p:blipFill>
        <p:spPr>
          <a:xfrm>
            <a:off x="269850" y="893609"/>
            <a:ext cx="8246038" cy="644222"/>
          </a:xfrm>
          <a:prstGeom prst="rect">
            <a:avLst/>
          </a:prstGeom>
        </p:spPr>
      </p:pic>
      <p:sp>
        <p:nvSpPr>
          <p:cNvPr id="6" name="Title 5">
            <a:extLst>
              <a:ext uri="{FF2B5EF4-FFF2-40B4-BE49-F238E27FC236}">
                <a16:creationId xmlns:a16="http://schemas.microsoft.com/office/drawing/2014/main" id="{5D8C6AEA-7DAE-15B5-BD66-D2ABCAD1B37A}"/>
              </a:ext>
            </a:extLst>
          </p:cNvPr>
          <p:cNvSpPr>
            <a:spLocks noGrp="1"/>
          </p:cNvSpPr>
          <p:nvPr>
            <p:ph type="title"/>
          </p:nvPr>
        </p:nvSpPr>
        <p:spPr>
          <a:xfrm>
            <a:off x="219075" y="1"/>
            <a:ext cx="8201025" cy="857250"/>
          </a:xfrm>
        </p:spPr>
        <p:txBody>
          <a:bodyPr/>
          <a:lstStyle/>
          <a:p>
            <a:r>
              <a:rPr lang="en-US"/>
              <a:t>Horizontal Navigation Menu Design</a:t>
            </a:r>
          </a:p>
        </p:txBody>
      </p:sp>
      <p:sp>
        <p:nvSpPr>
          <p:cNvPr id="7" name="TextBox 6">
            <a:extLst>
              <a:ext uri="{FF2B5EF4-FFF2-40B4-BE49-F238E27FC236}">
                <a16:creationId xmlns:a16="http://schemas.microsoft.com/office/drawing/2014/main" id="{09663066-6878-6AFA-B558-5037F436C0E5}"/>
              </a:ext>
            </a:extLst>
          </p:cNvPr>
          <p:cNvSpPr txBox="1"/>
          <p:nvPr/>
        </p:nvSpPr>
        <p:spPr>
          <a:xfrm>
            <a:off x="8515888" y="211687"/>
            <a:ext cx="3590386" cy="4708981"/>
          </a:xfrm>
          <a:prstGeom prst="rect">
            <a:avLst/>
          </a:prstGeom>
          <a:noFill/>
        </p:spPr>
        <p:txBody>
          <a:bodyPr wrap="square" rtlCol="0">
            <a:spAutoFit/>
          </a:bodyPr>
          <a:lstStyle/>
          <a:p>
            <a:r>
              <a:rPr lang="en-US" sz="1000"/>
              <a:t>The navigation menu will be a horizontal menu. </a:t>
            </a:r>
          </a:p>
          <a:p>
            <a:endParaRPr lang="en-US" sz="1000"/>
          </a:p>
          <a:p>
            <a:r>
              <a:rPr lang="en-US" sz="1000" b="1"/>
              <a:t>Navigation Menu Design</a:t>
            </a:r>
          </a:p>
          <a:p>
            <a:pPr marL="171450" indent="-171450">
              <a:buFont typeface="Arial" panose="020B0604020202020204" pitchFamily="34" charset="0"/>
              <a:buChar char="•"/>
            </a:pPr>
            <a:r>
              <a:rPr lang="en-US" sz="1000"/>
              <a:t>The navigation menu will include 6 menus, a portfolio group selection bar, a date range bar and a bookmark icon.</a:t>
            </a:r>
          </a:p>
          <a:p>
            <a:pPr marL="171450" indent="-171450">
              <a:buFont typeface="Arial" panose="020B0604020202020204" pitchFamily="34" charset="0"/>
              <a:buChar char="•"/>
            </a:pPr>
            <a:r>
              <a:rPr lang="en-US" sz="1000"/>
              <a:t>Nav icon images can be found in the </a:t>
            </a:r>
            <a:r>
              <a:rPr lang="en-US" sz="1000" b="1">
                <a:solidFill>
                  <a:srgbClr val="0070C0"/>
                </a:solidFill>
              </a:rPr>
              <a:t>pro2.0_navmenuicons.zip</a:t>
            </a:r>
            <a:r>
              <a:rPr lang="en-US" sz="1000"/>
              <a:t> file.</a:t>
            </a:r>
          </a:p>
          <a:p>
            <a:pPr marL="171450" indent="-171450">
              <a:buFont typeface="Arial" panose="020B0604020202020204" pitchFamily="34" charset="0"/>
              <a:buChar char="•"/>
            </a:pPr>
            <a:r>
              <a:rPr lang="en-US" sz="1000" b="1">
                <a:solidFill>
                  <a:srgbClr val="FF0000"/>
                </a:solidFill>
              </a:rPr>
              <a:t>(1) </a:t>
            </a:r>
            <a:r>
              <a:rPr lang="en-US" sz="1000"/>
              <a:t>Menu will be highlighted in bright green when selected.</a:t>
            </a:r>
          </a:p>
          <a:p>
            <a:pPr marL="171450" indent="-171450">
              <a:buFont typeface="Arial" panose="020B0604020202020204" pitchFamily="34" charset="0"/>
              <a:buChar char="•"/>
            </a:pPr>
            <a:r>
              <a:rPr lang="en-US" sz="1000" b="1">
                <a:solidFill>
                  <a:srgbClr val="FF0000"/>
                </a:solidFill>
              </a:rPr>
              <a:t>(2) </a:t>
            </a:r>
            <a:r>
              <a:rPr lang="en-US" sz="1000" b="1"/>
              <a:t>Portfolio Search Bar </a:t>
            </a:r>
          </a:p>
          <a:p>
            <a:pPr marL="628650" lvl="1" indent="-171450">
              <a:buFont typeface="Arial" panose="020B0604020202020204" pitchFamily="34" charset="0"/>
              <a:buChar char="•"/>
            </a:pPr>
            <a:r>
              <a:rPr lang="en-US" sz="1000"/>
              <a:t>Add  basic search bar as a placeholder, this will not be functional for this story.</a:t>
            </a:r>
          </a:p>
          <a:p>
            <a:pPr marL="628650" lvl="1" indent="-171450">
              <a:buFont typeface="Arial" panose="020B0604020202020204" pitchFamily="34" charset="0"/>
              <a:buChar char="•"/>
            </a:pPr>
            <a:endParaRPr lang="en-US" sz="1000"/>
          </a:p>
          <a:p>
            <a:pPr marL="171450" indent="-171450">
              <a:buFont typeface="Arial" panose="020B0604020202020204" pitchFamily="34" charset="0"/>
              <a:buChar char="•"/>
            </a:pPr>
            <a:r>
              <a:rPr lang="en-US" sz="1000" b="1">
                <a:solidFill>
                  <a:srgbClr val="FF0000"/>
                </a:solidFill>
              </a:rPr>
              <a:t>(3) </a:t>
            </a:r>
            <a:r>
              <a:rPr lang="en-US" sz="1000" b="1"/>
              <a:t>Date Range </a:t>
            </a:r>
          </a:p>
          <a:p>
            <a:pPr marL="628650" lvl="1" indent="-171450">
              <a:buFont typeface="Arial" panose="020B0604020202020204" pitchFamily="34" charset="0"/>
              <a:buChar char="•"/>
            </a:pPr>
            <a:r>
              <a:rPr lang="en-US" sz="1000"/>
              <a:t>Date range should always be populated. </a:t>
            </a:r>
          </a:p>
          <a:p>
            <a:pPr marL="628650" lvl="1" indent="-171450">
              <a:buFont typeface="Arial" panose="020B0604020202020204" pitchFamily="34" charset="0"/>
              <a:buChar char="•"/>
            </a:pPr>
            <a:r>
              <a:rPr lang="en-US" sz="1000"/>
              <a:t>First time signing in: Set From date=last day of prior month, Set To date = current day (e.g. 08/31/2024 – 09/17/2024)</a:t>
            </a:r>
          </a:p>
          <a:p>
            <a:pPr marL="628650" lvl="1" indent="-171450">
              <a:buFont typeface="Arial" panose="020B0604020202020204" pitchFamily="34" charset="0"/>
              <a:buChar char="•"/>
            </a:pPr>
            <a:r>
              <a:rPr lang="en-US" sz="1000"/>
              <a:t>Not first time signing in: use last login session selection</a:t>
            </a:r>
          </a:p>
          <a:p>
            <a:pPr marL="628650" lvl="1" indent="-171450">
              <a:buFont typeface="Arial" panose="020B0604020202020204" pitchFamily="34" charset="0"/>
              <a:buChar char="•"/>
            </a:pPr>
            <a:r>
              <a:rPr lang="en-US" sz="1000"/>
              <a:t>Functionality of the date range will be further defined with another story.</a:t>
            </a:r>
          </a:p>
          <a:p>
            <a:pPr marL="171450" indent="-171450">
              <a:buFont typeface="Arial" panose="020B0604020202020204" pitchFamily="34" charset="0"/>
              <a:buChar char="•"/>
            </a:pPr>
            <a:r>
              <a:rPr lang="en-US" sz="1000" b="1">
                <a:solidFill>
                  <a:srgbClr val="FF0000"/>
                </a:solidFill>
              </a:rPr>
              <a:t>(4) </a:t>
            </a:r>
            <a:r>
              <a:rPr lang="en-US" sz="1000" b="1"/>
              <a:t>Bookmark</a:t>
            </a:r>
          </a:p>
          <a:p>
            <a:pPr marL="628650" lvl="1" indent="-171450">
              <a:buFont typeface="Arial" panose="020B0604020202020204" pitchFamily="34" charset="0"/>
              <a:buChar char="•"/>
            </a:pPr>
            <a:r>
              <a:rPr lang="en-US" sz="1000"/>
              <a:t>For now, we only need the icon there without functionality linked to it. This will eventually be a pop-over menu that will store the user’s last 5 recently accessed areas (breadcrumbs) and shortcuts.</a:t>
            </a:r>
          </a:p>
          <a:p>
            <a:pPr marL="628650" lvl="1" indent="-171450">
              <a:buFont typeface="Arial" panose="020B0604020202020204" pitchFamily="34" charset="0"/>
              <a:buChar char="•"/>
            </a:pPr>
            <a:endParaRPr lang="en-US" sz="1000"/>
          </a:p>
          <a:p>
            <a:pPr marL="171450" indent="-171450">
              <a:buFont typeface="Arial" panose="020B0604020202020204" pitchFamily="34" charset="0"/>
              <a:buChar char="•"/>
            </a:pPr>
            <a:endParaRPr lang="en-US" sz="1000"/>
          </a:p>
          <a:p>
            <a:endParaRPr lang="en-US" sz="1000"/>
          </a:p>
        </p:txBody>
      </p:sp>
      <p:sp>
        <p:nvSpPr>
          <p:cNvPr id="11" name="TextBox 10">
            <a:extLst>
              <a:ext uri="{FF2B5EF4-FFF2-40B4-BE49-F238E27FC236}">
                <a16:creationId xmlns:a16="http://schemas.microsoft.com/office/drawing/2014/main" id="{B02F5ECF-2E6C-8029-4247-0C842102DDD2}"/>
              </a:ext>
            </a:extLst>
          </p:cNvPr>
          <p:cNvSpPr txBox="1"/>
          <p:nvPr/>
        </p:nvSpPr>
        <p:spPr>
          <a:xfrm>
            <a:off x="219075" y="6460091"/>
            <a:ext cx="3486151" cy="369332"/>
          </a:xfrm>
          <a:prstGeom prst="rect">
            <a:avLst/>
          </a:prstGeom>
          <a:noFill/>
        </p:spPr>
        <p:txBody>
          <a:bodyPr wrap="square" rtlCol="0">
            <a:spAutoFit/>
          </a:bodyPr>
          <a:lstStyle/>
          <a:p>
            <a:r>
              <a:rPr lang="en-US"/>
              <a:t>Font Style: Gotham (regular)</a:t>
            </a:r>
          </a:p>
        </p:txBody>
      </p:sp>
      <p:grpSp>
        <p:nvGrpSpPr>
          <p:cNvPr id="52" name="Group 51">
            <a:extLst>
              <a:ext uri="{FF2B5EF4-FFF2-40B4-BE49-F238E27FC236}">
                <a16:creationId xmlns:a16="http://schemas.microsoft.com/office/drawing/2014/main" id="{D5B39012-19FD-00B3-FCD5-E648ED2502C0}"/>
              </a:ext>
            </a:extLst>
          </p:cNvPr>
          <p:cNvGrpSpPr/>
          <p:nvPr/>
        </p:nvGrpSpPr>
        <p:grpSpPr>
          <a:xfrm>
            <a:off x="104316" y="1400172"/>
            <a:ext cx="1640391" cy="2704398"/>
            <a:chOff x="7070817" y="1173182"/>
            <a:chExt cx="1640391" cy="2704398"/>
          </a:xfrm>
        </p:grpSpPr>
        <p:sp>
          <p:nvSpPr>
            <p:cNvPr id="54" name="Rectangle 53">
              <a:extLst>
                <a:ext uri="{FF2B5EF4-FFF2-40B4-BE49-F238E27FC236}">
                  <a16:creationId xmlns:a16="http://schemas.microsoft.com/office/drawing/2014/main" id="{630BA02D-CA3B-B84D-DB0B-92BF9A4B03F2}"/>
                </a:ext>
              </a:extLst>
            </p:cNvPr>
            <p:cNvSpPr/>
            <p:nvPr/>
          </p:nvSpPr>
          <p:spPr>
            <a:xfrm>
              <a:off x="7070817" y="1857372"/>
              <a:ext cx="1640391" cy="2020208"/>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rPr>
                <a:t>Font Size: 12.15</a:t>
              </a:r>
            </a:p>
            <a:p>
              <a:endParaRPr lang="en-US" sz="1000">
                <a:solidFill>
                  <a:srgbClr val="FF0000"/>
                </a:solidFill>
              </a:endParaRPr>
            </a:p>
            <a:p>
              <a:r>
                <a:rPr lang="en-US" sz="1000">
                  <a:solidFill>
                    <a:srgbClr val="FF0000"/>
                  </a:solidFill>
                </a:rPr>
                <a:t>Font Color for selected menu: #93c139 </a:t>
              </a:r>
            </a:p>
            <a:p>
              <a:r>
                <a:rPr lang="en-US" sz="1000" i="1">
                  <a:solidFill>
                    <a:srgbClr val="FF0000"/>
                  </a:solidFill>
                </a:rPr>
                <a:t>(use this color only when menu is selected)</a:t>
              </a:r>
            </a:p>
            <a:p>
              <a:endParaRPr lang="en-US" sz="1000" i="1">
                <a:solidFill>
                  <a:srgbClr val="FF0000"/>
                </a:solidFill>
              </a:endParaRPr>
            </a:p>
            <a:p>
              <a:r>
                <a:rPr lang="en-US" sz="1000">
                  <a:solidFill>
                    <a:srgbClr val="FF0000"/>
                  </a:solidFill>
                </a:rPr>
                <a:t>Font Color for NOT selected menu: #545454</a:t>
              </a:r>
              <a:endParaRPr lang="en-US" sz="1000" i="1">
                <a:solidFill>
                  <a:srgbClr val="FF0000"/>
                </a:solidFill>
              </a:endParaRPr>
            </a:p>
          </p:txBody>
        </p:sp>
        <p:cxnSp>
          <p:nvCxnSpPr>
            <p:cNvPr id="55" name="Straight Arrow Connector 54">
              <a:extLst>
                <a:ext uri="{FF2B5EF4-FFF2-40B4-BE49-F238E27FC236}">
                  <a16:creationId xmlns:a16="http://schemas.microsoft.com/office/drawing/2014/main" id="{FD66DB8B-95C4-F0DB-7611-E16FA8F0959E}"/>
                </a:ext>
              </a:extLst>
            </p:cNvPr>
            <p:cNvCxnSpPr>
              <a:cxnSpLocks/>
              <a:stCxn id="54" idx="0"/>
            </p:cNvCxnSpPr>
            <p:nvPr/>
          </p:nvCxnSpPr>
          <p:spPr>
            <a:xfrm flipH="1" flipV="1">
              <a:off x="7729489" y="1173182"/>
              <a:ext cx="161524" cy="68419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0" name="Group 69">
            <a:extLst>
              <a:ext uri="{FF2B5EF4-FFF2-40B4-BE49-F238E27FC236}">
                <a16:creationId xmlns:a16="http://schemas.microsoft.com/office/drawing/2014/main" id="{5EA01125-2542-E4A2-4179-8F7A5C951081}"/>
              </a:ext>
            </a:extLst>
          </p:cNvPr>
          <p:cNvGrpSpPr/>
          <p:nvPr/>
        </p:nvGrpSpPr>
        <p:grpSpPr>
          <a:xfrm>
            <a:off x="3188035" y="1461032"/>
            <a:ext cx="1445070" cy="1751740"/>
            <a:chOff x="7070818" y="496909"/>
            <a:chExt cx="1445070" cy="1751740"/>
          </a:xfrm>
        </p:grpSpPr>
        <p:sp>
          <p:nvSpPr>
            <p:cNvPr id="71" name="Rectangle 70">
              <a:extLst>
                <a:ext uri="{FF2B5EF4-FFF2-40B4-BE49-F238E27FC236}">
                  <a16:creationId xmlns:a16="http://schemas.microsoft.com/office/drawing/2014/main" id="{ED185279-7975-137C-4DB9-F2039ACADFBA}"/>
                </a:ext>
              </a:extLst>
            </p:cNvPr>
            <p:cNvSpPr/>
            <p:nvPr/>
          </p:nvSpPr>
          <p:spPr>
            <a:xfrm>
              <a:off x="7070818" y="1857373"/>
              <a:ext cx="1445070" cy="391276"/>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rPr>
                <a:t>Line Color: #e8e8e8</a:t>
              </a:r>
            </a:p>
          </p:txBody>
        </p:sp>
        <p:cxnSp>
          <p:nvCxnSpPr>
            <p:cNvPr id="72" name="Straight Arrow Connector 71">
              <a:extLst>
                <a:ext uri="{FF2B5EF4-FFF2-40B4-BE49-F238E27FC236}">
                  <a16:creationId xmlns:a16="http://schemas.microsoft.com/office/drawing/2014/main" id="{576F0C13-8D54-FCD3-9F30-F2FED417A575}"/>
                </a:ext>
              </a:extLst>
            </p:cNvPr>
            <p:cNvCxnSpPr>
              <a:cxnSpLocks/>
              <a:stCxn id="71" idx="0"/>
            </p:cNvCxnSpPr>
            <p:nvPr/>
          </p:nvCxnSpPr>
          <p:spPr>
            <a:xfrm flipH="1" flipV="1">
              <a:off x="7404350" y="496909"/>
              <a:ext cx="389003" cy="136046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
        <p:nvSpPr>
          <p:cNvPr id="13" name="Flowchart: Connector 12">
            <a:extLst>
              <a:ext uri="{FF2B5EF4-FFF2-40B4-BE49-F238E27FC236}">
                <a16:creationId xmlns:a16="http://schemas.microsoft.com/office/drawing/2014/main" id="{25065B16-64D1-5F93-A544-0A25CF263B45}"/>
              </a:ext>
            </a:extLst>
          </p:cNvPr>
          <p:cNvSpPr/>
          <p:nvPr/>
        </p:nvSpPr>
        <p:spPr>
          <a:xfrm>
            <a:off x="511508" y="1515676"/>
            <a:ext cx="137160" cy="13716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1</a:t>
            </a:r>
          </a:p>
        </p:txBody>
      </p:sp>
      <p:sp>
        <p:nvSpPr>
          <p:cNvPr id="14" name="Flowchart: Connector 13">
            <a:extLst>
              <a:ext uri="{FF2B5EF4-FFF2-40B4-BE49-F238E27FC236}">
                <a16:creationId xmlns:a16="http://schemas.microsoft.com/office/drawing/2014/main" id="{048F3C89-7874-5914-74CA-FB18A8BA0928}"/>
              </a:ext>
            </a:extLst>
          </p:cNvPr>
          <p:cNvSpPr/>
          <p:nvPr/>
        </p:nvSpPr>
        <p:spPr>
          <a:xfrm>
            <a:off x="5311955" y="1493519"/>
            <a:ext cx="137160" cy="13716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2</a:t>
            </a:r>
          </a:p>
        </p:txBody>
      </p:sp>
      <p:sp>
        <p:nvSpPr>
          <p:cNvPr id="16" name="Flowchart: Connector 15">
            <a:extLst>
              <a:ext uri="{FF2B5EF4-FFF2-40B4-BE49-F238E27FC236}">
                <a16:creationId xmlns:a16="http://schemas.microsoft.com/office/drawing/2014/main" id="{7153C277-262F-D768-C2D6-5981263E22C9}"/>
              </a:ext>
            </a:extLst>
          </p:cNvPr>
          <p:cNvSpPr/>
          <p:nvPr/>
        </p:nvSpPr>
        <p:spPr>
          <a:xfrm>
            <a:off x="6807413" y="1503472"/>
            <a:ext cx="137160" cy="13716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3</a:t>
            </a:r>
          </a:p>
        </p:txBody>
      </p:sp>
      <p:sp>
        <p:nvSpPr>
          <p:cNvPr id="17" name="Flowchart: Connector 16">
            <a:extLst>
              <a:ext uri="{FF2B5EF4-FFF2-40B4-BE49-F238E27FC236}">
                <a16:creationId xmlns:a16="http://schemas.microsoft.com/office/drawing/2014/main" id="{341BBE77-C205-E21A-A2AC-29FC94DCCE9A}"/>
              </a:ext>
            </a:extLst>
          </p:cNvPr>
          <p:cNvSpPr/>
          <p:nvPr/>
        </p:nvSpPr>
        <p:spPr>
          <a:xfrm>
            <a:off x="8330834" y="1515675"/>
            <a:ext cx="137160" cy="13716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4</a:t>
            </a:r>
          </a:p>
        </p:txBody>
      </p:sp>
    </p:spTree>
    <p:extLst>
      <p:ext uri="{BB962C8B-B14F-4D97-AF65-F5344CB8AC3E}">
        <p14:creationId xmlns:p14="http://schemas.microsoft.com/office/powerpoint/2010/main" val="2074796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omputer&#10;&#10;Description automatically generated">
            <a:extLst>
              <a:ext uri="{FF2B5EF4-FFF2-40B4-BE49-F238E27FC236}">
                <a16:creationId xmlns:a16="http://schemas.microsoft.com/office/drawing/2014/main" id="{1570A544-759D-14F6-10D2-0DA4F660A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 y="695325"/>
            <a:ext cx="8061959" cy="5038725"/>
          </a:xfrm>
          <a:prstGeom prst="rect">
            <a:avLst/>
          </a:prstGeom>
        </p:spPr>
      </p:pic>
      <p:sp>
        <p:nvSpPr>
          <p:cNvPr id="6" name="Title 5">
            <a:extLst>
              <a:ext uri="{FF2B5EF4-FFF2-40B4-BE49-F238E27FC236}">
                <a16:creationId xmlns:a16="http://schemas.microsoft.com/office/drawing/2014/main" id="{5D8C6AEA-7DAE-15B5-BD66-D2ABCAD1B37A}"/>
              </a:ext>
            </a:extLst>
          </p:cNvPr>
          <p:cNvSpPr>
            <a:spLocks noGrp="1"/>
          </p:cNvSpPr>
          <p:nvPr>
            <p:ph type="title"/>
          </p:nvPr>
        </p:nvSpPr>
        <p:spPr>
          <a:xfrm>
            <a:off x="219075" y="1"/>
            <a:ext cx="8201025" cy="857250"/>
          </a:xfrm>
        </p:spPr>
        <p:txBody>
          <a:bodyPr/>
          <a:lstStyle/>
          <a:p>
            <a:r>
              <a:rPr lang="en-US"/>
              <a:t>Data Vault – Landing Page</a:t>
            </a:r>
          </a:p>
        </p:txBody>
      </p:sp>
      <p:sp>
        <p:nvSpPr>
          <p:cNvPr id="7" name="TextBox 6">
            <a:extLst>
              <a:ext uri="{FF2B5EF4-FFF2-40B4-BE49-F238E27FC236}">
                <a16:creationId xmlns:a16="http://schemas.microsoft.com/office/drawing/2014/main" id="{09663066-6878-6AFA-B558-5037F436C0E5}"/>
              </a:ext>
            </a:extLst>
          </p:cNvPr>
          <p:cNvSpPr txBox="1"/>
          <p:nvPr/>
        </p:nvSpPr>
        <p:spPr>
          <a:xfrm>
            <a:off x="8536304" y="173587"/>
            <a:ext cx="3590386" cy="7171194"/>
          </a:xfrm>
          <a:prstGeom prst="rect">
            <a:avLst/>
          </a:prstGeom>
          <a:noFill/>
        </p:spPr>
        <p:txBody>
          <a:bodyPr wrap="square" rtlCol="0">
            <a:spAutoFit/>
          </a:bodyPr>
          <a:lstStyle/>
          <a:p>
            <a:r>
              <a:rPr lang="en-US" sz="1000"/>
              <a:t>The Data Vault menu will be the only page that will be created for now with this story since it will be needed as we are prototyping the table grid component. The rest of the menus can just load as blank pages or leave unfunctional.</a:t>
            </a:r>
          </a:p>
          <a:p>
            <a:endParaRPr lang="en-US" sz="1000"/>
          </a:p>
          <a:p>
            <a:r>
              <a:rPr lang="en-US" sz="1000"/>
              <a:t>This menu is meant to replace the PRO 1.0 screen editors and MRE tables. </a:t>
            </a:r>
          </a:p>
          <a:p>
            <a:endParaRPr lang="en-US" sz="1000"/>
          </a:p>
          <a:p>
            <a:r>
              <a:rPr lang="en-US" sz="1000" b="1"/>
              <a:t>Data Vault Design</a:t>
            </a:r>
          </a:p>
          <a:p>
            <a:pPr marL="171450" indent="-171450">
              <a:buFont typeface="Arial" panose="020B0604020202020204" pitchFamily="34" charset="0"/>
              <a:buChar char="•"/>
            </a:pPr>
            <a:r>
              <a:rPr lang="en-US" sz="1000"/>
              <a:t>Upon clicking on the Data Vault menu, the page will load a tabbed menu that will include the 4 tabs shown by default.</a:t>
            </a:r>
          </a:p>
          <a:p>
            <a:pPr marL="171450" indent="-171450">
              <a:buFont typeface="Arial" panose="020B0604020202020204" pitchFamily="34" charset="0"/>
              <a:buChar char="•"/>
            </a:pPr>
            <a:r>
              <a:rPr lang="en-US" sz="1000" b="1"/>
              <a:t>Tabbed Menu</a:t>
            </a:r>
          </a:p>
          <a:p>
            <a:pPr marL="628650" lvl="1" indent="-171450">
              <a:buFont typeface="Arial" panose="020B0604020202020204" pitchFamily="34" charset="0"/>
              <a:buChar char="•"/>
            </a:pPr>
            <a:r>
              <a:rPr lang="en-US" sz="1000"/>
              <a:t> User can close each tab by clicking on the “x” but must leave the first one open. The first tab should not have the “x” as an option.</a:t>
            </a:r>
          </a:p>
          <a:p>
            <a:pPr marL="628650" lvl="1" indent="-171450">
              <a:buFont typeface="Arial" panose="020B0604020202020204" pitchFamily="34" charset="0"/>
              <a:buChar char="•"/>
            </a:pPr>
            <a:r>
              <a:rPr lang="en-US" sz="1000"/>
              <a:t>Tabs should have the ability to reorder by dragging and dropping left to right, right to left. </a:t>
            </a:r>
          </a:p>
          <a:p>
            <a:pPr marL="628650" lvl="1" indent="-171450">
              <a:buFont typeface="Arial" panose="020B0604020202020204" pitchFamily="34" charset="0"/>
              <a:buChar char="•"/>
            </a:pPr>
            <a:r>
              <a:rPr lang="en-US" sz="1000"/>
              <a:t>The “+” indicates a user can add a new tab. For purposes of this “shell” story, the “+” will remain not functional until we have additional design/requirements around that. </a:t>
            </a:r>
          </a:p>
          <a:p>
            <a:pPr marL="628650" lvl="1" indent="-171450">
              <a:buFont typeface="Arial" panose="020B0604020202020204" pitchFamily="34" charset="0"/>
              <a:buChar char="•"/>
            </a:pPr>
            <a:r>
              <a:rPr lang="en-US" sz="1000"/>
              <a:t>The color of tabs that are not selected should be set to the light gray. The selected tab should be shown in white.</a:t>
            </a:r>
          </a:p>
          <a:p>
            <a:pPr marL="628650" lvl="1" indent="-171450">
              <a:buFont typeface="Arial" panose="020B0604020202020204" pitchFamily="34" charset="0"/>
              <a:buChar char="•"/>
            </a:pPr>
            <a:r>
              <a:rPr lang="en-US" sz="1000"/>
              <a:t>If user goes from one tab to another, leave the previous tab session as is, do not refresh. This will allow user to toggle between tabs and not have to re-select options. Session should only be cleared/reset if moving to another menu (e.g., Data Vault to Tasks).</a:t>
            </a:r>
          </a:p>
          <a:p>
            <a:pPr marL="171450" indent="-171450">
              <a:buFont typeface="Arial" panose="020B0604020202020204" pitchFamily="34" charset="0"/>
              <a:buChar char="•"/>
            </a:pPr>
            <a:r>
              <a:rPr lang="en-US" sz="1000" b="1"/>
              <a:t>Page components</a:t>
            </a:r>
          </a:p>
          <a:p>
            <a:pPr marL="628650" lvl="1" indent="-171450">
              <a:buFont typeface="Arial" panose="020B0604020202020204" pitchFamily="34" charset="0"/>
              <a:buChar char="•"/>
            </a:pPr>
            <a:r>
              <a:rPr lang="en-US" sz="1000"/>
              <a:t>Display the 5 components shown (</a:t>
            </a:r>
            <a:r>
              <a:rPr lang="en-US" sz="1000" b="1">
                <a:solidFill>
                  <a:srgbClr val="00B0F0"/>
                </a:solidFill>
              </a:rPr>
              <a:t>Columns, Filters, Import, Export, Build)</a:t>
            </a:r>
            <a:r>
              <a:rPr lang="en-US" sz="1000"/>
              <a:t>. For purposes of this shell, they can be left non-functional since this type of functionality is currently being prototyped. Once we have a better understanding of what the capabilities are, we will define the functionality in detail with another story.</a:t>
            </a:r>
          </a:p>
          <a:p>
            <a:pPr marL="628650" lvl="1" indent="-171450">
              <a:buFont typeface="Arial" panose="020B0604020202020204" pitchFamily="34" charset="0"/>
              <a:buChar char="•"/>
            </a:pPr>
            <a:r>
              <a:rPr lang="en-US" sz="1000"/>
              <a:t>The “landing message” when no filters are selected should be “Select filters to proceed.”</a:t>
            </a:r>
          </a:p>
          <a:p>
            <a:pPr marL="628650" lvl="1" indent="-171450">
              <a:buFont typeface="Arial" panose="020B0604020202020204" pitchFamily="34" charset="0"/>
              <a:buChar char="•"/>
            </a:pPr>
            <a:r>
              <a:rPr lang="en-US" sz="1000"/>
              <a:t>Icons for each option can be found in the </a:t>
            </a:r>
            <a:r>
              <a:rPr lang="en-US" sz="1000" b="1">
                <a:solidFill>
                  <a:srgbClr val="0070C0"/>
                </a:solidFill>
              </a:rPr>
              <a:t>pro2.0_datavault_tabicons.zip</a:t>
            </a:r>
            <a:r>
              <a:rPr lang="en-US" sz="1000"/>
              <a:t> file.</a:t>
            </a:r>
          </a:p>
          <a:p>
            <a:pPr marL="628650" lvl="1" indent="-171450">
              <a:buFont typeface="Arial" panose="020B0604020202020204" pitchFamily="34" charset="0"/>
              <a:buChar char="•"/>
            </a:pPr>
            <a:endParaRPr lang="en-US" sz="1000"/>
          </a:p>
          <a:p>
            <a:pPr marL="171450" indent="-171450">
              <a:buFont typeface="Arial" panose="020B0604020202020204" pitchFamily="34" charset="0"/>
              <a:buChar char="•"/>
            </a:pPr>
            <a:endParaRPr lang="en-US" sz="1000"/>
          </a:p>
          <a:p>
            <a:pPr marL="171450" indent="-171450">
              <a:buFont typeface="Arial" panose="020B0604020202020204" pitchFamily="34" charset="0"/>
              <a:buChar char="•"/>
            </a:pPr>
            <a:endParaRPr lang="en-US" sz="1000"/>
          </a:p>
          <a:p>
            <a:endParaRPr lang="en-US" sz="1000"/>
          </a:p>
        </p:txBody>
      </p:sp>
      <p:sp>
        <p:nvSpPr>
          <p:cNvPr id="11" name="TextBox 10">
            <a:extLst>
              <a:ext uri="{FF2B5EF4-FFF2-40B4-BE49-F238E27FC236}">
                <a16:creationId xmlns:a16="http://schemas.microsoft.com/office/drawing/2014/main" id="{B02F5ECF-2E6C-8029-4247-0C842102DDD2}"/>
              </a:ext>
            </a:extLst>
          </p:cNvPr>
          <p:cNvSpPr txBox="1"/>
          <p:nvPr/>
        </p:nvSpPr>
        <p:spPr>
          <a:xfrm>
            <a:off x="219075" y="6460091"/>
            <a:ext cx="3486151" cy="369332"/>
          </a:xfrm>
          <a:prstGeom prst="rect">
            <a:avLst/>
          </a:prstGeom>
          <a:noFill/>
        </p:spPr>
        <p:txBody>
          <a:bodyPr wrap="square" rtlCol="0">
            <a:spAutoFit/>
          </a:bodyPr>
          <a:lstStyle/>
          <a:p>
            <a:r>
              <a:rPr lang="en-US"/>
              <a:t>Font Style: Gotham (regular)</a:t>
            </a:r>
          </a:p>
        </p:txBody>
      </p:sp>
      <p:sp>
        <p:nvSpPr>
          <p:cNvPr id="3" name="Rectangle 2">
            <a:extLst>
              <a:ext uri="{FF2B5EF4-FFF2-40B4-BE49-F238E27FC236}">
                <a16:creationId xmlns:a16="http://schemas.microsoft.com/office/drawing/2014/main" id="{ED7D39B3-49E1-684F-2307-39AAB56A8351}"/>
              </a:ext>
            </a:extLst>
          </p:cNvPr>
          <p:cNvSpPr/>
          <p:nvPr/>
        </p:nvSpPr>
        <p:spPr>
          <a:xfrm>
            <a:off x="3361788" y="953938"/>
            <a:ext cx="800637" cy="322412"/>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BF3D367-4C50-87AA-B610-D704EA326C24}"/>
              </a:ext>
            </a:extLst>
          </p:cNvPr>
          <p:cNvGrpSpPr/>
          <p:nvPr/>
        </p:nvGrpSpPr>
        <p:grpSpPr>
          <a:xfrm>
            <a:off x="504366" y="1583292"/>
            <a:ext cx="1640391" cy="1693829"/>
            <a:chOff x="7070817" y="1066806"/>
            <a:chExt cx="1640391" cy="1693829"/>
          </a:xfrm>
        </p:grpSpPr>
        <p:sp>
          <p:nvSpPr>
            <p:cNvPr id="13" name="Rectangle 12">
              <a:extLst>
                <a:ext uri="{FF2B5EF4-FFF2-40B4-BE49-F238E27FC236}">
                  <a16:creationId xmlns:a16="http://schemas.microsoft.com/office/drawing/2014/main" id="{AE55F1C7-FA4A-F6D8-95B5-888E7DC3CE91}"/>
                </a:ext>
              </a:extLst>
            </p:cNvPr>
            <p:cNvSpPr/>
            <p:nvPr/>
          </p:nvSpPr>
          <p:spPr>
            <a:xfrm>
              <a:off x="7070817" y="1857372"/>
              <a:ext cx="1640391" cy="903263"/>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rPr>
                <a:t>Font Size: 11</a:t>
              </a:r>
            </a:p>
            <a:p>
              <a:r>
                <a:rPr lang="en-US" sz="1000">
                  <a:solidFill>
                    <a:srgbClr val="FF0000"/>
                  </a:solidFill>
                </a:rPr>
                <a:t>Font Color: #545454 </a:t>
              </a:r>
            </a:p>
            <a:p>
              <a:r>
                <a:rPr lang="en-US" sz="1000" i="1">
                  <a:solidFill>
                    <a:srgbClr val="FF0000"/>
                  </a:solidFill>
                </a:rPr>
                <a:t>Tab Color : Fill #ffffff , Outline #d6d6d6 (use these colors only when tab is selected)</a:t>
              </a:r>
            </a:p>
          </p:txBody>
        </p:sp>
        <p:cxnSp>
          <p:nvCxnSpPr>
            <p:cNvPr id="14" name="Straight Arrow Connector 13">
              <a:extLst>
                <a:ext uri="{FF2B5EF4-FFF2-40B4-BE49-F238E27FC236}">
                  <a16:creationId xmlns:a16="http://schemas.microsoft.com/office/drawing/2014/main" id="{60185F6E-8082-FA84-7640-3CA701046E2B}"/>
                </a:ext>
              </a:extLst>
            </p:cNvPr>
            <p:cNvCxnSpPr>
              <a:cxnSpLocks/>
              <a:stCxn id="13" idx="0"/>
            </p:cNvCxnSpPr>
            <p:nvPr/>
          </p:nvCxnSpPr>
          <p:spPr>
            <a:xfrm flipH="1" flipV="1">
              <a:off x="7666589" y="1066806"/>
              <a:ext cx="224424" cy="79056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oup 14">
            <a:extLst>
              <a:ext uri="{FF2B5EF4-FFF2-40B4-BE49-F238E27FC236}">
                <a16:creationId xmlns:a16="http://schemas.microsoft.com/office/drawing/2014/main" id="{950BA03A-51B0-033B-6440-71BE84019519}"/>
              </a:ext>
            </a:extLst>
          </p:cNvPr>
          <p:cNvGrpSpPr/>
          <p:nvPr/>
        </p:nvGrpSpPr>
        <p:grpSpPr>
          <a:xfrm>
            <a:off x="3533775" y="759116"/>
            <a:ext cx="4495802" cy="679159"/>
            <a:chOff x="5242476" y="376120"/>
            <a:chExt cx="4495802" cy="679159"/>
          </a:xfrm>
        </p:grpSpPr>
        <p:sp>
          <p:nvSpPr>
            <p:cNvPr id="16" name="Rectangle 15">
              <a:extLst>
                <a:ext uri="{FF2B5EF4-FFF2-40B4-BE49-F238E27FC236}">
                  <a16:creationId xmlns:a16="http://schemas.microsoft.com/office/drawing/2014/main" id="{DD640757-FAF9-3BC4-3C75-5D90679CE6DE}"/>
                </a:ext>
              </a:extLst>
            </p:cNvPr>
            <p:cNvSpPr/>
            <p:nvPr/>
          </p:nvSpPr>
          <p:spPr>
            <a:xfrm>
              <a:off x="6639226" y="376120"/>
              <a:ext cx="3099052" cy="679159"/>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rPr>
                <a:t>Font Size: 11</a:t>
              </a:r>
            </a:p>
            <a:p>
              <a:r>
                <a:rPr lang="en-US" sz="1000">
                  <a:solidFill>
                    <a:srgbClr val="FF0000"/>
                  </a:solidFill>
                </a:rPr>
                <a:t>Font Color: #545454 </a:t>
              </a:r>
            </a:p>
            <a:p>
              <a:r>
                <a:rPr lang="en-US" sz="1000" i="1">
                  <a:solidFill>
                    <a:srgbClr val="FF0000"/>
                  </a:solidFill>
                </a:rPr>
                <a:t>Tab Color : Fill #fafafa , Outline #d6d6d6 (use these colors only when tab is NOT selected)</a:t>
              </a:r>
            </a:p>
          </p:txBody>
        </p:sp>
        <p:cxnSp>
          <p:nvCxnSpPr>
            <p:cNvPr id="17" name="Straight Arrow Connector 16">
              <a:extLst>
                <a:ext uri="{FF2B5EF4-FFF2-40B4-BE49-F238E27FC236}">
                  <a16:creationId xmlns:a16="http://schemas.microsoft.com/office/drawing/2014/main" id="{FD43D6CD-E430-DFF3-C481-7FD7F22EBF5A}"/>
                </a:ext>
              </a:extLst>
            </p:cNvPr>
            <p:cNvCxnSpPr>
              <a:cxnSpLocks/>
              <a:stCxn id="16" idx="1"/>
            </p:cNvCxnSpPr>
            <p:nvPr/>
          </p:nvCxnSpPr>
          <p:spPr>
            <a:xfrm flipH="1">
              <a:off x="5242476" y="715700"/>
              <a:ext cx="1396750" cy="32241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6" name="Group 35">
            <a:extLst>
              <a:ext uri="{FF2B5EF4-FFF2-40B4-BE49-F238E27FC236}">
                <a16:creationId xmlns:a16="http://schemas.microsoft.com/office/drawing/2014/main" id="{E70875D3-9C0C-7FA5-044D-29B65FDCCFC4}"/>
              </a:ext>
            </a:extLst>
          </p:cNvPr>
          <p:cNvGrpSpPr/>
          <p:nvPr/>
        </p:nvGrpSpPr>
        <p:grpSpPr>
          <a:xfrm>
            <a:off x="3952875" y="1534962"/>
            <a:ext cx="2600325" cy="420264"/>
            <a:chOff x="3952875" y="1534962"/>
            <a:chExt cx="2600325" cy="420264"/>
          </a:xfrm>
        </p:grpSpPr>
        <p:sp>
          <p:nvSpPr>
            <p:cNvPr id="25" name="Rectangle 24">
              <a:extLst>
                <a:ext uri="{FF2B5EF4-FFF2-40B4-BE49-F238E27FC236}">
                  <a16:creationId xmlns:a16="http://schemas.microsoft.com/office/drawing/2014/main" id="{62CA9BA8-2FB9-AB20-E6C8-313E66824C46}"/>
                </a:ext>
              </a:extLst>
            </p:cNvPr>
            <p:cNvSpPr/>
            <p:nvPr/>
          </p:nvSpPr>
          <p:spPr>
            <a:xfrm>
              <a:off x="5149600" y="1638995"/>
              <a:ext cx="1403600" cy="316231"/>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rPr>
                <a:t>Font Size: 15.6</a:t>
              </a:r>
            </a:p>
            <a:p>
              <a:r>
                <a:rPr lang="en-US" sz="1000">
                  <a:solidFill>
                    <a:srgbClr val="FF0000"/>
                  </a:solidFill>
                </a:rPr>
                <a:t>Font Color: #545454 </a:t>
              </a:r>
            </a:p>
          </p:txBody>
        </p:sp>
        <p:cxnSp>
          <p:nvCxnSpPr>
            <p:cNvPr id="26" name="Straight Arrow Connector 25">
              <a:extLst>
                <a:ext uri="{FF2B5EF4-FFF2-40B4-BE49-F238E27FC236}">
                  <a16:creationId xmlns:a16="http://schemas.microsoft.com/office/drawing/2014/main" id="{09F59920-4BC8-785C-478C-F07139D62DA7}"/>
                </a:ext>
              </a:extLst>
            </p:cNvPr>
            <p:cNvCxnSpPr>
              <a:cxnSpLocks/>
            </p:cNvCxnSpPr>
            <p:nvPr/>
          </p:nvCxnSpPr>
          <p:spPr>
            <a:xfrm flipH="1" flipV="1">
              <a:off x="3952875" y="1534962"/>
              <a:ext cx="1205981" cy="42026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5" name="Group 34">
            <a:extLst>
              <a:ext uri="{FF2B5EF4-FFF2-40B4-BE49-F238E27FC236}">
                <a16:creationId xmlns:a16="http://schemas.microsoft.com/office/drawing/2014/main" id="{089111FD-E9FD-B8D5-B3CE-2DEAB6DF7DC1}"/>
              </a:ext>
            </a:extLst>
          </p:cNvPr>
          <p:cNvGrpSpPr/>
          <p:nvPr/>
        </p:nvGrpSpPr>
        <p:grpSpPr>
          <a:xfrm>
            <a:off x="6759325" y="1591163"/>
            <a:ext cx="1403600" cy="1098926"/>
            <a:chOff x="6759325" y="1591163"/>
            <a:chExt cx="1403600" cy="1098926"/>
          </a:xfrm>
        </p:grpSpPr>
        <p:sp>
          <p:nvSpPr>
            <p:cNvPr id="28" name="Rectangle 27">
              <a:extLst>
                <a:ext uri="{FF2B5EF4-FFF2-40B4-BE49-F238E27FC236}">
                  <a16:creationId xmlns:a16="http://schemas.microsoft.com/office/drawing/2014/main" id="{B7022EFE-C5E5-B65A-7FAA-9CF6A94C2CA7}"/>
                </a:ext>
              </a:extLst>
            </p:cNvPr>
            <p:cNvSpPr/>
            <p:nvPr/>
          </p:nvSpPr>
          <p:spPr>
            <a:xfrm>
              <a:off x="6759325" y="2373858"/>
              <a:ext cx="1403600" cy="316231"/>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rPr>
                <a:t>Line Color: #e8e8e8</a:t>
              </a:r>
            </a:p>
          </p:txBody>
        </p:sp>
        <p:cxnSp>
          <p:nvCxnSpPr>
            <p:cNvPr id="29" name="Straight Arrow Connector 28">
              <a:extLst>
                <a:ext uri="{FF2B5EF4-FFF2-40B4-BE49-F238E27FC236}">
                  <a16:creationId xmlns:a16="http://schemas.microsoft.com/office/drawing/2014/main" id="{519E40F8-4CB1-838E-7306-FE9A75B4876E}"/>
                </a:ext>
              </a:extLst>
            </p:cNvPr>
            <p:cNvCxnSpPr>
              <a:cxnSpLocks/>
            </p:cNvCxnSpPr>
            <p:nvPr/>
          </p:nvCxnSpPr>
          <p:spPr>
            <a:xfrm flipH="1" flipV="1">
              <a:off x="6864609" y="1591163"/>
              <a:ext cx="714376" cy="78806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F08AF01F-698C-B166-9BA9-1BE20A2C4D0E}"/>
              </a:ext>
            </a:extLst>
          </p:cNvPr>
          <p:cNvGrpSpPr/>
          <p:nvPr/>
        </p:nvGrpSpPr>
        <p:grpSpPr>
          <a:xfrm>
            <a:off x="2514990" y="1971674"/>
            <a:ext cx="1781285" cy="1045496"/>
            <a:chOff x="2514990" y="1971674"/>
            <a:chExt cx="1781285" cy="1045496"/>
          </a:xfrm>
        </p:grpSpPr>
        <p:sp>
          <p:nvSpPr>
            <p:cNvPr id="31" name="Rectangle 30">
              <a:extLst>
                <a:ext uri="{FF2B5EF4-FFF2-40B4-BE49-F238E27FC236}">
                  <a16:creationId xmlns:a16="http://schemas.microsoft.com/office/drawing/2014/main" id="{B868C33A-675E-106A-EA11-D9671ADA22D3}"/>
                </a:ext>
              </a:extLst>
            </p:cNvPr>
            <p:cNvSpPr/>
            <p:nvPr/>
          </p:nvSpPr>
          <p:spPr>
            <a:xfrm>
              <a:off x="2892675" y="2700939"/>
              <a:ext cx="1403600" cy="316231"/>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rPr>
                <a:t>Font Size: 11</a:t>
              </a:r>
            </a:p>
            <a:p>
              <a:r>
                <a:rPr lang="en-US" sz="1000">
                  <a:solidFill>
                    <a:srgbClr val="FF0000"/>
                  </a:solidFill>
                </a:rPr>
                <a:t>Font Color: #008bef</a:t>
              </a:r>
            </a:p>
          </p:txBody>
        </p:sp>
        <p:cxnSp>
          <p:nvCxnSpPr>
            <p:cNvPr id="32" name="Straight Arrow Connector 31">
              <a:extLst>
                <a:ext uri="{FF2B5EF4-FFF2-40B4-BE49-F238E27FC236}">
                  <a16:creationId xmlns:a16="http://schemas.microsoft.com/office/drawing/2014/main" id="{D89183F8-1740-78D8-18D5-D9E4B740E232}"/>
                </a:ext>
              </a:extLst>
            </p:cNvPr>
            <p:cNvCxnSpPr>
              <a:cxnSpLocks/>
              <a:stCxn id="31" idx="0"/>
            </p:cNvCxnSpPr>
            <p:nvPr/>
          </p:nvCxnSpPr>
          <p:spPr>
            <a:xfrm flipH="1" flipV="1">
              <a:off x="2514990" y="1971674"/>
              <a:ext cx="1079485" cy="72926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7" name="Group 36">
            <a:extLst>
              <a:ext uri="{FF2B5EF4-FFF2-40B4-BE49-F238E27FC236}">
                <a16:creationId xmlns:a16="http://schemas.microsoft.com/office/drawing/2014/main" id="{69ADD9DA-C16D-A436-BC6D-274874572859}"/>
              </a:ext>
            </a:extLst>
          </p:cNvPr>
          <p:cNvGrpSpPr/>
          <p:nvPr/>
        </p:nvGrpSpPr>
        <p:grpSpPr>
          <a:xfrm>
            <a:off x="4428865" y="2396946"/>
            <a:ext cx="1781285" cy="1045496"/>
            <a:chOff x="2514990" y="1971674"/>
            <a:chExt cx="1781285" cy="1045496"/>
          </a:xfrm>
        </p:grpSpPr>
        <p:sp>
          <p:nvSpPr>
            <p:cNvPr id="38" name="Rectangle 37">
              <a:extLst>
                <a:ext uri="{FF2B5EF4-FFF2-40B4-BE49-F238E27FC236}">
                  <a16:creationId xmlns:a16="http://schemas.microsoft.com/office/drawing/2014/main" id="{626EEF55-DD34-3DD1-12E9-995739C112B6}"/>
                </a:ext>
              </a:extLst>
            </p:cNvPr>
            <p:cNvSpPr/>
            <p:nvPr/>
          </p:nvSpPr>
          <p:spPr>
            <a:xfrm>
              <a:off x="2892675" y="2700939"/>
              <a:ext cx="1403600" cy="316231"/>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rPr>
                <a:t>Font Size: 14</a:t>
              </a:r>
            </a:p>
            <a:p>
              <a:r>
                <a:rPr lang="en-US" sz="1000">
                  <a:solidFill>
                    <a:srgbClr val="FF0000"/>
                  </a:solidFill>
                </a:rPr>
                <a:t>Font Color: #545454</a:t>
              </a:r>
            </a:p>
          </p:txBody>
        </p:sp>
        <p:cxnSp>
          <p:nvCxnSpPr>
            <p:cNvPr id="39" name="Straight Arrow Connector 38">
              <a:extLst>
                <a:ext uri="{FF2B5EF4-FFF2-40B4-BE49-F238E27FC236}">
                  <a16:creationId xmlns:a16="http://schemas.microsoft.com/office/drawing/2014/main" id="{242E937F-2B1E-5668-8C85-09C5FEFE65C5}"/>
                </a:ext>
              </a:extLst>
            </p:cNvPr>
            <p:cNvCxnSpPr>
              <a:cxnSpLocks/>
              <a:stCxn id="38" idx="0"/>
            </p:cNvCxnSpPr>
            <p:nvPr/>
          </p:nvCxnSpPr>
          <p:spPr>
            <a:xfrm flipH="1" flipV="1">
              <a:off x="2514990" y="1971674"/>
              <a:ext cx="1079485" cy="72926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45611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66E44CB8-B1D9-5B52-3EDA-2A5CAF898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1" y="857251"/>
            <a:ext cx="8201025" cy="5125641"/>
          </a:xfrm>
          <a:prstGeom prst="rect">
            <a:avLst/>
          </a:prstGeom>
        </p:spPr>
      </p:pic>
      <p:sp>
        <p:nvSpPr>
          <p:cNvPr id="6" name="Title 5">
            <a:extLst>
              <a:ext uri="{FF2B5EF4-FFF2-40B4-BE49-F238E27FC236}">
                <a16:creationId xmlns:a16="http://schemas.microsoft.com/office/drawing/2014/main" id="{5D8C6AEA-7DAE-15B5-BD66-D2ABCAD1B37A}"/>
              </a:ext>
            </a:extLst>
          </p:cNvPr>
          <p:cNvSpPr>
            <a:spLocks noGrp="1"/>
          </p:cNvSpPr>
          <p:nvPr>
            <p:ph type="title"/>
          </p:nvPr>
        </p:nvSpPr>
        <p:spPr>
          <a:xfrm>
            <a:off x="219075" y="1"/>
            <a:ext cx="8201025" cy="857250"/>
          </a:xfrm>
        </p:spPr>
        <p:txBody>
          <a:bodyPr/>
          <a:lstStyle/>
          <a:p>
            <a:r>
              <a:rPr lang="en-US"/>
              <a:t>Data Vault – Holdings Tab</a:t>
            </a:r>
          </a:p>
        </p:txBody>
      </p:sp>
      <p:sp>
        <p:nvSpPr>
          <p:cNvPr id="7" name="TextBox 6">
            <a:extLst>
              <a:ext uri="{FF2B5EF4-FFF2-40B4-BE49-F238E27FC236}">
                <a16:creationId xmlns:a16="http://schemas.microsoft.com/office/drawing/2014/main" id="{09663066-6878-6AFA-B558-5037F436C0E5}"/>
              </a:ext>
            </a:extLst>
          </p:cNvPr>
          <p:cNvSpPr txBox="1"/>
          <p:nvPr/>
        </p:nvSpPr>
        <p:spPr>
          <a:xfrm>
            <a:off x="8505827" y="788208"/>
            <a:ext cx="3686174" cy="1169551"/>
          </a:xfrm>
          <a:prstGeom prst="rect">
            <a:avLst/>
          </a:prstGeom>
          <a:noFill/>
        </p:spPr>
        <p:txBody>
          <a:bodyPr wrap="square" rtlCol="0">
            <a:spAutoFit/>
          </a:bodyPr>
          <a:lstStyle/>
          <a:p>
            <a:r>
              <a:rPr lang="en-US" sz="1000"/>
              <a:t>The table grid editor is being prototyped with another story. Once we determine which tool we are going to use for it, we can refine the design of the table further.  Added this as an example of what the initial design would look like. The functional requirements are currently part of the prototype story.</a:t>
            </a:r>
          </a:p>
          <a:p>
            <a:endParaRPr lang="en-US" sz="1000"/>
          </a:p>
          <a:p>
            <a:endParaRPr lang="en-US" sz="1000"/>
          </a:p>
        </p:txBody>
      </p:sp>
      <p:sp>
        <p:nvSpPr>
          <p:cNvPr id="3" name="Rectangle 2">
            <a:extLst>
              <a:ext uri="{FF2B5EF4-FFF2-40B4-BE49-F238E27FC236}">
                <a16:creationId xmlns:a16="http://schemas.microsoft.com/office/drawing/2014/main" id="{ED7D39B3-49E1-684F-2307-39AAB56A8351}"/>
              </a:ext>
            </a:extLst>
          </p:cNvPr>
          <p:cNvSpPr/>
          <p:nvPr/>
        </p:nvSpPr>
        <p:spPr>
          <a:xfrm>
            <a:off x="1552038" y="1488776"/>
            <a:ext cx="800637" cy="322412"/>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4262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28E75F1D39D734AAB1343758FA1A4F7" ma:contentTypeVersion="9" ma:contentTypeDescription="Create a new document." ma:contentTypeScope="" ma:versionID="d4f55c4ec4a4a23c473bd842ecae58dd">
  <xsd:schema xmlns:xsd="http://www.w3.org/2001/XMLSchema" xmlns:xs="http://www.w3.org/2001/XMLSchema" xmlns:p="http://schemas.microsoft.com/office/2006/metadata/properties" xmlns:ns2="284808c2-eaa2-4c94-a293-63c68a56be3c" xmlns:ns3="4fa67a06-ce66-4099-9c17-dc32106a3d25" xmlns:ns4="e456fc79-d3d8-40e9-8f07-890370c9451a" targetNamespace="http://schemas.microsoft.com/office/2006/metadata/properties" ma:root="true" ma:fieldsID="a583ea5d90ebaa7a32280383d6044890" ns2:_="" ns3:_="" ns4:_="">
    <xsd:import namespace="284808c2-eaa2-4c94-a293-63c68a56be3c"/>
    <xsd:import namespace="4fa67a06-ce66-4099-9c17-dc32106a3d25"/>
    <xsd:import namespace="e456fc79-d3d8-40e9-8f07-890370c9451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4:TaxCatchAll"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4808c2-eaa2-4c94-a293-63c68a56be3c" elementFormDefault="qualified">
    <xsd:import namespace="http://schemas.microsoft.com/office/2006/documentManagement/types"/>
    <xsd:import namespace="http://schemas.microsoft.com/office/infopath/2007/PartnerControls"/>
    <xsd:element name="MediaServiceMetadata" ma:index="7" nillable="true" ma:displayName="MediaServiceMetadata" ma:hidden="true" ma:internalName="MediaServiceMetadata" ma:readOnly="true">
      <xsd:simpleType>
        <xsd:restriction base="dms:Note"/>
      </xsd:simpleType>
    </xsd:element>
    <xsd:element name="MediaServiceFastMetadata" ma:index="8"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hidden="true" ma:internalName="MediaServiceAutoTags" ma:readOnly="true">
      <xsd:simpleType>
        <xsd:restriction base="dms:Text"/>
      </xsd:simpleType>
    </xsd:element>
    <xsd:element name="MediaServiceOCR" ma:index="13" nillable="true" ma:displayName="Extracted Text" ma:hidden="true" ma:internalName="MediaServiceOCR" ma:readOnly="true">
      <xsd:simpleType>
        <xsd:restriction base="dms:Note"/>
      </xsd:simpleType>
    </xsd:element>
    <xsd:element name="MediaServiceLocation" ma:index="14" nillable="true" ma:displayName="Location" ma:hidden="true" ma:internalName="MediaServiceLocatio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947d15db-99e7-4951-aaf3-0531dacbaede" ma:termSetId="09814cd3-568e-fe90-9814-8d621ff8fb84" ma:anchorId="fba54fb3-c3e1-fe81-a776-ca4b69148c4d" ma:open="true" ma:isKeyword="false">
      <xsd:complexType>
        <xsd:sequence>
          <xsd:element ref="pc:Terms" minOccurs="0" maxOccurs="1"/>
        </xsd:sequence>
      </xsd:complex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fa67a06-ce66-4099-9c17-dc32106a3d25" elementFormDefault="qualified">
    <xsd:import namespace="http://schemas.microsoft.com/office/2006/documentManagement/types"/>
    <xsd:import namespace="http://schemas.microsoft.com/office/infopath/2007/PartnerControls"/>
    <xsd:element name="SharedWithUsers" ma:index="9"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456fc79-d3d8-40e9-8f07-890370c9451a"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9e5c2d18-d634-473d-8b81-906b459f5bbc}" ma:internalName="TaxCatchAll" ma:showField="CatchAllData" ma:web="e456fc79-d3d8-40e9-8f07-890370c9451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FA92B6-21E1-49D3-B23D-91409B1C63C3}">
  <ds:schemaRefs>
    <ds:schemaRef ds:uri="http://schemas.microsoft.com/sharepoint/v3/contenttype/forms"/>
  </ds:schemaRefs>
</ds:datastoreItem>
</file>

<file path=customXml/itemProps2.xml><?xml version="1.0" encoding="utf-8"?>
<ds:datastoreItem xmlns:ds="http://schemas.openxmlformats.org/officeDocument/2006/customXml" ds:itemID="{98136CD9-EAFB-4604-BF7D-F7BC595D2AED}">
  <ds:schemaRefs>
    <ds:schemaRef ds:uri="284808c2-eaa2-4c94-a293-63c68a56be3c"/>
    <ds:schemaRef ds:uri="4fa67a06-ce66-4099-9c17-dc32106a3d25"/>
    <ds:schemaRef ds:uri="e456fc79-d3d8-40e9-8f07-890370c9451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8</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Login Page (left side)</vt:lpstr>
      <vt:lpstr>Login Page (right side)</vt:lpstr>
      <vt:lpstr>Logout Page</vt:lpstr>
      <vt:lpstr>Landing Page</vt:lpstr>
      <vt:lpstr>Top Header Design</vt:lpstr>
      <vt:lpstr>Top Header Functionality</vt:lpstr>
      <vt:lpstr>Horizontal Navigation Menu Design</vt:lpstr>
      <vt:lpstr>Data Vault – Landing Page</vt:lpstr>
      <vt:lpstr>Data Vault – Holdings Tab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Alejandra Garcia</dc:creator>
  <cp:revision>3</cp:revision>
  <dcterms:created xsi:type="dcterms:W3CDTF">2024-09-19T20:57:46Z</dcterms:created>
  <dcterms:modified xsi:type="dcterms:W3CDTF">2024-10-02T04:43:04Z</dcterms:modified>
</cp:coreProperties>
</file>