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9CE5-DCFD-5DCA-10AD-499AA9365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37FEF-D947-F2F1-BF3A-8B4195B52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80CA9D-AF7E-35F2-7BFC-4908280D373F}"/>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3545A801-F2C0-040D-6B10-5F4BD7D2B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A2C29-636A-7301-FC01-DF2543C3B611}"/>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343951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488F-3C5B-70AD-9D24-7B569C6B4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771C8C-173B-DC16-A941-8549070E1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07318-F9B8-9F2B-B3E4-3B505EE4AB93}"/>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D1D1B93D-94A3-1E95-4CAA-3A24DA00E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B45AB-BFE6-702E-3D3E-F5BAD80666B4}"/>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45546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7EE10-72BC-0F39-EF68-C7759F0E0D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07AD8-1CC2-BD3B-E620-7F4CC418F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A015E-29F9-3E79-5561-0FA4D15FAFF3}"/>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A8D02FE4-63D4-111C-9E05-8606A0750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729CF-4C12-3787-1562-6F851F09252A}"/>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240600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45E0-A49F-080D-E3C1-8B495D37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4E7E7-2400-FD80-914D-E30899016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CE143-028C-AE37-1AE0-470904F5FA3C}"/>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625D2C7C-9E56-4933-A0C8-81C9E7595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DCA2E-89F7-30F4-BBD2-67ACC67408BC}"/>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4836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1C1D-63A5-9394-E065-912FB10A3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03627C-C8C5-3B9E-CD67-E834FF77C4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0B7875-968E-4DB4-B173-6D1A7F3E4270}"/>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999C1839-7A58-5222-6BD4-7E6DA1E24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D587C-2DF5-8839-6388-916E578FD522}"/>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393465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571C-589F-29B3-999B-6C428B827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C8BB8-BC35-DFBE-D274-782E87C84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A28D9A-8D4A-35E2-E9CA-6B634DB76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BCBF0-B858-00F1-7B00-C59D8DD687BE}"/>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6" name="Footer Placeholder 5">
            <a:extLst>
              <a:ext uri="{FF2B5EF4-FFF2-40B4-BE49-F238E27FC236}">
                <a16:creationId xmlns:a16="http://schemas.microsoft.com/office/drawing/2014/main" id="{38A94F4E-F730-BF9C-50D1-EED90D652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E7DC3-53EB-0ACC-2581-A7E2782CE48F}"/>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42128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2F32-0F4A-F245-2844-5285E60077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69AB69-EF8F-0C23-CCA2-E61294A19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0A5BF-4708-5D6A-DFA3-058C0714D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056CB-E57D-CB1C-F624-1F3F5E79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4B08D-5E7E-FBD5-072E-589048528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57A7C3-2400-0DB2-6EA4-0B9A53E0531C}"/>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8" name="Footer Placeholder 7">
            <a:extLst>
              <a:ext uri="{FF2B5EF4-FFF2-40B4-BE49-F238E27FC236}">
                <a16:creationId xmlns:a16="http://schemas.microsoft.com/office/drawing/2014/main" id="{3551DB6B-CD63-E623-F377-C5D7A63AEF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9EFA5-95DF-99EF-42DC-71BC0E3AB3E1}"/>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285578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D209-449E-E176-638C-131BE1ECF7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24169-4E9D-B2FF-20A6-6A5B0EE1D508}"/>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4" name="Footer Placeholder 3">
            <a:extLst>
              <a:ext uri="{FF2B5EF4-FFF2-40B4-BE49-F238E27FC236}">
                <a16:creationId xmlns:a16="http://schemas.microsoft.com/office/drawing/2014/main" id="{C50771E8-F21A-B6F6-FC08-5742637EA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765C2-BC34-1852-3B22-C29CAE9CDEC6}"/>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313908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B108E-087C-208A-1FBF-BD174EB4357B}"/>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3" name="Footer Placeholder 2">
            <a:extLst>
              <a:ext uri="{FF2B5EF4-FFF2-40B4-BE49-F238E27FC236}">
                <a16:creationId xmlns:a16="http://schemas.microsoft.com/office/drawing/2014/main" id="{CEB10D79-08DD-A945-10F3-1E7564F28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699D4-82C9-0EED-9EC8-BC94DAC02553}"/>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342671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D6AD-70EE-E2B7-DA75-CCAE46764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004441-C509-9951-E762-9D1B97683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8DD80-A653-9E9F-8398-F0C2C72C0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210EA-4FBA-4BD7-3CF0-037FE69148FD}"/>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6" name="Footer Placeholder 5">
            <a:extLst>
              <a:ext uri="{FF2B5EF4-FFF2-40B4-BE49-F238E27FC236}">
                <a16:creationId xmlns:a16="http://schemas.microsoft.com/office/drawing/2014/main" id="{2BFC7163-AF41-16B0-0CD0-1C60BEA70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B96E7-7BC0-5644-7EC9-9021F9430FE2}"/>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295212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0F03-247F-1D4C-F009-2CFE79A9D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251957-4170-6091-EEE1-B17ED5499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CC908A-7061-A1E1-9100-5EC17E6A4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CA094-9066-00E0-9A1A-40010E9E5893}"/>
              </a:ext>
            </a:extLst>
          </p:cNvPr>
          <p:cNvSpPr>
            <a:spLocks noGrp="1"/>
          </p:cNvSpPr>
          <p:nvPr>
            <p:ph type="dt" sz="half" idx="10"/>
          </p:nvPr>
        </p:nvSpPr>
        <p:spPr/>
        <p:txBody>
          <a:bodyPr/>
          <a:lstStyle/>
          <a:p>
            <a:fld id="{928AAEC1-7589-4A6E-BEE4-B1BED97E2C7E}" type="datetimeFigureOut">
              <a:rPr lang="en-US" smtClean="0"/>
              <a:t>9/15/2025</a:t>
            </a:fld>
            <a:endParaRPr lang="en-US"/>
          </a:p>
        </p:txBody>
      </p:sp>
      <p:sp>
        <p:nvSpPr>
          <p:cNvPr id="6" name="Footer Placeholder 5">
            <a:extLst>
              <a:ext uri="{FF2B5EF4-FFF2-40B4-BE49-F238E27FC236}">
                <a16:creationId xmlns:a16="http://schemas.microsoft.com/office/drawing/2014/main" id="{1EFE236D-CD62-B84A-99CA-F961DAFB2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E9A61-E21E-4C0E-D2AF-C834C763928A}"/>
              </a:ext>
            </a:extLst>
          </p:cNvPr>
          <p:cNvSpPr>
            <a:spLocks noGrp="1"/>
          </p:cNvSpPr>
          <p:nvPr>
            <p:ph type="sldNum" sz="quarter" idx="12"/>
          </p:nvPr>
        </p:nvSpPr>
        <p:spPr/>
        <p:txBody>
          <a:bodyPr/>
          <a:lstStyle/>
          <a:p>
            <a:fld id="{675B8BAA-B83A-4F62-B6DD-174ED7573CA6}" type="slidenum">
              <a:rPr lang="en-US" smtClean="0"/>
              <a:t>‹#›</a:t>
            </a:fld>
            <a:endParaRPr lang="en-US"/>
          </a:p>
        </p:txBody>
      </p:sp>
    </p:spTree>
    <p:extLst>
      <p:ext uri="{BB962C8B-B14F-4D97-AF65-F5344CB8AC3E}">
        <p14:creationId xmlns:p14="http://schemas.microsoft.com/office/powerpoint/2010/main" val="90536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BD54A-C499-D56F-E4C0-84A8334FC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8CCB6-4E39-2199-2F6C-597051E06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BB7A1-6845-B6C5-5C13-3B4F12E4B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AAEC1-7589-4A6E-BEE4-B1BED97E2C7E}" type="datetimeFigureOut">
              <a:rPr lang="en-US" smtClean="0"/>
              <a:t>9/15/2025</a:t>
            </a:fld>
            <a:endParaRPr lang="en-US"/>
          </a:p>
        </p:txBody>
      </p:sp>
      <p:sp>
        <p:nvSpPr>
          <p:cNvPr id="5" name="Footer Placeholder 4">
            <a:extLst>
              <a:ext uri="{FF2B5EF4-FFF2-40B4-BE49-F238E27FC236}">
                <a16:creationId xmlns:a16="http://schemas.microsoft.com/office/drawing/2014/main" id="{F285B9C5-0A28-6224-65BD-6706FC082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B7F2A-65A2-09D9-FBB5-5D16ABD87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B8BAA-B83A-4F62-B6DD-174ED7573CA6}" type="slidenum">
              <a:rPr lang="en-US" smtClean="0"/>
              <a:t>‹#›</a:t>
            </a:fld>
            <a:endParaRPr lang="en-US"/>
          </a:p>
        </p:txBody>
      </p:sp>
    </p:spTree>
    <p:extLst>
      <p:ext uri="{BB962C8B-B14F-4D97-AF65-F5344CB8AC3E}">
        <p14:creationId xmlns:p14="http://schemas.microsoft.com/office/powerpoint/2010/main" val="80737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sca_esv=f2d50c88ebe7532f&amp;cs=1&amp;sxsrf=AE3TifN8RnWC60SiPNpFZj8Hbvt1E2qx_w%3A1757880097142&amp;q=Microsoft+Corporation&amp;sa=X&amp;ved=2ahUKEwiy4vvVhdmPAxVf87sIHVslCycQxccNegQIBBAB&amp;mstk=AUtExfAQYvK2BMtlRAdOJ4pGd81Cq8nF32utFRm0i8nu_mvyr7i5Dj6texDWb_d-vZx4zYcvxLTNzdh1S_B3ZNIdS19nq2ZyARNIU5R3yEHP3IE4k9FbOdSjMJ1C1no_hA7NneBzevBXuXljocjfmyxSf_fJZz8xx39sCObbdMQc3pdN5TjV8gH70ce1g5HOFeNRQIvkNKwz44YxaFYlzlAbru4ZJDUieme_h77QPoj4lMgVGSAdq94G48LCMwccdT-P3cUmyTO1IxFzqFGqjB6vpwg-lWGFjLZDRUIHuEhY6aww-Q&amp;csui=3"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google.com/search?sca_esv=f2d50c88ebe7532f&amp;cs=1&amp;sxsrf=AE3TifN8RnWC60SiPNpFZj8Hbvt1E2qx_w%3A1757880097142&amp;q=PowerPoint&amp;sa=X&amp;ved=2ahUKEwiy4vvVhdmPAxVf87sIHVslCycQxccNegQIBBAE&amp;mstk=AUtExfAQYvK2BMtlRAdOJ4pGd81Cq8nF32utFRm0i8nu_mvyr7i5Dj6texDWb_d-vZx4zYcvxLTNzdh1S_B3ZNIdS19nq2ZyARNIU5R3yEHP3IE4k9FbOdSjMJ1C1no_hA7NneBzevBXuXljocjfmyxSf_fJZz8xx39sCObbdMQc3pdN5TjV8gH70ce1g5HOFeNRQIvkNKwz44YxaFYlzlAbru4ZJDUieme_h77QPoj4lMgVGSAdq94G48LCMwccdT-P3cUmyTO1IxFzqFGqjB6vpwg-lWGFjLZDRUIHuEhY6aww-Q&amp;csui=3" TargetMode="External"/><Relationship Id="rId5" Type="http://schemas.openxmlformats.org/officeDocument/2006/relationships/hyperlink" Target="https://www.google.com/search?sca_esv=f2d50c88ebe7532f&amp;cs=1&amp;sxsrf=AE3TifN8RnWC60SiPNpFZj8Hbvt1E2qx_w%3A1757880097142&amp;q=Excel&amp;sa=X&amp;ved=2ahUKEwiy4vvVhdmPAxVf87sIHVslCycQxccNegQIBBAD&amp;mstk=AUtExfAQYvK2BMtlRAdOJ4pGd81Cq8nF32utFRm0i8nu_mvyr7i5Dj6texDWb_d-vZx4zYcvxLTNzdh1S_B3ZNIdS19nq2ZyARNIU5R3yEHP3IE4k9FbOdSjMJ1C1no_hA7NneBzevBXuXljocjfmyxSf_fJZz8xx39sCObbdMQc3pdN5TjV8gH70ce1g5HOFeNRQIvkNKwz44YxaFYlzlAbru4ZJDUieme_h77QPoj4lMgVGSAdq94G48LCMwccdT-P3cUmyTO1IxFzqFGqjB6vpwg-lWGFjLZDRUIHuEhY6aww-Q&amp;csui=3" TargetMode="External"/><Relationship Id="rId4" Type="http://schemas.openxmlformats.org/officeDocument/2006/relationships/hyperlink" Target="https://www.google.com/search?sca_esv=f2d50c88ebe7532f&amp;cs=1&amp;sxsrf=AE3TifN8RnWC60SiPNpFZj8Hbvt1E2qx_w%3A1757880097142&amp;q=Word&amp;sa=X&amp;ved=2ahUKEwiy4vvVhdmPAxVf87sIHVslCycQxccNegQIBBAC&amp;mstk=AUtExfAQYvK2BMtlRAdOJ4pGd81Cq8nF32utFRm0i8nu_mvyr7i5Dj6texDWb_d-vZx4zYcvxLTNzdh1S_B3ZNIdS19nq2ZyARNIU5R3yEHP3IE4k9FbOdSjMJ1C1no_hA7NneBzevBXuXljocjfmyxSf_fJZz8xx39sCObbdMQc3pdN5TjV8gH70ce1g5HOFeNRQIvkNKwz44YxaFYlzlAbru4ZJDUieme_h77QPoj4lMgVGSAdq94G48LCMwccdT-P3cUmyTO1IxFzqFGqjB6vpwg-lWGFjLZDRUIHuEhY6aww-Q&amp;csui=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0C8768-F4BE-0E1A-CE61-82D1833D9434}"/>
              </a:ext>
            </a:extLst>
          </p:cNvPr>
          <p:cNvSpPr txBox="1"/>
          <p:nvPr/>
        </p:nvSpPr>
        <p:spPr>
          <a:xfrm>
            <a:off x="533400" y="685800"/>
            <a:ext cx="4354286" cy="461665"/>
          </a:xfrm>
          <a:prstGeom prst="rect">
            <a:avLst/>
          </a:prstGeom>
          <a:noFill/>
        </p:spPr>
        <p:txBody>
          <a:bodyPr wrap="square" rtlCol="0">
            <a:spAutoFit/>
          </a:bodyPr>
          <a:lstStyle/>
          <a:p>
            <a:r>
              <a:rPr lang="en-US" sz="2400" b="1" dirty="0"/>
              <a:t>Introduction To Microsoft Office </a:t>
            </a:r>
          </a:p>
        </p:txBody>
      </p:sp>
      <p:pic>
        <p:nvPicPr>
          <p:cNvPr id="1026" name="Picture 2" descr="2 Solutions to Transfer Microsoft Office to Another Computer [2025]">
            <a:extLst>
              <a:ext uri="{FF2B5EF4-FFF2-40B4-BE49-F238E27FC236}">
                <a16:creationId xmlns:a16="http://schemas.microsoft.com/office/drawing/2014/main" id="{505FCA0E-239B-EEB0-364E-0A470A0A5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886" y="1556657"/>
            <a:ext cx="4876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C975E2-3CC3-9CA2-7289-96C0E75D4061}"/>
              </a:ext>
            </a:extLst>
          </p:cNvPr>
          <p:cNvSpPr txBox="1"/>
          <p:nvPr/>
        </p:nvSpPr>
        <p:spPr>
          <a:xfrm>
            <a:off x="533400" y="1556657"/>
            <a:ext cx="5780314" cy="3477875"/>
          </a:xfrm>
          <a:prstGeom prst="rect">
            <a:avLst/>
          </a:prstGeom>
          <a:noFill/>
        </p:spPr>
        <p:txBody>
          <a:bodyPr wrap="square" rtlCol="0">
            <a:spAutoFit/>
          </a:bodyPr>
          <a:lstStyle/>
          <a:p>
            <a:r>
              <a:rPr lang="en-US" sz="2000" dirty="0"/>
              <a:t>Microsoft Office is a software suite of productivity applications including Word for word processing, Excel for spreadsheets and data analysis, and PowerPoint for presentations. It also offers other tools like Access for databases, Outlook for email, and OneNote for note-taking, all designed to automate manual office tasks and boost productivity. The suite is available as a desktop application and through cloud-based services like Microsoft 365, allowing users to create, edit, and share documents, spreadsheets, and presentation</a:t>
            </a:r>
          </a:p>
        </p:txBody>
      </p:sp>
    </p:spTree>
    <p:extLst>
      <p:ext uri="{BB962C8B-B14F-4D97-AF65-F5344CB8AC3E}">
        <p14:creationId xmlns:p14="http://schemas.microsoft.com/office/powerpoint/2010/main" val="413560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1C24E-AE61-38DE-7539-5EE1E60FA6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6DD497-E14E-3462-C2EC-EEB14E176E20}"/>
              </a:ext>
            </a:extLst>
          </p:cNvPr>
          <p:cNvSpPr txBox="1"/>
          <p:nvPr/>
        </p:nvSpPr>
        <p:spPr>
          <a:xfrm>
            <a:off x="446314" y="1012372"/>
            <a:ext cx="4354286" cy="461665"/>
          </a:xfrm>
          <a:prstGeom prst="rect">
            <a:avLst/>
          </a:prstGeom>
          <a:noFill/>
        </p:spPr>
        <p:txBody>
          <a:bodyPr wrap="square" rtlCol="0">
            <a:spAutoFit/>
          </a:bodyPr>
          <a:lstStyle/>
          <a:p>
            <a:r>
              <a:rPr lang="en-US" sz="2400" b="1" dirty="0"/>
              <a:t>Introduction To Microsoft Office </a:t>
            </a:r>
          </a:p>
        </p:txBody>
      </p:sp>
      <p:pic>
        <p:nvPicPr>
          <p:cNvPr id="1026" name="Picture 2" descr="2 Solutions to Transfer Microsoft Office to Another Computer [2025]">
            <a:extLst>
              <a:ext uri="{FF2B5EF4-FFF2-40B4-BE49-F238E27FC236}">
                <a16:creationId xmlns:a16="http://schemas.microsoft.com/office/drawing/2014/main" id="{D758F6F9-A0E8-D6A4-5E42-1D368FC00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886" y="1556657"/>
            <a:ext cx="4876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373CFB-FF63-FB4D-8D6D-EE1714A93E21}"/>
              </a:ext>
            </a:extLst>
          </p:cNvPr>
          <p:cNvSpPr txBox="1"/>
          <p:nvPr/>
        </p:nvSpPr>
        <p:spPr>
          <a:xfrm>
            <a:off x="533400" y="1951672"/>
            <a:ext cx="4680857" cy="3416320"/>
          </a:xfrm>
          <a:prstGeom prst="rect">
            <a:avLst/>
          </a:prstGeom>
          <a:noFill/>
        </p:spPr>
        <p:txBody>
          <a:bodyPr wrap="square">
            <a:spAutoFit/>
          </a:bodyPr>
          <a:lstStyle/>
          <a:p>
            <a:r>
              <a:rPr lang="en-US" b="0" i="0" dirty="0">
                <a:solidFill>
                  <a:schemeClr val="bg2">
                    <a:lumMod val="10000"/>
                  </a:schemeClr>
                </a:solidFill>
                <a:effectLst/>
                <a:latin typeface="Google Sans"/>
              </a:rPr>
              <a:t>Microsoft Office was introduced by </a:t>
            </a:r>
            <a:r>
              <a:rPr lang="en-US" dirty="0">
                <a:solidFill>
                  <a:schemeClr val="bg2">
                    <a:lumMod val="10000"/>
                  </a:schemeClr>
                </a:solidFill>
              </a:rPr>
              <a:t>Bill Gates</a:t>
            </a:r>
            <a:r>
              <a:rPr lang="en-US" b="0" i="0" dirty="0">
                <a:solidFill>
                  <a:schemeClr val="bg2">
                    <a:lumMod val="10000"/>
                  </a:schemeClr>
                </a:solidFill>
                <a:effectLst/>
                <a:latin typeface="Google Sans"/>
              </a:rPr>
              <a:t>, who first announced the software suite on August 1, 1988. At the time, the initial version included Microsoft Word, Microsoft Excel, and Microsoft PowerPoint.</a:t>
            </a:r>
          </a:p>
          <a:p>
            <a:r>
              <a:rPr lang="en-US" dirty="0"/>
              <a:t> developed by </a:t>
            </a:r>
            <a:r>
              <a:rPr lang="en-US" dirty="0">
                <a:hlinkClick r:id="rId3"/>
              </a:rPr>
              <a:t>Microsoft Corporation</a:t>
            </a:r>
            <a:r>
              <a:rPr lang="en-US" dirty="0"/>
              <a:t> for productivity, which includes programs like </a:t>
            </a:r>
            <a:r>
              <a:rPr lang="en-US" dirty="0">
                <a:hlinkClick r:id="rId4"/>
              </a:rPr>
              <a:t>Word</a:t>
            </a:r>
            <a:r>
              <a:rPr lang="en-US" dirty="0"/>
              <a:t>, </a:t>
            </a:r>
            <a:r>
              <a:rPr lang="en-US" dirty="0">
                <a:hlinkClick r:id="rId5"/>
              </a:rPr>
              <a:t>Excel</a:t>
            </a:r>
            <a:r>
              <a:rPr lang="en-US" dirty="0"/>
              <a:t>, and </a:t>
            </a:r>
            <a:r>
              <a:rPr lang="en-US" dirty="0">
                <a:hlinkClick r:id="rId6"/>
              </a:rPr>
              <a:t>PowerPoint</a:t>
            </a:r>
            <a:r>
              <a:rPr lang="en-US" dirty="0"/>
              <a:t>. Microsoft is a multinational technology company known for its software, hardware, and cloud services, with Office being one of its most prominent product suites.  </a:t>
            </a:r>
            <a:endParaRPr lang="en-US" dirty="0">
              <a:solidFill>
                <a:schemeClr val="bg2">
                  <a:lumMod val="10000"/>
                </a:schemeClr>
              </a:solidFill>
            </a:endParaRPr>
          </a:p>
        </p:txBody>
      </p:sp>
    </p:spTree>
    <p:extLst>
      <p:ext uri="{BB962C8B-B14F-4D97-AF65-F5344CB8AC3E}">
        <p14:creationId xmlns:p14="http://schemas.microsoft.com/office/powerpoint/2010/main" val="20841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FA84F-2ADE-D657-BF0F-7F921B5EAC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F87DE8A-75B2-42E6-B6E6-1048180F8E19}"/>
              </a:ext>
            </a:extLst>
          </p:cNvPr>
          <p:cNvPicPr>
            <a:picLocks noChangeAspect="1"/>
          </p:cNvPicPr>
          <p:nvPr/>
        </p:nvPicPr>
        <p:blipFill>
          <a:blip r:embed="rId2"/>
          <a:stretch>
            <a:fillRect/>
          </a:stretch>
        </p:blipFill>
        <p:spPr>
          <a:xfrm>
            <a:off x="7173685" y="1123886"/>
            <a:ext cx="4899781" cy="4147456"/>
          </a:xfrm>
          <a:prstGeom prst="rect">
            <a:avLst/>
          </a:prstGeom>
        </p:spPr>
      </p:pic>
      <p:sp>
        <p:nvSpPr>
          <p:cNvPr id="5" name="TextBox 4">
            <a:extLst>
              <a:ext uri="{FF2B5EF4-FFF2-40B4-BE49-F238E27FC236}">
                <a16:creationId xmlns:a16="http://schemas.microsoft.com/office/drawing/2014/main" id="{EF1B7059-6E16-075A-B595-4745CB60813C}"/>
              </a:ext>
            </a:extLst>
          </p:cNvPr>
          <p:cNvSpPr txBox="1"/>
          <p:nvPr/>
        </p:nvSpPr>
        <p:spPr>
          <a:xfrm>
            <a:off x="260048" y="1123886"/>
            <a:ext cx="6096000" cy="4801314"/>
          </a:xfrm>
          <a:prstGeom prst="rect">
            <a:avLst/>
          </a:prstGeom>
          <a:noFill/>
        </p:spPr>
        <p:txBody>
          <a:bodyPr wrap="square">
            <a:spAutoFit/>
          </a:bodyPr>
          <a:lstStyle/>
          <a:p>
            <a:r>
              <a:rPr lang="en-US" dirty="0"/>
              <a:t>A </a:t>
            </a:r>
            <a:r>
              <a:rPr lang="en-US" b="1" dirty="0"/>
              <a:t>tab</a:t>
            </a:r>
            <a:r>
              <a:rPr lang="en-US" dirty="0"/>
              <a:t> is like a </a:t>
            </a:r>
            <a:r>
              <a:rPr lang="en-US" b="1" dirty="0"/>
              <a:t>section</a:t>
            </a:r>
            <a:r>
              <a:rPr lang="en-US" dirty="0"/>
              <a:t> in MS Word where similar tools are grouped together.</a:t>
            </a:r>
          </a:p>
          <a:p>
            <a:pPr>
              <a:buFont typeface="Arial" panose="020B0604020202020204" pitchFamily="34" charset="0"/>
              <a:buChar char="•"/>
            </a:pPr>
            <a:r>
              <a:rPr lang="en-US" dirty="0"/>
              <a:t>Example: Think of tabs as </a:t>
            </a:r>
            <a:r>
              <a:rPr lang="en-US" b="1" dirty="0"/>
              <a:t>headings in a book</a:t>
            </a:r>
            <a:r>
              <a:rPr lang="en-US" dirty="0"/>
              <a:t>. Each heading contains related topics (tools).</a:t>
            </a:r>
          </a:p>
          <a:p>
            <a:pPr>
              <a:buNone/>
            </a:pPr>
            <a:r>
              <a:rPr lang="en-US" b="1" dirty="0"/>
              <a:t>Common Tabs</a:t>
            </a:r>
          </a:p>
          <a:p>
            <a:pPr>
              <a:buFont typeface="+mj-lt"/>
              <a:buAutoNum type="arabicPeriod"/>
            </a:pPr>
            <a:r>
              <a:rPr lang="en-US" b="1" dirty="0"/>
              <a:t>Home Tab</a:t>
            </a:r>
            <a:endParaRPr lang="en-US" dirty="0"/>
          </a:p>
          <a:p>
            <a:pPr marL="742950" lvl="1" indent="-285750">
              <a:buFont typeface="+mj-lt"/>
              <a:buAutoNum type="arabicPeriod"/>
            </a:pPr>
            <a:r>
              <a:rPr lang="en-US" dirty="0"/>
              <a:t>Contains basic tools for writing and editing text.</a:t>
            </a:r>
          </a:p>
          <a:p>
            <a:pPr marL="742950" lvl="1" indent="-285750">
              <a:buFont typeface="+mj-lt"/>
              <a:buAutoNum type="arabicPeriod"/>
            </a:pPr>
            <a:r>
              <a:rPr lang="en-US" dirty="0"/>
              <a:t>Example: font size, bold, italic, underline, copy, paste.</a:t>
            </a:r>
          </a:p>
          <a:p>
            <a:pPr>
              <a:buFont typeface="+mj-lt"/>
              <a:buAutoNum type="arabicPeriod"/>
            </a:pPr>
            <a:r>
              <a:rPr lang="en-US" b="1" dirty="0"/>
              <a:t>New Tab—have also search option</a:t>
            </a:r>
            <a:endParaRPr lang="en-US" dirty="0"/>
          </a:p>
          <a:p>
            <a:pPr marL="742950" lvl="1" indent="-285750">
              <a:buFont typeface="+mj-lt"/>
              <a:buAutoNum type="arabicPeriod"/>
            </a:pPr>
            <a:r>
              <a:rPr lang="en-US" dirty="0"/>
              <a:t>Used when you want to create a </a:t>
            </a:r>
            <a:r>
              <a:rPr lang="en-US" b="1" dirty="0"/>
              <a:t>new blank document</a:t>
            </a:r>
            <a:r>
              <a:rPr lang="en-US" dirty="0"/>
              <a:t>.</a:t>
            </a:r>
          </a:p>
          <a:p>
            <a:pPr marL="742950" lvl="1" indent="-285750">
              <a:buFont typeface="+mj-lt"/>
              <a:buAutoNum type="arabicPeriod"/>
            </a:pPr>
            <a:r>
              <a:rPr lang="en-US" dirty="0"/>
              <a:t>Example: If you are done with one page and want a fresh page, you click </a:t>
            </a:r>
            <a:r>
              <a:rPr lang="en-US" b="1" dirty="0"/>
              <a:t>New</a:t>
            </a:r>
            <a:r>
              <a:rPr lang="en-US" dirty="0"/>
              <a:t>.</a:t>
            </a:r>
          </a:p>
          <a:p>
            <a:pPr>
              <a:buFont typeface="+mj-lt"/>
              <a:buAutoNum type="arabicPeriod"/>
            </a:pPr>
            <a:r>
              <a:rPr lang="en-US" b="1" dirty="0"/>
              <a:t>Open Tab</a:t>
            </a:r>
            <a:endParaRPr lang="en-US" dirty="0"/>
          </a:p>
          <a:p>
            <a:pPr marL="742950" lvl="1" indent="-285750">
              <a:buFont typeface="+mj-lt"/>
              <a:buAutoNum type="arabicPeriod"/>
            </a:pPr>
            <a:r>
              <a:rPr lang="en-US" dirty="0"/>
              <a:t>Used to </a:t>
            </a:r>
            <a:r>
              <a:rPr lang="en-US" b="1" dirty="0"/>
              <a:t>open an existing file</a:t>
            </a:r>
            <a:r>
              <a:rPr lang="en-US" dirty="0"/>
              <a:t> that you already saved before.</a:t>
            </a:r>
          </a:p>
          <a:p>
            <a:pPr marL="742950" lvl="1" indent="-285750">
              <a:buFont typeface="+mj-lt"/>
              <a:buAutoNum type="arabicPeriod"/>
            </a:pPr>
            <a:r>
              <a:rPr lang="en-US" dirty="0"/>
              <a:t>Example: Yesterday you wrote an essay, today you want to open it → you use </a:t>
            </a:r>
            <a:r>
              <a:rPr lang="en-US" b="1" dirty="0"/>
              <a:t>Open</a:t>
            </a:r>
            <a:r>
              <a:rPr lang="en-US" dirty="0"/>
              <a:t>.</a:t>
            </a:r>
          </a:p>
        </p:txBody>
      </p:sp>
      <p:sp>
        <p:nvSpPr>
          <p:cNvPr id="6" name="TextBox 5">
            <a:extLst>
              <a:ext uri="{FF2B5EF4-FFF2-40B4-BE49-F238E27FC236}">
                <a16:creationId xmlns:a16="http://schemas.microsoft.com/office/drawing/2014/main" id="{DA7E375D-9EBD-CC65-8105-D27522B1E829}"/>
              </a:ext>
            </a:extLst>
          </p:cNvPr>
          <p:cNvSpPr txBox="1"/>
          <p:nvPr/>
        </p:nvSpPr>
        <p:spPr>
          <a:xfrm>
            <a:off x="359229" y="587829"/>
            <a:ext cx="2198914" cy="369332"/>
          </a:xfrm>
          <a:prstGeom prst="rect">
            <a:avLst/>
          </a:prstGeom>
          <a:noFill/>
        </p:spPr>
        <p:txBody>
          <a:bodyPr wrap="square" rtlCol="0">
            <a:spAutoFit/>
          </a:bodyPr>
          <a:lstStyle/>
          <a:p>
            <a:r>
              <a:rPr lang="en-US" b="1" dirty="0"/>
              <a:t>Tabs in MS Word.</a:t>
            </a:r>
            <a:endParaRPr lang="en-US" dirty="0"/>
          </a:p>
        </p:txBody>
      </p:sp>
    </p:spTree>
    <p:extLst>
      <p:ext uri="{BB962C8B-B14F-4D97-AF65-F5344CB8AC3E}">
        <p14:creationId xmlns:p14="http://schemas.microsoft.com/office/powerpoint/2010/main" val="409517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EBF54-B30D-9955-680B-1040E67E595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3CB566D-2BD4-A403-82F2-543BD0CE7679}"/>
              </a:ext>
            </a:extLst>
          </p:cNvPr>
          <p:cNvPicPr>
            <a:picLocks noChangeAspect="1"/>
          </p:cNvPicPr>
          <p:nvPr/>
        </p:nvPicPr>
        <p:blipFill>
          <a:blip r:embed="rId2"/>
          <a:stretch>
            <a:fillRect/>
          </a:stretch>
        </p:blipFill>
        <p:spPr>
          <a:xfrm>
            <a:off x="7173685" y="1123886"/>
            <a:ext cx="4899781" cy="4147456"/>
          </a:xfrm>
          <a:prstGeom prst="rect">
            <a:avLst/>
          </a:prstGeom>
        </p:spPr>
      </p:pic>
      <p:sp>
        <p:nvSpPr>
          <p:cNvPr id="5" name="TextBox 4">
            <a:extLst>
              <a:ext uri="{FF2B5EF4-FFF2-40B4-BE49-F238E27FC236}">
                <a16:creationId xmlns:a16="http://schemas.microsoft.com/office/drawing/2014/main" id="{689BC4A3-230F-30D3-C33A-862AF57C3E6D}"/>
              </a:ext>
            </a:extLst>
          </p:cNvPr>
          <p:cNvSpPr txBox="1"/>
          <p:nvPr/>
        </p:nvSpPr>
        <p:spPr>
          <a:xfrm>
            <a:off x="281820" y="1494000"/>
            <a:ext cx="5346095" cy="4524315"/>
          </a:xfrm>
          <a:prstGeom prst="rect">
            <a:avLst/>
          </a:prstGeom>
          <a:noFill/>
        </p:spPr>
        <p:txBody>
          <a:bodyPr wrap="square">
            <a:spAutoFit/>
          </a:bodyPr>
          <a:lstStyle/>
          <a:p>
            <a:r>
              <a:rPr lang="en-US" b="1" dirty="0"/>
              <a:t>Templates in MS Word</a:t>
            </a:r>
          </a:p>
          <a:p>
            <a:r>
              <a:rPr lang="en-US" dirty="0"/>
              <a:t>A </a:t>
            </a:r>
            <a:r>
              <a:rPr lang="en-US" b="1" dirty="0"/>
              <a:t>template</a:t>
            </a:r>
            <a:r>
              <a:rPr lang="en-US" dirty="0"/>
              <a:t> is like a </a:t>
            </a:r>
            <a:r>
              <a:rPr lang="en-US" b="1" dirty="0"/>
              <a:t>ready-made design or format</a:t>
            </a:r>
            <a:r>
              <a:rPr lang="en-US" dirty="0"/>
              <a:t> that you can use instead of starting from scratch.</a:t>
            </a:r>
          </a:p>
          <a:p>
            <a:r>
              <a:rPr lang="en-US" dirty="0"/>
              <a:t>It already has a structure, style, and layout prepared for you.</a:t>
            </a:r>
          </a:p>
          <a:p>
            <a:r>
              <a:rPr lang="en-US" dirty="0"/>
              <a:t>You just replace the sample text with your own content.</a:t>
            </a:r>
          </a:p>
          <a:p>
            <a:r>
              <a:rPr lang="en-US" b="1" dirty="0"/>
              <a:t>Examples:</a:t>
            </a:r>
          </a:p>
          <a:p>
            <a:r>
              <a:rPr lang="en-US" b="1" dirty="0"/>
              <a:t>Resume Template</a:t>
            </a:r>
            <a:r>
              <a:rPr lang="en-US" dirty="0"/>
              <a:t> → A CV design is ready; you only type your name, skills, and experience.</a:t>
            </a:r>
          </a:p>
          <a:p>
            <a:r>
              <a:rPr lang="en-US" b="1" dirty="0"/>
              <a:t>Invoice Template</a:t>
            </a:r>
            <a:r>
              <a:rPr lang="en-US" dirty="0"/>
              <a:t> → Billing format is ready; you just fill in customer details and prices.</a:t>
            </a:r>
          </a:p>
          <a:p>
            <a:r>
              <a:rPr lang="en-US" b="1" dirty="0"/>
              <a:t>Letter Template</a:t>
            </a:r>
            <a:r>
              <a:rPr lang="en-US" dirty="0"/>
              <a:t> → Proper letter structure is already there; you just change the text.</a:t>
            </a:r>
          </a:p>
          <a:p>
            <a:endParaRPr lang="en-US" dirty="0"/>
          </a:p>
          <a:p>
            <a:endParaRPr lang="en-US" dirty="0"/>
          </a:p>
        </p:txBody>
      </p:sp>
      <p:sp>
        <p:nvSpPr>
          <p:cNvPr id="6" name="TextBox 5">
            <a:extLst>
              <a:ext uri="{FF2B5EF4-FFF2-40B4-BE49-F238E27FC236}">
                <a16:creationId xmlns:a16="http://schemas.microsoft.com/office/drawing/2014/main" id="{B95291BD-CC04-09A2-C75B-8CFF19147B04}"/>
              </a:ext>
            </a:extLst>
          </p:cNvPr>
          <p:cNvSpPr txBox="1"/>
          <p:nvPr/>
        </p:nvSpPr>
        <p:spPr>
          <a:xfrm>
            <a:off x="359229" y="587829"/>
            <a:ext cx="2481942" cy="369332"/>
          </a:xfrm>
          <a:prstGeom prst="rect">
            <a:avLst/>
          </a:prstGeom>
          <a:noFill/>
        </p:spPr>
        <p:txBody>
          <a:bodyPr wrap="square" rtlCol="0">
            <a:spAutoFit/>
          </a:bodyPr>
          <a:lstStyle/>
          <a:p>
            <a:r>
              <a:rPr lang="en-US" b="1" dirty="0"/>
              <a:t>Templates in MS Word.</a:t>
            </a:r>
            <a:endParaRPr lang="en-US" dirty="0"/>
          </a:p>
        </p:txBody>
      </p:sp>
    </p:spTree>
    <p:extLst>
      <p:ext uri="{BB962C8B-B14F-4D97-AF65-F5344CB8AC3E}">
        <p14:creationId xmlns:p14="http://schemas.microsoft.com/office/powerpoint/2010/main" val="235178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FCBAD-9437-7144-3538-44AAA7D2A8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A8E09B-5AA3-1DCD-5273-7E6804D35400}"/>
              </a:ext>
            </a:extLst>
          </p:cNvPr>
          <p:cNvSpPr txBox="1"/>
          <p:nvPr/>
        </p:nvSpPr>
        <p:spPr>
          <a:xfrm>
            <a:off x="511629" y="925286"/>
            <a:ext cx="3058885" cy="369332"/>
          </a:xfrm>
          <a:prstGeom prst="rect">
            <a:avLst/>
          </a:prstGeom>
          <a:noFill/>
        </p:spPr>
        <p:txBody>
          <a:bodyPr wrap="square" rtlCol="0">
            <a:spAutoFit/>
          </a:bodyPr>
          <a:lstStyle/>
          <a:p>
            <a:r>
              <a:rPr lang="en-US" dirty="0"/>
              <a:t>Black Document</a:t>
            </a:r>
          </a:p>
        </p:txBody>
      </p:sp>
      <p:pic>
        <p:nvPicPr>
          <p:cNvPr id="4" name="Picture 3">
            <a:extLst>
              <a:ext uri="{FF2B5EF4-FFF2-40B4-BE49-F238E27FC236}">
                <a16:creationId xmlns:a16="http://schemas.microsoft.com/office/drawing/2014/main" id="{DFD439A0-7BE7-A3E4-79D8-C36710BAE2EF}"/>
              </a:ext>
            </a:extLst>
          </p:cNvPr>
          <p:cNvPicPr>
            <a:picLocks noChangeAspect="1"/>
          </p:cNvPicPr>
          <p:nvPr/>
        </p:nvPicPr>
        <p:blipFill>
          <a:blip r:embed="rId2"/>
          <a:stretch>
            <a:fillRect/>
          </a:stretch>
        </p:blipFill>
        <p:spPr>
          <a:xfrm>
            <a:off x="5360794" y="1638492"/>
            <a:ext cx="6020640" cy="552527"/>
          </a:xfrm>
          <a:prstGeom prst="rect">
            <a:avLst/>
          </a:prstGeom>
        </p:spPr>
      </p:pic>
      <p:sp>
        <p:nvSpPr>
          <p:cNvPr id="5" name="TextBox 4">
            <a:extLst>
              <a:ext uri="{FF2B5EF4-FFF2-40B4-BE49-F238E27FC236}">
                <a16:creationId xmlns:a16="http://schemas.microsoft.com/office/drawing/2014/main" id="{DB348C42-2795-C180-6386-5C9256B9E2C0}"/>
              </a:ext>
            </a:extLst>
          </p:cNvPr>
          <p:cNvSpPr txBox="1"/>
          <p:nvPr/>
        </p:nvSpPr>
        <p:spPr>
          <a:xfrm>
            <a:off x="511628" y="3429000"/>
            <a:ext cx="3058885" cy="923330"/>
          </a:xfrm>
          <a:prstGeom prst="rect">
            <a:avLst/>
          </a:prstGeom>
          <a:noFill/>
        </p:spPr>
        <p:txBody>
          <a:bodyPr wrap="square" rtlCol="0">
            <a:spAutoFit/>
          </a:bodyPr>
          <a:lstStyle/>
          <a:p>
            <a:r>
              <a:rPr lang="en-US" dirty="0"/>
              <a:t>Quick </a:t>
            </a:r>
            <a:r>
              <a:rPr lang="en-US" dirty="0" err="1"/>
              <a:t>Acces</a:t>
            </a:r>
            <a:r>
              <a:rPr lang="en-US" dirty="0"/>
              <a:t> Tool Bar (we add those things which we regularly use</a:t>
            </a:r>
          </a:p>
        </p:txBody>
      </p:sp>
      <p:sp>
        <p:nvSpPr>
          <p:cNvPr id="7" name="TextBox 6">
            <a:extLst>
              <a:ext uri="{FF2B5EF4-FFF2-40B4-BE49-F238E27FC236}">
                <a16:creationId xmlns:a16="http://schemas.microsoft.com/office/drawing/2014/main" id="{E8F82480-AE6D-40EC-50BD-02380E6C8566}"/>
              </a:ext>
            </a:extLst>
          </p:cNvPr>
          <p:cNvSpPr txBox="1"/>
          <p:nvPr/>
        </p:nvSpPr>
        <p:spPr>
          <a:xfrm>
            <a:off x="511628" y="1702676"/>
            <a:ext cx="3243943" cy="369332"/>
          </a:xfrm>
          <a:prstGeom prst="rect">
            <a:avLst/>
          </a:prstGeom>
          <a:noFill/>
        </p:spPr>
        <p:txBody>
          <a:bodyPr wrap="square">
            <a:spAutoFit/>
          </a:bodyPr>
          <a:lstStyle/>
          <a:p>
            <a:r>
              <a:rPr lang="en-US" dirty="0"/>
              <a:t>Title Bar(Document1)</a:t>
            </a:r>
          </a:p>
        </p:txBody>
      </p:sp>
      <p:pic>
        <p:nvPicPr>
          <p:cNvPr id="9" name="Picture 8">
            <a:extLst>
              <a:ext uri="{FF2B5EF4-FFF2-40B4-BE49-F238E27FC236}">
                <a16:creationId xmlns:a16="http://schemas.microsoft.com/office/drawing/2014/main" id="{5705B4C9-F528-4180-E11B-626F2CFC0C9E}"/>
              </a:ext>
            </a:extLst>
          </p:cNvPr>
          <p:cNvPicPr>
            <a:picLocks noChangeAspect="1"/>
          </p:cNvPicPr>
          <p:nvPr/>
        </p:nvPicPr>
        <p:blipFill>
          <a:blip r:embed="rId3"/>
          <a:stretch>
            <a:fillRect/>
          </a:stretch>
        </p:blipFill>
        <p:spPr>
          <a:xfrm>
            <a:off x="7086229" y="2624882"/>
            <a:ext cx="3690627" cy="3710603"/>
          </a:xfrm>
          <a:prstGeom prst="rect">
            <a:avLst/>
          </a:prstGeom>
        </p:spPr>
      </p:pic>
    </p:spTree>
    <p:extLst>
      <p:ext uri="{BB962C8B-B14F-4D97-AF65-F5344CB8AC3E}">
        <p14:creationId xmlns:p14="http://schemas.microsoft.com/office/powerpoint/2010/main" val="274475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51881-F178-10F3-1183-B33DEA2B19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3FFCA7-45CD-17B8-09FF-7162C2846117}"/>
              </a:ext>
            </a:extLst>
          </p:cNvPr>
          <p:cNvSpPr txBox="1"/>
          <p:nvPr/>
        </p:nvSpPr>
        <p:spPr>
          <a:xfrm>
            <a:off x="511629" y="925286"/>
            <a:ext cx="3058885" cy="369332"/>
          </a:xfrm>
          <a:prstGeom prst="rect">
            <a:avLst/>
          </a:prstGeom>
          <a:noFill/>
        </p:spPr>
        <p:txBody>
          <a:bodyPr wrap="square" rtlCol="0">
            <a:spAutoFit/>
          </a:bodyPr>
          <a:lstStyle/>
          <a:p>
            <a:r>
              <a:rPr lang="en-US" dirty="0" err="1"/>
              <a:t>Ribbion</a:t>
            </a:r>
            <a:r>
              <a:rPr lang="en-US" dirty="0"/>
              <a:t>.</a:t>
            </a:r>
          </a:p>
        </p:txBody>
      </p:sp>
      <p:sp>
        <p:nvSpPr>
          <p:cNvPr id="3" name="TextBox 2">
            <a:extLst>
              <a:ext uri="{FF2B5EF4-FFF2-40B4-BE49-F238E27FC236}">
                <a16:creationId xmlns:a16="http://schemas.microsoft.com/office/drawing/2014/main" id="{C60D41BA-C90D-CBEA-D00C-8F9E132A4801}"/>
              </a:ext>
            </a:extLst>
          </p:cNvPr>
          <p:cNvSpPr txBox="1"/>
          <p:nvPr/>
        </p:nvSpPr>
        <p:spPr>
          <a:xfrm>
            <a:off x="511628" y="1986447"/>
            <a:ext cx="3058885" cy="1200329"/>
          </a:xfrm>
          <a:prstGeom prst="rect">
            <a:avLst/>
          </a:prstGeom>
          <a:noFill/>
        </p:spPr>
        <p:txBody>
          <a:bodyPr wrap="square" rtlCol="0">
            <a:spAutoFit/>
          </a:bodyPr>
          <a:lstStyle/>
          <a:p>
            <a:r>
              <a:rPr lang="en-US" dirty="0" err="1"/>
              <a:t>Ribbion</a:t>
            </a:r>
            <a:r>
              <a:rPr lang="en-US" dirty="0"/>
              <a:t> </a:t>
            </a:r>
            <a:r>
              <a:rPr lang="en-US" dirty="0" err="1"/>
              <a:t>HidePress</a:t>
            </a:r>
            <a:r>
              <a:rPr lang="en-US" dirty="0"/>
              <a:t> </a:t>
            </a:r>
            <a:r>
              <a:rPr lang="en-US" b="1" dirty="0"/>
              <a:t>Ctrl + F1</a:t>
            </a:r>
            <a:r>
              <a:rPr lang="en-US" dirty="0"/>
              <a:t> → This quickly hides or shows the Ribbon. </a:t>
            </a:r>
          </a:p>
          <a:p>
            <a:endParaRPr lang="en-US" dirty="0"/>
          </a:p>
        </p:txBody>
      </p:sp>
      <p:pic>
        <p:nvPicPr>
          <p:cNvPr id="8" name="Picture 7">
            <a:extLst>
              <a:ext uri="{FF2B5EF4-FFF2-40B4-BE49-F238E27FC236}">
                <a16:creationId xmlns:a16="http://schemas.microsoft.com/office/drawing/2014/main" id="{316D8699-B2BA-60DE-8BFD-3A756764B0AC}"/>
              </a:ext>
            </a:extLst>
          </p:cNvPr>
          <p:cNvPicPr>
            <a:picLocks noChangeAspect="1"/>
          </p:cNvPicPr>
          <p:nvPr/>
        </p:nvPicPr>
        <p:blipFill>
          <a:blip r:embed="rId2"/>
          <a:stretch>
            <a:fillRect/>
          </a:stretch>
        </p:blipFill>
        <p:spPr>
          <a:xfrm>
            <a:off x="5251579" y="1958255"/>
            <a:ext cx="6565645" cy="1470745"/>
          </a:xfrm>
          <a:prstGeom prst="rect">
            <a:avLst/>
          </a:prstGeom>
        </p:spPr>
      </p:pic>
      <p:pic>
        <p:nvPicPr>
          <p:cNvPr id="11" name="Picture 10">
            <a:extLst>
              <a:ext uri="{FF2B5EF4-FFF2-40B4-BE49-F238E27FC236}">
                <a16:creationId xmlns:a16="http://schemas.microsoft.com/office/drawing/2014/main" id="{6C608973-C1D2-9C77-0CCB-5289DE2FA241}"/>
              </a:ext>
            </a:extLst>
          </p:cNvPr>
          <p:cNvPicPr>
            <a:picLocks noChangeAspect="1"/>
          </p:cNvPicPr>
          <p:nvPr/>
        </p:nvPicPr>
        <p:blipFill>
          <a:blip r:embed="rId3"/>
          <a:stretch>
            <a:fillRect/>
          </a:stretch>
        </p:blipFill>
        <p:spPr>
          <a:xfrm>
            <a:off x="8322723" y="3740773"/>
            <a:ext cx="1228896" cy="1771897"/>
          </a:xfrm>
          <a:prstGeom prst="rect">
            <a:avLst/>
          </a:prstGeom>
        </p:spPr>
      </p:pic>
      <p:sp>
        <p:nvSpPr>
          <p:cNvPr id="12" name="TextBox 11">
            <a:extLst>
              <a:ext uri="{FF2B5EF4-FFF2-40B4-BE49-F238E27FC236}">
                <a16:creationId xmlns:a16="http://schemas.microsoft.com/office/drawing/2014/main" id="{6C8EF68E-53D7-BB93-F0D3-77AD5442D22C}"/>
              </a:ext>
            </a:extLst>
          </p:cNvPr>
          <p:cNvSpPr txBox="1"/>
          <p:nvPr/>
        </p:nvSpPr>
        <p:spPr>
          <a:xfrm>
            <a:off x="903513" y="4115467"/>
            <a:ext cx="2667000" cy="1200329"/>
          </a:xfrm>
          <a:prstGeom prst="rect">
            <a:avLst/>
          </a:prstGeom>
          <a:noFill/>
        </p:spPr>
        <p:txBody>
          <a:bodyPr wrap="square" rtlCol="0">
            <a:spAutoFit/>
          </a:bodyPr>
          <a:lstStyle/>
          <a:p>
            <a:r>
              <a:rPr lang="en-US" dirty="0"/>
              <a:t>Or Click The Arrow Blow the Share Option  and then for showing </a:t>
            </a:r>
            <a:r>
              <a:rPr lang="en-US" dirty="0" err="1"/>
              <a:t>ribbion</a:t>
            </a:r>
            <a:r>
              <a:rPr lang="en-US" dirty="0"/>
              <a:t> click on the (View Option)</a:t>
            </a:r>
          </a:p>
        </p:txBody>
      </p:sp>
    </p:spTree>
    <p:extLst>
      <p:ext uri="{BB962C8B-B14F-4D97-AF65-F5344CB8AC3E}">
        <p14:creationId xmlns:p14="http://schemas.microsoft.com/office/powerpoint/2010/main" val="177468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7140B-95B3-8EC0-554C-BB439BCC00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356AE9-0C58-4E79-1959-498087E49B35}"/>
              </a:ext>
            </a:extLst>
          </p:cNvPr>
          <p:cNvSpPr txBox="1"/>
          <p:nvPr/>
        </p:nvSpPr>
        <p:spPr>
          <a:xfrm>
            <a:off x="511629" y="925286"/>
            <a:ext cx="3058885" cy="461665"/>
          </a:xfrm>
          <a:prstGeom prst="rect">
            <a:avLst/>
          </a:prstGeom>
          <a:noFill/>
        </p:spPr>
        <p:txBody>
          <a:bodyPr wrap="square" rtlCol="0">
            <a:spAutoFit/>
          </a:bodyPr>
          <a:lstStyle/>
          <a:p>
            <a:r>
              <a:rPr lang="en-US" sz="2400" b="1" dirty="0"/>
              <a:t>Tabs</a:t>
            </a:r>
            <a:r>
              <a:rPr lang="en-US" dirty="0"/>
              <a:t>.</a:t>
            </a:r>
          </a:p>
        </p:txBody>
      </p:sp>
      <p:pic>
        <p:nvPicPr>
          <p:cNvPr id="5" name="Picture 4">
            <a:extLst>
              <a:ext uri="{FF2B5EF4-FFF2-40B4-BE49-F238E27FC236}">
                <a16:creationId xmlns:a16="http://schemas.microsoft.com/office/drawing/2014/main" id="{9A6365AA-37F1-9E20-2803-A11C7932157B}"/>
              </a:ext>
            </a:extLst>
          </p:cNvPr>
          <p:cNvPicPr>
            <a:picLocks noChangeAspect="1"/>
          </p:cNvPicPr>
          <p:nvPr/>
        </p:nvPicPr>
        <p:blipFill>
          <a:blip r:embed="rId2"/>
          <a:stretch>
            <a:fillRect/>
          </a:stretch>
        </p:blipFill>
        <p:spPr>
          <a:xfrm>
            <a:off x="1674932" y="833688"/>
            <a:ext cx="10517068" cy="552527"/>
          </a:xfrm>
          <a:prstGeom prst="rect">
            <a:avLst/>
          </a:prstGeom>
        </p:spPr>
      </p:pic>
      <p:sp>
        <p:nvSpPr>
          <p:cNvPr id="7" name="TextBox 6">
            <a:extLst>
              <a:ext uri="{FF2B5EF4-FFF2-40B4-BE49-F238E27FC236}">
                <a16:creationId xmlns:a16="http://schemas.microsoft.com/office/drawing/2014/main" id="{D2D32CCE-299F-5FB6-3297-C70A637641F7}"/>
              </a:ext>
            </a:extLst>
          </p:cNvPr>
          <p:cNvSpPr txBox="1"/>
          <p:nvPr/>
        </p:nvSpPr>
        <p:spPr>
          <a:xfrm>
            <a:off x="511629" y="1583811"/>
            <a:ext cx="6096000" cy="2585323"/>
          </a:xfrm>
          <a:prstGeom prst="rect">
            <a:avLst/>
          </a:prstGeom>
          <a:noFill/>
        </p:spPr>
        <p:txBody>
          <a:bodyPr wrap="square">
            <a:spAutoFit/>
          </a:bodyPr>
          <a:lstStyle/>
          <a:p>
            <a:pPr>
              <a:buFont typeface="Arial" panose="020B0604020202020204" pitchFamily="34" charset="0"/>
              <a:buChar char="•"/>
            </a:pPr>
            <a:r>
              <a:rPr lang="en-US" dirty="0"/>
              <a:t>A </a:t>
            </a:r>
            <a:r>
              <a:rPr lang="en-US" b="1" dirty="0"/>
              <a:t>Tab</a:t>
            </a:r>
            <a:r>
              <a:rPr lang="en-US" dirty="0"/>
              <a:t> is like a </a:t>
            </a:r>
            <a:r>
              <a:rPr lang="en-US" b="1" dirty="0"/>
              <a:t>category</a:t>
            </a:r>
            <a:r>
              <a:rPr lang="en-US" dirty="0"/>
              <a:t> or </a:t>
            </a:r>
            <a:r>
              <a:rPr lang="en-US" b="1" dirty="0"/>
              <a:t>section</a:t>
            </a:r>
            <a:r>
              <a:rPr lang="en-US" dirty="0"/>
              <a:t> at the top of MS Word.</a:t>
            </a:r>
          </a:p>
          <a:p>
            <a:pPr>
              <a:buFont typeface="Arial" panose="020B0604020202020204" pitchFamily="34" charset="0"/>
              <a:buChar char="•"/>
            </a:pPr>
            <a:r>
              <a:rPr lang="en-US" dirty="0"/>
              <a:t>Each tab contains </a:t>
            </a:r>
            <a:r>
              <a:rPr lang="en-US" b="1" dirty="0"/>
              <a:t>related tools</a:t>
            </a:r>
            <a:r>
              <a:rPr lang="en-US" dirty="0"/>
              <a:t> inside it.</a:t>
            </a:r>
          </a:p>
          <a:p>
            <a:pPr>
              <a:buNone/>
            </a:pPr>
            <a:r>
              <a:rPr lang="en-US" b="1" dirty="0"/>
              <a:t>Examples from your picture:</a:t>
            </a:r>
          </a:p>
          <a:p>
            <a:pPr>
              <a:buFont typeface="Arial" panose="020B0604020202020204" pitchFamily="34" charset="0"/>
              <a:buChar char="•"/>
            </a:pPr>
            <a:r>
              <a:rPr lang="en-US" b="1" dirty="0"/>
              <a:t>Home Tab</a:t>
            </a:r>
            <a:r>
              <a:rPr lang="en-US" dirty="0"/>
              <a:t> → tools for writing (font, size, bold, copy, paste).</a:t>
            </a:r>
          </a:p>
          <a:p>
            <a:pPr>
              <a:buFont typeface="Arial" panose="020B0604020202020204" pitchFamily="34" charset="0"/>
              <a:buChar char="•"/>
            </a:pPr>
            <a:r>
              <a:rPr lang="en-US" b="1" dirty="0"/>
              <a:t>Insert Tab</a:t>
            </a:r>
            <a:r>
              <a:rPr lang="en-US" dirty="0"/>
              <a:t> → tools for adding things (pictures, tables, charts).</a:t>
            </a:r>
          </a:p>
          <a:p>
            <a:pPr>
              <a:buFont typeface="Arial" panose="020B0604020202020204" pitchFamily="34" charset="0"/>
              <a:buChar char="•"/>
            </a:pPr>
            <a:r>
              <a:rPr lang="en-US" b="1" dirty="0"/>
              <a:t>Design Tab</a:t>
            </a:r>
            <a:r>
              <a:rPr lang="en-US" dirty="0"/>
              <a:t> → tools for changing the look (themes, colors, styles).</a:t>
            </a:r>
          </a:p>
          <a:p>
            <a:pPr>
              <a:buFont typeface="Arial" panose="020B0604020202020204" pitchFamily="34" charset="0"/>
              <a:buChar char="•"/>
            </a:pPr>
            <a:r>
              <a:rPr lang="en-US" b="1" dirty="0"/>
              <a:t>View Tab</a:t>
            </a:r>
            <a:r>
              <a:rPr lang="en-US" dirty="0"/>
              <a:t> → tools for how you see the document (zoom, focus mode, ruler)</a:t>
            </a:r>
          </a:p>
        </p:txBody>
      </p:sp>
    </p:spTree>
    <p:extLst>
      <p:ext uri="{BB962C8B-B14F-4D97-AF65-F5344CB8AC3E}">
        <p14:creationId xmlns:p14="http://schemas.microsoft.com/office/powerpoint/2010/main" val="131060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96038-8E3A-28AF-6E07-D06D1191DF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9B2E55-D880-B856-E5A0-D827B454EEA1}"/>
              </a:ext>
            </a:extLst>
          </p:cNvPr>
          <p:cNvSpPr txBox="1"/>
          <p:nvPr/>
        </p:nvSpPr>
        <p:spPr>
          <a:xfrm>
            <a:off x="511629" y="925286"/>
            <a:ext cx="3058885" cy="461665"/>
          </a:xfrm>
          <a:prstGeom prst="rect">
            <a:avLst/>
          </a:prstGeom>
          <a:noFill/>
        </p:spPr>
        <p:txBody>
          <a:bodyPr wrap="square" rtlCol="0">
            <a:spAutoFit/>
          </a:bodyPr>
          <a:lstStyle/>
          <a:p>
            <a:r>
              <a:rPr lang="en-US" sz="2400" b="1" dirty="0"/>
              <a:t>Tabs</a:t>
            </a:r>
            <a:r>
              <a:rPr lang="en-US" dirty="0"/>
              <a:t>.</a:t>
            </a:r>
          </a:p>
        </p:txBody>
      </p:sp>
      <p:pic>
        <p:nvPicPr>
          <p:cNvPr id="5" name="Picture 4">
            <a:extLst>
              <a:ext uri="{FF2B5EF4-FFF2-40B4-BE49-F238E27FC236}">
                <a16:creationId xmlns:a16="http://schemas.microsoft.com/office/drawing/2014/main" id="{624F1DB7-B7B2-538C-2408-EC36ED32C45B}"/>
              </a:ext>
            </a:extLst>
          </p:cNvPr>
          <p:cNvPicPr>
            <a:picLocks noChangeAspect="1"/>
          </p:cNvPicPr>
          <p:nvPr/>
        </p:nvPicPr>
        <p:blipFill>
          <a:blip r:embed="rId2"/>
          <a:stretch>
            <a:fillRect/>
          </a:stretch>
        </p:blipFill>
        <p:spPr>
          <a:xfrm>
            <a:off x="1674932" y="833688"/>
            <a:ext cx="10517068" cy="552527"/>
          </a:xfrm>
          <a:prstGeom prst="rect">
            <a:avLst/>
          </a:prstGeom>
        </p:spPr>
      </p:pic>
      <p:sp>
        <p:nvSpPr>
          <p:cNvPr id="3" name="TextBox 2">
            <a:extLst>
              <a:ext uri="{FF2B5EF4-FFF2-40B4-BE49-F238E27FC236}">
                <a16:creationId xmlns:a16="http://schemas.microsoft.com/office/drawing/2014/main" id="{DB896CEF-ECE6-89A8-B85F-DBD1E10548BB}"/>
              </a:ext>
            </a:extLst>
          </p:cNvPr>
          <p:cNvSpPr txBox="1"/>
          <p:nvPr/>
        </p:nvSpPr>
        <p:spPr>
          <a:xfrm>
            <a:off x="653143" y="2090057"/>
            <a:ext cx="1883228" cy="369332"/>
          </a:xfrm>
          <a:prstGeom prst="rect">
            <a:avLst/>
          </a:prstGeom>
          <a:noFill/>
        </p:spPr>
        <p:txBody>
          <a:bodyPr wrap="square" rtlCol="0">
            <a:spAutoFit/>
          </a:bodyPr>
          <a:lstStyle/>
          <a:p>
            <a:r>
              <a:rPr lang="en-US" dirty="0"/>
              <a:t>File Tab (Save)</a:t>
            </a:r>
          </a:p>
        </p:txBody>
      </p:sp>
      <p:pic>
        <p:nvPicPr>
          <p:cNvPr id="6" name="Picture 5">
            <a:extLst>
              <a:ext uri="{FF2B5EF4-FFF2-40B4-BE49-F238E27FC236}">
                <a16:creationId xmlns:a16="http://schemas.microsoft.com/office/drawing/2014/main" id="{F023EE93-AD05-1155-5735-1B0477DB4C2E}"/>
              </a:ext>
            </a:extLst>
          </p:cNvPr>
          <p:cNvPicPr>
            <a:picLocks noChangeAspect="1"/>
          </p:cNvPicPr>
          <p:nvPr/>
        </p:nvPicPr>
        <p:blipFill>
          <a:blip r:embed="rId3"/>
          <a:stretch>
            <a:fillRect/>
          </a:stretch>
        </p:blipFill>
        <p:spPr>
          <a:xfrm>
            <a:off x="4822372" y="2710543"/>
            <a:ext cx="6096000" cy="3429000"/>
          </a:xfrm>
          <a:prstGeom prst="rect">
            <a:avLst/>
          </a:prstGeom>
        </p:spPr>
      </p:pic>
    </p:spTree>
    <p:extLst>
      <p:ext uri="{BB962C8B-B14F-4D97-AF65-F5344CB8AC3E}">
        <p14:creationId xmlns:p14="http://schemas.microsoft.com/office/powerpoint/2010/main" val="65274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C261A-A8ED-F3E3-468C-8AE5CAEFEC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278CD-97FA-BA9E-B9E3-53B5C51E7AFB}"/>
              </a:ext>
            </a:extLst>
          </p:cNvPr>
          <p:cNvSpPr txBox="1"/>
          <p:nvPr/>
        </p:nvSpPr>
        <p:spPr>
          <a:xfrm>
            <a:off x="272143" y="1091754"/>
            <a:ext cx="3058885" cy="400110"/>
          </a:xfrm>
          <a:prstGeom prst="rect">
            <a:avLst/>
          </a:prstGeom>
          <a:noFill/>
        </p:spPr>
        <p:txBody>
          <a:bodyPr wrap="square" rtlCol="0">
            <a:spAutoFit/>
          </a:bodyPr>
          <a:lstStyle/>
          <a:p>
            <a:r>
              <a:rPr lang="en-US" sz="2000" b="1" dirty="0"/>
              <a:t>Status Bar </a:t>
            </a:r>
          </a:p>
        </p:txBody>
      </p:sp>
      <p:pic>
        <p:nvPicPr>
          <p:cNvPr id="7" name="Picture 6">
            <a:extLst>
              <a:ext uri="{FF2B5EF4-FFF2-40B4-BE49-F238E27FC236}">
                <a16:creationId xmlns:a16="http://schemas.microsoft.com/office/drawing/2014/main" id="{968437B0-7583-531E-8633-584A90BF5A5A}"/>
              </a:ext>
            </a:extLst>
          </p:cNvPr>
          <p:cNvPicPr>
            <a:picLocks noChangeAspect="1"/>
          </p:cNvPicPr>
          <p:nvPr/>
        </p:nvPicPr>
        <p:blipFill>
          <a:blip r:embed="rId2"/>
          <a:stretch>
            <a:fillRect/>
          </a:stretch>
        </p:blipFill>
        <p:spPr>
          <a:xfrm>
            <a:off x="2392073" y="925286"/>
            <a:ext cx="9527784" cy="535800"/>
          </a:xfrm>
          <a:prstGeom prst="rect">
            <a:avLst/>
          </a:prstGeom>
        </p:spPr>
      </p:pic>
      <p:sp>
        <p:nvSpPr>
          <p:cNvPr id="9" name="TextBox 8">
            <a:extLst>
              <a:ext uri="{FF2B5EF4-FFF2-40B4-BE49-F238E27FC236}">
                <a16:creationId xmlns:a16="http://schemas.microsoft.com/office/drawing/2014/main" id="{8C3920D1-0429-A1C4-2540-A25A934EA8CC}"/>
              </a:ext>
            </a:extLst>
          </p:cNvPr>
          <p:cNvSpPr txBox="1"/>
          <p:nvPr/>
        </p:nvSpPr>
        <p:spPr>
          <a:xfrm>
            <a:off x="359229" y="1929510"/>
            <a:ext cx="6096000" cy="2585323"/>
          </a:xfrm>
          <a:prstGeom prst="rect">
            <a:avLst/>
          </a:prstGeom>
          <a:noFill/>
        </p:spPr>
        <p:txBody>
          <a:bodyPr wrap="square">
            <a:spAutoFit/>
          </a:bodyPr>
          <a:lstStyle/>
          <a:p>
            <a:pPr>
              <a:buFont typeface="Arial" panose="020B0604020202020204" pitchFamily="34" charset="0"/>
              <a:buChar char="•"/>
            </a:pPr>
            <a:r>
              <a:rPr lang="en-US" dirty="0"/>
              <a:t>The </a:t>
            </a:r>
            <a:r>
              <a:rPr lang="en-US" b="1" dirty="0"/>
              <a:t>status bar</a:t>
            </a:r>
            <a:r>
              <a:rPr lang="en-US" dirty="0"/>
              <a:t> is the </a:t>
            </a:r>
            <a:r>
              <a:rPr lang="en-US" b="1" dirty="0"/>
              <a:t>bottom strip</a:t>
            </a:r>
            <a:r>
              <a:rPr lang="en-US" dirty="0"/>
              <a:t> of MS Word (at the bottom of your screen).</a:t>
            </a:r>
          </a:p>
          <a:p>
            <a:pPr>
              <a:buFont typeface="Arial" panose="020B0604020202020204" pitchFamily="34" charset="0"/>
              <a:buChar char="•"/>
            </a:pPr>
            <a:r>
              <a:rPr lang="en-US" dirty="0"/>
              <a:t>It shows </a:t>
            </a:r>
            <a:r>
              <a:rPr lang="en-US" b="1" dirty="0"/>
              <a:t>important information about your document</a:t>
            </a:r>
            <a:r>
              <a:rPr lang="en-US" dirty="0"/>
              <a:t>.</a:t>
            </a:r>
          </a:p>
          <a:p>
            <a:pPr>
              <a:buNone/>
            </a:pPr>
            <a:r>
              <a:rPr lang="en-US" b="1" dirty="0"/>
              <a:t>Examples of what you see on the status bar:</a:t>
            </a:r>
          </a:p>
          <a:p>
            <a:pPr>
              <a:buFont typeface="Arial" panose="020B0604020202020204" pitchFamily="34" charset="0"/>
              <a:buChar char="•"/>
            </a:pPr>
            <a:r>
              <a:rPr lang="en-US" b="1" dirty="0"/>
              <a:t>Page number</a:t>
            </a:r>
            <a:r>
              <a:rPr lang="en-US" dirty="0"/>
              <a:t> → e.g., Page 1 of 5</a:t>
            </a:r>
          </a:p>
          <a:p>
            <a:pPr>
              <a:buFont typeface="Arial" panose="020B0604020202020204" pitchFamily="34" charset="0"/>
              <a:buChar char="•"/>
            </a:pPr>
            <a:r>
              <a:rPr lang="en-US" b="1" dirty="0"/>
              <a:t>Word count</a:t>
            </a:r>
            <a:r>
              <a:rPr lang="en-US" dirty="0"/>
              <a:t> → e.g., 120 words</a:t>
            </a:r>
          </a:p>
          <a:p>
            <a:pPr>
              <a:buFont typeface="Arial" panose="020B0604020202020204" pitchFamily="34" charset="0"/>
              <a:buChar char="•"/>
            </a:pPr>
            <a:r>
              <a:rPr lang="en-US" b="1" dirty="0"/>
              <a:t>Language</a:t>
            </a:r>
            <a:r>
              <a:rPr lang="en-US" dirty="0"/>
              <a:t> → English (US)</a:t>
            </a:r>
          </a:p>
          <a:p>
            <a:pPr>
              <a:buFont typeface="Arial" panose="020B0604020202020204" pitchFamily="34" charset="0"/>
              <a:buChar char="•"/>
            </a:pPr>
            <a:r>
              <a:rPr lang="en-US" b="1" dirty="0"/>
              <a:t>Zoom level</a:t>
            </a:r>
            <a:r>
              <a:rPr lang="en-US" dirty="0"/>
              <a:t> → 100% (you can zoom in/out from here)</a:t>
            </a:r>
          </a:p>
          <a:p>
            <a:pPr>
              <a:buFont typeface="Arial" panose="020B0604020202020204" pitchFamily="34" charset="0"/>
              <a:buChar char="•"/>
            </a:pPr>
            <a:r>
              <a:rPr lang="en-US" b="1" dirty="0"/>
              <a:t>View buttons</a:t>
            </a:r>
            <a:r>
              <a:rPr lang="en-US" dirty="0"/>
              <a:t> → Print Layout, Web Layout, Read Mode</a:t>
            </a:r>
          </a:p>
        </p:txBody>
      </p:sp>
    </p:spTree>
    <p:extLst>
      <p:ext uri="{BB962C8B-B14F-4D97-AF65-F5344CB8AC3E}">
        <p14:creationId xmlns:p14="http://schemas.microsoft.com/office/powerpoint/2010/main" val="151997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674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 Compute's</dc:creator>
  <cp:lastModifiedBy>A.J Compute's</cp:lastModifiedBy>
  <cp:revision>15</cp:revision>
  <dcterms:created xsi:type="dcterms:W3CDTF">2025-09-14T19:55:48Z</dcterms:created>
  <dcterms:modified xsi:type="dcterms:W3CDTF">2025-09-14T20:51:56Z</dcterms:modified>
</cp:coreProperties>
</file>