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68" r:id="rId3"/>
    <p:sldId id="269"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94" r:id="rId18"/>
    <p:sldId id="295" r:id="rId19"/>
    <p:sldId id="296" r:id="rId20"/>
    <p:sldId id="297" r:id="rId21"/>
    <p:sldId id="298" r:id="rId22"/>
    <p:sldId id="283" r:id="rId23"/>
    <p:sldId id="284" r:id="rId24"/>
    <p:sldId id="285" r:id="rId25"/>
    <p:sldId id="286" r:id="rId26"/>
    <p:sldId id="287" r:id="rId27"/>
    <p:sldId id="257" r:id="rId28"/>
    <p:sldId id="265" r:id="rId29"/>
    <p:sldId id="267" r:id="rId30"/>
    <p:sldId id="266" r:id="rId31"/>
    <p:sldId id="258" r:id="rId32"/>
    <p:sldId id="26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7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5F04BF-C1E0-42D0-9240-9820BDA168D5}" type="datetimeFigureOut">
              <a:rPr lang="en-US" smtClean="0"/>
              <a:t>10/22/2018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68784B-8E83-4332-85DB-B950C9BD0FA5}" type="slidenum">
              <a:rPr lang="en-US" smtClean="0"/>
              <a:t>‹#›</a:t>
            </a:fld>
            <a:endParaRPr lang="en-US"/>
          </a:p>
        </p:txBody>
      </p:sp>
    </p:spTree>
    <p:extLst>
      <p:ext uri="{BB962C8B-B14F-4D97-AF65-F5344CB8AC3E}">
        <p14:creationId xmlns:p14="http://schemas.microsoft.com/office/powerpoint/2010/main" val="2904062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615A0B-5A62-4824-AB2A-254C96B68389}" type="slidenum">
              <a:rPr lang="en-US" smtClean="0"/>
              <a:t>14</a:t>
            </a:fld>
            <a:endParaRPr lang="en-US"/>
          </a:p>
        </p:txBody>
      </p:sp>
    </p:spTree>
    <p:extLst>
      <p:ext uri="{BB962C8B-B14F-4D97-AF65-F5344CB8AC3E}">
        <p14:creationId xmlns:p14="http://schemas.microsoft.com/office/powerpoint/2010/main" val="1756847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11CF38-FFAF-483B-9313-B5C415E96F5E}" type="datetimeFigureOut">
              <a:rPr lang="en-US" smtClean="0"/>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01BCA-188D-468B-B079-BCCFCF474CC4}" type="slidenum">
              <a:rPr lang="en-US" smtClean="0"/>
              <a:t>‹#›</a:t>
            </a:fld>
            <a:endParaRPr lang="en-US"/>
          </a:p>
        </p:txBody>
      </p:sp>
    </p:spTree>
    <p:extLst>
      <p:ext uri="{BB962C8B-B14F-4D97-AF65-F5344CB8AC3E}">
        <p14:creationId xmlns:p14="http://schemas.microsoft.com/office/powerpoint/2010/main" val="2346693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11CF38-FFAF-483B-9313-B5C415E96F5E}" type="datetimeFigureOut">
              <a:rPr lang="en-US" smtClean="0"/>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01BCA-188D-468B-B079-BCCFCF474CC4}" type="slidenum">
              <a:rPr lang="en-US" smtClean="0"/>
              <a:t>‹#›</a:t>
            </a:fld>
            <a:endParaRPr lang="en-US"/>
          </a:p>
        </p:txBody>
      </p:sp>
    </p:spTree>
    <p:extLst>
      <p:ext uri="{BB962C8B-B14F-4D97-AF65-F5344CB8AC3E}">
        <p14:creationId xmlns:p14="http://schemas.microsoft.com/office/powerpoint/2010/main" val="598393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11CF38-FFAF-483B-9313-B5C415E96F5E}" type="datetimeFigureOut">
              <a:rPr lang="en-US" smtClean="0"/>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01BCA-188D-468B-B079-BCCFCF474CC4}" type="slidenum">
              <a:rPr lang="en-US" smtClean="0"/>
              <a:t>‹#›</a:t>
            </a:fld>
            <a:endParaRPr lang="en-US"/>
          </a:p>
        </p:txBody>
      </p:sp>
    </p:spTree>
    <p:extLst>
      <p:ext uri="{BB962C8B-B14F-4D97-AF65-F5344CB8AC3E}">
        <p14:creationId xmlns:p14="http://schemas.microsoft.com/office/powerpoint/2010/main" val="2500408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11CF38-FFAF-483B-9313-B5C415E96F5E}" type="datetimeFigureOut">
              <a:rPr lang="en-US" smtClean="0"/>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01BCA-188D-468B-B079-BCCFCF474CC4}" type="slidenum">
              <a:rPr lang="en-US" smtClean="0"/>
              <a:t>‹#›</a:t>
            </a:fld>
            <a:endParaRPr lang="en-US"/>
          </a:p>
        </p:txBody>
      </p:sp>
    </p:spTree>
    <p:extLst>
      <p:ext uri="{BB962C8B-B14F-4D97-AF65-F5344CB8AC3E}">
        <p14:creationId xmlns:p14="http://schemas.microsoft.com/office/powerpoint/2010/main" val="1555439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11CF38-FFAF-483B-9313-B5C415E96F5E}" type="datetimeFigureOut">
              <a:rPr lang="en-US" smtClean="0"/>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01BCA-188D-468B-B079-BCCFCF474CC4}" type="slidenum">
              <a:rPr lang="en-US" smtClean="0"/>
              <a:t>‹#›</a:t>
            </a:fld>
            <a:endParaRPr lang="en-US"/>
          </a:p>
        </p:txBody>
      </p:sp>
    </p:spTree>
    <p:extLst>
      <p:ext uri="{BB962C8B-B14F-4D97-AF65-F5344CB8AC3E}">
        <p14:creationId xmlns:p14="http://schemas.microsoft.com/office/powerpoint/2010/main" val="2472325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11CF38-FFAF-483B-9313-B5C415E96F5E}" type="datetimeFigureOut">
              <a:rPr lang="en-US" smtClean="0"/>
              <a:t>10/22/2018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01BCA-188D-468B-B079-BCCFCF474CC4}" type="slidenum">
              <a:rPr lang="en-US" smtClean="0"/>
              <a:t>‹#›</a:t>
            </a:fld>
            <a:endParaRPr lang="en-US"/>
          </a:p>
        </p:txBody>
      </p:sp>
    </p:spTree>
    <p:extLst>
      <p:ext uri="{BB962C8B-B14F-4D97-AF65-F5344CB8AC3E}">
        <p14:creationId xmlns:p14="http://schemas.microsoft.com/office/powerpoint/2010/main" val="4265604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11CF38-FFAF-483B-9313-B5C415E96F5E}" type="datetimeFigureOut">
              <a:rPr lang="en-US" smtClean="0"/>
              <a:t>10/22/2018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A01BCA-188D-468B-B079-BCCFCF474CC4}" type="slidenum">
              <a:rPr lang="en-US" smtClean="0"/>
              <a:t>‹#›</a:t>
            </a:fld>
            <a:endParaRPr lang="en-US"/>
          </a:p>
        </p:txBody>
      </p:sp>
    </p:spTree>
    <p:extLst>
      <p:ext uri="{BB962C8B-B14F-4D97-AF65-F5344CB8AC3E}">
        <p14:creationId xmlns:p14="http://schemas.microsoft.com/office/powerpoint/2010/main" val="908348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11CF38-FFAF-483B-9313-B5C415E96F5E}" type="datetimeFigureOut">
              <a:rPr lang="en-US" smtClean="0"/>
              <a:t>10/22/2018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A01BCA-188D-468B-B079-BCCFCF474CC4}" type="slidenum">
              <a:rPr lang="en-US" smtClean="0"/>
              <a:t>‹#›</a:t>
            </a:fld>
            <a:endParaRPr lang="en-US"/>
          </a:p>
        </p:txBody>
      </p:sp>
    </p:spTree>
    <p:extLst>
      <p:ext uri="{BB962C8B-B14F-4D97-AF65-F5344CB8AC3E}">
        <p14:creationId xmlns:p14="http://schemas.microsoft.com/office/powerpoint/2010/main" val="1523660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11CF38-FFAF-483B-9313-B5C415E96F5E}" type="datetimeFigureOut">
              <a:rPr lang="en-US" smtClean="0"/>
              <a:t>10/22/2018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A01BCA-188D-468B-B079-BCCFCF474CC4}" type="slidenum">
              <a:rPr lang="en-US" smtClean="0"/>
              <a:t>‹#›</a:t>
            </a:fld>
            <a:endParaRPr lang="en-US"/>
          </a:p>
        </p:txBody>
      </p:sp>
    </p:spTree>
    <p:extLst>
      <p:ext uri="{BB962C8B-B14F-4D97-AF65-F5344CB8AC3E}">
        <p14:creationId xmlns:p14="http://schemas.microsoft.com/office/powerpoint/2010/main" val="100440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11CF38-FFAF-483B-9313-B5C415E96F5E}" type="datetimeFigureOut">
              <a:rPr lang="en-US" smtClean="0"/>
              <a:t>10/22/2018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01BCA-188D-468B-B079-BCCFCF474CC4}" type="slidenum">
              <a:rPr lang="en-US" smtClean="0"/>
              <a:t>‹#›</a:t>
            </a:fld>
            <a:endParaRPr lang="en-US"/>
          </a:p>
        </p:txBody>
      </p:sp>
    </p:spTree>
    <p:extLst>
      <p:ext uri="{BB962C8B-B14F-4D97-AF65-F5344CB8AC3E}">
        <p14:creationId xmlns:p14="http://schemas.microsoft.com/office/powerpoint/2010/main" val="2120595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11CF38-FFAF-483B-9313-B5C415E96F5E}" type="datetimeFigureOut">
              <a:rPr lang="en-US" smtClean="0"/>
              <a:t>10/22/2018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01BCA-188D-468B-B079-BCCFCF474CC4}" type="slidenum">
              <a:rPr lang="en-US" smtClean="0"/>
              <a:t>‹#›</a:t>
            </a:fld>
            <a:endParaRPr lang="en-US"/>
          </a:p>
        </p:txBody>
      </p:sp>
    </p:spTree>
    <p:extLst>
      <p:ext uri="{BB962C8B-B14F-4D97-AF65-F5344CB8AC3E}">
        <p14:creationId xmlns:p14="http://schemas.microsoft.com/office/powerpoint/2010/main" val="3454500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11CF38-FFAF-483B-9313-B5C415E96F5E}" type="datetimeFigureOut">
              <a:rPr lang="en-US" smtClean="0"/>
              <a:t>10/22/2018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A01BCA-188D-468B-B079-BCCFCF474CC4}" type="slidenum">
              <a:rPr lang="en-US" smtClean="0"/>
              <a:t>‹#›</a:t>
            </a:fld>
            <a:endParaRPr lang="en-US"/>
          </a:p>
        </p:txBody>
      </p:sp>
    </p:spTree>
    <p:extLst>
      <p:ext uri="{BB962C8B-B14F-4D97-AF65-F5344CB8AC3E}">
        <p14:creationId xmlns:p14="http://schemas.microsoft.com/office/powerpoint/2010/main" val="4132153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americanpiezo.com/blog/piezo-breeze-sensor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Flow Sensors</a:t>
            </a:r>
            <a:endParaRPr lang="en-US" dirty="0"/>
          </a:p>
        </p:txBody>
      </p:sp>
      <p:sp>
        <p:nvSpPr>
          <p:cNvPr id="3" name="Subtitle 2"/>
          <p:cNvSpPr>
            <a:spLocks noGrp="1"/>
          </p:cNvSpPr>
          <p:nvPr>
            <p:ph type="subTitle" idx="1"/>
          </p:nvPr>
        </p:nvSpPr>
        <p:spPr/>
        <p:txBody>
          <a:bodyPr/>
          <a:lstStyle/>
          <a:p>
            <a:pPr algn="l"/>
            <a:r>
              <a:rPr lang="en-US" dirty="0" smtClean="0"/>
              <a:t> </a:t>
            </a:r>
            <a:r>
              <a:rPr lang="en-US" dirty="0" err="1" smtClean="0"/>
              <a:t>Nooruddin</a:t>
            </a:r>
            <a:r>
              <a:rPr lang="en-US" dirty="0" smtClean="0"/>
              <a:t>           : 6218000081 </a:t>
            </a:r>
          </a:p>
          <a:p>
            <a:pPr algn="l"/>
            <a:r>
              <a:rPr lang="en-US" dirty="0"/>
              <a:t> </a:t>
            </a:r>
            <a:r>
              <a:rPr lang="en-US" dirty="0" smtClean="0"/>
              <a:t>Rahul                    : 6217000181</a:t>
            </a:r>
          </a:p>
          <a:p>
            <a:pPr algn="l"/>
            <a:r>
              <a:rPr lang="en-US" dirty="0" err="1" smtClean="0"/>
              <a:t>Jannatun</a:t>
            </a:r>
            <a:r>
              <a:rPr lang="en-US" dirty="0" smtClean="0"/>
              <a:t> </a:t>
            </a:r>
            <a:r>
              <a:rPr lang="en-US" dirty="0" smtClean="0"/>
              <a:t>Ferdous:6218000014</a:t>
            </a:r>
            <a:endParaRPr lang="en-US" dirty="0" smtClean="0"/>
          </a:p>
          <a:p>
            <a:endParaRPr lang="en-US" dirty="0"/>
          </a:p>
        </p:txBody>
      </p:sp>
    </p:spTree>
    <p:extLst>
      <p:ext uri="{BB962C8B-B14F-4D97-AF65-F5344CB8AC3E}">
        <p14:creationId xmlns:p14="http://schemas.microsoft.com/office/powerpoint/2010/main" val="40984818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944562"/>
          </a:xfrm>
        </p:spPr>
        <p:txBody>
          <a:bodyPr/>
          <a:lstStyle/>
          <a:p>
            <a:r>
              <a:rPr lang="en-US" dirty="0"/>
              <a:t>Hot-Wire Anemometers</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00800" y="3124201"/>
            <a:ext cx="4081462"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162801" y="5638800"/>
            <a:ext cx="2854949" cy="369332"/>
          </a:xfrm>
          <a:prstGeom prst="rect">
            <a:avLst/>
          </a:prstGeom>
          <a:noFill/>
        </p:spPr>
        <p:txBody>
          <a:bodyPr wrap="none" rtlCol="0">
            <a:spAutoFit/>
          </a:bodyPr>
          <a:lstStyle/>
          <a:p>
            <a:r>
              <a:rPr lang="en-US" dirty="0"/>
              <a:t>Fig-3: Hot-wire anemometer</a:t>
            </a:r>
          </a:p>
        </p:txBody>
      </p:sp>
      <p:sp>
        <p:nvSpPr>
          <p:cNvPr id="5" name="TextBox 4"/>
          <p:cNvSpPr txBox="1"/>
          <p:nvPr/>
        </p:nvSpPr>
        <p:spPr>
          <a:xfrm>
            <a:off x="1981200" y="1447801"/>
            <a:ext cx="8229600" cy="5262979"/>
          </a:xfrm>
          <a:prstGeom prst="rect">
            <a:avLst/>
          </a:prstGeom>
          <a:noFill/>
        </p:spPr>
        <p:txBody>
          <a:bodyPr wrap="square" rtlCol="0">
            <a:spAutoFit/>
          </a:bodyPr>
          <a:lstStyle/>
          <a:p>
            <a:pPr marL="285750" indent="-285750">
              <a:buFont typeface="Wingdings" pitchFamily="2" charset="2"/>
              <a:buChar char="§"/>
            </a:pPr>
            <a:r>
              <a:rPr lang="en-US" sz="2400" dirty="0">
                <a:latin typeface="Arial" pitchFamily="34" charset="0"/>
                <a:cs typeface="Arial" pitchFamily="34" charset="0"/>
              </a:rPr>
              <a:t>A servo amplifier keeps the bridge in a balanced state.</a:t>
            </a:r>
          </a:p>
          <a:p>
            <a:pPr marL="285750" indent="-285750">
              <a:buFont typeface="Wingdings" pitchFamily="2" charset="2"/>
              <a:buChar char="§"/>
            </a:pPr>
            <a:r>
              <a:rPr lang="en-US" sz="2400" dirty="0">
                <a:latin typeface="Arial" pitchFamily="34" charset="0"/>
                <a:cs typeface="Arial" pitchFamily="34" charset="0"/>
              </a:rPr>
              <a:t>Resistors R1–R3 are constant, while </a:t>
            </a:r>
            <a:r>
              <a:rPr lang="en-US" sz="2400" dirty="0" err="1">
                <a:latin typeface="Arial" pitchFamily="34" charset="0"/>
                <a:cs typeface="Arial" pitchFamily="34" charset="0"/>
              </a:rPr>
              <a:t>Rw</a:t>
            </a:r>
            <a:r>
              <a:rPr lang="en-US" sz="2400" dirty="0">
                <a:latin typeface="Arial" pitchFamily="34" charset="0"/>
                <a:cs typeface="Arial" pitchFamily="34" charset="0"/>
              </a:rPr>
              <a:t> represents resistance of the hot wire and is temperature dependent.</a:t>
            </a:r>
          </a:p>
          <a:p>
            <a:pPr marL="285750" indent="-285750">
              <a:buFont typeface="Wingdings" pitchFamily="2" charset="2"/>
              <a:buChar char="§"/>
            </a:pPr>
            <a:r>
              <a:rPr lang="en-US" sz="2400" dirty="0">
                <a:latin typeface="Arial" pitchFamily="34" charset="0"/>
                <a:cs typeface="Arial" pitchFamily="34" charset="0"/>
              </a:rPr>
              <a:t>Drop in the wire temperature </a:t>
            </a:r>
            <a:r>
              <a:rPr lang="en-US" sz="2400" dirty="0" err="1">
                <a:latin typeface="Arial" pitchFamily="34" charset="0"/>
                <a:cs typeface="Arial" pitchFamily="34" charset="0"/>
              </a:rPr>
              <a:t>tw</a:t>
            </a:r>
            <a:r>
              <a:rPr lang="en-US" sz="2400" dirty="0">
                <a:latin typeface="Arial" pitchFamily="34" charset="0"/>
                <a:cs typeface="Arial" pitchFamily="34" charset="0"/>
              </a:rPr>
              <a:t> causes temporary drop in </a:t>
            </a:r>
            <a:r>
              <a:rPr lang="en-US" sz="2400" dirty="0" err="1">
                <a:latin typeface="Arial" pitchFamily="34" charset="0"/>
                <a:cs typeface="Arial" pitchFamily="34" charset="0"/>
              </a:rPr>
              <a:t>Rw</a:t>
            </a:r>
            <a:r>
              <a:rPr lang="en-US" sz="2400" dirty="0">
                <a:latin typeface="Arial" pitchFamily="34" charset="0"/>
                <a:cs typeface="Arial" pitchFamily="34" charset="0"/>
              </a:rPr>
              <a:t>.</a:t>
            </a:r>
          </a:p>
          <a:p>
            <a:pPr marL="342900" indent="-342900">
              <a:buFont typeface="Wingdings" pitchFamily="2" charset="2"/>
              <a:buChar char="§"/>
            </a:pPr>
            <a:r>
              <a:rPr lang="en-US" sz="2400" dirty="0">
                <a:latin typeface="Arial" pitchFamily="34" charset="0"/>
                <a:cs typeface="Arial" pitchFamily="34" charset="0"/>
              </a:rPr>
              <a:t>A subsequent reduction in the </a:t>
            </a:r>
          </a:p>
          <a:p>
            <a:r>
              <a:rPr lang="en-US" sz="2400" dirty="0">
                <a:latin typeface="Arial" pitchFamily="34" charset="0"/>
                <a:cs typeface="Arial" pitchFamily="34" charset="0"/>
              </a:rPr>
              <a:t>    bridge voltage -e that is </a:t>
            </a:r>
          </a:p>
          <a:p>
            <a:r>
              <a:rPr lang="en-US" sz="2400" dirty="0">
                <a:latin typeface="Arial" pitchFamily="34" charset="0"/>
                <a:cs typeface="Arial" pitchFamily="34" charset="0"/>
              </a:rPr>
              <a:t>    applied to the negative input </a:t>
            </a:r>
          </a:p>
          <a:p>
            <a:r>
              <a:rPr lang="en-US" sz="2400" dirty="0">
                <a:latin typeface="Arial" pitchFamily="34" charset="0"/>
                <a:cs typeface="Arial" pitchFamily="34" charset="0"/>
              </a:rPr>
              <a:t>    of the servo amplifier.</a:t>
            </a:r>
          </a:p>
          <a:p>
            <a:pPr marL="342900" indent="-342900">
              <a:buFont typeface="Wingdings" pitchFamily="2" charset="2"/>
              <a:buChar char="§"/>
            </a:pPr>
            <a:r>
              <a:rPr lang="en-US" sz="2400" dirty="0">
                <a:latin typeface="Arial" pitchFamily="34" charset="0"/>
                <a:cs typeface="Arial" pitchFamily="34" charset="0"/>
              </a:rPr>
              <a:t>When </a:t>
            </a:r>
            <a:r>
              <a:rPr lang="en-US" sz="2400" dirty="0" err="1">
                <a:latin typeface="Arial" pitchFamily="34" charset="0"/>
                <a:cs typeface="Arial" pitchFamily="34" charset="0"/>
              </a:rPr>
              <a:t>Vout</a:t>
            </a:r>
            <a:r>
              <a:rPr lang="en-US" sz="2400" dirty="0">
                <a:latin typeface="Arial" pitchFamily="34" charset="0"/>
                <a:cs typeface="Arial" pitchFamily="34" charset="0"/>
              </a:rPr>
              <a:t> goes up, current i </a:t>
            </a:r>
          </a:p>
          <a:p>
            <a:r>
              <a:rPr lang="en-US" sz="2400" dirty="0">
                <a:latin typeface="Arial" pitchFamily="34" charset="0"/>
                <a:cs typeface="Arial" pitchFamily="34" charset="0"/>
              </a:rPr>
              <a:t>     through the wire </a:t>
            </a:r>
            <a:r>
              <a:rPr lang="en-US" sz="2400" dirty="0" err="1">
                <a:latin typeface="Arial" pitchFamily="34" charset="0"/>
                <a:cs typeface="Arial" pitchFamily="34" charset="0"/>
              </a:rPr>
              <a:t>increases,leading</a:t>
            </a:r>
            <a:r>
              <a:rPr lang="en-US" sz="2400" dirty="0">
                <a:latin typeface="Arial" pitchFamily="34" charset="0"/>
                <a:cs typeface="Arial" pitchFamily="34" charset="0"/>
              </a:rPr>
              <a:t> </a:t>
            </a:r>
          </a:p>
          <a:p>
            <a:r>
              <a:rPr lang="en-US" sz="2400" dirty="0">
                <a:latin typeface="Arial" pitchFamily="34" charset="0"/>
                <a:cs typeface="Arial" pitchFamily="34" charset="0"/>
              </a:rPr>
              <a:t>     to increase in temperature.</a:t>
            </a:r>
          </a:p>
          <a:p>
            <a:pPr marL="342900" indent="-342900">
              <a:buFont typeface="Wingdings" pitchFamily="2" charset="2"/>
              <a:buChar char="§"/>
            </a:pPr>
            <a:r>
              <a:rPr lang="en-US" sz="2400" dirty="0">
                <a:latin typeface="Arial" pitchFamily="34" charset="0"/>
                <a:cs typeface="Arial" pitchFamily="34" charset="0"/>
              </a:rPr>
              <a:t>The feedback voltage </a:t>
            </a:r>
            <a:r>
              <a:rPr lang="en-US" sz="2400" dirty="0" err="1">
                <a:latin typeface="Arial" pitchFamily="34" charset="0"/>
                <a:cs typeface="Arial" pitchFamily="34" charset="0"/>
              </a:rPr>
              <a:t>Vout</a:t>
            </a:r>
            <a:r>
              <a:rPr lang="en-US" sz="2400" dirty="0">
                <a:latin typeface="Arial" pitchFamily="34" charset="0"/>
                <a:cs typeface="Arial" pitchFamily="34" charset="0"/>
              </a:rPr>
              <a:t> is the output signal of the circuit and the measure of the mass flow rate.</a:t>
            </a:r>
          </a:p>
        </p:txBody>
      </p:sp>
    </p:spTree>
    <p:extLst>
      <p:ext uri="{BB962C8B-B14F-4D97-AF65-F5344CB8AC3E}">
        <p14:creationId xmlns:p14="http://schemas.microsoft.com/office/powerpoint/2010/main" val="2950786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Three-Part Thermo anemometer</a:t>
            </a:r>
          </a:p>
        </p:txBody>
      </p:sp>
      <p:sp>
        <p:nvSpPr>
          <p:cNvPr id="3" name="Content Placeholder 2"/>
          <p:cNvSpPr>
            <a:spLocks noGrp="1"/>
          </p:cNvSpPr>
          <p:nvPr>
            <p:ph idx="1"/>
          </p:nvPr>
        </p:nvSpPr>
        <p:spPr>
          <a:xfrm>
            <a:off x="1828800" y="1316375"/>
            <a:ext cx="8229600" cy="4525963"/>
          </a:xfrm>
        </p:spPr>
        <p:txBody>
          <a:bodyPr/>
          <a:lstStyle/>
          <a:p>
            <a:pPr>
              <a:buFont typeface="Wingdings" pitchFamily="2" charset="2"/>
              <a:buChar char="§"/>
            </a:pPr>
            <a:r>
              <a:rPr lang="en-US" sz="2400" dirty="0">
                <a:latin typeface="Arial" pitchFamily="34" charset="0"/>
                <a:cs typeface="Arial" pitchFamily="34" charset="0"/>
              </a:rPr>
              <a:t>This sensor is comprised of three small tubes immersed into a moving medium.</a:t>
            </a:r>
          </a:p>
          <a:p>
            <a:pPr>
              <a:buFont typeface="Wingdings" pitchFamily="2" charset="2"/>
              <a:buChar char="§"/>
            </a:pPr>
            <a:r>
              <a:rPr lang="en-US" sz="2400" dirty="0">
                <a:latin typeface="Arial" pitchFamily="34" charset="0"/>
                <a:cs typeface="Arial" pitchFamily="34" charset="0"/>
              </a:rPr>
              <a:t>Two tubes contain temperature detectors Ro and </a:t>
            </a:r>
            <a:r>
              <a:rPr lang="en-US" sz="2400" dirty="0" err="1">
                <a:latin typeface="Arial" pitchFamily="34" charset="0"/>
                <a:cs typeface="Arial" pitchFamily="34" charset="0"/>
              </a:rPr>
              <a:t>Rs</a:t>
            </a:r>
            <a:endParaRPr lang="en-US" sz="2400" dirty="0">
              <a:latin typeface="Arial" pitchFamily="34" charset="0"/>
              <a:cs typeface="Arial" pitchFamily="34" charset="0"/>
            </a:endParaRPr>
          </a:p>
          <a:p>
            <a:pPr>
              <a:buFont typeface="Wingdings" pitchFamily="2" charset="2"/>
              <a:buChar char="§"/>
            </a:pPr>
            <a:r>
              <a:rPr lang="en-US" sz="2400" dirty="0">
                <a:latin typeface="Arial" pitchFamily="34" charset="0"/>
                <a:cs typeface="Arial" pitchFamily="34" charset="0"/>
              </a:rPr>
              <a:t>The detectors are thermally coupled to the medium and are thermally isolated from the structural elements and the Pipe where the flow is measured.</a:t>
            </a:r>
          </a:p>
          <a:p>
            <a:pPr>
              <a:buFont typeface="Wingdings" pitchFamily="2" charset="2"/>
              <a:buChar char="§"/>
            </a:pPr>
            <a:endParaRPr lang="en-US" dirty="0">
              <a:latin typeface="Arial" pitchFamily="34" charset="0"/>
              <a:cs typeface="Arial"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9963" y="3680406"/>
            <a:ext cx="4048125" cy="2110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828800" y="3728897"/>
            <a:ext cx="4495800" cy="2677656"/>
          </a:xfrm>
          <a:prstGeom prst="rect">
            <a:avLst/>
          </a:prstGeom>
          <a:noFill/>
        </p:spPr>
        <p:txBody>
          <a:bodyPr wrap="square" rtlCol="0">
            <a:spAutoFit/>
          </a:bodyPr>
          <a:lstStyle/>
          <a:p>
            <a:pPr marL="285750" indent="-285750">
              <a:buFont typeface="Wingdings" pitchFamily="2" charset="2"/>
              <a:buChar char="§"/>
            </a:pPr>
            <a:r>
              <a:rPr lang="en-US" sz="2400" dirty="0">
                <a:latin typeface="Arial" pitchFamily="34" charset="0"/>
                <a:cs typeface="Arial" pitchFamily="34" charset="0"/>
              </a:rPr>
              <a:t>In between two detectors, a heating element is positioned. </a:t>
            </a:r>
          </a:p>
          <a:p>
            <a:pPr marL="285750" indent="-285750">
              <a:buFont typeface="Wingdings" pitchFamily="2" charset="2"/>
              <a:buChar char="§"/>
            </a:pPr>
            <a:r>
              <a:rPr lang="en-US" sz="2400" dirty="0">
                <a:latin typeface="Arial" pitchFamily="34" charset="0"/>
                <a:cs typeface="Arial" pitchFamily="34" charset="0"/>
              </a:rPr>
              <a:t>Both detectors are connected to electrical wires through tiny conductors to minimize thermal loss.</a:t>
            </a:r>
          </a:p>
        </p:txBody>
      </p:sp>
      <p:sp>
        <p:nvSpPr>
          <p:cNvPr id="5" name="TextBox 4"/>
          <p:cNvSpPr txBox="1"/>
          <p:nvPr/>
        </p:nvSpPr>
        <p:spPr>
          <a:xfrm>
            <a:off x="5382492" y="5791200"/>
            <a:ext cx="5257799" cy="923330"/>
          </a:xfrm>
          <a:prstGeom prst="rect">
            <a:avLst/>
          </a:prstGeom>
          <a:noFill/>
        </p:spPr>
        <p:txBody>
          <a:bodyPr wrap="square" rtlCol="0">
            <a:spAutoFit/>
          </a:bodyPr>
          <a:lstStyle/>
          <a:p>
            <a:r>
              <a:rPr lang="en-US" b="1" dirty="0"/>
              <a:t>Fig. 4: </a:t>
            </a:r>
            <a:r>
              <a:rPr lang="en-US" dirty="0"/>
              <a:t>Three-part </a:t>
            </a:r>
            <a:r>
              <a:rPr lang="en-US" dirty="0" err="1"/>
              <a:t>thermoanemometer</a:t>
            </a:r>
            <a:r>
              <a:rPr lang="en-US" dirty="0"/>
              <a:t>.</a:t>
            </a:r>
          </a:p>
          <a:p>
            <a:r>
              <a:rPr lang="en-US" dirty="0"/>
              <a:t>Basic two-sensor design (a); cross-sectional view of a temperature sensor (b)</a:t>
            </a:r>
          </a:p>
        </p:txBody>
      </p:sp>
    </p:spTree>
    <p:extLst>
      <p:ext uri="{BB962C8B-B14F-4D97-AF65-F5344CB8AC3E}">
        <p14:creationId xmlns:p14="http://schemas.microsoft.com/office/powerpoint/2010/main" val="2998184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Three-Part Thermo anemometer</a:t>
            </a:r>
          </a:p>
        </p:txBody>
      </p:sp>
      <p:sp>
        <p:nvSpPr>
          <p:cNvPr id="3" name="Content Placeholder 2"/>
          <p:cNvSpPr>
            <a:spLocks noGrp="1"/>
          </p:cNvSpPr>
          <p:nvPr>
            <p:ph idx="1"/>
          </p:nvPr>
        </p:nvSpPr>
        <p:spPr/>
        <p:txBody>
          <a:bodyPr>
            <a:noAutofit/>
          </a:bodyPr>
          <a:lstStyle/>
          <a:p>
            <a:pPr marL="0" indent="0">
              <a:buNone/>
            </a:pPr>
            <a:r>
              <a:rPr lang="en-US" sz="2400" b="1" dirty="0">
                <a:latin typeface="Arial" pitchFamily="34" charset="0"/>
                <a:cs typeface="Arial" pitchFamily="34" charset="0"/>
              </a:rPr>
              <a:t>Operating Process:</a:t>
            </a:r>
          </a:p>
          <a:p>
            <a:pPr>
              <a:buFont typeface="Wingdings" pitchFamily="2" charset="2"/>
              <a:buChar char="§"/>
            </a:pPr>
            <a:r>
              <a:rPr lang="en-US" sz="2400" dirty="0">
                <a:latin typeface="Arial" pitchFamily="34" charset="0"/>
                <a:cs typeface="Arial" pitchFamily="34" charset="0"/>
              </a:rPr>
              <a:t>The first temperature detector Ro measures the temperature of the flowing medium.</a:t>
            </a:r>
          </a:p>
          <a:p>
            <a:pPr>
              <a:buFont typeface="Wingdings" pitchFamily="2" charset="2"/>
              <a:buChar char="§"/>
            </a:pPr>
            <a:r>
              <a:rPr lang="en-US" sz="2400" dirty="0">
                <a:latin typeface="Arial" pitchFamily="34" charset="0"/>
                <a:cs typeface="Arial" pitchFamily="34" charset="0"/>
              </a:rPr>
              <a:t>The elevated temperature is measured by the second temperature detector </a:t>
            </a:r>
            <a:r>
              <a:rPr lang="en-US" sz="2400" dirty="0" err="1">
                <a:latin typeface="Arial" pitchFamily="34" charset="0"/>
                <a:cs typeface="Arial" pitchFamily="34" charset="0"/>
              </a:rPr>
              <a:t>Rs</a:t>
            </a:r>
            <a:r>
              <a:rPr lang="en-US" sz="2400" dirty="0">
                <a:latin typeface="Arial" pitchFamily="34" charset="0"/>
                <a:cs typeface="Arial" pitchFamily="34" charset="0"/>
              </a:rPr>
              <a:t>. </a:t>
            </a:r>
          </a:p>
          <a:p>
            <a:pPr>
              <a:buFont typeface="Wingdings" pitchFamily="2" charset="2"/>
              <a:buChar char="§"/>
            </a:pPr>
            <a:r>
              <a:rPr lang="en-US" sz="2400" dirty="0">
                <a:latin typeface="Arial" pitchFamily="34" charset="0"/>
                <a:cs typeface="Arial" pitchFamily="34" charset="0"/>
              </a:rPr>
              <a:t>Since the heater is positioned closer to the </a:t>
            </a:r>
            <a:r>
              <a:rPr lang="en-US" sz="2400" dirty="0" err="1">
                <a:latin typeface="Arial" pitchFamily="34" charset="0"/>
                <a:cs typeface="Arial" pitchFamily="34" charset="0"/>
              </a:rPr>
              <a:t>Rs</a:t>
            </a:r>
            <a:r>
              <a:rPr lang="en-US" sz="2400" dirty="0">
                <a:latin typeface="Arial" pitchFamily="34" charset="0"/>
                <a:cs typeface="Arial" pitchFamily="34" charset="0"/>
              </a:rPr>
              <a:t> detector, that detector will register higher temperature. </a:t>
            </a:r>
          </a:p>
          <a:p>
            <a:pPr>
              <a:buFont typeface="Wingdings" pitchFamily="2" charset="2"/>
              <a:buChar char="§"/>
            </a:pPr>
            <a:r>
              <a:rPr lang="en-US" sz="2400" dirty="0">
                <a:latin typeface="Arial" pitchFamily="34" charset="0"/>
                <a:cs typeface="Arial" pitchFamily="34" charset="0"/>
              </a:rPr>
              <a:t>When the medium flows, heat dissipation increases due to forced convection.</a:t>
            </a:r>
          </a:p>
          <a:p>
            <a:pPr>
              <a:buFont typeface="Wingdings" pitchFamily="2" charset="2"/>
              <a:buChar char="§"/>
            </a:pPr>
            <a:r>
              <a:rPr lang="en-US" sz="2400" dirty="0">
                <a:latin typeface="Arial" pitchFamily="34" charset="0"/>
                <a:cs typeface="Arial" pitchFamily="34" charset="0"/>
              </a:rPr>
              <a:t>The higher the rate of flow the higher the heat dissipation and the lower temperature will be registered by the </a:t>
            </a:r>
            <a:r>
              <a:rPr lang="en-US" sz="2400" dirty="0" err="1">
                <a:latin typeface="Arial" pitchFamily="34" charset="0"/>
                <a:cs typeface="Arial" pitchFamily="34" charset="0"/>
              </a:rPr>
              <a:t>Rs</a:t>
            </a:r>
            <a:r>
              <a:rPr lang="en-US" sz="2400" dirty="0">
                <a:latin typeface="Arial" pitchFamily="34" charset="0"/>
                <a:cs typeface="Arial" pitchFamily="34" charset="0"/>
              </a:rPr>
              <a:t> detector. </a:t>
            </a:r>
          </a:p>
        </p:txBody>
      </p:sp>
    </p:spTree>
    <p:extLst>
      <p:ext uri="{BB962C8B-B14F-4D97-AF65-F5344CB8AC3E}">
        <p14:creationId xmlns:p14="http://schemas.microsoft.com/office/powerpoint/2010/main" val="1177896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Three-Part Thermo anemometer</a:t>
            </a:r>
          </a:p>
        </p:txBody>
      </p:sp>
      <p:sp>
        <p:nvSpPr>
          <p:cNvPr id="3" name="Content Placeholder 2"/>
          <p:cNvSpPr>
            <a:spLocks noGrp="1"/>
          </p:cNvSpPr>
          <p:nvPr>
            <p:ph idx="1"/>
          </p:nvPr>
        </p:nvSpPr>
        <p:spPr/>
        <p:txBody>
          <a:bodyPr>
            <a:normAutofit/>
          </a:bodyPr>
          <a:lstStyle/>
          <a:p>
            <a:pPr>
              <a:buFont typeface="Wingdings" pitchFamily="2" charset="2"/>
              <a:buChar char="§"/>
            </a:pPr>
            <a:r>
              <a:rPr lang="en-US" sz="2400" dirty="0">
                <a:latin typeface="Arial" pitchFamily="34" charset="0"/>
                <a:cs typeface="Arial" pitchFamily="34" charset="0"/>
              </a:rPr>
              <a:t>Heat loss is measured and converted into the flow rate of medium. An incremental heat change is</a:t>
            </a:r>
          </a:p>
          <a:p>
            <a:pPr marL="0" indent="0">
              <a:buNone/>
            </a:pPr>
            <a:r>
              <a:rPr lang="en-US" sz="2400" dirty="0">
                <a:latin typeface="Arial" pitchFamily="34" charset="0"/>
                <a:cs typeface="Arial" pitchFamily="34" charset="0"/>
              </a:rPr>
              <a:t>	</a:t>
            </a:r>
          </a:p>
          <a:p>
            <a:pPr>
              <a:buFont typeface="Wingdings" pitchFamily="2" charset="2"/>
              <a:buChar char="Ø"/>
            </a:pPr>
            <a:r>
              <a:rPr lang="en-US" sz="2400" dirty="0">
                <a:latin typeface="Arial" pitchFamily="34" charset="0"/>
                <a:cs typeface="Arial" pitchFamily="34" charset="0"/>
              </a:rPr>
              <a:t>where k and c are the thermal conductivity and specific heat of a medium at a given pressure,</a:t>
            </a:r>
          </a:p>
          <a:p>
            <a:pPr>
              <a:buFont typeface="Wingdings" pitchFamily="2" charset="2"/>
              <a:buChar char="Ø"/>
            </a:pPr>
            <a:r>
              <a:rPr lang="en-US" sz="2400" dirty="0">
                <a:latin typeface="Arial" pitchFamily="34" charset="0"/>
                <a:cs typeface="Arial" pitchFamily="34" charset="0"/>
              </a:rPr>
              <a:t>r is the density of the medium, l and d are the length and diameter of the second temperature sensor,</a:t>
            </a:r>
          </a:p>
          <a:p>
            <a:pPr>
              <a:buFont typeface="Wingdings" pitchFamily="2" charset="2"/>
              <a:buChar char="Ø"/>
            </a:pPr>
            <a:r>
              <a:rPr lang="en-US" sz="2400" dirty="0" err="1">
                <a:latin typeface="Arial" pitchFamily="34" charset="0"/>
                <a:cs typeface="Arial" pitchFamily="34" charset="0"/>
              </a:rPr>
              <a:t>ts</a:t>
            </a:r>
            <a:r>
              <a:rPr lang="en-US" sz="2400" dirty="0">
                <a:latin typeface="Arial" pitchFamily="34" charset="0"/>
                <a:cs typeface="Arial" pitchFamily="34" charset="0"/>
              </a:rPr>
              <a:t> - surface temperature of the second sensor, </a:t>
            </a:r>
          </a:p>
          <a:p>
            <a:pPr>
              <a:buFont typeface="Wingdings" pitchFamily="2" charset="2"/>
              <a:buChar char="Ø"/>
            </a:pPr>
            <a:r>
              <a:rPr lang="en-US" sz="2400" dirty="0" err="1">
                <a:latin typeface="Arial" pitchFamily="34" charset="0"/>
                <a:cs typeface="Arial" pitchFamily="34" charset="0"/>
              </a:rPr>
              <a:t>tf</a:t>
            </a:r>
            <a:r>
              <a:rPr lang="en-US" sz="2400" dirty="0">
                <a:latin typeface="Arial" pitchFamily="34" charset="0"/>
                <a:cs typeface="Arial" pitchFamily="34" charset="0"/>
              </a:rPr>
              <a:t> - temperature of the first sensor and </a:t>
            </a:r>
          </a:p>
          <a:p>
            <a:pPr>
              <a:buFont typeface="Wingdings" pitchFamily="2" charset="2"/>
              <a:buChar char="Ø"/>
            </a:pPr>
            <a:r>
              <a:rPr lang="en-US" sz="2400" dirty="0">
                <a:latin typeface="Arial" pitchFamily="34" charset="0"/>
                <a:cs typeface="Arial" pitchFamily="34" charset="0"/>
              </a:rPr>
              <a:t>n -  velocity of the medium</a:t>
            </a:r>
          </a:p>
        </p:txBody>
      </p:sp>
      <p:pic>
        <p:nvPicPr>
          <p:cNvPr id="3074" name="Picture 2" descr="C:\Users\DR\Desktop\eqn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4345" y="2362201"/>
            <a:ext cx="2971799" cy="61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7310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Two-Part Thermo anemometer</a:t>
            </a:r>
          </a:p>
        </p:txBody>
      </p:sp>
      <p:sp>
        <p:nvSpPr>
          <p:cNvPr id="3" name="Content Placeholder 2"/>
          <p:cNvSpPr>
            <a:spLocks noGrp="1"/>
          </p:cNvSpPr>
          <p:nvPr>
            <p:ph idx="1"/>
          </p:nvPr>
        </p:nvSpPr>
        <p:spPr>
          <a:xfrm>
            <a:off x="1981200" y="1447801"/>
            <a:ext cx="8229600" cy="4525963"/>
          </a:xfrm>
        </p:spPr>
        <p:txBody>
          <a:bodyPr>
            <a:noAutofit/>
          </a:bodyPr>
          <a:lstStyle/>
          <a:p>
            <a:pPr>
              <a:buFont typeface="Wingdings" pitchFamily="2" charset="2"/>
              <a:buChar char="§"/>
            </a:pPr>
            <a:r>
              <a:rPr lang="en-US" sz="2400" dirty="0">
                <a:latin typeface="Arial" pitchFamily="34" charset="0"/>
                <a:cs typeface="Arial" pitchFamily="34" charset="0"/>
              </a:rPr>
              <a:t>Three functions should be accomplished by the sensor: measuring temperature of the flowing media, heating the media, and monitoring the cooling effect caused by the flow. </a:t>
            </a:r>
          </a:p>
          <a:p>
            <a:pPr>
              <a:buFont typeface="Wingdings" pitchFamily="2" charset="2"/>
              <a:buChar char="§"/>
            </a:pPr>
            <a:r>
              <a:rPr lang="en-US" sz="2400" dirty="0">
                <a:latin typeface="Arial" pitchFamily="34" charset="0"/>
                <a:cs typeface="Arial" pitchFamily="34" charset="0"/>
              </a:rPr>
              <a:t>Figure-5 shows a two-part thermo anemometer where</a:t>
            </a:r>
          </a:p>
          <a:p>
            <a:pPr marL="0" indent="0">
              <a:buNone/>
            </a:pPr>
            <a:r>
              <a:rPr lang="en-US" sz="2400" dirty="0">
                <a:latin typeface="Arial" pitchFamily="34" charset="0"/>
                <a:cs typeface="Arial" pitchFamily="34" charset="0"/>
              </a:rPr>
              <a:t>    one part is the media temperature reference sensor S,</a:t>
            </a:r>
          </a:p>
          <a:p>
            <a:pPr marL="0" indent="0">
              <a:buNone/>
            </a:pPr>
            <a:r>
              <a:rPr lang="en-US" sz="2400" dirty="0">
                <a:latin typeface="Arial" pitchFamily="34" charset="0"/>
                <a:cs typeface="Arial" pitchFamily="34" charset="0"/>
              </a:rPr>
              <a:t>    while the other part is a combination</a:t>
            </a:r>
          </a:p>
          <a:p>
            <a:pPr marL="0" indent="0">
              <a:buNone/>
            </a:pPr>
            <a:r>
              <a:rPr lang="en-US" sz="2400" dirty="0">
                <a:latin typeface="Arial" pitchFamily="34" charset="0"/>
                <a:cs typeface="Arial" pitchFamily="34" charset="0"/>
              </a:rPr>
              <a:t>    of the heating H and temperature </a:t>
            </a:r>
          </a:p>
          <a:p>
            <a:pPr marL="0" indent="0">
              <a:buNone/>
            </a:pPr>
            <a:r>
              <a:rPr lang="en-US" sz="2400" dirty="0">
                <a:latin typeface="Arial" pitchFamily="34" charset="0"/>
                <a:cs typeface="Arial" pitchFamily="34" charset="0"/>
              </a:rPr>
              <a:t>    sensing S2 elements that are kept </a:t>
            </a:r>
          </a:p>
          <a:p>
            <a:pPr marL="0" indent="0">
              <a:buNone/>
            </a:pPr>
            <a:r>
              <a:rPr lang="en-US" sz="2400" dirty="0">
                <a:latin typeface="Arial" pitchFamily="34" charset="0"/>
                <a:cs typeface="Arial" pitchFamily="34" charset="0"/>
              </a:rPr>
              <a:t>    in an intimate thermal coupling with </a:t>
            </a:r>
          </a:p>
          <a:p>
            <a:pPr marL="0" indent="0">
              <a:buNone/>
            </a:pPr>
            <a:r>
              <a:rPr lang="en-US" sz="2400" dirty="0">
                <a:latin typeface="Arial" pitchFamily="34" charset="0"/>
                <a:cs typeface="Arial" pitchFamily="34" charset="0"/>
              </a:rPr>
              <a:t>    each other.</a:t>
            </a:r>
          </a:p>
        </p:txBody>
      </p:sp>
      <p:pic>
        <p:nvPicPr>
          <p:cNvPr id="4100" name="Picture 4" descr="C:\Users\DR\Desktop\img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8182" y="3948567"/>
            <a:ext cx="2609850" cy="9810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543801" y="5192096"/>
            <a:ext cx="2971799" cy="646331"/>
          </a:xfrm>
          <a:prstGeom prst="rect">
            <a:avLst/>
          </a:prstGeom>
          <a:noFill/>
        </p:spPr>
        <p:txBody>
          <a:bodyPr wrap="square" rtlCol="0">
            <a:spAutoFit/>
          </a:bodyPr>
          <a:lstStyle/>
          <a:p>
            <a:r>
              <a:rPr lang="en-US" dirty="0"/>
              <a:t>Fig. 5 Two-part thermo anemometer probe</a:t>
            </a:r>
          </a:p>
        </p:txBody>
      </p:sp>
    </p:spTree>
    <p:extLst>
      <p:ext uri="{BB962C8B-B14F-4D97-AF65-F5344CB8AC3E}">
        <p14:creationId xmlns:p14="http://schemas.microsoft.com/office/powerpoint/2010/main" val="3164247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Microflow</a:t>
            </a:r>
            <a:r>
              <a:rPr lang="en-US" dirty="0"/>
              <a:t> Thermal Transport Sensors</a:t>
            </a:r>
          </a:p>
        </p:txBody>
      </p:sp>
      <p:sp>
        <p:nvSpPr>
          <p:cNvPr id="3" name="Content Placeholder 2"/>
          <p:cNvSpPr>
            <a:spLocks noGrp="1"/>
          </p:cNvSpPr>
          <p:nvPr>
            <p:ph idx="1"/>
          </p:nvPr>
        </p:nvSpPr>
        <p:spPr/>
        <p:txBody>
          <a:bodyPr>
            <a:normAutofit/>
          </a:bodyPr>
          <a:lstStyle/>
          <a:p>
            <a:pPr>
              <a:buFont typeface="Wingdings" pitchFamily="2" charset="2"/>
              <a:buChar char="§"/>
            </a:pPr>
            <a:r>
              <a:rPr lang="en-US" sz="2400" dirty="0">
                <a:latin typeface="Arial" pitchFamily="34" charset="0"/>
                <a:cs typeface="Arial" pitchFamily="34" charset="0"/>
              </a:rPr>
              <a:t>A cantilever design of a </a:t>
            </a:r>
            <a:r>
              <a:rPr lang="en-US" sz="2400" dirty="0" err="1">
                <a:latin typeface="Arial" pitchFamily="34" charset="0"/>
                <a:cs typeface="Arial" pitchFamily="34" charset="0"/>
              </a:rPr>
              <a:t>microflow</a:t>
            </a:r>
            <a:r>
              <a:rPr lang="en-US" sz="2400" dirty="0">
                <a:latin typeface="Arial" pitchFamily="34" charset="0"/>
                <a:cs typeface="Arial" pitchFamily="34" charset="0"/>
              </a:rPr>
              <a:t> sensor is shown in Fig. 6. </a:t>
            </a:r>
          </a:p>
          <a:p>
            <a:pPr>
              <a:buFont typeface="Wingdings" pitchFamily="2" charset="2"/>
              <a:buChar char="§"/>
            </a:pPr>
            <a:r>
              <a:rPr lang="en-US" sz="2400" dirty="0">
                <a:latin typeface="Arial" pitchFamily="34" charset="0"/>
                <a:cs typeface="Arial" pitchFamily="34" charset="0"/>
              </a:rPr>
              <a:t>Thickness of the cantilever may be as low as 2 mm. It is fabricated in the form of a sandwich consisting of layers of field oxide, CVD oxide, and nitrate .</a:t>
            </a:r>
          </a:p>
          <a:p>
            <a:pPr>
              <a:buFont typeface="Wingdings" pitchFamily="2" charset="2"/>
              <a:buChar char="§"/>
            </a:pPr>
            <a:r>
              <a:rPr lang="en-US" sz="2400" dirty="0">
                <a:latin typeface="Arial" pitchFamily="34" charset="0"/>
                <a:cs typeface="Arial" pitchFamily="34" charset="0"/>
              </a:rPr>
              <a:t>The cantilever sensor is heated by an imbedded </a:t>
            </a:r>
          </a:p>
          <a:p>
            <a:pPr marL="0" indent="0">
              <a:buNone/>
            </a:pPr>
            <a:r>
              <a:rPr lang="en-US" sz="2400" dirty="0">
                <a:latin typeface="Arial" pitchFamily="34" charset="0"/>
                <a:cs typeface="Arial" pitchFamily="34" charset="0"/>
              </a:rPr>
              <a:t>    resistor with a rate of 26 K/</a:t>
            </a:r>
            <a:r>
              <a:rPr lang="en-US" sz="2400" dirty="0" err="1">
                <a:latin typeface="Arial" pitchFamily="34" charset="0"/>
                <a:cs typeface="Arial" pitchFamily="34" charset="0"/>
              </a:rPr>
              <a:t>mW</a:t>
            </a:r>
            <a:r>
              <a:rPr lang="en-US" sz="2400" dirty="0">
                <a:latin typeface="Arial" pitchFamily="34" charset="0"/>
                <a:cs typeface="Arial" pitchFamily="34" charset="0"/>
              </a:rPr>
              <a:t> </a:t>
            </a:r>
          </a:p>
          <a:p>
            <a:pPr marL="0" indent="0">
              <a:buNone/>
            </a:pPr>
            <a:r>
              <a:rPr lang="en-US" sz="2400" dirty="0">
                <a:latin typeface="Arial" pitchFamily="34" charset="0"/>
                <a:cs typeface="Arial" pitchFamily="34" charset="0"/>
              </a:rPr>
              <a:t>    of applied electric power, and </a:t>
            </a:r>
          </a:p>
          <a:p>
            <a:pPr marL="0" indent="0">
              <a:buNone/>
            </a:pPr>
            <a:r>
              <a:rPr lang="en-US" sz="2400" dirty="0">
                <a:latin typeface="Arial" pitchFamily="34" charset="0"/>
                <a:cs typeface="Arial" pitchFamily="34" charset="0"/>
              </a:rPr>
              <a:t>    a typical transfer function of the </a:t>
            </a:r>
          </a:p>
          <a:p>
            <a:pPr marL="0" indent="0">
              <a:buNone/>
            </a:pPr>
            <a:r>
              <a:rPr lang="en-US" sz="2400" dirty="0">
                <a:latin typeface="Arial" pitchFamily="34" charset="0"/>
                <a:cs typeface="Arial" pitchFamily="34" charset="0"/>
              </a:rPr>
              <a:t>    flow sensor has a negative slope</a:t>
            </a:r>
          </a:p>
          <a:p>
            <a:pPr marL="0" indent="0">
              <a:buNone/>
            </a:pPr>
            <a:r>
              <a:rPr lang="en-US" sz="2400" dirty="0">
                <a:latin typeface="Arial" pitchFamily="34" charset="0"/>
                <a:cs typeface="Arial" pitchFamily="34" charset="0"/>
              </a:rPr>
              <a:t>    of about 4 mV(/m/s).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3886200"/>
            <a:ext cx="347345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541566" y="5844578"/>
            <a:ext cx="3772892" cy="369332"/>
          </a:xfrm>
          <a:prstGeom prst="rect">
            <a:avLst/>
          </a:prstGeom>
          <a:noFill/>
        </p:spPr>
        <p:txBody>
          <a:bodyPr wrap="none" rtlCol="0">
            <a:spAutoFit/>
          </a:bodyPr>
          <a:lstStyle/>
          <a:p>
            <a:r>
              <a:rPr lang="en-US" dirty="0"/>
              <a:t>Fig-6 : </a:t>
            </a:r>
            <a:r>
              <a:rPr lang="en-US" dirty="0" err="1"/>
              <a:t>Micromachined</a:t>
            </a:r>
            <a:r>
              <a:rPr lang="en-US" dirty="0"/>
              <a:t> gas flow sensor</a:t>
            </a:r>
          </a:p>
        </p:txBody>
      </p:sp>
    </p:spTree>
    <p:extLst>
      <p:ext uri="{BB962C8B-B14F-4D97-AF65-F5344CB8AC3E}">
        <p14:creationId xmlns:p14="http://schemas.microsoft.com/office/powerpoint/2010/main" val="3494713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Microflow</a:t>
            </a:r>
            <a:r>
              <a:rPr lang="en-US" dirty="0"/>
              <a:t> Thermal Transport Sensors</a:t>
            </a:r>
          </a:p>
        </p:txBody>
      </p:sp>
      <p:sp>
        <p:nvSpPr>
          <p:cNvPr id="3" name="Content Placeholder 2"/>
          <p:cNvSpPr>
            <a:spLocks noGrp="1"/>
          </p:cNvSpPr>
          <p:nvPr>
            <p:ph idx="1"/>
          </p:nvPr>
        </p:nvSpPr>
        <p:spPr/>
        <p:txBody>
          <a:bodyPr>
            <a:noAutofit/>
          </a:bodyPr>
          <a:lstStyle/>
          <a:p>
            <a:pPr>
              <a:buFont typeface="Wingdings" pitchFamily="2" charset="2"/>
              <a:buChar char="§"/>
            </a:pPr>
            <a:r>
              <a:rPr lang="en-US" sz="2400" dirty="0">
                <a:latin typeface="Arial" pitchFamily="34" charset="0"/>
                <a:cs typeface="Arial" pitchFamily="34" charset="0"/>
              </a:rPr>
              <a:t>The heat is removed from the sensor by three means: conductance </a:t>
            </a:r>
            <a:r>
              <a:rPr lang="en-US" sz="2400" dirty="0" err="1">
                <a:latin typeface="Arial" pitchFamily="34" charset="0"/>
                <a:cs typeface="Arial" pitchFamily="34" charset="0"/>
              </a:rPr>
              <a:t>Lb</a:t>
            </a:r>
            <a:r>
              <a:rPr lang="en-US" sz="2400" dirty="0">
                <a:latin typeface="Arial" pitchFamily="34" charset="0"/>
                <a:cs typeface="Arial" pitchFamily="34" charset="0"/>
              </a:rPr>
              <a:t> through the cantilever beam, gas flow h(v) and thermal radiation, which is governed by the Stefan–Boltzmann law:</a:t>
            </a:r>
          </a:p>
          <a:p>
            <a:pPr marL="0" indent="0">
              <a:buNone/>
            </a:pPr>
            <a:r>
              <a:rPr lang="en-US" sz="2400" dirty="0">
                <a:latin typeface="Arial" pitchFamily="34" charset="0"/>
                <a:cs typeface="Arial" pitchFamily="34" charset="0"/>
              </a:rPr>
              <a:t>    </a:t>
            </a:r>
          </a:p>
          <a:p>
            <a:pPr marL="0" indent="0">
              <a:buNone/>
            </a:pPr>
            <a:r>
              <a:rPr lang="en-US" sz="2400" dirty="0">
                <a:latin typeface="Arial" pitchFamily="34" charset="0"/>
                <a:cs typeface="Arial" pitchFamily="34" charset="0"/>
              </a:rPr>
              <a:t> where,</a:t>
            </a:r>
          </a:p>
          <a:p>
            <a:pPr>
              <a:buFont typeface="Wingdings" pitchFamily="2" charset="2"/>
              <a:buChar char="Ø"/>
            </a:pPr>
            <a:r>
              <a:rPr lang="en-US" sz="2400">
                <a:latin typeface="Arial" pitchFamily="34" charset="0"/>
                <a:cs typeface="Arial" pitchFamily="34" charset="0"/>
              </a:rPr>
              <a:t>σ </a:t>
            </a:r>
            <a:r>
              <a:rPr lang="en-US" sz="2400" dirty="0">
                <a:latin typeface="Arial" pitchFamily="34" charset="0"/>
                <a:cs typeface="Arial" pitchFamily="34" charset="0"/>
              </a:rPr>
              <a:t>is the Stefan–Boltzmann constant, </a:t>
            </a:r>
          </a:p>
          <a:p>
            <a:pPr>
              <a:buFont typeface="Wingdings" pitchFamily="2" charset="2"/>
              <a:buChar char="Ø"/>
            </a:pPr>
            <a:r>
              <a:rPr lang="en-US" sz="2400" dirty="0">
                <a:latin typeface="Arial" pitchFamily="34" charset="0"/>
                <a:cs typeface="Arial" pitchFamily="34" charset="0"/>
              </a:rPr>
              <a:t>a is the area along which the beam-to-gas heat transfer occurs, </a:t>
            </a:r>
          </a:p>
          <a:p>
            <a:pPr>
              <a:buFont typeface="Wingdings" pitchFamily="2" charset="2"/>
              <a:buChar char="Ø"/>
            </a:pPr>
            <a:r>
              <a:rPr lang="en-US" sz="2400" dirty="0">
                <a:latin typeface="Arial" pitchFamily="34" charset="0"/>
                <a:cs typeface="Arial" pitchFamily="34" charset="0"/>
              </a:rPr>
              <a:t>ϵ is surface emissivity, and </a:t>
            </a:r>
          </a:p>
          <a:p>
            <a:pPr>
              <a:buFont typeface="Wingdings" pitchFamily="2" charset="2"/>
              <a:buChar char="Ø"/>
            </a:pPr>
            <a:r>
              <a:rPr lang="en-US" sz="2400" dirty="0">
                <a:latin typeface="Arial" pitchFamily="34" charset="0"/>
                <a:cs typeface="Arial" pitchFamily="34" charset="0"/>
              </a:rPr>
              <a:t>v is the gas velocity.</a:t>
            </a:r>
          </a:p>
        </p:txBody>
      </p:sp>
      <p:pic>
        <p:nvPicPr>
          <p:cNvPr id="6147" name="Picture 3" descr="C:\Users\DR\Desktop\eqn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8205" y="3276600"/>
            <a:ext cx="35433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8951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Coriolis Mass Flow Sensors</a:t>
            </a:r>
            <a:endParaRPr lang="en-US" dirty="0"/>
          </a:p>
        </p:txBody>
      </p:sp>
      <p:sp>
        <p:nvSpPr>
          <p:cNvPr id="3" name="Content Placeholder 2"/>
          <p:cNvSpPr>
            <a:spLocks noGrp="1"/>
          </p:cNvSpPr>
          <p:nvPr>
            <p:ph idx="1"/>
          </p:nvPr>
        </p:nvSpPr>
        <p:spPr/>
        <p:txBody>
          <a:bodyPr>
            <a:normAutofit/>
          </a:bodyPr>
          <a:lstStyle/>
          <a:p>
            <a:r>
              <a:rPr lang="en-US" dirty="0"/>
              <a:t>Coriolis flowmeters measure flow of mass directly, as opposed to those </a:t>
            </a:r>
            <a:r>
              <a:rPr lang="en-US" dirty="0" smtClean="0"/>
              <a:t>that measure </a:t>
            </a:r>
            <a:r>
              <a:rPr lang="en-US" dirty="0"/>
              <a:t>velocity or </a:t>
            </a:r>
            <a:r>
              <a:rPr lang="en-US" dirty="0" smtClean="0"/>
              <a:t>volume.</a:t>
            </a:r>
          </a:p>
          <a:p>
            <a:r>
              <a:rPr lang="en-US" dirty="0"/>
              <a:t>Coriolis flowmeters are virtually unaffected </a:t>
            </a:r>
            <a:r>
              <a:rPr lang="en-US" dirty="0" smtClean="0"/>
              <a:t>by the </a:t>
            </a:r>
            <a:r>
              <a:rPr lang="en-US" dirty="0"/>
              <a:t>fluid pressure, temperature, viscosity, and density</a:t>
            </a:r>
            <a:r>
              <a:rPr lang="en-US" dirty="0" smtClean="0"/>
              <a:t>.</a:t>
            </a:r>
          </a:p>
          <a:p>
            <a:r>
              <a:rPr lang="en-US" dirty="0"/>
              <a:t>As a result, Coriolis </a:t>
            </a:r>
            <a:r>
              <a:rPr lang="en-US" dirty="0" smtClean="0"/>
              <a:t>meters can </a:t>
            </a:r>
            <a:r>
              <a:rPr lang="en-US" dirty="0"/>
              <a:t>be used without recalibration and without compensating for parameters </a:t>
            </a:r>
            <a:r>
              <a:rPr lang="en-US" dirty="0" smtClean="0"/>
              <a:t>specific to </a:t>
            </a:r>
            <a:r>
              <a:rPr lang="en-US" dirty="0"/>
              <a:t>a particular type of fluid. </a:t>
            </a:r>
          </a:p>
          <a:p>
            <a:r>
              <a:rPr lang="en-US" dirty="0" smtClean="0"/>
              <a:t>While </a:t>
            </a:r>
            <a:r>
              <a:rPr lang="en-US" dirty="0"/>
              <a:t>these meters were used mainly for liquids </a:t>
            </a:r>
            <a:r>
              <a:rPr lang="en-US" dirty="0" smtClean="0"/>
              <a:t>when they </a:t>
            </a:r>
            <a:r>
              <a:rPr lang="en-US" dirty="0"/>
              <a:t>were first introduced, they have become adaptable for the gas applications.</a:t>
            </a:r>
          </a:p>
        </p:txBody>
      </p:sp>
    </p:spTree>
    <p:extLst>
      <p:ext uri="{BB962C8B-B14F-4D97-AF65-F5344CB8AC3E}">
        <p14:creationId xmlns:p14="http://schemas.microsoft.com/office/powerpoint/2010/main" val="498508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Coriolis Mass Flow Sensors</a:t>
            </a:r>
            <a:endParaRPr lang="en-US" dirty="0"/>
          </a:p>
        </p:txBody>
      </p:sp>
      <p:sp>
        <p:nvSpPr>
          <p:cNvPr id="3" name="Content Placeholder 2"/>
          <p:cNvSpPr>
            <a:spLocks noGrp="1"/>
          </p:cNvSpPr>
          <p:nvPr>
            <p:ph idx="1"/>
          </p:nvPr>
        </p:nvSpPr>
        <p:spPr/>
        <p:txBody>
          <a:bodyPr>
            <a:normAutofit/>
          </a:bodyPr>
          <a:lstStyle/>
          <a:p>
            <a:r>
              <a:rPr lang="en-US" dirty="0"/>
              <a:t>Coriolis flowmeters are named after Gaspard G. Coriolis (1792–1843), a </a:t>
            </a:r>
            <a:r>
              <a:rPr lang="en-US" dirty="0" smtClean="0"/>
              <a:t>French civil </a:t>
            </a:r>
            <a:r>
              <a:rPr lang="en-US" dirty="0"/>
              <a:t>engineer and physicist. </a:t>
            </a:r>
            <a:endParaRPr lang="en-US" dirty="0" smtClean="0"/>
          </a:p>
          <a:p>
            <a:r>
              <a:rPr lang="en-US" dirty="0" smtClean="0"/>
              <a:t>A </a:t>
            </a:r>
            <a:r>
              <a:rPr lang="en-US" dirty="0"/>
              <a:t>Coriolis sensor typically consists of one or </a:t>
            </a:r>
            <a:r>
              <a:rPr lang="en-US" dirty="0" err="1" smtClean="0"/>
              <a:t>twovibrating</a:t>
            </a:r>
            <a:r>
              <a:rPr lang="en-US" dirty="0" smtClean="0"/>
              <a:t> </a:t>
            </a:r>
            <a:r>
              <a:rPr lang="en-US" dirty="0"/>
              <a:t>tubes with an inlet and an outlet.</a:t>
            </a:r>
          </a:p>
        </p:txBody>
      </p:sp>
    </p:spTree>
    <p:extLst>
      <p:ext uri="{BB962C8B-B14F-4D97-AF65-F5344CB8AC3E}">
        <p14:creationId xmlns:p14="http://schemas.microsoft.com/office/powerpoint/2010/main" val="1393969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Drag Force Sensors</a:t>
            </a:r>
            <a:endParaRPr lang="en-US" dirty="0"/>
          </a:p>
        </p:txBody>
      </p:sp>
      <p:sp>
        <p:nvSpPr>
          <p:cNvPr id="3" name="Content Placeholder 2"/>
          <p:cNvSpPr>
            <a:spLocks noGrp="1"/>
          </p:cNvSpPr>
          <p:nvPr>
            <p:ph idx="1"/>
          </p:nvPr>
        </p:nvSpPr>
        <p:spPr>
          <a:xfrm>
            <a:off x="838199" y="1825625"/>
            <a:ext cx="7634289" cy="4351338"/>
          </a:xfrm>
        </p:spPr>
        <p:txBody>
          <a:bodyPr>
            <a:normAutofit fontScale="92500" lnSpcReduction="10000"/>
          </a:bodyPr>
          <a:lstStyle/>
          <a:p>
            <a:r>
              <a:rPr lang="en-US" dirty="0" smtClean="0"/>
              <a:t>The Applications of Drag Force Sensors include </a:t>
            </a:r>
            <a:r>
              <a:rPr lang="en-US" b="1" dirty="0" smtClean="0"/>
              <a:t>environmental monitoring</a:t>
            </a:r>
            <a:r>
              <a:rPr lang="en-US" dirty="0" smtClean="0"/>
              <a:t>, </a:t>
            </a:r>
            <a:r>
              <a:rPr lang="en-US" b="1" dirty="0" smtClean="0"/>
              <a:t>meteorology</a:t>
            </a:r>
            <a:r>
              <a:rPr lang="en-US" b="1" dirty="0"/>
              <a:t>, hydrology</a:t>
            </a:r>
            <a:r>
              <a:rPr lang="en-US" dirty="0"/>
              <a:t>, and </a:t>
            </a:r>
            <a:r>
              <a:rPr lang="en-US" b="1" dirty="0"/>
              <a:t>maritime</a:t>
            </a:r>
            <a:r>
              <a:rPr lang="en-US" dirty="0"/>
              <a:t> studies to measure speeds </a:t>
            </a:r>
            <a:r>
              <a:rPr lang="en-US" dirty="0" smtClean="0"/>
              <a:t>of air </a:t>
            </a:r>
            <a:r>
              <a:rPr lang="en-US" dirty="0"/>
              <a:t>or water flow and turbulence close to </a:t>
            </a:r>
            <a:r>
              <a:rPr lang="en-US" dirty="0" smtClean="0"/>
              <a:t>surface.</a:t>
            </a:r>
          </a:p>
          <a:p>
            <a:r>
              <a:rPr lang="en-US" dirty="0" smtClean="0"/>
              <a:t>Because </a:t>
            </a:r>
            <a:r>
              <a:rPr lang="en-US" dirty="0"/>
              <a:t>w</a:t>
            </a:r>
            <a:r>
              <a:rPr lang="en-US" dirty="0" smtClean="0"/>
              <a:t>hen </a:t>
            </a:r>
            <a:r>
              <a:rPr lang="en-US" dirty="0"/>
              <a:t>fluid motion is sporadic, multidirectional, and turbulent, a drag force </a:t>
            </a:r>
            <a:r>
              <a:rPr lang="en-US" dirty="0" smtClean="0"/>
              <a:t>flow sensor </a:t>
            </a:r>
            <a:r>
              <a:rPr lang="en-US" dirty="0"/>
              <a:t>may be quite efficient.</a:t>
            </a:r>
            <a:endParaRPr lang="en-US" dirty="0" smtClean="0"/>
          </a:p>
          <a:p>
            <a:r>
              <a:rPr lang="en-US" dirty="0"/>
              <a:t>In the flowmeter, a </a:t>
            </a:r>
            <a:r>
              <a:rPr lang="en-US" dirty="0" smtClean="0"/>
              <a:t>solid object </a:t>
            </a:r>
            <a:r>
              <a:rPr lang="en-US" dirty="0"/>
              <a:t>known as a drag element or target is exposed to the flow of fluid. The </a:t>
            </a:r>
            <a:r>
              <a:rPr lang="en-US" dirty="0" smtClean="0"/>
              <a:t>force exerted </a:t>
            </a:r>
            <a:r>
              <a:rPr lang="en-US" dirty="0"/>
              <a:t>by the fluid on the drag element is measured and converted to an </a:t>
            </a:r>
            <a:r>
              <a:rPr lang="en-US" dirty="0" smtClean="0"/>
              <a:t>electrical signal </a:t>
            </a:r>
            <a:r>
              <a:rPr lang="en-US" dirty="0"/>
              <a:t>indicative of value for speed of flow.</a:t>
            </a:r>
          </a:p>
        </p:txBody>
      </p:sp>
      <p:pic>
        <p:nvPicPr>
          <p:cNvPr id="4" name="Picture 3"/>
          <p:cNvPicPr>
            <a:picLocks noChangeAspect="1"/>
          </p:cNvPicPr>
          <p:nvPr/>
        </p:nvPicPr>
        <p:blipFill>
          <a:blip r:embed="rId2"/>
          <a:stretch>
            <a:fillRect/>
          </a:stretch>
        </p:blipFill>
        <p:spPr>
          <a:xfrm>
            <a:off x="8472488" y="485775"/>
            <a:ext cx="3719512" cy="4271963"/>
          </a:xfrm>
          <a:prstGeom prst="rect">
            <a:avLst/>
          </a:prstGeom>
        </p:spPr>
      </p:pic>
      <p:pic>
        <p:nvPicPr>
          <p:cNvPr id="5" name="Picture 4"/>
          <p:cNvPicPr>
            <a:picLocks noChangeAspect="1"/>
          </p:cNvPicPr>
          <p:nvPr/>
        </p:nvPicPr>
        <p:blipFill>
          <a:blip r:embed="rId3"/>
          <a:stretch>
            <a:fillRect/>
          </a:stretch>
        </p:blipFill>
        <p:spPr>
          <a:xfrm>
            <a:off x="9424986" y="5014913"/>
            <a:ext cx="1719264" cy="876300"/>
          </a:xfrm>
          <a:prstGeom prst="rect">
            <a:avLst/>
          </a:prstGeom>
        </p:spPr>
      </p:pic>
    </p:spTree>
    <p:extLst>
      <p:ext uri="{BB962C8B-B14F-4D97-AF65-F5344CB8AC3E}">
        <p14:creationId xmlns:p14="http://schemas.microsoft.com/office/powerpoint/2010/main" val="7918428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838201"/>
            <a:ext cx="7772400" cy="1143000"/>
          </a:xfrm>
        </p:spPr>
        <p:txBody>
          <a:bodyPr/>
          <a:lstStyle/>
          <a:p>
            <a:r>
              <a:rPr lang="en-US" dirty="0">
                <a:latin typeface="Arial" pitchFamily="34" charset="0"/>
                <a:cs typeface="Arial" pitchFamily="34" charset="0"/>
              </a:rPr>
              <a:t>FLOW SENSOR</a:t>
            </a:r>
          </a:p>
        </p:txBody>
      </p:sp>
      <p:sp>
        <p:nvSpPr>
          <p:cNvPr id="3" name="Subtitle 2"/>
          <p:cNvSpPr>
            <a:spLocks noGrp="1"/>
          </p:cNvSpPr>
          <p:nvPr>
            <p:ph type="subTitle" idx="1"/>
          </p:nvPr>
        </p:nvSpPr>
        <p:spPr>
          <a:xfrm>
            <a:off x="2667000" y="2514600"/>
            <a:ext cx="6400800" cy="3810000"/>
          </a:xfrm>
        </p:spPr>
        <p:txBody>
          <a:bodyPr>
            <a:normAutofit/>
          </a:bodyPr>
          <a:lstStyle/>
          <a:p>
            <a:pPr marL="457200" indent="-457200" algn="l">
              <a:buFont typeface="Wingdings" pitchFamily="2" charset="2"/>
              <a:buChar char="§"/>
            </a:pPr>
            <a:r>
              <a:rPr lang="en-US" dirty="0">
                <a:solidFill>
                  <a:schemeClr val="tx1"/>
                </a:solidFill>
                <a:latin typeface="Arial" pitchFamily="34" charset="0"/>
                <a:cs typeface="Arial" pitchFamily="34" charset="0"/>
              </a:rPr>
              <a:t>Basics of Flow Dynamics</a:t>
            </a:r>
          </a:p>
          <a:p>
            <a:pPr marL="457200" indent="-457200" algn="l">
              <a:buFont typeface="Wingdings" pitchFamily="2" charset="2"/>
              <a:buChar char="§"/>
            </a:pPr>
            <a:r>
              <a:rPr lang="en-US" dirty="0">
                <a:solidFill>
                  <a:schemeClr val="tx1"/>
                </a:solidFill>
                <a:latin typeface="Arial" pitchFamily="34" charset="0"/>
                <a:cs typeface="Arial" pitchFamily="34" charset="0"/>
              </a:rPr>
              <a:t>Pressure Gradient Technique</a:t>
            </a:r>
          </a:p>
          <a:p>
            <a:pPr marL="457200" indent="-457200" algn="l">
              <a:buFont typeface="Wingdings" pitchFamily="2" charset="2"/>
              <a:buChar char="§"/>
            </a:pPr>
            <a:r>
              <a:rPr lang="en-US" dirty="0">
                <a:solidFill>
                  <a:schemeClr val="tx1"/>
                </a:solidFill>
                <a:latin typeface="Arial" pitchFamily="34" charset="0"/>
                <a:cs typeface="Arial" pitchFamily="34" charset="0"/>
              </a:rPr>
              <a:t>Thermal Transport Sensors</a:t>
            </a:r>
          </a:p>
          <a:p>
            <a:pPr marL="914400" lvl="1" indent="-457200" algn="l">
              <a:buFont typeface="Wingdings" pitchFamily="2" charset="2"/>
              <a:buChar char="Ø"/>
            </a:pPr>
            <a:r>
              <a:rPr lang="en-US" dirty="0">
                <a:solidFill>
                  <a:schemeClr val="tx1"/>
                </a:solidFill>
                <a:latin typeface="Arial" pitchFamily="34" charset="0"/>
                <a:cs typeface="Arial" pitchFamily="34" charset="0"/>
              </a:rPr>
              <a:t>Hot-Wire Anemometers</a:t>
            </a:r>
          </a:p>
          <a:p>
            <a:pPr marL="914400" lvl="1" indent="-457200" algn="l">
              <a:buFont typeface="Wingdings" pitchFamily="2" charset="2"/>
              <a:buChar char="Ø"/>
            </a:pPr>
            <a:r>
              <a:rPr lang="en-US" dirty="0">
                <a:solidFill>
                  <a:schemeClr val="tx1"/>
                </a:solidFill>
                <a:latin typeface="Arial" pitchFamily="34" charset="0"/>
                <a:cs typeface="Arial" pitchFamily="34" charset="0"/>
              </a:rPr>
              <a:t>Three-Part Thermo anemometer</a:t>
            </a:r>
          </a:p>
          <a:p>
            <a:pPr marL="914400" lvl="1" indent="-457200" algn="l">
              <a:buFont typeface="Wingdings" pitchFamily="2" charset="2"/>
              <a:buChar char="Ø"/>
            </a:pPr>
            <a:r>
              <a:rPr lang="en-US" dirty="0">
                <a:solidFill>
                  <a:schemeClr val="tx1"/>
                </a:solidFill>
                <a:latin typeface="Arial" pitchFamily="34" charset="0"/>
                <a:cs typeface="Arial" pitchFamily="34" charset="0"/>
              </a:rPr>
              <a:t>Two-Part Thermo anemometer</a:t>
            </a:r>
          </a:p>
          <a:p>
            <a:pPr marL="914400" lvl="1" indent="-457200" algn="l">
              <a:buFont typeface="Wingdings" pitchFamily="2" charset="2"/>
              <a:buChar char="Ø"/>
            </a:pPr>
            <a:r>
              <a:rPr lang="en-US" dirty="0">
                <a:solidFill>
                  <a:schemeClr val="tx1"/>
                </a:solidFill>
                <a:latin typeface="Arial" pitchFamily="34" charset="0"/>
                <a:cs typeface="Arial" pitchFamily="34" charset="0"/>
              </a:rPr>
              <a:t>Micro flow Thermal Transport Sensors</a:t>
            </a:r>
          </a:p>
          <a:p>
            <a:pPr algn="l"/>
            <a:endParaRPr lang="en-US" dirty="0"/>
          </a:p>
        </p:txBody>
      </p:sp>
    </p:spTree>
    <p:extLst>
      <p:ext uri="{BB962C8B-B14F-4D97-AF65-F5344CB8AC3E}">
        <p14:creationId xmlns:p14="http://schemas.microsoft.com/office/powerpoint/2010/main" val="2719563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Drag Force Sensors</a:t>
            </a:r>
            <a:endParaRPr lang="en-US" dirty="0"/>
          </a:p>
        </p:txBody>
      </p:sp>
      <p:sp>
        <p:nvSpPr>
          <p:cNvPr id="3" name="Content Placeholder 2"/>
          <p:cNvSpPr>
            <a:spLocks noGrp="1"/>
          </p:cNvSpPr>
          <p:nvPr>
            <p:ph idx="1"/>
          </p:nvPr>
        </p:nvSpPr>
        <p:spPr>
          <a:xfrm>
            <a:off x="838199" y="1825625"/>
            <a:ext cx="7634289" cy="4351338"/>
          </a:xfrm>
        </p:spPr>
        <p:txBody>
          <a:bodyPr>
            <a:normAutofit fontScale="92500" lnSpcReduction="10000"/>
          </a:bodyPr>
          <a:lstStyle/>
          <a:p>
            <a:r>
              <a:rPr lang="en-US" dirty="0"/>
              <a:t>An important advantage of the </a:t>
            </a:r>
            <a:r>
              <a:rPr lang="en-US" dirty="0" smtClean="0"/>
              <a:t>drag sensor </a:t>
            </a:r>
            <a:r>
              <a:rPr lang="en-US" dirty="0"/>
              <a:t>is that it can be made to generate a measurement of flow in two </a:t>
            </a:r>
            <a:r>
              <a:rPr lang="en-US" dirty="0" smtClean="0"/>
              <a:t>dimensions, or </a:t>
            </a:r>
            <a:r>
              <a:rPr lang="en-US" dirty="0"/>
              <a:t>even in three dimensions, as well as of flow speed. </a:t>
            </a:r>
            <a:endParaRPr lang="en-US" dirty="0" smtClean="0"/>
          </a:p>
          <a:p>
            <a:r>
              <a:rPr lang="en-US" dirty="0" smtClean="0"/>
              <a:t>To </a:t>
            </a:r>
            <a:r>
              <a:rPr lang="en-US" dirty="0"/>
              <a:t>implement feature, </a:t>
            </a:r>
            <a:r>
              <a:rPr lang="en-US" dirty="0" smtClean="0"/>
              <a:t>the drag </a:t>
            </a:r>
            <a:r>
              <a:rPr lang="en-US" dirty="0"/>
              <a:t>element must be symmetrical in the appropriate number of dimensions. </a:t>
            </a:r>
            <a:r>
              <a:rPr lang="en-US" dirty="0" smtClean="0"/>
              <a:t>These flowmeters </a:t>
            </a:r>
            <a:r>
              <a:rPr lang="en-US" dirty="0"/>
              <a:t>have been used by industry, utilities, aerospace, and research </a:t>
            </a:r>
            <a:r>
              <a:rPr lang="en-US" dirty="0" smtClean="0"/>
              <a:t>laboratories to </a:t>
            </a:r>
            <a:r>
              <a:rPr lang="en-US" dirty="0"/>
              <a:t>measure the flow of </a:t>
            </a:r>
            <a:r>
              <a:rPr lang="en-US" dirty="0" err="1"/>
              <a:t>uni</a:t>
            </a:r>
            <a:r>
              <a:rPr lang="en-US" dirty="0"/>
              <a:t>- and bi-directional liquids (including cryogenic</a:t>
            </a:r>
            <a:r>
              <a:rPr lang="en-US" dirty="0" smtClean="0"/>
              <a:t>), gases</a:t>
            </a:r>
            <a:r>
              <a:rPr lang="en-US" dirty="0"/>
              <a:t>, and steam (both saturated and superheated) for nearly half a century.</a:t>
            </a:r>
          </a:p>
        </p:txBody>
      </p:sp>
      <p:pic>
        <p:nvPicPr>
          <p:cNvPr id="4" name="Picture 3"/>
          <p:cNvPicPr>
            <a:picLocks noChangeAspect="1"/>
          </p:cNvPicPr>
          <p:nvPr/>
        </p:nvPicPr>
        <p:blipFill>
          <a:blip r:embed="rId2"/>
          <a:stretch>
            <a:fillRect/>
          </a:stretch>
        </p:blipFill>
        <p:spPr>
          <a:xfrm>
            <a:off x="8472488" y="485775"/>
            <a:ext cx="3719512" cy="4271963"/>
          </a:xfrm>
          <a:prstGeom prst="rect">
            <a:avLst/>
          </a:prstGeom>
        </p:spPr>
      </p:pic>
      <p:pic>
        <p:nvPicPr>
          <p:cNvPr id="5" name="Picture 4"/>
          <p:cNvPicPr>
            <a:picLocks noChangeAspect="1"/>
          </p:cNvPicPr>
          <p:nvPr/>
        </p:nvPicPr>
        <p:blipFill>
          <a:blip r:embed="rId3"/>
          <a:stretch>
            <a:fillRect/>
          </a:stretch>
        </p:blipFill>
        <p:spPr>
          <a:xfrm>
            <a:off x="9424986" y="5014913"/>
            <a:ext cx="1719264" cy="876300"/>
          </a:xfrm>
          <a:prstGeom prst="rect">
            <a:avLst/>
          </a:prstGeom>
        </p:spPr>
      </p:pic>
    </p:spTree>
    <p:extLst>
      <p:ext uri="{BB962C8B-B14F-4D97-AF65-F5344CB8AC3E}">
        <p14:creationId xmlns:p14="http://schemas.microsoft.com/office/powerpoint/2010/main" val="20086629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Dust and Smoke Detectors</a:t>
            </a:r>
            <a:endParaRPr lang="en-US" dirty="0"/>
          </a:p>
        </p:txBody>
      </p:sp>
      <p:sp>
        <p:nvSpPr>
          <p:cNvPr id="3" name="Content Placeholder 2"/>
          <p:cNvSpPr>
            <a:spLocks noGrp="1"/>
          </p:cNvSpPr>
          <p:nvPr>
            <p:ph idx="1"/>
          </p:nvPr>
        </p:nvSpPr>
        <p:spPr>
          <a:xfrm>
            <a:off x="838200" y="1825625"/>
            <a:ext cx="8734425" cy="4351338"/>
          </a:xfrm>
        </p:spPr>
        <p:txBody>
          <a:bodyPr>
            <a:normAutofit/>
          </a:bodyPr>
          <a:lstStyle/>
          <a:p>
            <a:r>
              <a:rPr lang="en-US" dirty="0"/>
              <a:t>Smoke and air gas impurity sensors are intended for detecting presence of </a:t>
            </a:r>
            <a:r>
              <a:rPr lang="en-US" dirty="0" smtClean="0"/>
              <a:t>small airborne </a:t>
            </a:r>
            <a:r>
              <a:rPr lang="en-US" dirty="0"/>
              <a:t>particles and have wide range of applications</a:t>
            </a:r>
            <a:r>
              <a:rPr lang="en-US" dirty="0" smtClean="0"/>
              <a:t>.</a:t>
            </a:r>
          </a:p>
          <a:p>
            <a:r>
              <a:rPr lang="en-US" dirty="0"/>
              <a:t>Even though these </a:t>
            </a:r>
            <a:r>
              <a:rPr lang="en-US" dirty="0" smtClean="0"/>
              <a:t>detectors do </a:t>
            </a:r>
            <a:r>
              <a:rPr lang="en-US" dirty="0"/>
              <a:t>not monitor air flow, their operation essentially requires movement of </a:t>
            </a:r>
            <a:r>
              <a:rPr lang="en-US" dirty="0" smtClean="0"/>
              <a:t>gas through </a:t>
            </a:r>
            <a:r>
              <a:rPr lang="en-US" dirty="0"/>
              <a:t>the detection chamber of the sensor</a:t>
            </a:r>
            <a:r>
              <a:rPr lang="en-US" dirty="0" smtClean="0"/>
              <a:t>.</a:t>
            </a:r>
          </a:p>
          <a:p>
            <a:r>
              <a:rPr lang="en-US" dirty="0"/>
              <a:t>By far the most popular are </a:t>
            </a:r>
            <a:r>
              <a:rPr lang="en-US" dirty="0" smtClean="0"/>
              <a:t>the smoke </a:t>
            </a:r>
            <a:r>
              <a:rPr lang="en-US" dirty="0"/>
              <a:t>detectors. Such a detector is positioned on or near a </a:t>
            </a:r>
            <a:r>
              <a:rPr lang="en-US" dirty="0" smtClean="0"/>
              <a:t>ceiling.</a:t>
            </a:r>
          </a:p>
        </p:txBody>
      </p:sp>
      <p:pic>
        <p:nvPicPr>
          <p:cNvPr id="4" name="Picture 3"/>
          <p:cNvPicPr>
            <a:picLocks noChangeAspect="1"/>
          </p:cNvPicPr>
          <p:nvPr/>
        </p:nvPicPr>
        <p:blipFill>
          <a:blip r:embed="rId2"/>
          <a:stretch>
            <a:fillRect/>
          </a:stretch>
        </p:blipFill>
        <p:spPr>
          <a:xfrm>
            <a:off x="9572625" y="2001044"/>
            <a:ext cx="2357438" cy="3971131"/>
          </a:xfrm>
          <a:prstGeom prst="rect">
            <a:avLst/>
          </a:prstGeom>
        </p:spPr>
      </p:pic>
    </p:spTree>
    <p:extLst>
      <p:ext uri="{BB962C8B-B14F-4D97-AF65-F5344CB8AC3E}">
        <p14:creationId xmlns:p14="http://schemas.microsoft.com/office/powerpoint/2010/main" val="10190295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Breeze Sensor</a:t>
            </a:r>
            <a:endParaRPr lang="en-US" dirty="0"/>
          </a:p>
        </p:txBody>
      </p:sp>
      <p:sp>
        <p:nvSpPr>
          <p:cNvPr id="3" name="Content Placeholder 2"/>
          <p:cNvSpPr>
            <a:spLocks noGrp="1"/>
          </p:cNvSpPr>
          <p:nvPr>
            <p:ph idx="1"/>
          </p:nvPr>
        </p:nvSpPr>
        <p:spPr>
          <a:xfrm>
            <a:off x="838200" y="1825625"/>
            <a:ext cx="7948613" cy="4351338"/>
          </a:xfrm>
        </p:spPr>
        <p:txBody>
          <a:bodyPr/>
          <a:lstStyle/>
          <a:p>
            <a:r>
              <a:rPr lang="en-US" dirty="0"/>
              <a:t>In some applications, it is desirable just to merely detect a change in the air (or </a:t>
            </a:r>
            <a:r>
              <a:rPr lang="en-US" dirty="0" smtClean="0"/>
              <a:t>any other </a:t>
            </a:r>
            <a:r>
              <a:rPr lang="en-US" dirty="0"/>
              <a:t>gas for that matter) movement, rather than to measure its flow rate quantitatively</a:t>
            </a:r>
            <a:r>
              <a:rPr lang="en-US" dirty="0" smtClean="0"/>
              <a:t>.</a:t>
            </a:r>
          </a:p>
          <a:p>
            <a:r>
              <a:rPr lang="en-US" dirty="0"/>
              <a:t>This task can be accomplished by a breeze sensor, which produces an </a:t>
            </a:r>
            <a:r>
              <a:rPr lang="en-US" dirty="0" smtClean="0"/>
              <a:t>output transient </a:t>
            </a:r>
            <a:r>
              <a:rPr lang="en-US" dirty="0"/>
              <a:t>whenever the velocity of the gas flow happens to change</a:t>
            </a:r>
            <a:r>
              <a:rPr lang="en-US" dirty="0" smtClean="0"/>
              <a:t>.</a:t>
            </a:r>
          </a:p>
          <a:p>
            <a:r>
              <a:rPr lang="en-US" dirty="0"/>
              <a:t>One example </a:t>
            </a:r>
            <a:r>
              <a:rPr lang="en-US" dirty="0" smtClean="0"/>
              <a:t>of such </a:t>
            </a:r>
            <a:r>
              <a:rPr lang="en-US" dirty="0"/>
              <a:t>a device is a piezoelectric breeze sensor produced by Nippon Ceramic, Japan.</a:t>
            </a:r>
          </a:p>
        </p:txBody>
      </p:sp>
      <p:pic>
        <p:nvPicPr>
          <p:cNvPr id="4" name="Picture 3"/>
          <p:cNvPicPr>
            <a:picLocks noChangeAspect="1"/>
          </p:cNvPicPr>
          <p:nvPr/>
        </p:nvPicPr>
        <p:blipFill>
          <a:blip r:embed="rId2"/>
          <a:stretch>
            <a:fillRect/>
          </a:stretch>
        </p:blipFill>
        <p:spPr>
          <a:xfrm>
            <a:off x="8786813" y="2804831"/>
            <a:ext cx="3307807" cy="2581557"/>
          </a:xfrm>
          <a:prstGeom prst="rect">
            <a:avLst/>
          </a:prstGeom>
        </p:spPr>
      </p:pic>
    </p:spTree>
    <p:extLst>
      <p:ext uri="{BB962C8B-B14F-4D97-AF65-F5344CB8AC3E}">
        <p14:creationId xmlns:p14="http://schemas.microsoft.com/office/powerpoint/2010/main" val="30173534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Breeze Sensor</a:t>
            </a:r>
            <a:endParaRPr lang="en-US" dirty="0"/>
          </a:p>
        </p:txBody>
      </p:sp>
      <p:sp>
        <p:nvSpPr>
          <p:cNvPr id="3" name="Content Placeholder 2"/>
          <p:cNvSpPr>
            <a:spLocks noGrp="1"/>
          </p:cNvSpPr>
          <p:nvPr>
            <p:ph idx="1"/>
          </p:nvPr>
        </p:nvSpPr>
        <p:spPr>
          <a:xfrm>
            <a:off x="838200" y="1825625"/>
            <a:ext cx="8391525" cy="4351338"/>
          </a:xfrm>
        </p:spPr>
        <p:txBody>
          <a:bodyPr/>
          <a:lstStyle/>
          <a:p>
            <a:r>
              <a:rPr lang="en-US" dirty="0"/>
              <a:t>A sensor contains a pair of the piezoelectric (or pyroelectric) </a:t>
            </a:r>
            <a:r>
              <a:rPr lang="en-US" dirty="0" smtClean="0"/>
              <a:t>elements, where one is </a:t>
            </a:r>
            <a:r>
              <a:rPr lang="en-US" dirty="0"/>
              <a:t>exposed to ambient air and the other is protected by the encapsulating </a:t>
            </a:r>
            <a:r>
              <a:rPr lang="en-US" dirty="0" smtClean="0"/>
              <a:t>resin coating.</a:t>
            </a:r>
          </a:p>
          <a:p>
            <a:r>
              <a:rPr lang="en-US" dirty="0"/>
              <a:t>Two sensors are required for a differential compensation of variations </a:t>
            </a:r>
            <a:r>
              <a:rPr lang="en-US" dirty="0" smtClean="0"/>
              <a:t>in ambient temperature</a:t>
            </a:r>
            <a:r>
              <a:rPr lang="en-US" dirty="0"/>
              <a:t>.</a:t>
            </a:r>
            <a:endParaRPr lang="en-US" dirty="0" smtClean="0"/>
          </a:p>
        </p:txBody>
      </p:sp>
      <p:pic>
        <p:nvPicPr>
          <p:cNvPr id="4" name="Picture 3"/>
          <p:cNvPicPr>
            <a:picLocks noChangeAspect="1"/>
          </p:cNvPicPr>
          <p:nvPr/>
        </p:nvPicPr>
        <p:blipFill>
          <a:blip r:embed="rId2"/>
          <a:stretch>
            <a:fillRect/>
          </a:stretch>
        </p:blipFill>
        <p:spPr>
          <a:xfrm>
            <a:off x="8782051" y="2771775"/>
            <a:ext cx="3190875" cy="3759200"/>
          </a:xfrm>
          <a:prstGeom prst="rect">
            <a:avLst/>
          </a:prstGeom>
        </p:spPr>
      </p:pic>
    </p:spTree>
    <p:extLst>
      <p:ext uri="{BB962C8B-B14F-4D97-AF65-F5344CB8AC3E}">
        <p14:creationId xmlns:p14="http://schemas.microsoft.com/office/powerpoint/2010/main" val="9719747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Breeze Sensor</a:t>
            </a:r>
            <a:endParaRPr lang="en-US" dirty="0"/>
          </a:p>
        </p:txBody>
      </p:sp>
      <p:sp>
        <p:nvSpPr>
          <p:cNvPr id="3" name="Content Placeholder 2"/>
          <p:cNvSpPr>
            <a:spLocks noGrp="1"/>
          </p:cNvSpPr>
          <p:nvPr>
            <p:ph idx="1"/>
          </p:nvPr>
        </p:nvSpPr>
        <p:spPr>
          <a:xfrm>
            <a:off x="838200" y="1825624"/>
            <a:ext cx="7419975" cy="4632325"/>
          </a:xfrm>
        </p:spPr>
        <p:txBody>
          <a:bodyPr>
            <a:normAutofit lnSpcReduction="10000"/>
          </a:bodyPr>
          <a:lstStyle/>
          <a:p>
            <a:r>
              <a:rPr lang="en-US" dirty="0"/>
              <a:t>A piezo breeze sensor discloses increases in the velocity of the air or other gas to which it is exposed. The sensor contains two piezoelectric elements in a series-opposed circuit</a:t>
            </a:r>
            <a:r>
              <a:rPr lang="en-US" dirty="0" smtClean="0"/>
              <a:t>.</a:t>
            </a:r>
          </a:p>
          <a:p>
            <a:r>
              <a:rPr lang="en-US" dirty="0"/>
              <a:t>One element is exposed to the gas whose velocity is being monitored, the other is isolated from the gas</a:t>
            </a:r>
            <a:r>
              <a:rPr lang="en-US" dirty="0" smtClean="0"/>
              <a:t>.</a:t>
            </a:r>
          </a:p>
          <a:p>
            <a:r>
              <a:rPr lang="en-US" dirty="0"/>
              <a:t>When the gas is motionless, or its flow is relatively constant, charged air molecules at the surfaces of the element exposed to the gas are in balance with the free charge carriers and dipoles in the element</a:t>
            </a:r>
            <a:r>
              <a:rPr lang="en-US" dirty="0" smtClean="0"/>
              <a:t>.</a:t>
            </a:r>
            <a:endParaRPr lang="en-US" dirty="0"/>
          </a:p>
        </p:txBody>
      </p:sp>
      <p:pic>
        <p:nvPicPr>
          <p:cNvPr id="1026" name="Picture 2" descr="https://www.americanpiezo.com/blog/wp-content/uploads/breeze_sensor_1-300x22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8175" y="1690688"/>
            <a:ext cx="3827462" cy="389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0141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Breeze Sensor</a:t>
            </a:r>
            <a:endParaRPr lang="en-US" dirty="0"/>
          </a:p>
        </p:txBody>
      </p:sp>
      <p:sp>
        <p:nvSpPr>
          <p:cNvPr id="3" name="Content Placeholder 2"/>
          <p:cNvSpPr>
            <a:spLocks noGrp="1"/>
          </p:cNvSpPr>
          <p:nvPr>
            <p:ph idx="1"/>
          </p:nvPr>
        </p:nvSpPr>
        <p:spPr>
          <a:xfrm>
            <a:off x="838200" y="1825624"/>
            <a:ext cx="7419975" cy="4632325"/>
          </a:xfrm>
        </p:spPr>
        <p:txBody>
          <a:bodyPr>
            <a:normAutofit/>
          </a:bodyPr>
          <a:lstStyle/>
          <a:p>
            <a:r>
              <a:rPr lang="en-US" dirty="0"/>
              <a:t>The charge across the element is balanced and both elements generate the same electric charge. Voltage across the bias resistor is approximately zero</a:t>
            </a:r>
            <a:r>
              <a:rPr lang="en-US" dirty="0" smtClean="0"/>
              <a:t>.</a:t>
            </a:r>
          </a:p>
          <a:p>
            <a:r>
              <a:rPr lang="en-US" dirty="0"/>
              <a:t>When gas movement increases, however, the charges at the surfaces of the element exposed to the gas are removed from the surface at an increased rate, and the charge across the element is thrown out of balance. </a:t>
            </a:r>
            <a:endParaRPr lang="en-US" dirty="0" smtClean="0"/>
          </a:p>
          <a:p>
            <a:r>
              <a:rPr lang="en-US" dirty="0" smtClean="0"/>
              <a:t>A </a:t>
            </a:r>
            <a:r>
              <a:rPr lang="en-US" dirty="0"/>
              <a:t>voltage across the resistor indicates the two elements are no longer in balance.</a:t>
            </a:r>
          </a:p>
        </p:txBody>
      </p:sp>
      <p:pic>
        <p:nvPicPr>
          <p:cNvPr id="1026" name="Picture 2" descr="https://www.americanpiezo.com/blog/wp-content/uploads/breeze_sensor_1-300x22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8175" y="1690688"/>
            <a:ext cx="3827462" cy="389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944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Breeze Sensor</a:t>
            </a:r>
            <a:endParaRPr lang="en-US" dirty="0"/>
          </a:p>
        </p:txBody>
      </p:sp>
      <p:sp>
        <p:nvSpPr>
          <p:cNvPr id="4" name="Content Placeholder 3"/>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719138" y="1825625"/>
            <a:ext cx="5167312" cy="3975100"/>
          </a:xfrm>
          <a:prstGeom prst="rect">
            <a:avLst/>
          </a:prstGeom>
        </p:spPr>
      </p:pic>
      <p:pic>
        <p:nvPicPr>
          <p:cNvPr id="6" name="Picture 5"/>
          <p:cNvPicPr>
            <a:picLocks noChangeAspect="1"/>
          </p:cNvPicPr>
          <p:nvPr/>
        </p:nvPicPr>
        <p:blipFill>
          <a:blip r:embed="rId3"/>
          <a:stretch>
            <a:fillRect/>
          </a:stretch>
        </p:blipFill>
        <p:spPr>
          <a:xfrm>
            <a:off x="6515100" y="2062163"/>
            <a:ext cx="4838700" cy="3581400"/>
          </a:xfrm>
          <a:prstGeom prst="rect">
            <a:avLst/>
          </a:prstGeom>
        </p:spPr>
      </p:pic>
    </p:spTree>
    <p:extLst>
      <p:ext uri="{BB962C8B-B14F-4D97-AF65-F5344CB8AC3E}">
        <p14:creationId xmlns:p14="http://schemas.microsoft.com/office/powerpoint/2010/main" val="12715101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Ultrasonic Sensors</a:t>
            </a:r>
            <a:endParaRPr lang="en-US" dirty="0"/>
          </a:p>
        </p:txBody>
      </p:sp>
      <p:sp>
        <p:nvSpPr>
          <p:cNvPr id="3" name="Content Placeholder 2"/>
          <p:cNvSpPr>
            <a:spLocks noGrp="1"/>
          </p:cNvSpPr>
          <p:nvPr>
            <p:ph idx="1"/>
          </p:nvPr>
        </p:nvSpPr>
        <p:spPr>
          <a:xfrm>
            <a:off x="838200" y="1825625"/>
            <a:ext cx="6719888" cy="4351338"/>
          </a:xfrm>
        </p:spPr>
        <p:txBody>
          <a:bodyPr/>
          <a:lstStyle/>
          <a:p>
            <a:r>
              <a:rPr lang="en-US" b="1" dirty="0"/>
              <a:t>U</a:t>
            </a:r>
            <a:r>
              <a:rPr lang="en-US" b="1" dirty="0" smtClean="0"/>
              <a:t>ltrasonic sensors</a:t>
            </a:r>
            <a:r>
              <a:rPr lang="en-US" dirty="0"/>
              <a:t> </a:t>
            </a:r>
            <a:r>
              <a:rPr lang="en-US" dirty="0" smtClean="0"/>
              <a:t>or </a:t>
            </a:r>
            <a:r>
              <a:rPr lang="en-US" b="1" dirty="0"/>
              <a:t>Ultrasonic </a:t>
            </a:r>
            <a:r>
              <a:rPr lang="en-US" b="1" dirty="0" smtClean="0"/>
              <a:t>transducers</a:t>
            </a:r>
            <a:r>
              <a:rPr lang="en-US" dirty="0" smtClean="0"/>
              <a:t> are </a:t>
            </a:r>
            <a:r>
              <a:rPr lang="en-US" dirty="0"/>
              <a:t>a type of acoustic sensor divided into three broad categories</a:t>
            </a:r>
            <a:r>
              <a:rPr lang="en-US" dirty="0" smtClean="0"/>
              <a:t>:</a:t>
            </a:r>
          </a:p>
          <a:p>
            <a:r>
              <a:rPr lang="en-US" dirty="0" smtClean="0"/>
              <a:t>Transmitters</a:t>
            </a:r>
          </a:p>
          <a:p>
            <a:r>
              <a:rPr lang="en-US" dirty="0" smtClean="0"/>
              <a:t> Receivers</a:t>
            </a:r>
          </a:p>
          <a:p>
            <a:r>
              <a:rPr lang="en-US" dirty="0"/>
              <a:t> </a:t>
            </a:r>
            <a:r>
              <a:rPr lang="en-US" dirty="0" smtClean="0"/>
              <a:t>Transceivers</a:t>
            </a:r>
          </a:p>
          <a:p>
            <a:r>
              <a:rPr lang="en-US" dirty="0"/>
              <a:t>As the name indicates, ultrasonic sensors measure distance by using ultrasonic waves.</a:t>
            </a:r>
          </a:p>
        </p:txBody>
      </p:sp>
      <p:pic>
        <p:nvPicPr>
          <p:cNvPr id="1026" name="Picture 2" descr="Outline and detection princi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7613" y="3114675"/>
            <a:ext cx="6477000" cy="13477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ultrasonic senso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0" y="53975"/>
            <a:ext cx="4762500" cy="211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02608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Ultrasonic Sensors</a:t>
            </a:r>
            <a:endParaRPr lang="en-US" dirty="0"/>
          </a:p>
        </p:txBody>
      </p:sp>
      <p:sp>
        <p:nvSpPr>
          <p:cNvPr id="3" name="Content Placeholder 2"/>
          <p:cNvSpPr>
            <a:spLocks noGrp="1"/>
          </p:cNvSpPr>
          <p:nvPr>
            <p:ph idx="1"/>
          </p:nvPr>
        </p:nvSpPr>
        <p:spPr>
          <a:xfrm>
            <a:off x="838200" y="1825625"/>
            <a:ext cx="6405564" cy="4351338"/>
          </a:xfrm>
        </p:spPr>
        <p:txBody>
          <a:bodyPr/>
          <a:lstStyle/>
          <a:p>
            <a:r>
              <a:rPr lang="en-US" b="1" dirty="0"/>
              <a:t>Transmitters</a:t>
            </a:r>
            <a:r>
              <a:rPr lang="en-US" dirty="0"/>
              <a:t> convert electrical signals into </a:t>
            </a:r>
            <a:r>
              <a:rPr lang="en-US" dirty="0" smtClean="0"/>
              <a:t>ultrasound</a:t>
            </a:r>
          </a:p>
          <a:p>
            <a:r>
              <a:rPr lang="en-US" b="1" dirty="0" smtClean="0"/>
              <a:t>Receivers</a:t>
            </a:r>
            <a:r>
              <a:rPr lang="en-US" dirty="0" smtClean="0"/>
              <a:t> </a:t>
            </a:r>
            <a:r>
              <a:rPr lang="en-US" dirty="0"/>
              <a:t>convert ultrasound into electrical </a:t>
            </a:r>
            <a:r>
              <a:rPr lang="en-US" dirty="0" smtClean="0"/>
              <a:t>signals</a:t>
            </a:r>
          </a:p>
          <a:p>
            <a:r>
              <a:rPr lang="en-US" b="1" dirty="0"/>
              <a:t>T</a:t>
            </a:r>
            <a:r>
              <a:rPr lang="en-US" b="1" dirty="0" smtClean="0"/>
              <a:t>ransceivers</a:t>
            </a:r>
            <a:r>
              <a:rPr lang="en-US" dirty="0" smtClean="0"/>
              <a:t> </a:t>
            </a:r>
            <a:r>
              <a:rPr lang="en-US" dirty="0"/>
              <a:t>can both transmit and receive ultrasound</a:t>
            </a:r>
            <a:r>
              <a:rPr lang="en-US" dirty="0" smtClean="0"/>
              <a:t>.</a:t>
            </a:r>
          </a:p>
          <a:p>
            <a:r>
              <a:rPr lang="en-US" dirty="0"/>
              <a:t>In a similar way to radar and sonar, ultrasonic transducers are used in systems which evaluate targets by interpreting the reflected signals.</a:t>
            </a:r>
            <a:endParaRPr lang="en-US" dirty="0" smtClean="0"/>
          </a:p>
          <a:p>
            <a:endParaRPr lang="en-US" dirty="0"/>
          </a:p>
        </p:txBody>
      </p:sp>
      <p:pic>
        <p:nvPicPr>
          <p:cNvPr id="2050" name="Picture 2" descr="Image result for ultrasonic senso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9412" y="2454274"/>
            <a:ext cx="5137149"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79703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Transducers</a:t>
            </a:r>
            <a:endParaRPr lang="en-US" dirty="0"/>
          </a:p>
        </p:txBody>
      </p:sp>
      <p:sp>
        <p:nvSpPr>
          <p:cNvPr id="3" name="Content Placeholder 2"/>
          <p:cNvSpPr>
            <a:spLocks noGrp="1"/>
          </p:cNvSpPr>
          <p:nvPr>
            <p:ph idx="1"/>
          </p:nvPr>
        </p:nvSpPr>
        <p:spPr/>
        <p:txBody>
          <a:bodyPr/>
          <a:lstStyle/>
          <a:p>
            <a:r>
              <a:rPr lang="en-US" dirty="0"/>
              <a:t>Ultrasonic transducers convert AC into ultrasound, as well as the reverse. </a:t>
            </a:r>
            <a:r>
              <a:rPr lang="en-US" dirty="0" smtClean="0"/>
              <a:t>Ultrasonic, </a:t>
            </a:r>
            <a:r>
              <a:rPr lang="en-US" dirty="0"/>
              <a:t>typically refers to </a:t>
            </a:r>
            <a:r>
              <a:rPr lang="en-US" b="1" dirty="0"/>
              <a:t>piezoelectric transducers </a:t>
            </a:r>
            <a:r>
              <a:rPr lang="en-US" dirty="0"/>
              <a:t>or </a:t>
            </a:r>
            <a:r>
              <a:rPr lang="en-US" b="1" dirty="0"/>
              <a:t>capacitive transducers</a:t>
            </a:r>
            <a:r>
              <a:rPr lang="en-US" dirty="0"/>
              <a:t>. </a:t>
            </a:r>
            <a:endParaRPr lang="en-US" dirty="0" smtClean="0"/>
          </a:p>
          <a:p>
            <a:r>
              <a:rPr lang="en-US" dirty="0" smtClean="0"/>
              <a:t>Piezoelectric </a:t>
            </a:r>
            <a:r>
              <a:rPr lang="en-US" dirty="0"/>
              <a:t>crystals change size and shape when a voltage is applied; AC voltage makes them oscillate at the same frequency and produce ultrasonic sound. </a:t>
            </a:r>
            <a:endParaRPr lang="en-US" dirty="0" smtClean="0"/>
          </a:p>
          <a:p>
            <a:r>
              <a:rPr lang="en-US" dirty="0" smtClean="0"/>
              <a:t>Capacitive </a:t>
            </a:r>
            <a:r>
              <a:rPr lang="en-US" dirty="0"/>
              <a:t>transducers use electrostatic fields between a conductive diaphragm and a backing plate.</a:t>
            </a:r>
          </a:p>
        </p:txBody>
      </p:sp>
    </p:spTree>
    <p:extLst>
      <p:ext uri="{BB962C8B-B14F-4D97-AF65-F5344CB8AC3E}">
        <p14:creationId xmlns:p14="http://schemas.microsoft.com/office/powerpoint/2010/main" val="11571198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latin typeface="Arial" pitchFamily="34" charset="0"/>
                <a:cs typeface="Arial" pitchFamily="34" charset="0"/>
              </a:rPr>
              <a:t>Basics of Flow Dynamics</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
            </a:pPr>
            <a:r>
              <a:rPr lang="en-US" sz="2400" dirty="0">
                <a:latin typeface="Arial" pitchFamily="34" charset="0"/>
                <a:cs typeface="Arial" pitchFamily="34" charset="0"/>
              </a:rPr>
              <a:t>Flow is defined as the quantity of fluids (gas, liquid, </a:t>
            </a:r>
            <a:r>
              <a:rPr lang="en-US" sz="2400" dirty="0" err="1">
                <a:latin typeface="Arial" pitchFamily="34" charset="0"/>
                <a:cs typeface="Arial" pitchFamily="34" charset="0"/>
              </a:rPr>
              <a:t>vapour</a:t>
            </a:r>
            <a:r>
              <a:rPr lang="en-US" sz="2400" dirty="0">
                <a:latin typeface="Arial" pitchFamily="34" charset="0"/>
                <a:cs typeface="Arial" pitchFamily="34" charset="0"/>
              </a:rPr>
              <a:t> ) that passes a point per unit time.</a:t>
            </a:r>
          </a:p>
          <a:p>
            <a:pPr>
              <a:buFont typeface="Wingdings" pitchFamily="2" charset="2"/>
              <a:buChar char="§"/>
            </a:pPr>
            <a:r>
              <a:rPr lang="en-US" sz="2400" dirty="0">
                <a:latin typeface="Arial" pitchFamily="34" charset="0"/>
                <a:cs typeface="Arial" pitchFamily="34" charset="0"/>
              </a:rPr>
              <a:t>It can be presented by a simple equation</a:t>
            </a:r>
          </a:p>
          <a:p>
            <a:pPr marL="0" indent="0">
              <a:buNone/>
            </a:pPr>
            <a:r>
              <a:rPr lang="en-US" sz="2400" dirty="0">
                <a:latin typeface="Arial" pitchFamily="34" charset="0"/>
                <a:cs typeface="Arial" pitchFamily="34" charset="0"/>
              </a:rPr>
              <a:t>	Flow = Quantity/Time.</a:t>
            </a:r>
          </a:p>
          <a:p>
            <a:pPr>
              <a:buFont typeface="Wingdings" pitchFamily="2" charset="2"/>
              <a:buChar char="§"/>
            </a:pPr>
            <a:r>
              <a:rPr lang="en-US" sz="2400" dirty="0">
                <a:latin typeface="Arial" pitchFamily="34" charset="0"/>
                <a:cs typeface="Arial" pitchFamily="34" charset="0"/>
              </a:rPr>
              <a:t>It is the rate of change of a quantity. It is either volumetric or mass flow rate</a:t>
            </a:r>
          </a:p>
        </p:txBody>
      </p:sp>
    </p:spTree>
    <p:extLst>
      <p:ext uri="{BB962C8B-B14F-4D97-AF65-F5344CB8AC3E}">
        <p14:creationId xmlns:p14="http://schemas.microsoft.com/office/powerpoint/2010/main" val="19374815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Ultrasonic Sensors</a:t>
            </a:r>
            <a:endParaRPr lang="en-US" dirty="0"/>
          </a:p>
        </p:txBody>
      </p:sp>
      <p:sp>
        <p:nvSpPr>
          <p:cNvPr id="3" name="Content Placeholder 2"/>
          <p:cNvSpPr>
            <a:spLocks noGrp="1"/>
          </p:cNvSpPr>
          <p:nvPr>
            <p:ph idx="1"/>
          </p:nvPr>
        </p:nvSpPr>
        <p:spPr/>
        <p:txBody>
          <a:bodyPr/>
          <a:lstStyle/>
          <a:p>
            <a:r>
              <a:rPr lang="en-US" dirty="0"/>
              <a:t>Ultrasound can be used for measuring wind speed and direction (anemometer</a:t>
            </a:r>
            <a:r>
              <a:rPr lang="en-US" dirty="0" smtClean="0"/>
              <a:t>).</a:t>
            </a:r>
          </a:p>
          <a:p>
            <a:r>
              <a:rPr lang="en-US" dirty="0"/>
              <a:t>T</a:t>
            </a:r>
            <a:r>
              <a:rPr lang="en-US" dirty="0" smtClean="0"/>
              <a:t>ank </a:t>
            </a:r>
            <a:r>
              <a:rPr lang="en-US" dirty="0"/>
              <a:t>or channel fluid </a:t>
            </a:r>
            <a:r>
              <a:rPr lang="en-US" dirty="0" smtClean="0"/>
              <a:t>level</a:t>
            </a:r>
          </a:p>
          <a:p>
            <a:r>
              <a:rPr lang="en-US" dirty="0"/>
              <a:t>S</a:t>
            </a:r>
            <a:r>
              <a:rPr lang="en-US" dirty="0" smtClean="0"/>
              <a:t>peed </a:t>
            </a:r>
            <a:r>
              <a:rPr lang="en-US" dirty="0"/>
              <a:t>through air or </a:t>
            </a:r>
            <a:r>
              <a:rPr lang="en-US" dirty="0" smtClean="0"/>
              <a:t>water</a:t>
            </a:r>
          </a:p>
          <a:p>
            <a:r>
              <a:rPr lang="en-US" dirty="0" smtClean="0"/>
              <a:t>Humidifiers</a:t>
            </a:r>
          </a:p>
          <a:p>
            <a:r>
              <a:rPr lang="en-US" dirty="0" smtClean="0"/>
              <a:t>Sonar</a:t>
            </a:r>
          </a:p>
          <a:p>
            <a:pPr marL="0" indent="0">
              <a:buNone/>
            </a:pPr>
            <a:endParaRPr lang="en-US" dirty="0" smtClean="0"/>
          </a:p>
          <a:p>
            <a:endParaRPr lang="en-US" dirty="0" smtClean="0"/>
          </a:p>
          <a:p>
            <a:endParaRPr lang="en-US" dirty="0"/>
          </a:p>
        </p:txBody>
      </p:sp>
      <p:pic>
        <p:nvPicPr>
          <p:cNvPr id="3074" name="Picture 2" descr="https://www.skyeinstruments.com/wp-content/uploads/anemometer-e1300018793707.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6877" y="1557338"/>
            <a:ext cx="1187448" cy="3059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3864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Electromagnetic Sensors</a:t>
            </a:r>
            <a:endParaRPr lang="en-US" dirty="0"/>
          </a:p>
        </p:txBody>
      </p:sp>
      <p:sp>
        <p:nvSpPr>
          <p:cNvPr id="3" name="Content Placeholder 2"/>
          <p:cNvSpPr>
            <a:spLocks noGrp="1"/>
          </p:cNvSpPr>
          <p:nvPr>
            <p:ph idx="1"/>
          </p:nvPr>
        </p:nvSpPr>
        <p:spPr/>
        <p:txBody>
          <a:bodyPr/>
          <a:lstStyle/>
          <a:p>
            <a:r>
              <a:rPr lang="en-US" dirty="0"/>
              <a:t>The electromagnetic flow sensors are useful for measuring the movement </a:t>
            </a:r>
            <a:r>
              <a:rPr lang="en-US" dirty="0" smtClean="0"/>
              <a:t>of conductive </a:t>
            </a:r>
            <a:r>
              <a:rPr lang="en-US" dirty="0"/>
              <a:t>liquids</a:t>
            </a:r>
            <a:r>
              <a:rPr lang="en-US" dirty="0" smtClean="0"/>
              <a:t>.</a:t>
            </a:r>
          </a:p>
          <a:p>
            <a:r>
              <a:rPr lang="en-US" dirty="0"/>
              <a:t>The operating principle is based on the discovery of </a:t>
            </a:r>
            <a:r>
              <a:rPr lang="en-US" dirty="0" smtClean="0"/>
              <a:t>Faraday and </a:t>
            </a:r>
            <a:r>
              <a:rPr lang="en-US" dirty="0"/>
              <a:t>Henry </a:t>
            </a:r>
            <a:r>
              <a:rPr lang="en-US" dirty="0" smtClean="0"/>
              <a:t> </a:t>
            </a:r>
            <a:r>
              <a:rPr lang="en-US" dirty="0"/>
              <a:t>of the electromagnetic induction</a:t>
            </a:r>
            <a:r>
              <a:rPr lang="en-US" dirty="0" smtClean="0"/>
              <a:t>.</a:t>
            </a:r>
          </a:p>
          <a:p>
            <a:pPr lvl="1"/>
            <a:r>
              <a:rPr lang="en-US" dirty="0"/>
              <a:t>When a </a:t>
            </a:r>
            <a:r>
              <a:rPr lang="en-US" dirty="0" smtClean="0"/>
              <a:t>conductive media</a:t>
            </a:r>
            <a:r>
              <a:rPr lang="en-US" dirty="0"/>
              <a:t>, wire, for instance, or for this particular purpose, flowing conductive </a:t>
            </a:r>
            <a:r>
              <a:rPr lang="en-US" dirty="0" smtClean="0"/>
              <a:t>liquid crosses </a:t>
            </a:r>
            <a:r>
              <a:rPr lang="en-US" dirty="0"/>
              <a:t>the magnetic flux </a:t>
            </a:r>
            <a:r>
              <a:rPr lang="en-US" dirty="0" smtClean="0"/>
              <a:t>lines</a:t>
            </a:r>
          </a:p>
          <a:p>
            <a:pPr lvl="1"/>
            <a:r>
              <a:rPr lang="en-US" dirty="0" smtClean="0"/>
              <a:t>E.M.F. </a:t>
            </a:r>
            <a:r>
              <a:rPr lang="en-US" dirty="0"/>
              <a:t>is generated in the </a:t>
            </a:r>
            <a:r>
              <a:rPr lang="en-US" dirty="0" smtClean="0"/>
              <a:t>conductor.</a:t>
            </a:r>
          </a:p>
          <a:p>
            <a:pPr lvl="1"/>
            <a:r>
              <a:rPr lang="en-US" dirty="0"/>
              <a:t>T</a:t>
            </a:r>
            <a:r>
              <a:rPr lang="en-US" dirty="0" smtClean="0"/>
              <a:t>he </a:t>
            </a:r>
            <a:r>
              <a:rPr lang="en-US" dirty="0"/>
              <a:t>value of </a:t>
            </a:r>
            <a:r>
              <a:rPr lang="en-US" dirty="0" err="1"/>
              <a:t>e.m.f</a:t>
            </a:r>
            <a:r>
              <a:rPr lang="en-US" dirty="0"/>
              <a:t>. is proportional to velocity of moving conductor.</a:t>
            </a:r>
          </a:p>
        </p:txBody>
      </p:sp>
    </p:spTree>
    <p:extLst>
      <p:ext uri="{BB962C8B-B14F-4D97-AF65-F5344CB8AC3E}">
        <p14:creationId xmlns:p14="http://schemas.microsoft.com/office/powerpoint/2010/main" val="6465708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https://www.americanpiezo.com/blog/piezo-breeze-sensors</a:t>
            </a:r>
            <a:r>
              <a:rPr lang="en-US" dirty="0" smtClean="0">
                <a:hlinkClick r:id="rId2"/>
              </a:rPr>
              <a:t>/</a:t>
            </a:r>
            <a:endParaRPr lang="en-US" dirty="0" smtClean="0"/>
          </a:p>
          <a:p>
            <a:r>
              <a:rPr lang="en-US" dirty="0"/>
              <a:t>https://www.keyence.com/ss/products/sensor/sensorbasics/ultrasonic/info/</a:t>
            </a:r>
          </a:p>
        </p:txBody>
      </p:sp>
    </p:spTree>
    <p:extLst>
      <p:ext uri="{BB962C8B-B14F-4D97-AF65-F5344CB8AC3E}">
        <p14:creationId xmlns:p14="http://schemas.microsoft.com/office/powerpoint/2010/main" val="3134257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Arial" pitchFamily="34" charset="0"/>
                <a:cs typeface="Arial" pitchFamily="34" charset="0"/>
              </a:rPr>
              <a:t>Basics of Flow Dynamics</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19801" y="1524000"/>
            <a:ext cx="4262437"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2057400" y="1632466"/>
            <a:ext cx="3886200" cy="3046988"/>
          </a:xfrm>
          <a:prstGeom prst="rect">
            <a:avLst/>
          </a:prstGeom>
          <a:noFill/>
        </p:spPr>
        <p:txBody>
          <a:bodyPr wrap="square" rtlCol="0">
            <a:spAutoFit/>
          </a:bodyPr>
          <a:lstStyle/>
          <a:p>
            <a:r>
              <a:rPr lang="en-US" sz="2400" dirty="0">
                <a:latin typeface="Arial" pitchFamily="34" charset="0"/>
                <a:cs typeface="Arial" pitchFamily="34" charset="0"/>
              </a:rPr>
              <a:t>Flow = V/</a:t>
            </a:r>
            <a:r>
              <a:rPr lang="el-GR" sz="2400" dirty="0">
                <a:latin typeface="Arial" pitchFamily="34" charset="0"/>
                <a:cs typeface="Arial" pitchFamily="34" charset="0"/>
              </a:rPr>
              <a:t>Δ</a:t>
            </a:r>
            <a:r>
              <a:rPr lang="en-US" sz="2400" dirty="0">
                <a:latin typeface="Arial" pitchFamily="34" charset="0"/>
                <a:cs typeface="Arial" pitchFamily="34" charset="0"/>
              </a:rPr>
              <a:t>t = ∫ (</a:t>
            </a:r>
            <a:r>
              <a:rPr lang="el-GR" sz="2400" dirty="0">
                <a:latin typeface="Arial" pitchFamily="34" charset="0"/>
                <a:cs typeface="Arial" pitchFamily="34" charset="0"/>
              </a:rPr>
              <a:t>Δ</a:t>
            </a:r>
            <a:r>
              <a:rPr lang="en-US" sz="2400" dirty="0">
                <a:latin typeface="Arial" pitchFamily="34" charset="0"/>
                <a:cs typeface="Arial" pitchFamily="34" charset="0"/>
              </a:rPr>
              <a:t>x/­­­­­</a:t>
            </a:r>
            <a:r>
              <a:rPr lang="el-GR" sz="2400" dirty="0">
                <a:latin typeface="Arial" pitchFamily="34" charset="0"/>
                <a:cs typeface="Arial" pitchFamily="34" charset="0"/>
              </a:rPr>
              <a:t>Δ</a:t>
            </a:r>
            <a:r>
              <a:rPr lang="en-US" sz="2400" dirty="0">
                <a:latin typeface="Arial" pitchFamily="34" charset="0"/>
                <a:cs typeface="Arial" pitchFamily="34" charset="0"/>
              </a:rPr>
              <a:t>t) * </a:t>
            </a:r>
            <a:r>
              <a:rPr lang="en-US" sz="2400" dirty="0" err="1">
                <a:latin typeface="Arial" pitchFamily="34" charset="0"/>
                <a:cs typeface="Arial" pitchFamily="34" charset="0"/>
              </a:rPr>
              <a:t>dA</a:t>
            </a:r>
            <a:endParaRPr lang="en-US" sz="2400" dirty="0">
              <a:latin typeface="Arial" pitchFamily="34" charset="0"/>
              <a:cs typeface="Arial" pitchFamily="34" charset="0"/>
            </a:endParaRPr>
          </a:p>
          <a:p>
            <a:endParaRPr lang="en-US" sz="2400" dirty="0">
              <a:latin typeface="Arial" pitchFamily="34" charset="0"/>
              <a:cs typeface="Arial" pitchFamily="34" charset="0"/>
            </a:endParaRPr>
          </a:p>
          <a:p>
            <a:r>
              <a:rPr lang="en-US" sz="2400" dirty="0">
                <a:latin typeface="Arial" pitchFamily="34" charset="0"/>
                <a:cs typeface="Arial" pitchFamily="34" charset="0"/>
              </a:rPr>
              <a:t>Where,</a:t>
            </a:r>
          </a:p>
          <a:p>
            <a:r>
              <a:rPr lang="en-US" sz="2400" dirty="0">
                <a:latin typeface="Arial" pitchFamily="34" charset="0"/>
                <a:cs typeface="Arial" pitchFamily="34" charset="0"/>
              </a:rPr>
              <a:t>v is the velocity of moving medium which must be integrated over area A.</a:t>
            </a:r>
          </a:p>
          <a:p>
            <a:r>
              <a:rPr lang="en-US" sz="2400" dirty="0">
                <a:latin typeface="Arial" pitchFamily="34" charset="0"/>
                <a:cs typeface="Arial" pitchFamily="34" charset="0"/>
              </a:rPr>
              <a:t>while </a:t>
            </a:r>
            <a:r>
              <a:rPr lang="en-US" sz="2400" dirty="0" err="1">
                <a:latin typeface="Arial" pitchFamily="34" charset="0"/>
                <a:cs typeface="Arial" pitchFamily="34" charset="0"/>
              </a:rPr>
              <a:t>Δx</a:t>
            </a:r>
            <a:r>
              <a:rPr lang="en-US" sz="2400" dirty="0">
                <a:latin typeface="Arial" pitchFamily="34" charset="0"/>
                <a:cs typeface="Arial" pitchFamily="34" charset="0"/>
              </a:rPr>
              <a:t> is the displacement of volume V.</a:t>
            </a:r>
          </a:p>
        </p:txBody>
      </p:sp>
      <p:sp>
        <p:nvSpPr>
          <p:cNvPr id="10" name="TextBox 9"/>
          <p:cNvSpPr txBox="1"/>
          <p:nvPr/>
        </p:nvSpPr>
        <p:spPr>
          <a:xfrm>
            <a:off x="6553200" y="4590274"/>
            <a:ext cx="3657600" cy="646331"/>
          </a:xfrm>
          <a:prstGeom prst="rect">
            <a:avLst/>
          </a:prstGeom>
          <a:noFill/>
        </p:spPr>
        <p:txBody>
          <a:bodyPr wrap="square" rtlCol="0">
            <a:spAutoFit/>
          </a:bodyPr>
          <a:lstStyle/>
          <a:p>
            <a:r>
              <a:rPr lang="en-US" dirty="0"/>
              <a:t>Fig. 1: Tube of flow  and flow of a medium through a plane</a:t>
            </a:r>
          </a:p>
        </p:txBody>
      </p:sp>
    </p:spTree>
    <p:extLst>
      <p:ext uri="{BB962C8B-B14F-4D97-AF65-F5344CB8AC3E}">
        <p14:creationId xmlns:p14="http://schemas.microsoft.com/office/powerpoint/2010/main" val="2778059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Arial" pitchFamily="34" charset="0"/>
                <a:cs typeface="Arial" pitchFamily="34" charset="0"/>
              </a:rPr>
              <a:t>Basics of Flow Dynamics</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
            </a:pPr>
            <a:r>
              <a:rPr lang="en-US" sz="2400" dirty="0">
                <a:latin typeface="Arial" pitchFamily="34" charset="0"/>
                <a:cs typeface="Arial" pitchFamily="34" charset="0"/>
              </a:rPr>
              <a:t>When dealing with virtually incompressible fluids (water, oil, etc.), either volume or mass can be used. A relationship between mass and volume for an incompressible material is through density </a:t>
            </a:r>
            <a:r>
              <a:rPr lang="el-GR" sz="2400" dirty="0">
                <a:latin typeface="Arial" pitchFamily="34" charset="0"/>
                <a:cs typeface="Arial" pitchFamily="34" charset="0"/>
              </a:rPr>
              <a:t>ρ</a:t>
            </a:r>
            <a:endParaRPr lang="en-US" sz="2400" dirty="0">
              <a:latin typeface="Arial" pitchFamily="34" charset="0"/>
              <a:cs typeface="Arial" pitchFamily="34" charset="0"/>
            </a:endParaRPr>
          </a:p>
          <a:p>
            <a:pPr marL="0" indent="0">
              <a:buNone/>
            </a:pPr>
            <a:r>
              <a:rPr lang="en-US" sz="2400" dirty="0">
                <a:latin typeface="Arial" pitchFamily="34" charset="0"/>
                <a:cs typeface="Arial" pitchFamily="34" charset="0"/>
              </a:rPr>
              <a:t>                    M = </a:t>
            </a:r>
            <a:r>
              <a:rPr lang="en-US" sz="2400" dirty="0" err="1">
                <a:latin typeface="Arial" pitchFamily="34" charset="0"/>
                <a:cs typeface="Arial" pitchFamily="34" charset="0"/>
              </a:rPr>
              <a:t>ρV</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3282047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Pressure Gradient Technique</a:t>
            </a:r>
          </a:p>
        </p:txBody>
      </p:sp>
      <p:sp>
        <p:nvSpPr>
          <p:cNvPr id="3" name="Content Placeholder 2"/>
          <p:cNvSpPr>
            <a:spLocks noGrp="1"/>
          </p:cNvSpPr>
          <p:nvPr>
            <p:ph idx="1"/>
          </p:nvPr>
        </p:nvSpPr>
        <p:spPr/>
        <p:txBody>
          <a:bodyPr>
            <a:normAutofit/>
          </a:bodyPr>
          <a:lstStyle/>
          <a:p>
            <a:pPr>
              <a:buFont typeface="Wingdings" pitchFamily="2" charset="2"/>
              <a:buChar char="§"/>
            </a:pPr>
            <a:r>
              <a:rPr lang="en-US" sz="2400" dirty="0">
                <a:latin typeface="Arial" pitchFamily="34" charset="0"/>
                <a:cs typeface="Arial" pitchFamily="34" charset="0"/>
              </a:rPr>
              <a:t>The pressure gradient technique (of flow measurement) essentially requires an introduction to a flow resistance.</a:t>
            </a:r>
          </a:p>
          <a:p>
            <a:pPr>
              <a:buFont typeface="Wingdings" pitchFamily="2" charset="2"/>
              <a:buChar char="§"/>
            </a:pPr>
            <a:r>
              <a:rPr lang="en-US" sz="2400" dirty="0">
                <a:latin typeface="Arial" pitchFamily="34" charset="0"/>
                <a:cs typeface="Arial" pitchFamily="34" charset="0"/>
              </a:rPr>
              <a:t>Measuring the pressure gradient across a known resistor allows to calculate a flow rate.</a:t>
            </a:r>
          </a:p>
          <a:p>
            <a:pPr>
              <a:buFont typeface="Wingdings" pitchFamily="2" charset="2"/>
              <a:buChar char="§"/>
            </a:pPr>
            <a:r>
              <a:rPr lang="en-US" sz="2400" dirty="0">
                <a:latin typeface="Arial" pitchFamily="34" charset="0"/>
                <a:cs typeface="Arial" pitchFamily="34" charset="0"/>
              </a:rPr>
              <a:t>The restricting elements that cause flow resistances are orifices, porous plugs, and </a:t>
            </a:r>
            <a:r>
              <a:rPr lang="en-US" sz="2400" dirty="0" err="1">
                <a:latin typeface="Arial" pitchFamily="34" charset="0"/>
                <a:cs typeface="Arial" pitchFamily="34" charset="0"/>
              </a:rPr>
              <a:t>Venturi</a:t>
            </a:r>
            <a:r>
              <a:rPr lang="en-US" sz="2400" dirty="0">
                <a:latin typeface="Arial" pitchFamily="34" charset="0"/>
                <a:cs typeface="Arial" pitchFamily="34" charset="0"/>
              </a:rPr>
              <a:t> tubes.</a:t>
            </a:r>
          </a:p>
        </p:txBody>
      </p:sp>
    </p:spTree>
    <p:extLst>
      <p:ext uri="{BB962C8B-B14F-4D97-AF65-F5344CB8AC3E}">
        <p14:creationId xmlns:p14="http://schemas.microsoft.com/office/powerpoint/2010/main" val="1256314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Pressure Gradient Technique</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24601" y="2041128"/>
            <a:ext cx="4105275" cy="1787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130636" y="4352422"/>
            <a:ext cx="4191000" cy="646331"/>
          </a:xfrm>
          <a:prstGeom prst="rect">
            <a:avLst/>
          </a:prstGeom>
          <a:noFill/>
        </p:spPr>
        <p:txBody>
          <a:bodyPr wrap="square" rtlCol="0">
            <a:spAutoFit/>
          </a:bodyPr>
          <a:lstStyle/>
          <a:p>
            <a:r>
              <a:rPr lang="en-US" dirty="0"/>
              <a:t>Fig. 2 : Two types of flow resistors: a narrow channel (a) and a porous plug (b)</a:t>
            </a:r>
          </a:p>
        </p:txBody>
      </p:sp>
      <p:sp>
        <p:nvSpPr>
          <p:cNvPr id="5" name="TextBox 4"/>
          <p:cNvSpPr txBox="1"/>
          <p:nvPr/>
        </p:nvSpPr>
        <p:spPr>
          <a:xfrm>
            <a:off x="1905001" y="1381542"/>
            <a:ext cx="4190999" cy="4893647"/>
          </a:xfrm>
          <a:prstGeom prst="rect">
            <a:avLst/>
          </a:prstGeom>
          <a:noFill/>
        </p:spPr>
        <p:txBody>
          <a:bodyPr wrap="square" rtlCol="0">
            <a:spAutoFit/>
          </a:bodyPr>
          <a:lstStyle/>
          <a:p>
            <a:pPr marL="342900" indent="-342900">
              <a:buFont typeface="Wingdings" pitchFamily="2" charset="2"/>
              <a:buChar char="§"/>
            </a:pPr>
            <a:r>
              <a:rPr lang="en-US" sz="2400" dirty="0">
                <a:latin typeface="Arial" pitchFamily="34" charset="0"/>
                <a:cs typeface="Arial" pitchFamily="34" charset="0"/>
              </a:rPr>
              <a:t>A differential pressure sensor is positioned across the resistor. </a:t>
            </a:r>
          </a:p>
          <a:p>
            <a:pPr marL="342900" indent="-342900">
              <a:buFont typeface="Wingdings" pitchFamily="2" charset="2"/>
              <a:buChar char="§"/>
            </a:pPr>
            <a:r>
              <a:rPr lang="en-US" sz="2400" dirty="0">
                <a:latin typeface="Arial" pitchFamily="34" charset="0"/>
                <a:cs typeface="Arial" pitchFamily="34" charset="0"/>
              </a:rPr>
              <a:t>When a moving mass enters the higher resistance area, its velocity increases in proportion to the resistance increase: </a:t>
            </a:r>
          </a:p>
          <a:p>
            <a:pPr marL="342900" indent="-342900">
              <a:buFont typeface="Wingdings" pitchFamily="2" charset="2"/>
              <a:buChar char="§"/>
            </a:pPr>
            <a:r>
              <a:rPr lang="en-US" sz="2400" dirty="0">
                <a:latin typeface="Arial" pitchFamily="34" charset="0"/>
                <a:cs typeface="Arial" pitchFamily="34" charset="0"/>
              </a:rPr>
              <a:t>The Bernoulli equation defines differential pressure as</a:t>
            </a:r>
          </a:p>
          <a:p>
            <a:pPr marL="342900" indent="-342900">
              <a:buFont typeface="Wingdings" pitchFamily="2" charset="2"/>
              <a:buChar char="§"/>
            </a:pPr>
            <a:endParaRPr lang="en-US" sz="2400" dirty="0">
              <a:latin typeface="Arial" pitchFamily="34" charset="0"/>
              <a:cs typeface="Arial" pitchFamily="34" charset="0"/>
            </a:endParaRPr>
          </a:p>
          <a:p>
            <a:pPr marL="342900" indent="-342900">
              <a:buFont typeface="Wingdings" pitchFamily="2" charset="2"/>
              <a:buChar char="§"/>
            </a:pPr>
            <a:endParaRPr lang="en-US" sz="2400" dirty="0">
              <a:latin typeface="Arial" pitchFamily="34" charset="0"/>
              <a:cs typeface="Arial" pitchFamily="34" charset="0"/>
            </a:endParaRPr>
          </a:p>
        </p:txBody>
      </p:sp>
      <p:pic>
        <p:nvPicPr>
          <p:cNvPr id="2051" name="Picture 3" descr="C:\Users\DR\Desktop\eq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5410200"/>
            <a:ext cx="3314700" cy="5143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DR\Desktop\eqn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3656" y="4010891"/>
            <a:ext cx="1144687" cy="341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810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Thermal Transport Sensors</a:t>
            </a:r>
          </a:p>
        </p:txBody>
      </p:sp>
      <p:sp>
        <p:nvSpPr>
          <p:cNvPr id="3" name="Content Placeholder 2"/>
          <p:cNvSpPr>
            <a:spLocks noGrp="1"/>
          </p:cNvSpPr>
          <p:nvPr>
            <p:ph idx="1"/>
          </p:nvPr>
        </p:nvSpPr>
        <p:spPr/>
        <p:txBody>
          <a:bodyPr>
            <a:noAutofit/>
          </a:bodyPr>
          <a:lstStyle/>
          <a:p>
            <a:pPr>
              <a:buFont typeface="Wingdings" pitchFamily="2" charset="2"/>
              <a:buChar char="§"/>
            </a:pPr>
            <a:r>
              <a:rPr lang="en-US" sz="2400" dirty="0">
                <a:latin typeface="Arial" pitchFamily="34" charset="0"/>
                <a:cs typeface="Arial" pitchFamily="34" charset="0"/>
              </a:rPr>
              <a:t>The sensors that detect the rate of heat dissipation in flowing media are called thermal transport flow meters or thermo anemometers</a:t>
            </a:r>
          </a:p>
          <a:p>
            <a:pPr>
              <a:buFont typeface="Wingdings" pitchFamily="2" charset="2"/>
              <a:buChar char="§"/>
            </a:pPr>
            <a:r>
              <a:rPr lang="en-US" sz="2400" dirty="0">
                <a:latin typeface="Arial" pitchFamily="34" charset="0"/>
                <a:cs typeface="Arial" pitchFamily="34" charset="0"/>
              </a:rPr>
              <a:t>Advantages of these sensors are the absence of moving components and an ability to measure very low flow rates.</a:t>
            </a:r>
          </a:p>
          <a:p>
            <a:pPr>
              <a:buFont typeface="Wingdings" pitchFamily="2" charset="2"/>
              <a:buChar char="§"/>
            </a:pPr>
            <a:r>
              <a:rPr lang="en-US" sz="2400" dirty="0">
                <a:latin typeface="Arial" pitchFamily="34" charset="0"/>
                <a:cs typeface="Arial" pitchFamily="34" charset="0"/>
              </a:rPr>
              <a:t>Some of thermal transport flow sensors:	</a:t>
            </a:r>
          </a:p>
          <a:p>
            <a:pPr lvl="1">
              <a:buFont typeface="Wingdings" pitchFamily="2" charset="2"/>
              <a:buChar char="§"/>
            </a:pPr>
            <a:r>
              <a:rPr lang="en-US" dirty="0">
                <a:latin typeface="Arial" pitchFamily="34" charset="0"/>
                <a:cs typeface="Arial" pitchFamily="34" charset="0"/>
              </a:rPr>
              <a:t>Hot-Wire Anemometers</a:t>
            </a:r>
          </a:p>
          <a:p>
            <a:pPr lvl="1">
              <a:buFont typeface="Wingdings" pitchFamily="2" charset="2"/>
              <a:buChar char="§"/>
            </a:pPr>
            <a:r>
              <a:rPr lang="en-US" dirty="0">
                <a:latin typeface="Arial" pitchFamily="34" charset="0"/>
                <a:cs typeface="Arial" pitchFamily="34" charset="0"/>
              </a:rPr>
              <a:t>Three-Part </a:t>
            </a:r>
            <a:r>
              <a:rPr lang="en-US" dirty="0" err="1">
                <a:latin typeface="Arial" pitchFamily="34" charset="0"/>
                <a:cs typeface="Arial" pitchFamily="34" charset="0"/>
              </a:rPr>
              <a:t>Thermoanemometer</a:t>
            </a:r>
            <a:endParaRPr lang="en-US" dirty="0">
              <a:latin typeface="Arial" pitchFamily="34" charset="0"/>
              <a:cs typeface="Arial" pitchFamily="34" charset="0"/>
            </a:endParaRPr>
          </a:p>
          <a:p>
            <a:pPr lvl="1">
              <a:buFont typeface="Wingdings" pitchFamily="2" charset="2"/>
              <a:buChar char="§"/>
            </a:pPr>
            <a:r>
              <a:rPr lang="en-US" dirty="0">
                <a:latin typeface="Arial" pitchFamily="34" charset="0"/>
                <a:cs typeface="Arial" pitchFamily="34" charset="0"/>
              </a:rPr>
              <a:t>Two-Part </a:t>
            </a:r>
            <a:r>
              <a:rPr lang="en-US" dirty="0" err="1">
                <a:latin typeface="Arial" pitchFamily="34" charset="0"/>
                <a:cs typeface="Arial" pitchFamily="34" charset="0"/>
              </a:rPr>
              <a:t>Thermoanemometer</a:t>
            </a:r>
            <a:endParaRPr lang="en-US" dirty="0">
              <a:latin typeface="Arial" pitchFamily="34" charset="0"/>
              <a:cs typeface="Arial" pitchFamily="34" charset="0"/>
            </a:endParaRPr>
          </a:p>
          <a:p>
            <a:pPr lvl="1">
              <a:buFont typeface="Wingdings" pitchFamily="2" charset="2"/>
              <a:buChar char="§"/>
            </a:pPr>
            <a:r>
              <a:rPr lang="en-US" dirty="0" err="1">
                <a:latin typeface="Arial" pitchFamily="34" charset="0"/>
                <a:cs typeface="Arial" pitchFamily="34" charset="0"/>
              </a:rPr>
              <a:t>Microflow</a:t>
            </a:r>
            <a:r>
              <a:rPr lang="en-US" dirty="0">
                <a:latin typeface="Arial" pitchFamily="34" charset="0"/>
                <a:cs typeface="Arial" pitchFamily="34" charset="0"/>
              </a:rPr>
              <a:t> Thermal Transport Sensors</a:t>
            </a:r>
          </a:p>
        </p:txBody>
      </p:sp>
    </p:spTree>
    <p:extLst>
      <p:ext uri="{BB962C8B-B14F-4D97-AF65-F5344CB8AC3E}">
        <p14:creationId xmlns:p14="http://schemas.microsoft.com/office/powerpoint/2010/main" val="1738735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Hot-Wire Anemometers</a:t>
            </a:r>
          </a:p>
        </p:txBody>
      </p:sp>
      <p:sp>
        <p:nvSpPr>
          <p:cNvPr id="3" name="Content Placeholder 2"/>
          <p:cNvSpPr>
            <a:spLocks noGrp="1"/>
          </p:cNvSpPr>
          <p:nvPr>
            <p:ph idx="1"/>
          </p:nvPr>
        </p:nvSpPr>
        <p:spPr>
          <a:xfrm>
            <a:off x="1981200" y="1600200"/>
            <a:ext cx="8229600" cy="4876800"/>
          </a:xfrm>
        </p:spPr>
        <p:txBody>
          <a:bodyPr>
            <a:noAutofit/>
          </a:bodyPr>
          <a:lstStyle/>
          <a:p>
            <a:pPr>
              <a:buFont typeface="Wingdings" pitchFamily="2" charset="2"/>
              <a:buChar char="§"/>
            </a:pPr>
            <a:r>
              <a:rPr lang="en-US" sz="2400" dirty="0">
                <a:latin typeface="Arial" pitchFamily="34" charset="0"/>
                <a:cs typeface="Arial" pitchFamily="34" charset="0"/>
              </a:rPr>
              <a:t>The oldest and best-known thermal transport flow sensors are the hot-wire and later developed hot-film anemometers.</a:t>
            </a:r>
          </a:p>
          <a:p>
            <a:pPr>
              <a:buFont typeface="Wingdings" pitchFamily="2" charset="2"/>
              <a:buChar char="§"/>
            </a:pPr>
            <a:r>
              <a:rPr lang="en-US" sz="2400" dirty="0">
                <a:latin typeface="Arial" pitchFamily="34" charset="0"/>
                <a:cs typeface="Arial" pitchFamily="34" charset="0"/>
              </a:rPr>
              <a:t>It is a single-part sensor</a:t>
            </a:r>
          </a:p>
          <a:p>
            <a:pPr>
              <a:buFont typeface="Wingdings" pitchFamily="2" charset="2"/>
              <a:buChar char="§"/>
            </a:pPr>
            <a:r>
              <a:rPr lang="en-US" sz="2400" dirty="0">
                <a:latin typeface="Arial" pitchFamily="34" charset="0"/>
                <a:cs typeface="Arial" pitchFamily="34" charset="0"/>
              </a:rPr>
              <a:t>key element of this sensor is a heated wire having typical dimensions 0.00015–0.0002 in. (0.0038–0.005 mm) in diameter </a:t>
            </a:r>
          </a:p>
          <a:p>
            <a:pPr>
              <a:buFont typeface="Wingdings" pitchFamily="2" charset="2"/>
              <a:buChar char="§"/>
            </a:pPr>
            <a:r>
              <a:rPr lang="en-US" sz="2400" dirty="0">
                <a:latin typeface="Arial" pitchFamily="34" charset="0"/>
                <a:cs typeface="Arial" pitchFamily="34" charset="0"/>
              </a:rPr>
              <a:t>0.040–0.080 in. (1.0–2.0 mm) in length. </a:t>
            </a:r>
          </a:p>
          <a:p>
            <a:pPr>
              <a:buFont typeface="Wingdings" pitchFamily="2" charset="2"/>
              <a:buChar char="§"/>
            </a:pPr>
            <a:r>
              <a:rPr lang="en-US" sz="2400" dirty="0">
                <a:latin typeface="Arial" pitchFamily="34" charset="0"/>
                <a:cs typeface="Arial" pitchFamily="34" charset="0"/>
              </a:rPr>
              <a:t>The wire resistance typically is between 2 and 3 </a:t>
            </a:r>
            <a:r>
              <a:rPr lang="el-GR" sz="2400" dirty="0">
                <a:latin typeface="Arial" pitchFamily="34" charset="0"/>
                <a:cs typeface="Arial" pitchFamily="34" charset="0"/>
              </a:rPr>
              <a:t>Ὠ</a:t>
            </a:r>
            <a:r>
              <a:rPr lang="en-US" sz="2400" dirty="0">
                <a:latin typeface="Arial" pitchFamily="34" charset="0"/>
                <a:cs typeface="Arial" pitchFamily="34" charset="0"/>
              </a:rPr>
              <a:t>. </a:t>
            </a:r>
          </a:p>
          <a:p>
            <a:pPr>
              <a:buFont typeface="Wingdings" pitchFamily="2" charset="2"/>
              <a:buChar char="§"/>
            </a:pPr>
            <a:r>
              <a:rPr lang="en-US" sz="2400" dirty="0">
                <a:latin typeface="Arial" pitchFamily="34" charset="0"/>
                <a:cs typeface="Arial" pitchFamily="34" charset="0"/>
              </a:rPr>
              <a:t>The operating principle is based on warming up the wire by electric current to 200–300C, well above the flowing media temperature and then measuring temperature of the wire.</a:t>
            </a:r>
          </a:p>
        </p:txBody>
      </p:sp>
    </p:spTree>
    <p:extLst>
      <p:ext uri="{BB962C8B-B14F-4D97-AF65-F5344CB8AC3E}">
        <p14:creationId xmlns:p14="http://schemas.microsoft.com/office/powerpoint/2010/main" val="4175045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TotalTime>
  <Words>1988</Words>
  <Application>Microsoft Office PowerPoint</Application>
  <PresentationFormat>Widescreen</PresentationFormat>
  <Paragraphs>182</Paragraphs>
  <Slides>32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Wingdings</vt:lpstr>
      <vt:lpstr>Office Theme</vt:lpstr>
      <vt:lpstr>Flow Sensors</vt:lpstr>
      <vt:lpstr>FLOW SENSOR</vt:lpstr>
      <vt:lpstr>Basics of Flow Dynamics</vt:lpstr>
      <vt:lpstr>Basics of Flow Dynamics</vt:lpstr>
      <vt:lpstr>Basics of Flow Dynamics</vt:lpstr>
      <vt:lpstr>Pressure Gradient Technique</vt:lpstr>
      <vt:lpstr>Pressure Gradient Technique</vt:lpstr>
      <vt:lpstr>Thermal Transport Sensors</vt:lpstr>
      <vt:lpstr>Hot-Wire Anemometers</vt:lpstr>
      <vt:lpstr>Hot-Wire Anemometers</vt:lpstr>
      <vt:lpstr>Three-Part Thermo anemometer</vt:lpstr>
      <vt:lpstr>Three-Part Thermo anemometer</vt:lpstr>
      <vt:lpstr>Three-Part Thermo anemometer</vt:lpstr>
      <vt:lpstr>Two-Part Thermo anemometer</vt:lpstr>
      <vt:lpstr>Microflow Thermal Transport Sensors</vt:lpstr>
      <vt:lpstr>Microflow Thermal Transport Sensors</vt:lpstr>
      <vt:lpstr>Coriolis Mass Flow Sensors</vt:lpstr>
      <vt:lpstr>Coriolis Mass Flow Sensors</vt:lpstr>
      <vt:lpstr>Drag Force Sensors</vt:lpstr>
      <vt:lpstr>Drag Force Sensors</vt:lpstr>
      <vt:lpstr>Dust and Smoke Detectors</vt:lpstr>
      <vt:lpstr>Breeze Sensor</vt:lpstr>
      <vt:lpstr>Breeze Sensor</vt:lpstr>
      <vt:lpstr>Working of Breeze Sensor</vt:lpstr>
      <vt:lpstr>Working of Breeze Sensor</vt:lpstr>
      <vt:lpstr>Working of Breeze Sensor</vt:lpstr>
      <vt:lpstr>Ultrasonic Sensors</vt:lpstr>
      <vt:lpstr>Ultrasonic Sensors</vt:lpstr>
      <vt:lpstr>Transducers</vt:lpstr>
      <vt:lpstr>Applications of Ultrasonic Sensors</vt:lpstr>
      <vt:lpstr>Electromagnetic Sensors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dua ali</dc:creator>
  <cp:lastModifiedBy>dua ali</cp:lastModifiedBy>
  <cp:revision>77</cp:revision>
  <dcterms:created xsi:type="dcterms:W3CDTF">2018-10-19T09:30:44Z</dcterms:created>
  <dcterms:modified xsi:type="dcterms:W3CDTF">2018-10-22T02:25:56Z</dcterms:modified>
</cp:coreProperties>
</file>