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00" r:id="rId5"/>
    <p:sldId id="323" r:id="rId6"/>
    <p:sldId id="320" r:id="rId7"/>
    <p:sldId id="321" r:id="rId8"/>
    <p:sldId id="322" r:id="rId9"/>
    <p:sldId id="31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2"/>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C669D0-F8F9-909F-F36A-221EAC7424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361AC27-49A0-3B4C-5F49-D6641499EF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B2F45D-55D9-47BA-9640-E7EB1024F606}" type="datetimeFigureOut">
              <a:rPr lang="en-US" smtClean="0"/>
              <a:t>12/22/2024</a:t>
            </a:fld>
            <a:endParaRPr lang="en-US" dirty="0"/>
          </a:p>
        </p:txBody>
      </p:sp>
      <p:sp>
        <p:nvSpPr>
          <p:cNvPr id="4" name="Footer Placeholder 3">
            <a:extLst>
              <a:ext uri="{FF2B5EF4-FFF2-40B4-BE49-F238E27FC236}">
                <a16:creationId xmlns:a16="http://schemas.microsoft.com/office/drawing/2014/main" id="{A77AD1BD-C6AD-D1DF-596E-659165024C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BA659A-33FC-973A-2DD5-89A959CA8C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4A2DCA-E9F6-4345-9316-BF42F09A2C30}" type="slidenum">
              <a:rPr lang="en-US" smtClean="0"/>
              <a:t>‹#›</a:t>
            </a:fld>
            <a:endParaRPr lang="en-US" dirty="0"/>
          </a:p>
        </p:txBody>
      </p:sp>
    </p:spTree>
    <p:extLst>
      <p:ext uri="{BB962C8B-B14F-4D97-AF65-F5344CB8AC3E}">
        <p14:creationId xmlns:p14="http://schemas.microsoft.com/office/powerpoint/2010/main" val="354566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9C6F8-5F98-E04A-B725-72D1A5FE8444}" type="datetimeFigureOut">
              <a:rPr lang="en-US" smtClean="0"/>
              <a:t>12/22/2024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A9608-B288-5444-9C81-49B56A597B1B}" type="slidenum">
              <a:rPr lang="en-US" smtClean="0"/>
              <a:t>‹#›</a:t>
            </a:fld>
            <a:endParaRPr lang="en-US" dirty="0"/>
          </a:p>
        </p:txBody>
      </p:sp>
    </p:spTree>
    <p:extLst>
      <p:ext uri="{BB962C8B-B14F-4D97-AF65-F5344CB8AC3E}">
        <p14:creationId xmlns:p14="http://schemas.microsoft.com/office/powerpoint/2010/main" val="266177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0727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icon to add table</a:t>
            </a:r>
            <a:endParaRPr lang="en-US" dirty="0"/>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1086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02851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2793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r>
              <a:rPr lang="en-US"/>
              <a:t>Click to edit Master title style</a:t>
            </a:r>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530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2659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071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4499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176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r>
              <a:rPr lang="en-US"/>
              <a:t>Click to edit Master title style</a:t>
            </a:r>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2808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859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3" r:id="rId4"/>
    <p:sldLayoutId id="2147483667" r:id="rId5"/>
    <p:sldLayoutId id="2147483668" r:id="rId6"/>
    <p:sldLayoutId id="2147483669" r:id="rId7"/>
    <p:sldLayoutId id="2147483650" r:id="rId8"/>
    <p:sldLayoutId id="2147483670" r:id="rId9"/>
    <p:sldLayoutId id="2147483671" r:id="rId10"/>
    <p:sldLayoutId id="2147483672" r:id="rId11"/>
    <p:sldLayoutId id="2147483673" r:id="rId12"/>
    <p:sldLayoutId id="2147483674" r:id="rId13"/>
    <p:sldLayoutId id="2147483654" r:id="rId14"/>
    <p:sldLayoutId id="2147483655"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025232" y="463974"/>
            <a:ext cx="4217424" cy="3709195"/>
          </a:xfrm>
        </p:spPr>
        <p:txBody>
          <a:bodyPr anchor="b">
            <a:normAutofit/>
          </a:bodyPr>
          <a:lstStyle/>
          <a:p>
            <a:r>
              <a:rPr lang="en-US" dirty="0"/>
              <a:t>Covid19 Survey</a:t>
            </a:r>
          </a:p>
        </p:txBody>
      </p:sp>
      <p:pic>
        <p:nvPicPr>
          <p:cNvPr id="6" name="Picture Placeholder 5">
            <a:extLst>
              <a:ext uri="{FF2B5EF4-FFF2-40B4-BE49-F238E27FC236}">
                <a16:creationId xmlns:a16="http://schemas.microsoft.com/office/drawing/2014/main" id="{9A21BFEE-CDF0-B6EE-72AC-C3F5A7F9FE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017" r="5017"/>
          <a:stretch>
            <a:fillRect/>
          </a:stretch>
        </p:blipFill>
        <p:spPr/>
      </p:pic>
    </p:spTree>
    <p:extLst>
      <p:ext uri="{BB962C8B-B14F-4D97-AF65-F5344CB8AC3E}">
        <p14:creationId xmlns:p14="http://schemas.microsoft.com/office/powerpoint/2010/main" val="418666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A9D2-93A5-11E8-4C8D-E78725147F94}"/>
              </a:ext>
            </a:extLst>
          </p:cNvPr>
          <p:cNvSpPr>
            <a:spLocks noGrp="1"/>
          </p:cNvSpPr>
          <p:nvPr>
            <p:ph type="title"/>
          </p:nvPr>
        </p:nvSpPr>
        <p:spPr/>
        <p:txBody>
          <a:bodyPr/>
          <a:lstStyle/>
          <a:p>
            <a:pPr algn="ctr"/>
            <a:r>
              <a:rPr lang="en-US" dirty="0"/>
              <a:t>Form link</a:t>
            </a:r>
            <a:endParaRPr lang="en-IN" dirty="0"/>
          </a:p>
        </p:txBody>
      </p:sp>
      <p:sp>
        <p:nvSpPr>
          <p:cNvPr id="3" name="Slide Number Placeholder 2">
            <a:extLst>
              <a:ext uri="{FF2B5EF4-FFF2-40B4-BE49-F238E27FC236}">
                <a16:creationId xmlns:a16="http://schemas.microsoft.com/office/drawing/2014/main" id="{73F25097-4AA7-4D6B-6BF3-32070091B5BD}"/>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
        <p:nvSpPr>
          <p:cNvPr id="5" name="TextBox 4">
            <a:extLst>
              <a:ext uri="{FF2B5EF4-FFF2-40B4-BE49-F238E27FC236}">
                <a16:creationId xmlns:a16="http://schemas.microsoft.com/office/drawing/2014/main" id="{5D1F976D-2B48-C7F1-76A3-65D0EF8664FF}"/>
              </a:ext>
            </a:extLst>
          </p:cNvPr>
          <p:cNvSpPr txBox="1"/>
          <p:nvPr/>
        </p:nvSpPr>
        <p:spPr>
          <a:xfrm>
            <a:off x="2153266" y="2956412"/>
            <a:ext cx="8662219" cy="646331"/>
          </a:xfrm>
          <a:prstGeom prst="rect">
            <a:avLst/>
          </a:prstGeom>
          <a:noFill/>
        </p:spPr>
        <p:txBody>
          <a:bodyPr wrap="square" rtlCol="0">
            <a:spAutoFit/>
          </a:bodyPr>
          <a:lstStyle/>
          <a:p>
            <a:r>
              <a:rPr lang="en-IN" dirty="0">
                <a:solidFill>
                  <a:srgbClr val="0070C0"/>
                </a:solidFill>
              </a:rPr>
              <a:t>https://docs.google.com/forms/d/e/1FAIpQLSf-BftWHfUFL7uz3_oQS1vmA4kv_KkVekpvSqvGxk6oW24bHA/viewform</a:t>
            </a:r>
          </a:p>
        </p:txBody>
      </p:sp>
    </p:spTree>
    <p:extLst>
      <p:ext uri="{BB962C8B-B14F-4D97-AF65-F5344CB8AC3E}">
        <p14:creationId xmlns:p14="http://schemas.microsoft.com/office/powerpoint/2010/main" val="196343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E65F-7C43-ED0A-259C-892078C25C1F}"/>
              </a:ext>
            </a:extLst>
          </p:cNvPr>
          <p:cNvSpPr>
            <a:spLocks noGrp="1"/>
          </p:cNvSpPr>
          <p:nvPr>
            <p:ph type="title"/>
          </p:nvPr>
        </p:nvSpPr>
        <p:spPr/>
        <p:txBody>
          <a:bodyPr/>
          <a:lstStyle/>
          <a:p>
            <a:pPr algn="ctr"/>
            <a:r>
              <a:rPr lang="en-US" dirty="0"/>
              <a:t>Insights</a:t>
            </a:r>
            <a:endParaRPr lang="en-IN" dirty="0"/>
          </a:p>
        </p:txBody>
      </p:sp>
      <p:sp>
        <p:nvSpPr>
          <p:cNvPr id="3" name="Slide Number Placeholder 2">
            <a:extLst>
              <a:ext uri="{FF2B5EF4-FFF2-40B4-BE49-F238E27FC236}">
                <a16:creationId xmlns:a16="http://schemas.microsoft.com/office/drawing/2014/main" id="{4BE50345-2BAB-34FD-6AF2-84960FB050D7}"/>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4" name="Content Placeholder 8">
            <a:extLst>
              <a:ext uri="{FF2B5EF4-FFF2-40B4-BE49-F238E27FC236}">
                <a16:creationId xmlns:a16="http://schemas.microsoft.com/office/drawing/2014/main" id="{362AC8D9-4903-8F03-120D-A2EDD142A21B}"/>
              </a:ext>
            </a:extLst>
          </p:cNvPr>
          <p:cNvSpPr txBox="1">
            <a:spLocks/>
          </p:cNvSpPr>
          <p:nvPr/>
        </p:nvSpPr>
        <p:spPr>
          <a:xfrm>
            <a:off x="1438664" y="1814718"/>
            <a:ext cx="9905893" cy="3478944"/>
          </a:xfrm>
          <a:prstGeom prst="rect">
            <a:avLst/>
          </a:prstGeom>
        </p:spPr>
        <p:txBody>
          <a:bodyPr vert="horz" lIns="91440" tIns="45720" rIns="91440" bIns="45720" rtlCol="0" anchor="ctr">
            <a:normAutofit fontScale="25000" lnSpcReduction="20000"/>
          </a:bodyP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ct val="150000"/>
              </a:lnSpc>
              <a:buFont typeface="Arial" panose="020B0604020202020204" pitchFamily="34" charset="0"/>
              <a:buChar char="•"/>
            </a:pPr>
            <a:r>
              <a:rPr lang="en-US" sz="6400" dirty="0"/>
              <a:t>The dataset includes demographic details like the region of residence and age of participants.</a:t>
            </a:r>
          </a:p>
          <a:p>
            <a:pPr marL="342900" indent="-342900" algn="l">
              <a:lnSpc>
                <a:spcPct val="150000"/>
              </a:lnSpc>
              <a:buFont typeface="Arial" panose="020B0604020202020204" pitchFamily="34" charset="0"/>
              <a:buChar char="•"/>
            </a:pPr>
            <a:r>
              <a:rPr lang="en-US" sz="6400" dirty="0"/>
              <a:t>It seems to cover a wide range of regions, with a focus on students (indicated by age).</a:t>
            </a:r>
          </a:p>
          <a:p>
            <a:pPr marL="342900" indent="-342900" algn="l">
              <a:lnSpc>
                <a:spcPct val="150000"/>
              </a:lnSpc>
              <a:buFont typeface="Arial" panose="020B0604020202020204" pitchFamily="34" charset="0"/>
              <a:buChar char="•"/>
            </a:pPr>
            <a:r>
              <a:rPr lang="en-US" sz="6400" dirty="0"/>
              <a:t>Students have spent different amounts of time to online classes, self-study, fitness, sleep, and social media. The time dedicated to online classes varies, as do the hours spent on self-study and fitness activities. </a:t>
            </a:r>
          </a:p>
          <a:p>
            <a:pPr marL="342900" indent="-342900" algn="l">
              <a:lnSpc>
                <a:spcPct val="150000"/>
              </a:lnSpc>
              <a:buFont typeface="Arial" panose="020B0604020202020204" pitchFamily="34" charset="0"/>
              <a:buChar char="•"/>
            </a:pPr>
            <a:r>
              <a:rPr lang="en-US" sz="6400" dirty="0"/>
              <a:t>Social media plays an important role in their daily lives, with preferences for different platforms.</a:t>
            </a:r>
          </a:p>
          <a:p>
            <a:pPr marL="342900" indent="-342900" algn="l">
              <a:lnSpc>
                <a:spcPct val="150000"/>
              </a:lnSpc>
              <a:buFont typeface="Arial" panose="020B0604020202020204" pitchFamily="34" charset="0"/>
              <a:buChar char="•"/>
            </a:pPr>
            <a:r>
              <a:rPr lang="en-US" sz="6400" dirty="0"/>
              <a:t>Students rate their online class experiences qualitatively, with terms like "Good," "Very poor," etc.</a:t>
            </a:r>
          </a:p>
          <a:p>
            <a:pPr marL="342900" indent="-342900" algn="l">
              <a:lnSpc>
                <a:spcPct val="150000"/>
              </a:lnSpc>
              <a:buFont typeface="Arial" panose="020B0604020202020204" pitchFamily="34" charset="0"/>
              <a:buChar char="•"/>
            </a:pPr>
            <a:r>
              <a:rPr lang="en-US" sz="6400" dirty="0"/>
              <a:t>The medium for attending classes is </a:t>
            </a:r>
            <a:r>
              <a:rPr lang="en-US" sz="6400" dirty="0">
                <a:solidFill>
                  <a:srgbClr val="E8E8E8"/>
                </a:solidFill>
              </a:rPr>
              <a:t>very different from each other</a:t>
            </a:r>
            <a:r>
              <a:rPr lang="en-US" sz="6400" dirty="0"/>
              <a:t>, including smartphones and laptops/desktops.</a:t>
            </a:r>
          </a:p>
          <a:p>
            <a:pPr algn="l"/>
            <a:endParaRPr lang="en-US" sz="6200"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675859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5BBC-1DA5-A331-FD85-3C6048F6B113}"/>
              </a:ext>
            </a:extLst>
          </p:cNvPr>
          <p:cNvSpPr>
            <a:spLocks noGrp="1"/>
          </p:cNvSpPr>
          <p:nvPr>
            <p:ph type="title"/>
          </p:nvPr>
        </p:nvSpPr>
        <p:spPr/>
        <p:txBody>
          <a:bodyPr/>
          <a:lstStyle/>
          <a:p>
            <a:pPr algn="ctr"/>
            <a:r>
              <a:rPr lang="en-US" dirty="0"/>
              <a:t>Insights continued..</a:t>
            </a:r>
            <a:endParaRPr lang="en-IN" dirty="0"/>
          </a:p>
        </p:txBody>
      </p:sp>
      <p:sp>
        <p:nvSpPr>
          <p:cNvPr id="3" name="Slide Number Placeholder 2">
            <a:extLst>
              <a:ext uri="{FF2B5EF4-FFF2-40B4-BE49-F238E27FC236}">
                <a16:creationId xmlns:a16="http://schemas.microsoft.com/office/drawing/2014/main" id="{5C31E56D-2AF2-3D81-A0ED-6D088ADFEC4B}"/>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
        <p:nvSpPr>
          <p:cNvPr id="4" name="Content Placeholder 8">
            <a:extLst>
              <a:ext uri="{FF2B5EF4-FFF2-40B4-BE49-F238E27FC236}">
                <a16:creationId xmlns:a16="http://schemas.microsoft.com/office/drawing/2014/main" id="{244FE31B-CEA3-AD8B-6E0D-B3F0C8DFDC83}"/>
              </a:ext>
            </a:extLst>
          </p:cNvPr>
          <p:cNvSpPr txBox="1">
            <a:spLocks/>
          </p:cNvSpPr>
          <p:nvPr/>
        </p:nvSpPr>
        <p:spPr>
          <a:xfrm>
            <a:off x="1438664" y="1814718"/>
            <a:ext cx="9905893" cy="347894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ct val="150000"/>
              </a:lnSpc>
              <a:buFont typeface="Arial" panose="020B0604020202020204" pitchFamily="34" charset="0"/>
              <a:buChar char="•"/>
            </a:pPr>
            <a:r>
              <a:rPr lang="en-US" sz="1600" dirty="0"/>
              <a:t>The dataset also highlights what students missed the most, including school/college, traveling, and social interactions</a:t>
            </a:r>
          </a:p>
          <a:p>
            <a:pPr marL="342900" indent="-342900" algn="l">
              <a:lnSpc>
                <a:spcPct val="150000"/>
              </a:lnSpc>
              <a:buFont typeface="Arial" panose="020B0604020202020204" pitchFamily="34" charset="0"/>
              <a:buChar char="•"/>
            </a:pPr>
            <a:r>
              <a:rPr lang="en-US" sz="1600" dirty="0"/>
              <a:t>The data includes meal frequency, revealing that most students consume 3–4 meals daily. Weight changes during lockdown were categorized as "Increased," "Decreased," or "Remain Constant." Health issues were also monitored, with the majority of students likely reporting no significant problems.</a:t>
            </a:r>
          </a:p>
        </p:txBody>
      </p:sp>
    </p:spTree>
    <p:extLst>
      <p:ext uri="{BB962C8B-B14F-4D97-AF65-F5344CB8AC3E}">
        <p14:creationId xmlns:p14="http://schemas.microsoft.com/office/powerpoint/2010/main" val="401869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526E-7BA7-D1E8-9A20-BFB6B0E3CF55}"/>
              </a:ext>
            </a:extLst>
          </p:cNvPr>
          <p:cNvSpPr>
            <a:spLocks noGrp="1"/>
          </p:cNvSpPr>
          <p:nvPr>
            <p:ph type="ctrTitle"/>
          </p:nvPr>
        </p:nvSpPr>
        <p:spPr>
          <a:xfrm>
            <a:off x="7020675" y="382344"/>
            <a:ext cx="4377767" cy="1564443"/>
          </a:xfrm>
        </p:spPr>
        <p:txBody>
          <a:bodyPr/>
          <a:lstStyle/>
          <a:p>
            <a:r>
              <a:rPr lang="en-US" dirty="0"/>
              <a:t>Summary</a:t>
            </a:r>
            <a:endParaRPr lang="en-IN" dirty="0"/>
          </a:p>
        </p:txBody>
      </p:sp>
      <p:pic>
        <p:nvPicPr>
          <p:cNvPr id="6" name="Picture Placeholder 5">
            <a:extLst>
              <a:ext uri="{FF2B5EF4-FFF2-40B4-BE49-F238E27FC236}">
                <a16:creationId xmlns:a16="http://schemas.microsoft.com/office/drawing/2014/main" id="{2F394FBE-82C8-E14D-5B00-2531B32A7B6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960" b="12960"/>
          <a:stretch>
            <a:fillRect/>
          </a:stretch>
        </p:blipFill>
        <p:spPr/>
      </p:pic>
      <p:sp>
        <p:nvSpPr>
          <p:cNvPr id="4" name="Content Placeholder 3">
            <a:extLst>
              <a:ext uri="{FF2B5EF4-FFF2-40B4-BE49-F238E27FC236}">
                <a16:creationId xmlns:a16="http://schemas.microsoft.com/office/drawing/2014/main" id="{E9BF473E-63A2-D415-A94C-75DA3854F826}"/>
              </a:ext>
            </a:extLst>
          </p:cNvPr>
          <p:cNvSpPr>
            <a:spLocks noGrp="1"/>
          </p:cNvSpPr>
          <p:nvPr>
            <p:ph sz="quarter" idx="11"/>
          </p:nvPr>
        </p:nvSpPr>
        <p:spPr>
          <a:xfrm>
            <a:off x="6587540" y="2167255"/>
            <a:ext cx="4368450" cy="3166331"/>
          </a:xfrm>
        </p:spPr>
        <p:txBody>
          <a:bodyPr>
            <a:normAutofit/>
          </a:bodyPr>
          <a:lstStyle/>
          <a:p>
            <a:pPr>
              <a:lnSpc>
                <a:spcPct val="150000"/>
              </a:lnSpc>
            </a:pPr>
            <a:r>
              <a:rPr lang="en-US" sz="1800" dirty="0"/>
              <a:t>The dataset gives a clear picture of students' daily habits, experiences, and feelings during a lockdown or similar restrictions. It shows how different activities, like using social media or studying, are linked to their emotions.</a:t>
            </a:r>
            <a:endParaRPr lang="en-IN" sz="1800" dirty="0"/>
          </a:p>
        </p:txBody>
      </p:sp>
    </p:spTree>
    <p:extLst>
      <p:ext uri="{BB962C8B-B14F-4D97-AF65-F5344CB8AC3E}">
        <p14:creationId xmlns:p14="http://schemas.microsoft.com/office/powerpoint/2010/main" val="110770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AAB1C8-4A29-D350-B7C4-3089C13BFB51}"/>
              </a:ext>
            </a:extLst>
          </p:cNvPr>
          <p:cNvSpPr>
            <a:spLocks noGrp="1"/>
          </p:cNvSpPr>
          <p:nvPr>
            <p:ph type="ctrTitle"/>
          </p:nvPr>
        </p:nvSpPr>
        <p:spPr>
          <a:xfrm>
            <a:off x="698090" y="1454060"/>
            <a:ext cx="6656439" cy="2719337"/>
          </a:xfrm>
        </p:spPr>
        <p:txBody>
          <a:bodyPr/>
          <a:lstStyle/>
          <a:p>
            <a:pPr algn="ctr"/>
            <a:r>
              <a:rPr lang="en-US" dirty="0"/>
              <a:t>Thank you</a:t>
            </a:r>
          </a:p>
        </p:txBody>
      </p:sp>
    </p:spTree>
    <p:extLst>
      <p:ext uri="{BB962C8B-B14F-4D97-AF65-F5344CB8AC3E}">
        <p14:creationId xmlns:p14="http://schemas.microsoft.com/office/powerpoint/2010/main" val="1768293850"/>
      </p:ext>
    </p:extLst>
  </p:cSld>
  <p:clrMapOvr>
    <a:masterClrMapping/>
  </p:clrMapOvr>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6AD6DB-9470-4861-90FA-528B22606C3A}">
  <ds:schemaRefs>
    <ds:schemaRef ds:uri="http://schemas.microsoft.com/sharepoint/v3/contenttype/forms"/>
  </ds:schemaRefs>
</ds:datastoreItem>
</file>

<file path=customXml/itemProps2.xml><?xml version="1.0" encoding="utf-8"?>
<ds:datastoreItem xmlns:ds="http://schemas.openxmlformats.org/officeDocument/2006/customXml" ds:itemID="{804A2E04-D8A3-4CD6-A49A-4E88613CFB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5A97A83-19EA-4F1C-BA10-74DE001096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Vivid circles presentation</Template>
  <TotalTime>52</TotalTime>
  <Words>278</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Arial</vt:lpstr>
      <vt:lpstr>Calibri</vt:lpstr>
      <vt:lpstr>Madison</vt:lpstr>
      <vt:lpstr>Covid19 Survey</vt:lpstr>
      <vt:lpstr>Form link</vt:lpstr>
      <vt:lpstr>Insights</vt:lpstr>
      <vt:lpstr>Insights continued..</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ROOHIE TASLEEM</dc:creator>
  <cp:lastModifiedBy>ROOHIE TASLEEM</cp:lastModifiedBy>
  <cp:revision>3</cp:revision>
  <dcterms:created xsi:type="dcterms:W3CDTF">2024-12-22T02:56:50Z</dcterms:created>
  <dcterms:modified xsi:type="dcterms:W3CDTF">2024-12-22T03:52:18Z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