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08099-F98F-4041-8784-FB8EF6597F7D}" v="6" dt="2024-05-20T22:30:02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r Malik" userId="105945bdaf9ce293" providerId="LiveId" clId="{5DE08099-F98F-4041-8784-FB8EF6597F7D}"/>
    <pc:docChg chg="undo custSel addSld modSld">
      <pc:chgData name="Noor Malik" userId="105945bdaf9ce293" providerId="LiveId" clId="{5DE08099-F98F-4041-8784-FB8EF6597F7D}" dt="2024-05-20T22:30:05.379" v="234" actId="14100"/>
      <pc:docMkLst>
        <pc:docMk/>
      </pc:docMkLst>
      <pc:sldChg chg="delSp modSp mod">
        <pc:chgData name="Noor Malik" userId="105945bdaf9ce293" providerId="LiveId" clId="{5DE08099-F98F-4041-8784-FB8EF6597F7D}" dt="2024-05-20T22:23:43.718" v="211" actId="20577"/>
        <pc:sldMkLst>
          <pc:docMk/>
          <pc:sldMk cId="3848839905" sldId="261"/>
        </pc:sldMkLst>
        <pc:spChg chg="mod">
          <ac:chgData name="Noor Malik" userId="105945bdaf9ce293" providerId="LiveId" clId="{5DE08099-F98F-4041-8784-FB8EF6597F7D}" dt="2024-05-20T22:23:43.718" v="211" actId="20577"/>
          <ac:spMkLst>
            <pc:docMk/>
            <pc:sldMk cId="3848839905" sldId="261"/>
            <ac:spMk id="3" creationId="{A48E4B57-E572-A0A9-590D-E04F16485C62}"/>
          </ac:spMkLst>
        </pc:spChg>
        <pc:picChg chg="del">
          <ac:chgData name="Noor Malik" userId="105945bdaf9ce293" providerId="LiveId" clId="{5DE08099-F98F-4041-8784-FB8EF6597F7D}" dt="2024-05-20T22:01:50.610" v="1" actId="478"/>
          <ac:picMkLst>
            <pc:docMk/>
            <pc:sldMk cId="3848839905" sldId="261"/>
            <ac:picMk id="7" creationId="{E3E400F8-4EEC-C9C3-83BC-0504B331E9D6}"/>
          </ac:picMkLst>
        </pc:picChg>
      </pc:sldChg>
      <pc:sldChg chg="addSp delSp modSp mod">
        <pc:chgData name="Noor Malik" userId="105945bdaf9ce293" providerId="LiveId" clId="{5DE08099-F98F-4041-8784-FB8EF6597F7D}" dt="2024-05-20T22:10:04.598" v="59" actId="1076"/>
        <pc:sldMkLst>
          <pc:docMk/>
          <pc:sldMk cId="2732246186" sldId="262"/>
        </pc:sldMkLst>
        <pc:spChg chg="add del mod">
          <ac:chgData name="Noor Malik" userId="105945bdaf9ce293" providerId="LiveId" clId="{5DE08099-F98F-4041-8784-FB8EF6597F7D}" dt="2024-05-20T22:08:59.234" v="52" actId="931"/>
          <ac:spMkLst>
            <pc:docMk/>
            <pc:sldMk cId="2732246186" sldId="262"/>
            <ac:spMk id="3" creationId="{EF7C615F-64F2-98BB-36CF-3FD947964C48}"/>
          </ac:spMkLst>
        </pc:spChg>
        <pc:picChg chg="add mod">
          <ac:chgData name="Noor Malik" userId="105945bdaf9ce293" providerId="LiveId" clId="{5DE08099-F98F-4041-8784-FB8EF6597F7D}" dt="2024-05-20T22:10:04.598" v="59" actId="1076"/>
          <ac:picMkLst>
            <pc:docMk/>
            <pc:sldMk cId="2732246186" sldId="262"/>
            <ac:picMk id="4" creationId="{96DBA82D-3920-3B17-5E3E-31084826F6F4}"/>
          </ac:picMkLst>
        </pc:picChg>
        <pc:picChg chg="del">
          <ac:chgData name="Noor Malik" userId="105945bdaf9ce293" providerId="LiveId" clId="{5DE08099-F98F-4041-8784-FB8EF6597F7D}" dt="2024-05-20T05:24:09.029" v="0" actId="478"/>
          <ac:picMkLst>
            <pc:docMk/>
            <pc:sldMk cId="2732246186" sldId="262"/>
            <ac:picMk id="6" creationId="{5BA0D59F-B9B4-489F-093D-65C44E052CCA}"/>
          </ac:picMkLst>
        </pc:picChg>
      </pc:sldChg>
      <pc:sldChg chg="addSp delSp modSp new mod">
        <pc:chgData name="Noor Malik" userId="105945bdaf9ce293" providerId="LiveId" clId="{5DE08099-F98F-4041-8784-FB8EF6597F7D}" dt="2024-05-20T22:12:51.290" v="111" actId="1076"/>
        <pc:sldMkLst>
          <pc:docMk/>
          <pc:sldMk cId="99751172" sldId="263"/>
        </pc:sldMkLst>
        <pc:spChg chg="mod">
          <ac:chgData name="Noor Malik" userId="105945bdaf9ce293" providerId="LiveId" clId="{5DE08099-F98F-4041-8784-FB8EF6597F7D}" dt="2024-05-20T22:12:51.290" v="111" actId="1076"/>
          <ac:spMkLst>
            <pc:docMk/>
            <pc:sldMk cId="99751172" sldId="263"/>
            <ac:spMk id="2" creationId="{3DADA5C8-DC21-8F64-AC2B-F2AF16E8563E}"/>
          </ac:spMkLst>
        </pc:spChg>
        <pc:spChg chg="del">
          <ac:chgData name="Noor Malik" userId="105945bdaf9ce293" providerId="LiveId" clId="{5DE08099-F98F-4041-8784-FB8EF6597F7D}" dt="2024-05-20T22:10:22.339" v="61" actId="931"/>
          <ac:spMkLst>
            <pc:docMk/>
            <pc:sldMk cId="99751172" sldId="263"/>
            <ac:spMk id="3" creationId="{355E8520-3FB6-5DCC-C727-2AEE1773089F}"/>
          </ac:spMkLst>
        </pc:spChg>
        <pc:picChg chg="add mod">
          <ac:chgData name="Noor Malik" userId="105945bdaf9ce293" providerId="LiveId" clId="{5DE08099-F98F-4041-8784-FB8EF6597F7D}" dt="2024-05-20T22:11:49.771" v="85" actId="1076"/>
          <ac:picMkLst>
            <pc:docMk/>
            <pc:sldMk cId="99751172" sldId="263"/>
            <ac:picMk id="5" creationId="{D4C1995A-8677-1D58-B4BC-9E7689440123}"/>
          </ac:picMkLst>
        </pc:picChg>
        <pc:picChg chg="add mod">
          <ac:chgData name="Noor Malik" userId="105945bdaf9ce293" providerId="LiveId" clId="{5DE08099-F98F-4041-8784-FB8EF6597F7D}" dt="2024-05-20T22:12:05.124" v="88" actId="1076"/>
          <ac:picMkLst>
            <pc:docMk/>
            <pc:sldMk cId="99751172" sldId="263"/>
            <ac:picMk id="7" creationId="{EF9947BB-85B3-37C4-3416-CDB13CDE62CD}"/>
          </ac:picMkLst>
        </pc:picChg>
      </pc:sldChg>
      <pc:sldChg chg="addSp delSp modSp new mod">
        <pc:chgData name="Noor Malik" userId="105945bdaf9ce293" providerId="LiveId" clId="{5DE08099-F98F-4041-8784-FB8EF6597F7D}" dt="2024-05-20T22:14:27.826" v="117" actId="1076"/>
        <pc:sldMkLst>
          <pc:docMk/>
          <pc:sldMk cId="528956740" sldId="264"/>
        </pc:sldMkLst>
        <pc:spChg chg="del">
          <ac:chgData name="Noor Malik" userId="105945bdaf9ce293" providerId="LiveId" clId="{5DE08099-F98F-4041-8784-FB8EF6597F7D}" dt="2024-05-20T22:14:21.885" v="113" actId="931"/>
          <ac:spMkLst>
            <pc:docMk/>
            <pc:sldMk cId="528956740" sldId="264"/>
            <ac:spMk id="3" creationId="{C31A8901-F5F6-97C7-D150-AFA7ADE52F69}"/>
          </ac:spMkLst>
        </pc:spChg>
        <pc:picChg chg="add mod">
          <ac:chgData name="Noor Malik" userId="105945bdaf9ce293" providerId="LiveId" clId="{5DE08099-F98F-4041-8784-FB8EF6597F7D}" dt="2024-05-20T22:14:27.826" v="117" actId="1076"/>
          <ac:picMkLst>
            <pc:docMk/>
            <pc:sldMk cId="528956740" sldId="264"/>
            <ac:picMk id="5" creationId="{4D448EEB-7930-71E1-54BB-33F90B3F8BC9}"/>
          </ac:picMkLst>
        </pc:picChg>
      </pc:sldChg>
      <pc:sldChg chg="addSp delSp modSp new mod">
        <pc:chgData name="Noor Malik" userId="105945bdaf9ce293" providerId="LiveId" clId="{5DE08099-F98F-4041-8784-FB8EF6597F7D}" dt="2024-05-20T22:15:08.453" v="125" actId="1076"/>
        <pc:sldMkLst>
          <pc:docMk/>
          <pc:sldMk cId="1653877992" sldId="265"/>
        </pc:sldMkLst>
        <pc:spChg chg="del">
          <ac:chgData name="Noor Malik" userId="105945bdaf9ce293" providerId="LiveId" clId="{5DE08099-F98F-4041-8784-FB8EF6597F7D}" dt="2024-05-20T22:14:54.804" v="119" actId="931"/>
          <ac:spMkLst>
            <pc:docMk/>
            <pc:sldMk cId="1653877992" sldId="265"/>
            <ac:spMk id="3" creationId="{12A9EEC8-E818-D321-CC34-93B5C4799083}"/>
          </ac:spMkLst>
        </pc:spChg>
        <pc:picChg chg="add mod">
          <ac:chgData name="Noor Malik" userId="105945bdaf9ce293" providerId="LiveId" clId="{5DE08099-F98F-4041-8784-FB8EF6597F7D}" dt="2024-05-20T22:15:08.453" v="125" actId="1076"/>
          <ac:picMkLst>
            <pc:docMk/>
            <pc:sldMk cId="1653877992" sldId="265"/>
            <ac:picMk id="5" creationId="{2D52315B-3C9E-61AC-AE6E-4B5A9D2A8AC7}"/>
          </ac:picMkLst>
        </pc:picChg>
      </pc:sldChg>
      <pc:sldChg chg="modSp new mod">
        <pc:chgData name="Noor Malik" userId="105945bdaf9ce293" providerId="LiveId" clId="{5DE08099-F98F-4041-8784-FB8EF6597F7D}" dt="2024-05-20T22:26:33.025" v="229" actId="20577"/>
        <pc:sldMkLst>
          <pc:docMk/>
          <pc:sldMk cId="1608586479" sldId="266"/>
        </pc:sldMkLst>
        <pc:spChg chg="mod">
          <ac:chgData name="Noor Malik" userId="105945bdaf9ce293" providerId="LiveId" clId="{5DE08099-F98F-4041-8784-FB8EF6597F7D}" dt="2024-05-20T22:16:23.383" v="149" actId="20577"/>
          <ac:spMkLst>
            <pc:docMk/>
            <pc:sldMk cId="1608586479" sldId="266"/>
            <ac:spMk id="2" creationId="{A64BCB63-238C-B371-9352-74D2736D43B2}"/>
          </ac:spMkLst>
        </pc:spChg>
        <pc:spChg chg="mod">
          <ac:chgData name="Noor Malik" userId="105945bdaf9ce293" providerId="LiveId" clId="{5DE08099-F98F-4041-8784-FB8EF6597F7D}" dt="2024-05-20T22:26:33.025" v="229" actId="20577"/>
          <ac:spMkLst>
            <pc:docMk/>
            <pc:sldMk cId="1608586479" sldId="266"/>
            <ac:spMk id="3" creationId="{44A1689D-511F-4A55-8DC4-242E0C2BA74E}"/>
          </ac:spMkLst>
        </pc:spChg>
      </pc:sldChg>
      <pc:sldChg chg="new">
        <pc:chgData name="Noor Malik" userId="105945bdaf9ce293" providerId="LiveId" clId="{5DE08099-F98F-4041-8784-FB8EF6597F7D}" dt="2024-05-20T22:19:24.285" v="171" actId="680"/>
        <pc:sldMkLst>
          <pc:docMk/>
          <pc:sldMk cId="1453105393" sldId="267"/>
        </pc:sldMkLst>
      </pc:sldChg>
      <pc:sldChg chg="addSp delSp modSp new mod">
        <pc:chgData name="Noor Malik" userId="105945bdaf9ce293" providerId="LiveId" clId="{5DE08099-F98F-4041-8784-FB8EF6597F7D}" dt="2024-05-20T22:30:05.379" v="234" actId="14100"/>
        <pc:sldMkLst>
          <pc:docMk/>
          <pc:sldMk cId="1461487320" sldId="268"/>
        </pc:sldMkLst>
        <pc:spChg chg="del">
          <ac:chgData name="Noor Malik" userId="105945bdaf9ce293" providerId="LiveId" clId="{5DE08099-F98F-4041-8784-FB8EF6597F7D}" dt="2024-05-20T22:30:02.615" v="231" actId="931"/>
          <ac:spMkLst>
            <pc:docMk/>
            <pc:sldMk cId="1461487320" sldId="268"/>
            <ac:spMk id="3" creationId="{36437614-61F3-D261-DA88-5F5DE3388371}"/>
          </ac:spMkLst>
        </pc:spChg>
        <pc:picChg chg="add mod">
          <ac:chgData name="Noor Malik" userId="105945bdaf9ce293" providerId="LiveId" clId="{5DE08099-F98F-4041-8784-FB8EF6597F7D}" dt="2024-05-20T22:30:05.379" v="234" actId="14100"/>
          <ac:picMkLst>
            <pc:docMk/>
            <pc:sldMk cId="1461487320" sldId="268"/>
            <ac:picMk id="5" creationId="{3CEFB094-B767-AF64-4BEB-A3D5369919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82863-0FCD-495B-8F6A-19D5999446C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2987-D0E6-4B9A-9F91-38F6F9E0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B2987-D0E6-4B9A-9F91-38F6F9E07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471A-F36A-4313-C534-1774CB564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D62BF-7523-E499-0F1E-B5B19C3D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E326-CA97-3C68-F31C-2CCBCD37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D7B2-3A90-0664-BAAC-7D973C7D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9060-C5C3-380F-BE5C-CA601B29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849C-CD3A-8373-780F-2A4FC981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4670-9FFA-F4BA-3582-CCD05709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208E-A09B-55F6-A989-30C2A861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0FAE-8308-28E6-3171-BFE0D4DB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88F6-FEA7-95F4-F1ED-6D2640B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BE696-BB1B-AD4F-D246-2DEDDFEAE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DB26-B04B-605A-B348-DBB5FDCE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0400-C838-85DB-AB51-4AC7CB93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37A5-4F90-44C6-AF77-DA4EF751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8406-0D31-E773-207B-5C28BA21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2286-CB96-015F-003A-E785EE0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7253-D29B-173F-5954-29EBA34D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56A8-4E48-3D5B-631F-788E0227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543-0B01-C540-2C84-F4C20D21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0255-178A-6A4C-C56E-5C5E0BDA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5D6C-9454-2E3E-CE00-DD761B6B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7FA9-2D54-6A27-E80D-D6660256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7B38-D684-3B38-03BD-83EC4D3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E9AD-D503-516D-2C82-53E2DC8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673B-4385-36D4-FE6F-91B9906E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926-D416-F2E3-8867-D7387A7D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E956-8E2F-6082-DBB5-53A3208F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6971-9D14-76C1-FAF7-896B18B2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EA2A-6BD5-109E-AD43-2E4F5F01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1E42-01A2-0BEC-1FF6-F798C3DC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092FF-9CE0-F187-05C1-5E38046D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CEC0-5336-0EC7-C4E2-8DFBC7F1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4CCD-AE8F-2F4D-0DB3-9F6C9744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2024B-6026-55E5-3BA8-744FBB77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E8BBD-E8A1-E449-FCE2-7930A76F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626E0-9943-4DF7-357C-AB58DBF0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95B22-4585-14E0-E536-7E12A248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CCCBB-B35D-B5FF-FB9D-E1ABB52A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1B79-5003-8609-07FF-5AB48CC3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03EB-CCE7-D4BE-E30D-9BAE1506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DD681-7418-FACF-C54F-1CE9D00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027CB-B225-FA45-73BB-38A9E8A4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5A891-3140-6947-51B3-5D382914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0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26A61-AFF2-03A7-0DBA-3896A399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E578-541E-9CA1-217C-5BDE171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08F0C-3133-8CCF-2A07-C4B61BFA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4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3EE3-91E8-6872-54BF-E6B9E594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731B-8F96-2CA8-8BC0-C4551F9B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E211D-5732-0B84-CA91-A50207A4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737B7-E044-57E5-3DB0-1D8E341B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F3E6-EB53-34A9-2759-8D3D61A0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08CD5-068C-A36A-3A1E-3363CD79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D876-4674-2230-1EEC-17D4F5E5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2B9A0-0126-2300-B78F-6126307F7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89F5-C760-C1B9-D044-94F0EA8B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6A9A-05F2-A73B-E938-18273DF4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9FEC-C7D8-1BD1-1CD4-3361240B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BC67-F119-FC70-6328-8828B647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DF353-81CD-C139-C4BA-87A0A0C1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429B-212B-9E4D-D4C6-28E7AEB0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DFC2-6992-2497-57EA-6A1D21C18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D2A67-544B-40AE-936E-9C0894BA3A2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7A11-66F3-9915-A793-FF01B8C5B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3178-82FD-FE08-9B8E-37EB9D59E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F33F2-7027-4F84-ADD8-DDF9D3B7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CF79-DC3F-FD9C-5881-1650DFB6E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198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  <a:t>Introduction to Data Analytics and Statistical Analysis</a:t>
            </a:r>
            <a:b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35E68-5583-E8DD-BAF7-BE2848F8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7990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dirty="0"/>
              <a:t>Pizza Sales</a:t>
            </a:r>
          </a:p>
        </p:txBody>
      </p:sp>
    </p:spTree>
    <p:extLst>
      <p:ext uri="{BB962C8B-B14F-4D97-AF65-F5344CB8AC3E}">
        <p14:creationId xmlns:p14="http://schemas.microsoft.com/office/powerpoint/2010/main" val="324018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D2F4-BA3D-2A50-89CC-4E7E86C3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EFB094-B767-AF64-4BEB-A3D53699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10" y="1612490"/>
            <a:ext cx="7219431" cy="4251201"/>
          </a:xfrm>
        </p:spPr>
      </p:pic>
    </p:spTree>
    <p:extLst>
      <p:ext uri="{BB962C8B-B14F-4D97-AF65-F5344CB8AC3E}">
        <p14:creationId xmlns:p14="http://schemas.microsoft.com/office/powerpoint/2010/main" val="146148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54D0-E340-A162-01F2-01763CA2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2D52315B-3C9E-61AC-AE6E-4B5A9D2A8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9" y="365125"/>
            <a:ext cx="10900661" cy="6047875"/>
          </a:xfrm>
        </p:spPr>
      </p:pic>
    </p:spTree>
    <p:extLst>
      <p:ext uri="{BB962C8B-B14F-4D97-AF65-F5344CB8AC3E}">
        <p14:creationId xmlns:p14="http://schemas.microsoft.com/office/powerpoint/2010/main" val="165387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CB63-238C-B371-9352-74D2736D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689D-511F-4A55-8DC4-242E0C2B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042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P-Value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P(T&lt;=t) two-tail: 0.6649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 0.6649 &gt; 0.05, fail to reject the null hypothesis.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t-Statistic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 0.4331 &lt; 1.9602,  fail to reject the null hypothesis.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Based on the t-test results, there is no statistically significant difference in the average number of pizzas sold on weekdays compared to weekends.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Both the p-value and t-statistic support the null hypothesis, indicating that sales patterns are consistent across weekdays and weekends.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C93-3502-C3F2-6FDE-72E0DB7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FFD9-E047-8B43-0482-F1AB79A2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FB2-5BBB-5B36-5F32-DA047E18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0"/>
            <a:ext cx="10515600" cy="1325563"/>
          </a:xfrm>
        </p:spPr>
        <p:txBody>
          <a:bodyPr/>
          <a:lstStyle/>
          <a:p>
            <a:b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</a:br>
            <a: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E762-778A-706F-4979-05700CF1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017"/>
            <a:ext cx="10515600" cy="3337560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sz="2400" dirty="0"/>
              <a:t> Created an ER diagram from the Pizza Sales Table by categorizing data types and building relationships between the tables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C22DF3-8B7D-0C35-86D3-C95D92A39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1164"/>
            <a:ext cx="10738104" cy="43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BE26-E173-90DE-73E6-D9C8F18D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0" y="458681"/>
            <a:ext cx="10515600" cy="1454714"/>
          </a:xfrm>
        </p:spPr>
        <p:txBody>
          <a:bodyPr/>
          <a:lstStyle/>
          <a:p>
            <a: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  <a:t>Data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086D-008C-E880-2C78-0C72E92F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37" y="1913395"/>
            <a:ext cx="5592421" cy="30312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Steps were taken to clean the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• Freeze the top rows in the table and highlight the column.</a:t>
            </a:r>
          </a:p>
          <a:p>
            <a:pPr marL="0" indent="0">
              <a:buNone/>
            </a:pPr>
            <a:r>
              <a:rPr lang="en-US" sz="2400" dirty="0"/>
              <a:t>• Use proper function in </a:t>
            </a:r>
            <a:r>
              <a:rPr lang="en-US" sz="2400" dirty="0" err="1"/>
              <a:t>Pizza_type_id</a:t>
            </a:r>
            <a:r>
              <a:rPr lang="en-US" sz="2400" dirty="0"/>
              <a:t> and </a:t>
            </a:r>
            <a:r>
              <a:rPr lang="en-US" sz="2400" dirty="0" err="1"/>
              <a:t>Pizza_id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• Fix the alignment in the fields, i.e., Category, Size, Quantity.</a:t>
            </a:r>
          </a:p>
          <a:p>
            <a:pPr marL="0" indent="0">
              <a:buNone/>
            </a:pPr>
            <a:r>
              <a:rPr lang="en-US" sz="2400" dirty="0"/>
              <a:t>• Format the fields based on numbers and currency.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table">
            <a:extLst>
              <a:ext uri="{FF2B5EF4-FFF2-40B4-BE49-F238E27FC236}">
                <a16:creationId xmlns:a16="http://schemas.microsoft.com/office/drawing/2014/main" id="{DA9D4A0D-6D25-A2A6-2ADC-34A279069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715"/>
            <a:ext cx="5592420" cy="62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39DA-1725-D181-04BC-744DEAAF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1" y="396599"/>
            <a:ext cx="8758084" cy="66726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  <a:t>Central tendency and</a:t>
            </a:r>
            <a:b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</a:br>
            <a: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  <a:t> distribution</a:t>
            </a:r>
            <a:endParaRPr lang="en-US" dirty="0"/>
          </a:p>
        </p:txBody>
      </p:sp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ACCE487D-D64D-3925-6381-1834C5A8E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4" y="64279"/>
            <a:ext cx="7381430" cy="67294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6F83-0D20-F9D7-174F-C32671C5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08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Objective: to analyze the average</a:t>
            </a:r>
          </a:p>
          <a:p>
            <a:pPr marL="0" indent="0">
              <a:buNone/>
            </a:pPr>
            <a:r>
              <a:rPr lang="en-US" dirty="0"/>
              <a:t> price of pizza based on its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the findings, </a:t>
            </a:r>
          </a:p>
          <a:p>
            <a:pPr marL="0" indent="0">
              <a:buNone/>
            </a:pPr>
            <a:r>
              <a:rPr lang="en-US" dirty="0"/>
              <a:t>It’s clear how prices increase with the </a:t>
            </a:r>
          </a:p>
          <a:p>
            <a:pPr marL="0" indent="0">
              <a:buNone/>
            </a:pPr>
            <a:r>
              <a:rPr lang="en-US" dirty="0"/>
              <a:t>pizza sizes. XXL size are significantly </a:t>
            </a:r>
          </a:p>
          <a:p>
            <a:pPr marL="0" indent="0">
              <a:buNone/>
            </a:pPr>
            <a:r>
              <a:rPr lang="en-US" dirty="0"/>
              <a:t>more expensive than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D9AB-A90F-A6E3-588F-12B52695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63" y="107104"/>
            <a:ext cx="10515600" cy="1325563"/>
          </a:xfrm>
        </p:spPr>
        <p:txBody>
          <a:bodyPr/>
          <a:lstStyle/>
          <a:p>
            <a:r>
              <a:rPr lang="en-US" dirty="0"/>
              <a:t>Finding outlier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C9A489-843E-3C84-CA27-D602F9ECE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" y="753435"/>
            <a:ext cx="11333057" cy="50931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F2B9E-EC76-058A-E2BE-05F86B959F04}"/>
              </a:ext>
            </a:extLst>
          </p:cNvPr>
          <p:cNvSpPr txBox="1"/>
          <p:nvPr/>
        </p:nvSpPr>
        <p:spPr>
          <a:xfrm>
            <a:off x="1087607" y="5846544"/>
            <a:ext cx="1036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price increase from XL to XXL is not consistent. By comparing the mean with the mode and median, </a:t>
            </a:r>
          </a:p>
          <a:p>
            <a:r>
              <a:rPr lang="en-US" dirty="0"/>
              <a:t>it indicates there might be an outlier.</a:t>
            </a:r>
          </a:p>
        </p:txBody>
      </p:sp>
    </p:spTree>
    <p:extLst>
      <p:ext uri="{BB962C8B-B14F-4D97-AF65-F5344CB8AC3E}">
        <p14:creationId xmlns:p14="http://schemas.microsoft.com/office/powerpoint/2010/main" val="4505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DA7A-F374-7978-92F4-CD70B1AE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47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  <a:t>Hypothesis Testing</a:t>
            </a:r>
            <a:br>
              <a:rPr lang="en-US" b="0" i="0" dirty="0">
                <a:solidFill>
                  <a:srgbClr val="1F134E"/>
                </a:solidFill>
                <a:effectLst/>
                <a:highlight>
                  <a:srgbClr val="FFFFFF"/>
                </a:highlight>
                <a:latin typeface="Lato Extended"/>
              </a:rPr>
            </a:br>
            <a:r>
              <a:rPr lang="en-US" sz="4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</a:t>
            </a: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Impact of Day of the Week on Pizza Sales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4B57-E572-A0A9-590D-E04F1648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459832"/>
            <a:ext cx="10663989" cy="4717131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Null Hypothesis (H0):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There is no difference in the average number of pizzas sold on weekdays and weekends</a:t>
            </a:r>
          </a:p>
          <a:p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Alternate Hypothesis (H1):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There is a difference in the average number of pizzas sold on weekdays and weekends.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Weekday Sales: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Number of observations: 15568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 sales: 1.0188 pizzas per order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Variance: 0.0195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Weekend Sales: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Number of observations: 5782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 sales: 1.01971 pizzas per order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Variance: 0.021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3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96DBA82D-3920-3B17-5E3E-31084826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70399"/>
            <a:ext cx="7940842" cy="7198798"/>
          </a:xfrm>
        </p:spPr>
      </p:pic>
    </p:spTree>
    <p:extLst>
      <p:ext uri="{BB962C8B-B14F-4D97-AF65-F5344CB8AC3E}">
        <p14:creationId xmlns:p14="http://schemas.microsoft.com/office/powerpoint/2010/main" val="273224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A5C8-DC21-8F64-AC2B-F2AF16E8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861" y="0"/>
            <a:ext cx="4519863" cy="1886701"/>
          </a:xfrm>
        </p:spPr>
        <p:txBody>
          <a:bodyPr/>
          <a:lstStyle/>
          <a:p>
            <a:r>
              <a:rPr lang="en-US" dirty="0"/>
              <a:t>Weekend and </a:t>
            </a:r>
            <a:br>
              <a:rPr lang="en-US" dirty="0"/>
            </a:br>
            <a:r>
              <a:rPr lang="en-US" dirty="0"/>
              <a:t>weekday Data </a:t>
            </a:r>
          </a:p>
        </p:txBody>
      </p:sp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D4C1995A-8677-1D58-B4BC-9E7689440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4" y="567741"/>
            <a:ext cx="7049586" cy="516731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9947BB-85B3-37C4-3416-CDB13CDE6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08" y="2073301"/>
            <a:ext cx="7299158" cy="47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DF91-DE3E-365B-6035-90301109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4D448EEB-7930-71E1-54BB-33F90B3F8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6" y="2149643"/>
            <a:ext cx="11143128" cy="3104858"/>
          </a:xfrm>
        </p:spPr>
      </p:pic>
    </p:spTree>
    <p:extLst>
      <p:ext uri="{BB962C8B-B14F-4D97-AF65-F5344CB8AC3E}">
        <p14:creationId xmlns:p14="http://schemas.microsoft.com/office/powerpoint/2010/main" val="52895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362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Lato Extended</vt:lpstr>
      <vt:lpstr>Söhne</vt:lpstr>
      <vt:lpstr>Office Theme</vt:lpstr>
      <vt:lpstr>Introduction to Data Analytics and Statistical Analysis </vt:lpstr>
      <vt:lpstr> Data types</vt:lpstr>
      <vt:lpstr>Data clean up</vt:lpstr>
      <vt:lpstr>Central tendency and  distribution</vt:lpstr>
      <vt:lpstr>Finding outlier </vt:lpstr>
      <vt:lpstr>Hypothesis Testing Testing the Impact of Day of the Week on Pizza Sales  </vt:lpstr>
      <vt:lpstr>PowerPoint Presentation</vt:lpstr>
      <vt:lpstr>Weekend and  weekday Data </vt:lpstr>
      <vt:lpstr>PowerPoint Presentation</vt:lpstr>
      <vt:lpstr>PowerPoint Presentation</vt:lpstr>
      <vt:lpstr>PowerPoint Presentation</vt:lpstr>
      <vt:lpstr>Decision: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 and Statistical Analysis </dc:title>
  <dc:creator>Noor Malik</dc:creator>
  <cp:lastModifiedBy>Noor Malik</cp:lastModifiedBy>
  <cp:revision>1</cp:revision>
  <dcterms:created xsi:type="dcterms:W3CDTF">2024-05-17T20:15:08Z</dcterms:created>
  <dcterms:modified xsi:type="dcterms:W3CDTF">2024-05-20T22:30:13Z</dcterms:modified>
</cp:coreProperties>
</file>