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&amp; Loss Statement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 Bottom Products &amp; Customer by 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BM = Benchmark, YoY = Year of Year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 Bottom Products by 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 Bottom Customer by 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Units Economic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 %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 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LY = Last Year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 Bottom Products by 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Units Economic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LY = Last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Forecast Accuracy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Error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ABS Error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OOS = Out of Stock, EI = Excess Inventory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Insight By Sub Zones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Products &amp; Customer by 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Forecast Accuracy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Division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PC Market Share Trend -AtliQ &amp; Competitors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Yearly Trend by Revenue, GM%  Net Profit % PC Market Share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OOS = Out of Stock, EI = Excess Inventory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2b318b9-8654-47b1-9df8-c8d2ca03bd6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4fda386bec64361" /><Relationship Type="http://schemas.openxmlformats.org/officeDocument/2006/relationships/slideLayout" Target="/ppt/slideLayouts/slideLayout8.xml" Id="Ref024ac8f9b54a09" /><Relationship Type="http://schemas.openxmlformats.org/officeDocument/2006/relationships/hyperlink" Target="https://app.powerbi.com/groups/me/reports/a2b318b9-8654-47b1-9df8-c8d2ca03bd6f/?pbi_source=PowerPoint" TargetMode="External" Id="RelId0" /><Relationship Type="http://schemas.openxmlformats.org/officeDocument/2006/relationships/image" Target="/ppt/media/image4.png" Id="imgId21570130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9b1f050edb6421f" /><Relationship Type="http://schemas.openxmlformats.org/officeDocument/2006/relationships/slideLayout" Target="/ppt/slideLayouts/slideLayout8.xml" Id="Rfa467cc3fe874f5a" /><Relationship Type="http://schemas.openxmlformats.org/officeDocument/2006/relationships/hyperlink" Target="https://app.powerbi.com/groups/me/reports/a2b318b9-8654-47b1-9df8-c8d2ca03bd6f/?pbi_source=PowerPoint" TargetMode="External" Id="RelId1" /><Relationship Type="http://schemas.openxmlformats.org/officeDocument/2006/relationships/image" Target="/ppt/media/image5.png" Id="imgId21570130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6a484e81657e4926" /><Relationship Type="http://schemas.openxmlformats.org/officeDocument/2006/relationships/slideLayout" Target="/ppt/slideLayouts/slideLayout8.xml" Id="R977a172f551f4181" /><Relationship Type="http://schemas.openxmlformats.org/officeDocument/2006/relationships/hyperlink" Target="https://app.powerbi.com/groups/me/reports/a2b318b9-8654-47b1-9df8-c8d2ca03bd6f/?pbi_source=PowerPoint" TargetMode="External" Id="RelId2" /><Relationship Type="http://schemas.openxmlformats.org/officeDocument/2006/relationships/image" Target="/ppt/media/image6.png" Id="imgId21570130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38aec911683548ee" /><Relationship Type="http://schemas.openxmlformats.org/officeDocument/2006/relationships/slideLayout" Target="/ppt/slideLayouts/slideLayout8.xml" Id="Rf36856dcbf954782" /><Relationship Type="http://schemas.openxmlformats.org/officeDocument/2006/relationships/hyperlink" Target="https://app.powerbi.com/groups/me/reports/a2b318b9-8654-47b1-9df8-c8d2ca03bd6f/?pbi_source=PowerPoint" TargetMode="External" Id="RelId3" /><Relationship Type="http://schemas.openxmlformats.org/officeDocument/2006/relationships/image" Target="/ppt/media/image7.png" Id="imgId215701303"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0560b538c8c84606" /><Relationship Type="http://schemas.openxmlformats.org/officeDocument/2006/relationships/slideLayout" Target="/ppt/slideLayouts/slideLayout8.xml" Id="Rdc7b78269299404f" /><Relationship Type="http://schemas.openxmlformats.org/officeDocument/2006/relationships/hyperlink" Target="https://app.powerbi.com/groups/me/reports/a2b318b9-8654-47b1-9df8-c8d2ca03bd6f/?pbi_source=PowerPoint" TargetMode="External" Id="RelId4" /><Relationship Type="http://schemas.openxmlformats.org/officeDocument/2006/relationships/image" Target="/ppt/media/image8.png" Id="imgId215701304"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78d06bca97464e47" /><Relationship Type="http://schemas.openxmlformats.org/officeDocument/2006/relationships/slideLayout" Target="/ppt/slideLayouts/slideLayout8.xml" Id="R686e5f8dcb1b4a86" /><Relationship Type="http://schemas.openxmlformats.org/officeDocument/2006/relationships/hyperlink" Target="https://app.powerbi.com/groups/me/reports/a2b318b9-8654-47b1-9df8-c8d2ca03bd6f/?pbi_source=PowerPoint" TargetMode="External" Id="RelId5" /><Relationship Type="http://schemas.openxmlformats.org/officeDocument/2006/relationships/image" Target="/ppt/media/image9.png" Id="imgId215701305"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ee2e6400dfc44fa8" /><Relationship Type="http://schemas.openxmlformats.org/officeDocument/2006/relationships/slideLayout" Target="/ppt/slideLayouts/slideLayout8.xml" Id="R04d81306d5794909" /><Relationship Type="http://schemas.openxmlformats.org/officeDocument/2006/relationships/hyperlink" Target="https://app.powerbi.com/groups/me/reports/a2b318b9-8654-47b1-9df8-c8d2ca03bd6f/?pbi_source=PowerPoint" TargetMode="External" Id="RelId6" /><Relationship Type="http://schemas.openxmlformats.org/officeDocument/2006/relationships/image" Target="/ppt/media/imagea.png" Id="imgId21570130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 360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6/1/2024 11:10:16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6/1/2024 11:04:17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image ,image ,image ,image ,image ,image ,textbox ,textbox ,textbox ,textbox ,textbox ,textbox ,textbox ,textbox ,textbox ,textbox ,textbox ,textbox ,textbox ,textbox ,image ,shape ,card ,textbox ,card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1570130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actionButton ,slicer ,slicer ,slicer ,Net Sales Performance Over Time ,pivotTable ,pivotTable ,shape ,image ,image ,image ,image ,image ,image ,slicer ,slicer ,slicer ,Profit &amp; Loss Statement ,Top / Bottom Products &amp; Customer by Net Sales ,Net Sales Performance Over Time ,Net Sales ,GM % ,Net Profit ,shape ,image ,slicer ,card ,shape ,BM = Benchmark, YoY = Year of Yea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157013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Financial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ctionButton ,slicer ,slicer ,slicer ,shape ,image ,image ,image ,image ,image ,image ,slicer ,slicer ,slicer ,Top / Bottom Products by Net Sales , Performance Over Time ,shape ,tableEx ,pivotTable ,shape ,donutChart ,donutChart ,Top / Bottom Customer by Net Sales ,image ,Units Economic ,slicer ,slicer ,NP % Button ,GM % Visual ,actionButton ,scatterChart ,LY = Last Yea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157013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ctionButton ,slicer ,slicer ,slicer ,shape ,image ,image ,image ,image ,image ,image ,slicer ,slicer ,slicer ,Top / Bottom Products by Net Sales , Performance Over Time ,shape ,donutChart ,Key Metric By Category ,scatterChart ,pivotTable ,waterfallChart ,pivotTable ,shape ,image ,Units Economic ,LY = Last Year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157013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actionButton ,slicer ,slicer ,slicer ,shape ,image ,image ,image ,image ,image ,image ,slicer ,slicer ,slicer ,Key Metric By Customer ,Net Sales Performance Over Time ,Forecast Accuracy ,Net Error ,ABS Error ,shape ,tableEx ,pivotTable ,lineStackedColumnComboChart ,image ,Key Metric By Product ,OOS = Out of Stock, EI = Excess Inventory.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157013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actionButton ,slicer ,slicer ,slicer ,shape ,image ,image ,image ,image ,image ,image ,slicer ,slicer ,slicer ,Key Insight By Sub Zones ,Top  Products &amp; Customer by Net Sales ,Net Sales ,GM % ,Net Profit ,shape ,image ,slicer ,card ,Forecast Accuracy ,donutChart ,donutChart ,Revenue by Division ,Revenue by Channel ,tableEx ,lineStackedColumnComboChart ,PC Market Share Trend -AtliQ &amp; Competitors ,ribbonChart ,tableEx ,tableEx ,Yearly Trend by Revenue, GM%  Net Profit % PC Market Share ,OOS = Out of Stock, EI = Excess Inventory.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1570130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View</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extbox ,image ,textbox ,image ,shape ,card ,textbox ,card ,textbox.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21570130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