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7" r:id="rId6"/>
    <p:sldId id="308" r:id="rId7"/>
    <p:sldId id="278" r:id="rId8"/>
    <p:sldId id="309" r:id="rId9"/>
    <p:sldId id="310" r:id="rId10"/>
    <p:sldId id="311" r:id="rId11"/>
    <p:sldId id="312" r:id="rId12"/>
    <p:sldId id="320" r:id="rId13"/>
    <p:sldId id="321" r:id="rId14"/>
    <p:sldId id="322" r:id="rId15"/>
    <p:sldId id="314" r:id="rId16"/>
    <p:sldId id="315" r:id="rId17"/>
    <p:sldId id="318"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636A58"/>
    <a:srgbClr val="505A47"/>
    <a:srgbClr val="D1D8B7"/>
    <a:srgbClr val="A09D79"/>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69" d="100"/>
          <a:sy n="69" d="100"/>
        </p:scale>
        <p:origin x="780" y="6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1/14/2025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67554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software-quality-assurance-article?utm_source=chatgpt.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ctionary.cambridge.org/us/dictionary/english/quality?utm_source=chatgpt.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oftware-engineering-software-quality/#what-is-software-qualit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engineering-software-quality/?utm_source=chatgpt.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vgonzalo/why-software-quality-really-matters-daee462e9e7d?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hyperlink" Target="https://developer.mescius.com/blogs/increasing-importance-of-software-quality-standards?utm_source=chatgp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Quality in Software engineering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399" y="930876"/>
            <a:ext cx="3674077" cy="5535827"/>
          </a:xfrm>
        </p:spPr>
        <p:txBody>
          <a:bodyPr>
            <a:normAutofit/>
          </a:bodyPr>
          <a:lstStyle/>
          <a:p>
            <a:pPr marL="0" indent="0">
              <a:buNone/>
            </a:pPr>
            <a:endParaRPr lang="en-US" dirty="0"/>
          </a:p>
          <a:p>
            <a:pPr marL="457200" lvl="1" indent="0">
              <a:buNone/>
            </a:pPr>
            <a:endParaRPr lang="en-US" dirty="0"/>
          </a:p>
          <a:p>
            <a:pPr lvl="1"/>
            <a:endParaRPr lang="en-US" dirty="0"/>
          </a:p>
          <a:p>
            <a:pPr marL="457200" lvl="1" indent="0">
              <a:buNone/>
            </a:pPr>
            <a:endParaRPr lang="en-US" dirty="0"/>
          </a:p>
        </p:txBody>
      </p:sp>
      <p:sp>
        <p:nvSpPr>
          <p:cNvPr id="4" name="Content Placeholder 3"/>
          <p:cNvSpPr>
            <a:spLocks noGrp="1"/>
          </p:cNvSpPr>
          <p:nvPr>
            <p:ph sz="quarter" idx="12"/>
          </p:nvPr>
        </p:nvSpPr>
        <p:spPr>
          <a:xfrm>
            <a:off x="5733535" y="930876"/>
            <a:ext cx="5543761" cy="4948715"/>
          </a:xfrm>
        </p:spPr>
        <p:txBody>
          <a:bodyPr>
            <a:normAutofit fontScale="92500" lnSpcReduction="10000"/>
          </a:bodyPr>
          <a:lstStyle/>
          <a:p>
            <a:pPr marL="457200" indent="-457200">
              <a:buAutoNum type="arabicPeriod" startAt="4"/>
            </a:pPr>
            <a:r>
              <a:rPr lang="en-US" dirty="0"/>
              <a:t>Automated Testing</a:t>
            </a:r>
          </a:p>
          <a:p>
            <a:pPr lvl="2"/>
            <a:r>
              <a:rPr lang="en-US" dirty="0"/>
              <a:t>Implement unit, regression, and integration tests to catch bugs early.</a:t>
            </a:r>
          </a:p>
          <a:p>
            <a:pPr lvl="2"/>
            <a:r>
              <a:rPr lang="en-US" dirty="0"/>
              <a:t>Use Continuous Integration (CI) tools to automate testing with every code change.</a:t>
            </a:r>
          </a:p>
          <a:p>
            <a:pPr marL="457200" indent="-457200">
              <a:buAutoNum type="arabicPeriod" startAt="5"/>
            </a:pPr>
            <a:r>
              <a:rPr lang="en-US" dirty="0"/>
              <a:t>Manual Testing</a:t>
            </a:r>
          </a:p>
          <a:p>
            <a:pPr lvl="2"/>
            <a:r>
              <a:rPr lang="en-US" dirty="0"/>
              <a:t>Include exploratory and user acceptance testing (UAT) to ensure real-world usability and correctness.</a:t>
            </a:r>
          </a:p>
          <a:p>
            <a:pPr marL="457200" indent="-457200">
              <a:buAutoNum type="arabicPeriod" startAt="6"/>
            </a:pPr>
            <a:r>
              <a:rPr lang="en-US" dirty="0"/>
              <a:t>Performance Testing	</a:t>
            </a:r>
          </a:p>
          <a:p>
            <a:pPr lvl="2"/>
            <a:r>
              <a:rPr lang="en-US" dirty="0"/>
              <a:t>Conduct load and stress testing to verify the software can handle expected and unexpected usage.</a:t>
            </a:r>
          </a:p>
          <a:p>
            <a:r>
              <a:rPr lang="en-US" dirty="0"/>
              <a:t>7. Refactoring &amp; Maintainable Code</a:t>
            </a:r>
          </a:p>
          <a:p>
            <a:pPr lvl="2"/>
            <a:r>
              <a:rPr lang="en-US" dirty="0"/>
              <a:t>Write clean, maintainable code and refactor regularly to reduce technical debt.</a:t>
            </a:r>
          </a:p>
        </p:txBody>
      </p:sp>
      <p:sp>
        <p:nvSpPr>
          <p:cNvPr id="5" name="Slide Number Placeholder 4"/>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50" y="829277"/>
            <a:ext cx="4142258" cy="21033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50" y="3215503"/>
            <a:ext cx="4150497" cy="2541029"/>
          </a:xfrm>
          <a:prstGeom prst="rect">
            <a:avLst/>
          </a:prstGeom>
        </p:spPr>
      </p:pic>
    </p:spTree>
    <p:extLst>
      <p:ext uri="{BB962C8B-B14F-4D97-AF65-F5344CB8AC3E}">
        <p14:creationId xmlns:p14="http://schemas.microsoft.com/office/powerpoint/2010/main" val="427023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399" y="1433384"/>
            <a:ext cx="6729984" cy="4446207"/>
          </a:xfrm>
        </p:spPr>
        <p:txBody>
          <a:bodyPr/>
          <a:lstStyle/>
          <a:p>
            <a:pPr marL="0" indent="0">
              <a:buNone/>
            </a:pPr>
            <a:r>
              <a:rPr lang="en-US" dirty="0"/>
              <a:t>8. Version Control &amp; Configuration Management</a:t>
            </a:r>
          </a:p>
          <a:p>
            <a:pPr lvl="1"/>
            <a:r>
              <a:rPr lang="en-US" dirty="0"/>
              <a:t>Use </a:t>
            </a:r>
            <a:r>
              <a:rPr lang="en-US" dirty="0" err="1"/>
              <a:t>Git</a:t>
            </a:r>
            <a:r>
              <a:rPr lang="en-US" dirty="0"/>
              <a:t> for version control and maintain consistency across different environments.</a:t>
            </a:r>
          </a:p>
          <a:p>
            <a:pPr marL="0" indent="0">
              <a:buNone/>
            </a:pPr>
            <a:r>
              <a:rPr lang="en-US" dirty="0"/>
              <a:t>9. Continuous Monitoring &amp; Feedback</a:t>
            </a:r>
          </a:p>
          <a:p>
            <a:pPr lvl="1"/>
            <a:r>
              <a:rPr lang="en-US" dirty="0"/>
              <a:t>Use monitoring tools post-deployment to identify issues and gather user feedback to improve quality.</a:t>
            </a:r>
          </a:p>
          <a:p>
            <a:pPr marL="0" indent="0">
              <a:buNone/>
            </a:pPr>
            <a:r>
              <a:rPr lang="en-US" dirty="0"/>
              <a:t>10. Quality Metrics &amp; Audits</a:t>
            </a:r>
          </a:p>
          <a:p>
            <a:pPr lvl="1"/>
            <a:r>
              <a:rPr lang="en-US" dirty="0"/>
              <a:t>Track defect density, code coverage, and other metrics to measure software quality.</a:t>
            </a:r>
          </a:p>
          <a:p>
            <a:pPr lvl="1"/>
            <a:r>
              <a:rPr lang="en-US" dirty="0"/>
              <a:t>Regular audits ensure adherence to standards and identify areas for improvement.</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8097237" y="1967769"/>
            <a:ext cx="3256563" cy="2760750"/>
          </a:xfrm>
        </p:spPr>
      </p:pic>
      <p:sp>
        <p:nvSpPr>
          <p:cNvPr id="5" name="Slide Number Placeholder 4"/>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25471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7144" y="861391"/>
            <a:ext cx="10360152" cy="914400"/>
          </a:xfrm>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Benefits of software quality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19" name="TextBox 18">
            <a:extLst>
              <a:ext uri="{FF2B5EF4-FFF2-40B4-BE49-F238E27FC236}">
                <a16:creationId xmlns:a16="http://schemas.microsoft.com/office/drawing/2014/main" id="{5AB85211-B58F-4FBC-AF57-D9808DE4BAC2}"/>
              </a:ext>
            </a:extLst>
          </p:cNvPr>
          <p:cNvSpPr txBox="1"/>
          <p:nvPr/>
        </p:nvSpPr>
        <p:spPr>
          <a:xfrm>
            <a:off x="742122" y="1828800"/>
            <a:ext cx="6096000" cy="4524315"/>
          </a:xfrm>
          <a:prstGeom prst="rect">
            <a:avLst/>
          </a:prstGeom>
          <a:noFill/>
        </p:spPr>
        <p:txBody>
          <a:bodyPr wrap="square">
            <a:spAutoFit/>
          </a:bodyPr>
          <a:lstStyle/>
          <a:p>
            <a:r>
              <a:rPr lang="en-US" dirty="0"/>
              <a:t>1</a:t>
            </a:r>
            <a:r>
              <a:rPr lang="en-US" b="1" dirty="0"/>
              <a:t>. Increase User Productivity</a:t>
            </a:r>
          </a:p>
          <a:p>
            <a:r>
              <a:rPr lang="en-US" dirty="0"/>
              <a:t>•	High-quality software ensures that users can efficiently complete their tasks without interruptions caused by bugs or poor design.</a:t>
            </a:r>
          </a:p>
          <a:p>
            <a:r>
              <a:rPr lang="en-US" dirty="0"/>
              <a:t>•	Features that work as intended and are user-friendly enhance productivity and reduce frustration.</a:t>
            </a:r>
          </a:p>
          <a:p>
            <a:endParaRPr lang="en-US" dirty="0"/>
          </a:p>
          <a:p>
            <a:r>
              <a:rPr lang="en-US" dirty="0"/>
              <a:t>•	</a:t>
            </a:r>
            <a:r>
              <a:rPr lang="en-US" b="1" u="sng" dirty="0"/>
              <a:t>Test Dev Lab</a:t>
            </a:r>
          </a:p>
          <a:p>
            <a:endParaRPr lang="en-US" b="1" u="sng" dirty="0"/>
          </a:p>
          <a:p>
            <a:r>
              <a:rPr lang="en-US" dirty="0"/>
              <a:t>2. </a:t>
            </a:r>
            <a:r>
              <a:rPr lang="en-US" b="1" dirty="0"/>
              <a:t>Market Reputation</a:t>
            </a:r>
          </a:p>
          <a:p>
            <a:r>
              <a:rPr lang="en-US" dirty="0"/>
              <a:t>•	Delivering consistently high-quality software establishes your organization as reliable and professional.</a:t>
            </a:r>
          </a:p>
          <a:p>
            <a:r>
              <a:rPr lang="en-US" dirty="0"/>
              <a:t>•	Positive reviews and word-of-mouth marketing further solidify the company’s position in the industry.</a:t>
            </a:r>
          </a:p>
          <a:p>
            <a:r>
              <a:rPr lang="en-US" dirty="0"/>
              <a:t> </a:t>
            </a:r>
          </a:p>
          <a:p>
            <a:r>
              <a:rPr lang="en-US" dirty="0"/>
              <a:t>•	</a:t>
            </a:r>
            <a:r>
              <a:rPr lang="en-US" b="1" u="sng" dirty="0"/>
              <a:t>Tatvasoft</a:t>
            </a:r>
          </a:p>
        </p:txBody>
      </p:sp>
      <p:pic>
        <p:nvPicPr>
          <p:cNvPr id="6158" name="Picture 14" descr="Software Development - Custom Software Development - Icon TechSoft Pvt. Ltd.">
            <a:extLst>
              <a:ext uri="{FF2B5EF4-FFF2-40B4-BE49-F238E27FC236}">
                <a16:creationId xmlns:a16="http://schemas.microsoft.com/office/drawing/2014/main" id="{174EA8FF-95E3-4E92-AF26-18B5D03EFA52}"/>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8057322" y="1643271"/>
            <a:ext cx="3723861" cy="377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15" name="TextBox 14">
            <a:extLst>
              <a:ext uri="{FF2B5EF4-FFF2-40B4-BE49-F238E27FC236}">
                <a16:creationId xmlns:a16="http://schemas.microsoft.com/office/drawing/2014/main" id="{EBFD519C-A500-4585-8721-1BC29DB344A2}"/>
              </a:ext>
            </a:extLst>
          </p:cNvPr>
          <p:cNvSpPr txBox="1"/>
          <p:nvPr/>
        </p:nvSpPr>
        <p:spPr>
          <a:xfrm>
            <a:off x="543338" y="394692"/>
            <a:ext cx="8653670" cy="4801314"/>
          </a:xfrm>
          <a:prstGeom prst="rect">
            <a:avLst/>
          </a:prstGeom>
          <a:noFill/>
        </p:spPr>
        <p:txBody>
          <a:bodyPr wrap="square">
            <a:spAutoFit/>
          </a:bodyPr>
          <a:lstStyle/>
          <a:p>
            <a:r>
              <a:rPr lang="en-US" dirty="0"/>
              <a:t>3</a:t>
            </a:r>
            <a:r>
              <a:rPr lang="en-US" b="1" dirty="0"/>
              <a:t>. Better Team Productivity</a:t>
            </a:r>
          </a:p>
          <a:p>
            <a:r>
              <a:rPr lang="en-US" dirty="0"/>
              <a:t>•	Quality processes reduce rework and debugging time, allowing teams to focus on innovation and delivery.</a:t>
            </a:r>
          </a:p>
          <a:p>
            <a:r>
              <a:rPr lang="en-US" dirty="0"/>
              <a:t>•	Developers and testers work cohesively when quality is emphasized throughout the lifecycle.</a:t>
            </a:r>
          </a:p>
          <a:p>
            <a:endParaRPr lang="en-US" dirty="0"/>
          </a:p>
          <a:p>
            <a:r>
              <a:rPr lang="en-US" dirty="0"/>
              <a:t>•	</a:t>
            </a:r>
            <a:r>
              <a:rPr lang="en-US" b="1" dirty="0"/>
              <a:t>Indeed</a:t>
            </a:r>
          </a:p>
          <a:p>
            <a:endParaRPr lang="en-US" dirty="0"/>
          </a:p>
          <a:p>
            <a:endParaRPr lang="en-US" dirty="0"/>
          </a:p>
          <a:p>
            <a:r>
              <a:rPr lang="en-US" dirty="0"/>
              <a:t>4. </a:t>
            </a:r>
            <a:r>
              <a:rPr lang="en-US" b="1" dirty="0"/>
              <a:t>Adaptability to Changing Requirements</a:t>
            </a:r>
          </a:p>
          <a:p>
            <a:r>
              <a:rPr lang="en-US" dirty="0"/>
              <a:t>•	High-quality software is designed to be modular and maintainable, making it easier to incorporate new features.</a:t>
            </a:r>
          </a:p>
          <a:p>
            <a:r>
              <a:rPr lang="en-US" dirty="0"/>
              <a:t>•	As markets evolve, adaptable software helps businesses remain competitive and meet new demands quickly.</a:t>
            </a:r>
          </a:p>
          <a:p>
            <a:endParaRPr lang="en-US" dirty="0"/>
          </a:p>
          <a:p>
            <a:r>
              <a:rPr lang="en-US" b="1" dirty="0"/>
              <a:t>Software Improvement Group</a:t>
            </a:r>
          </a:p>
          <a:p>
            <a:endParaRPr lang="en-US" dirty="0"/>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5" name="TextBox 4">
            <a:extLst>
              <a:ext uri="{FF2B5EF4-FFF2-40B4-BE49-F238E27FC236}">
                <a16:creationId xmlns:a16="http://schemas.microsoft.com/office/drawing/2014/main" id="{94152B31-BAFB-45CB-8A5E-55B649652519}"/>
              </a:ext>
            </a:extLst>
          </p:cNvPr>
          <p:cNvSpPr txBox="1"/>
          <p:nvPr/>
        </p:nvSpPr>
        <p:spPr>
          <a:xfrm>
            <a:off x="662609" y="874643"/>
            <a:ext cx="8481391" cy="213782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Greater Stakeholder Confidence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ensures reliability, meeting stakeholder expectations.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Investors and customers are more likely to trust an organization that prioritizes quality, fostering long-term relationships.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400" b="1"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Simplilearn</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58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Main points to be discussed</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589683406"/>
              </p:ext>
            </p:extLst>
          </p:nvPr>
        </p:nvGraphicFramePr>
        <p:xfrm>
          <a:off x="6550152" y="1868556"/>
          <a:ext cx="5641848" cy="3704661"/>
        </p:xfrm>
        <a:graphic>
          <a:graphicData uri="http://schemas.openxmlformats.org/drawingml/2006/table">
            <a:tbl>
              <a:tblPr firstRow="1" bandRow="1"/>
              <a:tblGrid>
                <a:gridCol w="5641848">
                  <a:extLst>
                    <a:ext uri="{9D8B030D-6E8A-4147-A177-3AD203B41FA5}">
                      <a16:colId xmlns:a16="http://schemas.microsoft.com/office/drawing/2014/main" val="1563570424"/>
                    </a:ext>
                  </a:extLst>
                </a:gridCol>
              </a:tblGrid>
              <a:tr h="5684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rPr>
                        <a:t>What is quality software?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46278">
                <a:tc>
                  <a:txBody>
                    <a:bodyPr/>
                    <a:lstStyle/>
                    <a:p>
                      <a:pPr algn="r"/>
                      <a:r>
                        <a:rPr lang="en-US" sz="2400" b="0" kern="1200" dirty="0">
                          <a:solidFill>
                            <a:schemeClr val="tx1"/>
                          </a:solidFill>
                          <a:latin typeface="+mj-lt"/>
                          <a:ea typeface="+mn-ea"/>
                          <a:cs typeface="+mn-cs"/>
                        </a:rPr>
                        <a:t>How quality matters in software development?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46278">
                <a:tc>
                  <a:txBody>
                    <a:bodyPr/>
                    <a:lstStyle/>
                    <a:p>
                      <a:pPr algn="r"/>
                      <a:r>
                        <a:rPr lang="en-US" sz="2400" b="0" kern="1200" dirty="0">
                          <a:solidFill>
                            <a:schemeClr val="tx1"/>
                          </a:solidFill>
                          <a:latin typeface="+mj-lt"/>
                          <a:ea typeface="+mn-ea"/>
                          <a:cs typeface="+mn-cs"/>
                        </a:rPr>
                        <a:t>How to ensure quality software?</a:t>
                      </a:r>
                    </a:p>
                    <a:p>
                      <a:pPr algn="r"/>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963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Benefits of maintaining quality software.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207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600" dirty="0"/>
              <a:t>AIMAN JAVED</a:t>
            </a:r>
            <a:br>
              <a:rPr lang="en-US" sz="3600" dirty="0"/>
            </a:br>
            <a:r>
              <a:rPr lang="en-US" sz="3600" dirty="0"/>
              <a:t>(f2022266913)</a:t>
            </a:r>
            <a:br>
              <a:rPr lang="en-US" sz="3600" dirty="0"/>
            </a:br>
            <a:r>
              <a:rPr lang="en-US" sz="3600" dirty="0"/>
              <a:t>HIFZA MUNAWAR</a:t>
            </a:r>
            <a:br>
              <a:rPr lang="en-US" sz="3600" dirty="0"/>
            </a:br>
            <a:r>
              <a:rPr lang="en-US" sz="3600" dirty="0"/>
              <a:t>(F2023266309)</a:t>
            </a:r>
            <a:br>
              <a:rPr lang="en-US" sz="3600" dirty="0"/>
            </a:br>
            <a:r>
              <a:rPr lang="en-US" sz="3600" dirty="0"/>
              <a:t>NOOR-UL-HUDA</a:t>
            </a:r>
            <a:br>
              <a:rPr lang="en-US" sz="3600" dirty="0"/>
            </a:br>
            <a:r>
              <a:rPr lang="en-US" sz="3600" dirty="0"/>
              <a:t>(F2023266853)</a:t>
            </a:r>
            <a:br>
              <a:rPr lang="en-US" sz="3600" dirty="0"/>
            </a:br>
            <a:r>
              <a:rPr lang="en-US" sz="3600" dirty="0"/>
              <a:t>TEHREEM ARSHAD</a:t>
            </a:r>
            <a:br>
              <a:rPr lang="en-US" sz="3600" dirty="0"/>
            </a:br>
            <a:r>
              <a:rPr lang="en-US" sz="3600" dirty="0"/>
              <a:t>(F2023266948)</a:t>
            </a:r>
          </a:p>
        </p:txBody>
      </p:sp>
      <p:pic>
        <p:nvPicPr>
          <p:cNvPr id="5126" name="Picture 6" descr="3,586,600+ Computer Software Stock Photos, Pictures &amp; Royalty-Free Images -  iStock | Technology, Programmer, Computer">
            <a:extLst>
              <a:ext uri="{FF2B5EF4-FFF2-40B4-BE49-F238E27FC236}">
                <a16:creationId xmlns:a16="http://schemas.microsoft.com/office/drawing/2014/main" id="{08FE2F79-5E81-471E-B201-069C88D1039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5761" r="25761"/>
          <a:stretch>
            <a:fillRect/>
          </a:stretch>
        </p:blipFill>
        <p:spPr bwMode="auto">
          <a:xfrm>
            <a:off x="6771861" y="0"/>
            <a:ext cx="54201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645426" y="106017"/>
            <a:ext cx="6162261" cy="1280161"/>
          </a:xfrm>
        </p:spPr>
        <p:txBody>
          <a:bodyPr anchor="b"/>
          <a:lstStyle/>
          <a:p>
            <a:r>
              <a:rPr lang="en-US" sz="3600" b="1" dirty="0"/>
              <a:t>What is quality software</a:t>
            </a:r>
            <a:r>
              <a:rPr lang="en-US" dirty="0"/>
              <a:t>?</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978017" y="1540962"/>
            <a:ext cx="5232749" cy="3733403"/>
          </a:xfrm>
        </p:spPr>
        <p:txBody>
          <a:bodyPr/>
          <a:lstStyle/>
          <a:p>
            <a:r>
              <a:rPr lang="en-US" sz="2800" b="1" u="sng" cap="none" dirty="0">
                <a:solidFill>
                  <a:schemeClr val="accent6">
                    <a:lumMod val="25000"/>
                  </a:schemeClr>
                </a:solidFill>
                <a:effectLst>
                  <a:outerShdw blurRad="38100" dist="38100" dir="2700000" algn="tl">
                    <a:srgbClr val="000000">
                      <a:alpha val="43137"/>
                    </a:srgbClr>
                  </a:outerShdw>
                </a:effectLst>
              </a:rPr>
              <a:t>What is quality</a:t>
            </a:r>
            <a:r>
              <a:rPr lang="en-US" sz="2800" b="1" cap="none" dirty="0">
                <a:solidFill>
                  <a:schemeClr val="accent6">
                    <a:lumMod val="25000"/>
                  </a:schemeClr>
                </a:solidFill>
                <a:effectLst>
                  <a:outerShdw blurRad="38100" dist="38100" dir="2700000" algn="tl">
                    <a:srgbClr val="000000">
                      <a:alpha val="43137"/>
                    </a:srgbClr>
                  </a:outerShdw>
                </a:effectLst>
              </a:rPr>
              <a:t>?</a:t>
            </a:r>
          </a:p>
          <a:p>
            <a:r>
              <a:rPr lang="en-US" b="1" cap="none" dirty="0">
                <a:solidFill>
                  <a:schemeClr val="accent6">
                    <a:lumMod val="25000"/>
                  </a:schemeClr>
                </a:solidFill>
              </a:rPr>
              <a:t>We said that a thing exhibit's quality when it fulfills users demand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Cambridge Dictionary defines quality as "how good or bad something is," emphasizing the standard of a product or service. </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Cambridge Dictionary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cap="none" dirty="0">
              <a:solidFill>
                <a:schemeClr val="accent6">
                  <a:lumMod val="25000"/>
                </a:schemeClr>
              </a:solidFill>
            </a:endParaRPr>
          </a:p>
          <a:p>
            <a:endParaRPr lang="en-US" b="1" cap="none" dirty="0">
              <a:solidFill>
                <a:schemeClr val="accent6">
                  <a:lumMod val="25000"/>
                </a:schemeClr>
              </a:solidFill>
            </a:endParaRPr>
          </a:p>
          <a:p>
            <a:endParaRPr lang="en-US" sz="2800" b="1" cap="none" dirty="0">
              <a:solidFill>
                <a:schemeClr val="accent6">
                  <a:lumMod val="25000"/>
                </a:schemeClr>
              </a:solidFill>
            </a:endParaRPr>
          </a:p>
        </p:txBody>
      </p:sp>
      <p:sp>
        <p:nvSpPr>
          <p:cNvPr id="10" name="Picture Placeholder 7">
            <a:extLst>
              <a:ext uri="{FF2B5EF4-FFF2-40B4-BE49-F238E27FC236}">
                <a16:creationId xmlns:a16="http://schemas.microsoft.com/office/drawing/2014/main" id="{01626DBA-68E4-49F8-BD59-0C38F921F3E7}"/>
              </a:ext>
            </a:extLst>
          </p:cNvPr>
          <p:cNvSpPr txBox="1">
            <a:spLocks/>
          </p:cNvSpPr>
          <p:nvPr/>
        </p:nvSpPr>
        <p:spPr>
          <a:xfrm>
            <a:off x="0" y="-1563757"/>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sp>
      <p:pic>
        <p:nvPicPr>
          <p:cNvPr id="2054" name="Picture 6" descr="12,500+ Software Quality Assurance Stock Photos, Pictures &amp; Royalty-Free  Images - iStock">
            <a:extLst>
              <a:ext uri="{FF2B5EF4-FFF2-40B4-BE49-F238E27FC236}">
                <a16:creationId xmlns:a16="http://schemas.microsoft.com/office/drawing/2014/main" id="{6BD5193C-BF7A-4440-B63E-527E4715B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598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10000"/>
          </a:bodyPr>
          <a:lstStyle/>
          <a:p>
            <a:pPr marL="0" indent="0">
              <a:buNone/>
            </a:pPr>
            <a:r>
              <a:rPr lang="en-US" b="0" i="0" dirty="0">
                <a:solidFill>
                  <a:srgbClr val="273239"/>
                </a:solidFill>
                <a:effectLst/>
                <a:latin typeface="Nunito" panose="020B0604020202020204" pitchFamily="2" charset="0"/>
              </a:rPr>
              <a:t>Software Quality shows how good and reliable a product is</a:t>
            </a:r>
          </a:p>
          <a:p>
            <a:pPr marL="0" indent="0">
              <a:buNone/>
            </a:pPr>
            <a:r>
              <a:rPr lang="en-US" dirty="0">
                <a:hlinkClick r:id="rId3"/>
              </a:rPr>
              <a:t>https://www.geeksforgeeks.org/software-engineering-software-quality/#what-is-software-quality</a:t>
            </a:r>
            <a:endParaRPr lang="en-US" dirty="0"/>
          </a:p>
          <a:p>
            <a:pPr marL="0" indent="0">
              <a:buNone/>
            </a:pPr>
            <a:endParaRPr lang="en-US" dirty="0"/>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software quality is a multifaceted concept that plays a vital role in the success and longevity of software products.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Google Chrome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Why it stands out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 efficiency in rendering web pages.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 updates for security and performance improvements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4" name="Title 3">
            <a:extLst>
              <a:ext uri="{FF2B5EF4-FFF2-40B4-BE49-F238E27FC236}">
                <a16:creationId xmlns:a16="http://schemas.microsoft.com/office/drawing/2014/main" id="{606FD751-4A6C-4477-883C-F1D64649E91E}"/>
              </a:ext>
            </a:extLst>
          </p:cNvPr>
          <p:cNvSpPr>
            <a:spLocks noGrp="1"/>
          </p:cNvSpPr>
          <p:nvPr>
            <p:ph type="title"/>
          </p:nvPr>
        </p:nvSpPr>
        <p:spPr/>
        <p:txBody>
          <a:bodyPr/>
          <a:lstStyle/>
          <a:p>
            <a:r>
              <a:rPr lang="en-US" dirty="0"/>
              <a:t>What is quality software?</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Importance of quality software</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332383"/>
            <a:ext cx="4576953" cy="214685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High software quality is crucial as it leads to increased user satisfaction, reduced maintenance costs, and enhanced reliability and performance. Conversely, poor software quality can result in system failures, security vulnerabilities, and increased costs due to defect correction and system downtime</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1026" name="Picture 2" descr="Free Coding Coffee Break Image | Download at StockCake">
            <a:extLst>
              <a:ext uri="{FF2B5EF4-FFF2-40B4-BE49-F238E27FC236}">
                <a16:creationId xmlns:a16="http://schemas.microsoft.com/office/drawing/2014/main" id="{D318D8B2-66D3-4F9D-B5B8-FA189F297CC4}"/>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7163594" y="2211388"/>
            <a:ext cx="38766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Why quality matters in software development?</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039112"/>
            <a:ext cx="6537960" cy="3904488"/>
          </a:xfrm>
        </p:spPr>
        <p:txBody>
          <a:bodyPr>
            <a:normAutofit lnSpcReduction="1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Reliability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High-quality software performs its intended functions consistently without failures. Reliable software builds user trust and reduces the risk of errors that could lead to significant issues (Incorrect Outputs, Data Loss,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Poor User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Experience,etc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Maintainability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is easier to update and modify. This means that when new features are needed or bugs are found, changes can be made quickly without introducing new problems.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3074" name="Picture 2" descr="Software Quality Assurance Royalty-Free Images, Stock Photos &amp; Pictures |  Shutterstock">
            <a:extLst>
              <a:ext uri="{FF2B5EF4-FFF2-40B4-BE49-F238E27FC236}">
                <a16:creationId xmlns:a16="http://schemas.microsoft.com/office/drawing/2014/main" id="{B0901E17-D31B-41AF-9071-B853F20EB51A}"/>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25550" y="2657475"/>
            <a:ext cx="2743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715617" y="1476756"/>
            <a:ext cx="5650992" cy="3904488"/>
          </a:xfrm>
        </p:spPr>
        <p:txBody>
          <a:bodyPr>
            <a:normAutofit fontScale="92500" lnSpcReduction="10000"/>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User Satisfaction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software is user-friendly and meets expectations, users are more satisfied. This leads to positive reviews and recommendations, which are vital for the software's success.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Cost Efficiency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Investing in quality during development can save money in the long run. Fixing issues after release is often more expensive than addressing them early on.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Mescius</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Developer</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Competitive Advantage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Delivering high-quality software distinguishes a company in the marketplace, enhancing its reputation and providing a competitive edge. Quality products are more likely to meet customer needs and stand out among competitors.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5"/>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Software?</a:t>
            </a:r>
          </a:p>
        </p:txBody>
      </p:sp>
      <p:sp>
        <p:nvSpPr>
          <p:cNvPr id="3" name="Content Placeholder 2"/>
          <p:cNvSpPr>
            <a:spLocks noGrp="1"/>
          </p:cNvSpPr>
          <p:nvPr>
            <p:ph sz="quarter" idx="13"/>
          </p:nvPr>
        </p:nvSpPr>
        <p:spPr>
          <a:xfrm>
            <a:off x="914399" y="2039111"/>
            <a:ext cx="6729984" cy="4320500"/>
          </a:xfrm>
        </p:spPr>
        <p:txBody>
          <a:bodyPr>
            <a:normAutofit lnSpcReduction="10000"/>
          </a:bodyPr>
          <a:lstStyle/>
          <a:p>
            <a:pPr marL="457200" indent="-457200">
              <a:buFont typeface="+mj-lt"/>
              <a:buAutoNum type="arabicPeriod"/>
            </a:pPr>
            <a:r>
              <a:rPr lang="en-US" dirty="0"/>
              <a:t>Clear Requirements &amp; Specifications</a:t>
            </a:r>
          </a:p>
          <a:p>
            <a:pPr lvl="2"/>
            <a:r>
              <a:rPr lang="en-US" dirty="0"/>
              <a:t>Ensure detailed and well-understood requirements to meet user needs.</a:t>
            </a:r>
          </a:p>
          <a:p>
            <a:pPr lvl="2"/>
            <a:r>
              <a:rPr lang="en-US" dirty="0"/>
              <a:t>Use use-cases to define functional and non-functional requirements.</a:t>
            </a:r>
          </a:p>
          <a:p>
            <a:pPr marL="457200" indent="-457200">
              <a:buFont typeface="+mj-lt"/>
              <a:buAutoNum type="arabicPeriod"/>
            </a:pPr>
            <a:r>
              <a:rPr lang="en-US" dirty="0"/>
              <a:t>Choose the Right SDLC Methodology</a:t>
            </a:r>
          </a:p>
          <a:p>
            <a:pPr lvl="2"/>
            <a:r>
              <a:rPr lang="en-US" dirty="0"/>
              <a:t>Agile or Waterfall: Choose based on the project type. Agile supports flexibility, while Waterfall is more structured.</a:t>
            </a:r>
          </a:p>
          <a:p>
            <a:pPr marL="457200" indent="-457200">
              <a:buFont typeface="+mj-lt"/>
              <a:buAutoNum type="arabicPeriod"/>
            </a:pPr>
            <a:r>
              <a:rPr lang="en-US" dirty="0"/>
              <a:t>Code Reviews &amp; Pair Programming</a:t>
            </a:r>
          </a:p>
          <a:p>
            <a:pPr lvl="2"/>
            <a:r>
              <a:rPr lang="en-US" dirty="0"/>
              <a:t>Peer reviews catch defects early, and pair programming ensures real-time collaboration to improve code quality.</a:t>
            </a:r>
          </a:p>
          <a:p>
            <a:pPr marL="914400" lvl="2" indent="0">
              <a:buNone/>
            </a:pPr>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7875373" y="1771135"/>
            <a:ext cx="3987113" cy="3690551"/>
          </a:xfrm>
        </p:spPr>
      </p:pic>
      <p:sp>
        <p:nvSpPr>
          <p:cNvPr id="5" name="Slide Number Placeholder 4"/>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64438310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{6FAF07EE-027A-4EFC-849A-E9E420AFE846}tf11964407_win32</Template>
  <TotalTime>185</TotalTime>
  <Words>902</Words>
  <Application>Microsoft Office PowerPoint</Application>
  <PresentationFormat>Widescreen</PresentationFormat>
  <Paragraphs>110</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Nova Light</vt:lpstr>
      <vt:lpstr>Nunito</vt:lpstr>
      <vt:lpstr>Sagona Book</vt:lpstr>
      <vt:lpstr>Symbol</vt:lpstr>
      <vt:lpstr>Times New Roman</vt:lpstr>
      <vt:lpstr>Custom</vt:lpstr>
      <vt:lpstr>Quality in Software engineering</vt:lpstr>
      <vt:lpstr>Main points to be discussed</vt:lpstr>
      <vt:lpstr>AIMAN JAVED (f2022266913) HIFZA MUNAWAR (F2023266309) NOOR-UL-HUDA (F2023266853) TEHREEM ARSHAD (F2023266948)</vt:lpstr>
      <vt:lpstr>What is quality software?</vt:lpstr>
      <vt:lpstr>What is quality software?</vt:lpstr>
      <vt:lpstr>Importance of quality software</vt:lpstr>
      <vt:lpstr>Why quality matters in software development? </vt:lpstr>
      <vt:lpstr>PowerPoint Presentation</vt:lpstr>
      <vt:lpstr>How to ensure Quality Software?</vt:lpstr>
      <vt:lpstr>PowerPoint Presentation</vt:lpstr>
      <vt:lpstr>PowerPoint Presentation</vt:lpstr>
      <vt:lpstr>Benefits of software quality:</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in Software engineering</dc:title>
  <dc:creator>AMNA SHAHERYAR</dc:creator>
  <cp:lastModifiedBy>Noor Ul Huda</cp:lastModifiedBy>
  <cp:revision>20</cp:revision>
  <dcterms:created xsi:type="dcterms:W3CDTF">2025-01-09T04:44:26Z</dcterms:created>
  <dcterms:modified xsi:type="dcterms:W3CDTF">2025-01-14T14:00:18Z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