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07" r:id="rId6"/>
    <p:sldId id="308" r:id="rId7"/>
    <p:sldId id="278" r:id="rId8"/>
    <p:sldId id="309" r:id="rId9"/>
    <p:sldId id="310" r:id="rId10"/>
    <p:sldId id="311" r:id="rId11"/>
    <p:sldId id="312" r:id="rId12"/>
    <p:sldId id="314" r:id="rId13"/>
    <p:sldId id="315" r:id="rId14"/>
    <p:sldId id="318"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5C4D"/>
    <a:srgbClr val="636A58"/>
    <a:srgbClr val="505A47"/>
    <a:srgbClr val="D1D8B7"/>
    <a:srgbClr val="A09D79"/>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405" autoAdjust="0"/>
  </p:normalViewPr>
  <p:slideViewPr>
    <p:cSldViewPr snapToGrid="0">
      <p:cViewPr varScale="1">
        <p:scale>
          <a:sx n="72" d="100"/>
          <a:sy n="72" d="100"/>
        </p:scale>
        <p:origin x="660" y="6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1/9/2025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267554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implilearn.com/software-quality-assurance-article?utm_source=chatgpt.com"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ictionary.cambridge.org/us/dictionary/english/quality?utm_source=chatgpt.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software-engineering-software-quality/#what-is-software-quality"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software-engineering-software-quality/?utm_source=chatgpt.com"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40vgonzalo/why-software-quality-really-matters-daee462e9e7d?utm_source=chatgpt.com"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8.jpg"/><Relationship Id="rId4" Type="http://schemas.openxmlformats.org/officeDocument/2006/relationships/hyperlink" Target="https://developer.mescius.com/blogs/increasing-importance-of-software-quality-standards?utm_source=chatgpt.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Quality in Software engineering</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
        <p:nvSpPr>
          <p:cNvPr id="15" name="TextBox 14">
            <a:extLst>
              <a:ext uri="{FF2B5EF4-FFF2-40B4-BE49-F238E27FC236}">
                <a16:creationId xmlns:a16="http://schemas.microsoft.com/office/drawing/2014/main" id="{EBFD519C-A500-4585-8721-1BC29DB344A2}"/>
              </a:ext>
            </a:extLst>
          </p:cNvPr>
          <p:cNvSpPr txBox="1"/>
          <p:nvPr/>
        </p:nvSpPr>
        <p:spPr>
          <a:xfrm>
            <a:off x="543338" y="394692"/>
            <a:ext cx="8653670" cy="4801314"/>
          </a:xfrm>
          <a:prstGeom prst="rect">
            <a:avLst/>
          </a:prstGeom>
          <a:noFill/>
        </p:spPr>
        <p:txBody>
          <a:bodyPr wrap="square">
            <a:spAutoFit/>
          </a:bodyPr>
          <a:lstStyle/>
          <a:p>
            <a:r>
              <a:rPr lang="en-US" dirty="0"/>
              <a:t>3</a:t>
            </a:r>
            <a:r>
              <a:rPr lang="en-US" b="1" dirty="0"/>
              <a:t>. Better Team Productivity</a:t>
            </a:r>
          </a:p>
          <a:p>
            <a:r>
              <a:rPr lang="en-US" dirty="0"/>
              <a:t>•	Quality processes reduce rework and debugging time, allowing teams to focus on innovation and delivery.</a:t>
            </a:r>
          </a:p>
          <a:p>
            <a:r>
              <a:rPr lang="en-US" dirty="0"/>
              <a:t>•	Developers and testers work cohesively when quality is emphasized throughout the lifecycle.</a:t>
            </a:r>
          </a:p>
          <a:p>
            <a:endParaRPr lang="en-US" dirty="0"/>
          </a:p>
          <a:p>
            <a:r>
              <a:rPr lang="en-US" dirty="0"/>
              <a:t>•	</a:t>
            </a:r>
            <a:r>
              <a:rPr lang="en-US" b="1" dirty="0"/>
              <a:t>Indeed</a:t>
            </a:r>
          </a:p>
          <a:p>
            <a:endParaRPr lang="en-US" dirty="0"/>
          </a:p>
          <a:p>
            <a:endParaRPr lang="en-US" dirty="0"/>
          </a:p>
          <a:p>
            <a:r>
              <a:rPr lang="en-US" dirty="0"/>
              <a:t>4. </a:t>
            </a:r>
            <a:r>
              <a:rPr lang="en-US" b="1" dirty="0"/>
              <a:t>Adaptability to Changing Requirements</a:t>
            </a:r>
          </a:p>
          <a:p>
            <a:r>
              <a:rPr lang="en-US" dirty="0"/>
              <a:t>•	High-quality software is designed to be modular and maintainable, making it easier to incorporate new features.</a:t>
            </a:r>
          </a:p>
          <a:p>
            <a:r>
              <a:rPr lang="en-US" dirty="0"/>
              <a:t>•	As markets evolve, adaptable software helps businesses remain competitive and meet new demands quickly.</a:t>
            </a:r>
          </a:p>
          <a:p>
            <a:endParaRPr lang="en-US" dirty="0"/>
          </a:p>
          <a:p>
            <a:r>
              <a:rPr lang="en-US" b="1" dirty="0"/>
              <a:t>Software Improvement Group</a:t>
            </a:r>
          </a:p>
          <a:p>
            <a:endParaRPr lang="en-US" dirty="0"/>
          </a:p>
        </p:txBody>
      </p:sp>
    </p:spTree>
    <p:extLst>
      <p:ext uri="{BB962C8B-B14F-4D97-AF65-F5344CB8AC3E}">
        <p14:creationId xmlns:p14="http://schemas.microsoft.com/office/powerpoint/2010/main" val="306499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
        <p:nvSpPr>
          <p:cNvPr id="5" name="TextBox 4">
            <a:extLst>
              <a:ext uri="{FF2B5EF4-FFF2-40B4-BE49-F238E27FC236}">
                <a16:creationId xmlns:a16="http://schemas.microsoft.com/office/drawing/2014/main" id="{94152B31-BAFB-45CB-8A5E-55B649652519}"/>
              </a:ext>
            </a:extLst>
          </p:cNvPr>
          <p:cNvSpPr txBox="1"/>
          <p:nvPr/>
        </p:nvSpPr>
        <p:spPr>
          <a:xfrm>
            <a:off x="662609" y="874643"/>
            <a:ext cx="8481391" cy="2137829"/>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 Greater Stakeholder Confidence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Quality software ensures reliability, meeting stakeholder expectations.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Investors and customers are more likely to trust an organization that prioritizes quality, fostering long-term relationships.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400" b="1"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Simplilearn</a:t>
            </a:r>
            <a:endParaRPr lang="en-US" sz="12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758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pic>
        <p:nvPicPr>
          <p:cNvPr id="8194" name="Picture 2" descr="Software Development">
            <a:extLst>
              <a:ext uri="{FF2B5EF4-FFF2-40B4-BE49-F238E27FC236}">
                <a16:creationId xmlns:a16="http://schemas.microsoft.com/office/drawing/2014/main" id="{BC34FAB7-7305-4261-9315-628B8C9444BB}"/>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308034" y="1139687"/>
            <a:ext cx="4969565" cy="413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Main points to be discussed</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589683406"/>
              </p:ext>
            </p:extLst>
          </p:nvPr>
        </p:nvGraphicFramePr>
        <p:xfrm>
          <a:off x="6550152" y="1868556"/>
          <a:ext cx="5641848" cy="3704661"/>
        </p:xfrm>
        <a:graphic>
          <a:graphicData uri="http://schemas.openxmlformats.org/drawingml/2006/table">
            <a:tbl>
              <a:tblPr firstRow="1" bandRow="1"/>
              <a:tblGrid>
                <a:gridCol w="5641848">
                  <a:extLst>
                    <a:ext uri="{9D8B030D-6E8A-4147-A177-3AD203B41FA5}">
                      <a16:colId xmlns:a16="http://schemas.microsoft.com/office/drawing/2014/main" val="1563570424"/>
                    </a:ext>
                  </a:extLst>
                </a:gridCol>
              </a:tblGrid>
              <a:tr h="56841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j-lt"/>
                        </a:rPr>
                        <a:t>What is quality software?</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846278">
                <a:tc>
                  <a:txBody>
                    <a:bodyPr/>
                    <a:lstStyle/>
                    <a:p>
                      <a:pPr algn="r"/>
                      <a:r>
                        <a:rPr lang="en-US" sz="2400" b="0" kern="1200" dirty="0">
                          <a:solidFill>
                            <a:schemeClr val="tx1"/>
                          </a:solidFill>
                          <a:latin typeface="+mj-lt"/>
                          <a:ea typeface="+mn-ea"/>
                          <a:cs typeface="+mn-cs"/>
                        </a:rPr>
                        <a:t>How quality matters in software development?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846278">
                <a:tc>
                  <a:txBody>
                    <a:bodyPr/>
                    <a:lstStyle/>
                    <a:p>
                      <a:pPr algn="r"/>
                      <a:r>
                        <a:rPr lang="en-US" sz="2400" b="0" kern="1200" dirty="0">
                          <a:solidFill>
                            <a:schemeClr val="tx1"/>
                          </a:solidFill>
                          <a:latin typeface="+mj-lt"/>
                          <a:ea typeface="+mn-ea"/>
                          <a:cs typeface="+mn-cs"/>
                        </a:rPr>
                        <a:t>How to ensure quality software?</a:t>
                      </a:r>
                    </a:p>
                    <a:p>
                      <a:pPr algn="r"/>
                      <a:r>
                        <a:rPr lang="en-US" sz="2400" b="0" kern="1200" dirty="0">
                          <a:solidFill>
                            <a:schemeClr val="tx1"/>
                          </a:solidFill>
                          <a:latin typeface="+mj-lt"/>
                          <a:ea typeface="+mn-ea"/>
                          <a:cs typeface="+mn-cs"/>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69638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Benefits of maintaining quality software.</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62072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sz="3600" dirty="0"/>
              <a:t>AIMAN JAVED</a:t>
            </a:r>
            <a:br>
              <a:rPr lang="en-US" sz="3600" dirty="0"/>
            </a:br>
            <a:r>
              <a:rPr lang="en-US" sz="3600" dirty="0"/>
              <a:t>(f2022266913)</a:t>
            </a:r>
            <a:br>
              <a:rPr lang="en-US" sz="3600" dirty="0"/>
            </a:br>
            <a:r>
              <a:rPr lang="en-US" sz="3600" dirty="0"/>
              <a:t>HIFZA MUNAWAR</a:t>
            </a:r>
            <a:br>
              <a:rPr lang="en-US" sz="3600" dirty="0"/>
            </a:br>
            <a:r>
              <a:rPr lang="en-US" sz="3600" dirty="0"/>
              <a:t>(F2023266309)</a:t>
            </a:r>
            <a:br>
              <a:rPr lang="en-US" sz="3600" dirty="0"/>
            </a:br>
            <a:r>
              <a:rPr lang="en-US" sz="3600" dirty="0"/>
              <a:t>NOOR-UL-HUDA</a:t>
            </a:r>
            <a:br>
              <a:rPr lang="en-US" sz="3600" dirty="0"/>
            </a:br>
            <a:r>
              <a:rPr lang="en-US" sz="3600" dirty="0"/>
              <a:t>(F2023266853)</a:t>
            </a:r>
            <a:br>
              <a:rPr lang="en-US" sz="3600" dirty="0"/>
            </a:br>
            <a:r>
              <a:rPr lang="en-US" sz="3600" dirty="0"/>
              <a:t>TEHREEM ARSHAD</a:t>
            </a:r>
            <a:br>
              <a:rPr lang="en-US" sz="3600" dirty="0"/>
            </a:br>
            <a:r>
              <a:rPr lang="en-US" sz="3600" dirty="0"/>
              <a:t>(F2023266948)</a:t>
            </a:r>
          </a:p>
        </p:txBody>
      </p:sp>
      <p:pic>
        <p:nvPicPr>
          <p:cNvPr id="5126" name="Picture 6" descr="3,586,600+ Computer Software Stock Photos, Pictures &amp; Royalty-Free Images -  iStock | Technology, Programmer, Computer">
            <a:extLst>
              <a:ext uri="{FF2B5EF4-FFF2-40B4-BE49-F238E27FC236}">
                <a16:creationId xmlns:a16="http://schemas.microsoft.com/office/drawing/2014/main" id="{08FE2F79-5E81-471E-B201-069C88D1039C}"/>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5761" r="25761"/>
          <a:stretch>
            <a:fillRect/>
          </a:stretch>
        </p:blipFill>
        <p:spPr bwMode="auto">
          <a:xfrm>
            <a:off x="6771861" y="0"/>
            <a:ext cx="542013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645426" y="106017"/>
            <a:ext cx="6162261" cy="1280161"/>
          </a:xfrm>
        </p:spPr>
        <p:txBody>
          <a:bodyPr anchor="b"/>
          <a:lstStyle/>
          <a:p>
            <a:r>
              <a:rPr lang="en-US" sz="3600" b="1" dirty="0"/>
              <a:t>What is quality software</a:t>
            </a:r>
            <a:r>
              <a:rPr lang="en-US" dirty="0"/>
              <a:t>?</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978017" y="1540962"/>
            <a:ext cx="5232749" cy="3733403"/>
          </a:xfrm>
        </p:spPr>
        <p:txBody>
          <a:bodyPr/>
          <a:lstStyle/>
          <a:p>
            <a:r>
              <a:rPr lang="en-US" sz="2800" b="1" u="sng" cap="none" dirty="0">
                <a:solidFill>
                  <a:schemeClr val="accent6">
                    <a:lumMod val="25000"/>
                  </a:schemeClr>
                </a:solidFill>
                <a:effectLst>
                  <a:outerShdw blurRad="38100" dist="38100" dir="2700000" algn="tl">
                    <a:srgbClr val="000000">
                      <a:alpha val="43137"/>
                    </a:srgbClr>
                  </a:outerShdw>
                </a:effectLst>
              </a:rPr>
              <a:t>What is quality</a:t>
            </a:r>
            <a:r>
              <a:rPr lang="en-US" sz="2800" b="1" cap="none" dirty="0">
                <a:solidFill>
                  <a:schemeClr val="accent6">
                    <a:lumMod val="25000"/>
                  </a:schemeClr>
                </a:solidFill>
                <a:effectLst>
                  <a:outerShdw blurRad="38100" dist="38100" dir="2700000" algn="tl">
                    <a:srgbClr val="000000">
                      <a:alpha val="43137"/>
                    </a:srgbClr>
                  </a:outerShdw>
                </a:effectLst>
              </a:rPr>
              <a:t>?</a:t>
            </a:r>
          </a:p>
          <a:p>
            <a:r>
              <a:rPr lang="en-US" b="1" cap="none" dirty="0">
                <a:solidFill>
                  <a:schemeClr val="accent6">
                    <a:lumMod val="25000"/>
                  </a:schemeClr>
                </a:solidFill>
              </a:rPr>
              <a:t>We said that a thing exhibit's quality when it fulfills users demand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Cambridge Dictionary defines quality as "how good or bad something is," emphasizing the standard of a product or service. </a:t>
            </a:r>
          </a:p>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Cambridge Dictionary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cap="none" dirty="0">
              <a:solidFill>
                <a:schemeClr val="accent6">
                  <a:lumMod val="25000"/>
                </a:schemeClr>
              </a:solidFill>
            </a:endParaRPr>
          </a:p>
          <a:p>
            <a:endParaRPr lang="en-US" b="1" cap="none" dirty="0">
              <a:solidFill>
                <a:schemeClr val="accent6">
                  <a:lumMod val="25000"/>
                </a:schemeClr>
              </a:solidFill>
            </a:endParaRPr>
          </a:p>
          <a:p>
            <a:endParaRPr lang="en-US" sz="2800" b="1" cap="none" dirty="0">
              <a:solidFill>
                <a:schemeClr val="accent6">
                  <a:lumMod val="25000"/>
                </a:schemeClr>
              </a:solidFill>
            </a:endParaRPr>
          </a:p>
        </p:txBody>
      </p:sp>
      <p:sp>
        <p:nvSpPr>
          <p:cNvPr id="10" name="Picture Placeholder 7">
            <a:extLst>
              <a:ext uri="{FF2B5EF4-FFF2-40B4-BE49-F238E27FC236}">
                <a16:creationId xmlns:a16="http://schemas.microsoft.com/office/drawing/2014/main" id="{01626DBA-68E4-49F8-BD59-0C38F921F3E7}"/>
              </a:ext>
            </a:extLst>
          </p:cNvPr>
          <p:cNvSpPr txBox="1">
            <a:spLocks/>
          </p:cNvSpPr>
          <p:nvPr/>
        </p:nvSpPr>
        <p:spPr>
          <a:xfrm>
            <a:off x="0" y="-1563757"/>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sp>
      <p:pic>
        <p:nvPicPr>
          <p:cNvPr id="2054" name="Picture 6" descr="12,500+ Software Quality Assurance Stock Photos, Pictures &amp; Royalty-Free  Images - iStock">
            <a:extLst>
              <a:ext uri="{FF2B5EF4-FFF2-40B4-BE49-F238E27FC236}">
                <a16:creationId xmlns:a16="http://schemas.microsoft.com/office/drawing/2014/main" id="{6BD5193C-BF7A-4440-B63E-527E4715B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45989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50608" cy="3356576"/>
          </a:xfrm>
        </p:spPr>
        <p:txBody>
          <a:bodyPr>
            <a:normAutofit fontScale="92500" lnSpcReduction="10000"/>
          </a:bodyPr>
          <a:lstStyle/>
          <a:p>
            <a:pPr marL="0" indent="0">
              <a:buNone/>
            </a:pPr>
            <a:r>
              <a:rPr lang="en-US" b="0" i="0" dirty="0">
                <a:solidFill>
                  <a:srgbClr val="273239"/>
                </a:solidFill>
                <a:effectLst/>
                <a:latin typeface="Nunito" panose="020B0604020202020204" pitchFamily="2" charset="0"/>
              </a:rPr>
              <a:t>Software Quality shows how good and reliable a product is</a:t>
            </a:r>
          </a:p>
          <a:p>
            <a:pPr marL="0" indent="0">
              <a:buNone/>
            </a:pPr>
            <a:r>
              <a:rPr lang="en-US" dirty="0">
                <a:hlinkClick r:id="rId3"/>
              </a:rPr>
              <a:t>https://www.geeksforgeeks.org/software-engineering-software-quality/#what-is-software-quality</a:t>
            </a:r>
            <a:endParaRPr lang="en-US" dirty="0"/>
          </a:p>
          <a:p>
            <a:pPr marL="0" indent="0">
              <a:buNone/>
            </a:pPr>
            <a:endParaRPr lang="en-US" dirty="0"/>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software quality is a multifaceted concept that plays a vital role in the success and longevity of software products.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Google Chrome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Why it stands out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High efficiency in rendering web pages.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Regular updates for security and performance improvements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4" name="Title 3">
            <a:extLst>
              <a:ext uri="{FF2B5EF4-FFF2-40B4-BE49-F238E27FC236}">
                <a16:creationId xmlns:a16="http://schemas.microsoft.com/office/drawing/2014/main" id="{606FD751-4A6C-4477-883C-F1D64649E91E}"/>
              </a:ext>
            </a:extLst>
          </p:cNvPr>
          <p:cNvSpPr>
            <a:spLocks noGrp="1"/>
          </p:cNvSpPr>
          <p:nvPr>
            <p:ph type="title"/>
          </p:nvPr>
        </p:nvSpPr>
        <p:spPr/>
        <p:txBody>
          <a:bodyPr/>
          <a:lstStyle/>
          <a:p>
            <a:r>
              <a:rPr lang="en-US" dirty="0"/>
              <a:t>What is quality software?</a:t>
            </a: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dirty="0"/>
              <a:t>Importance of quality software</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332383"/>
            <a:ext cx="4576953" cy="214685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High software quality is crucial as it leads to increased user satisfaction, reduced maintenance costs, and enhanced reliability and performance. Conversely, poor software quality can result in system failures, security vulnerabilities, and increased costs due to defect correction and system downtime</a:t>
            </a:r>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1026" name="Picture 2" descr="Free Coding Coffee Break Image | Download at StockCake">
            <a:extLst>
              <a:ext uri="{FF2B5EF4-FFF2-40B4-BE49-F238E27FC236}">
                <a16:creationId xmlns:a16="http://schemas.microsoft.com/office/drawing/2014/main" id="{D318D8B2-66D3-4F9D-B5B8-FA189F297CC4}"/>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7163594" y="2211388"/>
            <a:ext cx="3876675"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1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b="1" kern="100" dirty="0">
                <a:effectLst/>
                <a:latin typeface="Calibri" panose="020F0502020204030204" pitchFamily="34" charset="0"/>
                <a:ea typeface="Calibri" panose="020F0502020204030204" pitchFamily="34" charset="0"/>
                <a:cs typeface="Times New Roman" panose="02020603050405020304" pitchFamily="18" charset="0"/>
              </a:rPr>
              <a:t>Why quality matters in software development?</a:t>
            </a:r>
            <a:br>
              <a:rPr lang="en-US"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4743451" y="2039112"/>
            <a:ext cx="6537960" cy="3904488"/>
          </a:xfrm>
        </p:spPr>
        <p:txBody>
          <a:bodyPr>
            <a:normAutofit lnSpcReduction="10000"/>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 Reliability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High-quality software performs its intended functions consistently without failures. Reliable software builds user trust and reduces the risk of errors that could lead to significant issues (Incorrect Outputs, Data Loss,</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Poor User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Experience,etc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GeeksforGeeks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Maintainability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Quality software is easier to update and modify. This means that when new features are needed or bugs are found, changes can be made quickly without introducing new problems.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GeeksforGeeks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pic>
        <p:nvPicPr>
          <p:cNvPr id="3074" name="Picture 2" descr="Software Quality Assurance Royalty-Free Images, Stock Photos &amp; Pictures |  Shutterstock">
            <a:extLst>
              <a:ext uri="{FF2B5EF4-FFF2-40B4-BE49-F238E27FC236}">
                <a16:creationId xmlns:a16="http://schemas.microsoft.com/office/drawing/2014/main" id="{B0901E17-D31B-41AF-9071-B853F20EB51A}"/>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1225550" y="2657475"/>
            <a:ext cx="27432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34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715617" y="1476756"/>
            <a:ext cx="5650992" cy="3904488"/>
          </a:xfrm>
        </p:spPr>
        <p:txBody>
          <a:bodyPr>
            <a:normAutofit fontScale="92500" lnSpcReduction="10000"/>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 User Satisfaction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software is user-friendly and meets expectations, users are more satisfied. This leads to positive reviews and recommendations, which are vital for the software's success.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Medium</a:t>
            </a:r>
            <a:b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 Cost Efficiency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Investing in quality during development can save money in the long run. Fixing issues after release is often more expensive than addressing them early on.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Mescius</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 Developer</a:t>
            </a:r>
            <a:b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 Competitive Advantage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Delivering high-quality software distinguishes a company in the marketplace, enhancing its reputation and providing a competitive edge. Quality products are more likely to meet customer needs and stand out among competitors.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Medium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5"/>
          <a:srcRect l="331" r="331"/>
          <a:stretch/>
        </p:blipFill>
        <p:spPr>
          <a:xfrm>
            <a:off x="7623125" y="-20757"/>
            <a:ext cx="4589511" cy="6555026"/>
          </a:xfrm>
        </p:spPr>
      </p:pic>
    </p:spTree>
    <p:extLst>
      <p:ext uri="{BB962C8B-B14F-4D97-AF65-F5344CB8AC3E}">
        <p14:creationId xmlns:p14="http://schemas.microsoft.com/office/powerpoint/2010/main" val="85990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7144" y="861391"/>
            <a:ext cx="10360152" cy="914400"/>
          </a:xfrm>
        </p:spPr>
        <p:txBody>
          <a:bodyPr/>
          <a:lstStyle/>
          <a:p>
            <a:r>
              <a:rPr lang="en-US" sz="3600" dirty="0">
                <a:effectLst/>
                <a:latin typeface="Calibri" panose="020F0502020204030204" pitchFamily="34" charset="0"/>
                <a:ea typeface="Calibri" panose="020F0502020204030204" pitchFamily="34" charset="0"/>
                <a:cs typeface="Times New Roman" panose="02020603050405020304" pitchFamily="18" charset="0"/>
              </a:rPr>
              <a:t>Benefits of software quality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
        <p:nvSpPr>
          <p:cNvPr id="19" name="TextBox 18">
            <a:extLst>
              <a:ext uri="{FF2B5EF4-FFF2-40B4-BE49-F238E27FC236}">
                <a16:creationId xmlns:a16="http://schemas.microsoft.com/office/drawing/2014/main" id="{5AB85211-B58F-4FBC-AF57-D9808DE4BAC2}"/>
              </a:ext>
            </a:extLst>
          </p:cNvPr>
          <p:cNvSpPr txBox="1"/>
          <p:nvPr/>
        </p:nvSpPr>
        <p:spPr>
          <a:xfrm>
            <a:off x="742122" y="1828800"/>
            <a:ext cx="6096000" cy="4524315"/>
          </a:xfrm>
          <a:prstGeom prst="rect">
            <a:avLst/>
          </a:prstGeom>
          <a:noFill/>
        </p:spPr>
        <p:txBody>
          <a:bodyPr wrap="square">
            <a:spAutoFit/>
          </a:bodyPr>
          <a:lstStyle/>
          <a:p>
            <a:r>
              <a:rPr lang="en-US" dirty="0"/>
              <a:t>1</a:t>
            </a:r>
            <a:r>
              <a:rPr lang="en-US" b="1" dirty="0"/>
              <a:t>. Increase User Productivity</a:t>
            </a:r>
          </a:p>
          <a:p>
            <a:r>
              <a:rPr lang="en-US" dirty="0"/>
              <a:t>•	High-quality software ensures that users can efficiently complete their tasks without interruptions caused by bugs or poor design.</a:t>
            </a:r>
          </a:p>
          <a:p>
            <a:r>
              <a:rPr lang="en-US" dirty="0"/>
              <a:t>•	Features that work as intended and are user-friendly enhance productivity and reduce frustration.</a:t>
            </a:r>
          </a:p>
          <a:p>
            <a:endParaRPr lang="en-US" dirty="0"/>
          </a:p>
          <a:p>
            <a:r>
              <a:rPr lang="en-US" dirty="0"/>
              <a:t>•	</a:t>
            </a:r>
            <a:r>
              <a:rPr lang="en-US" b="1" u="sng" dirty="0"/>
              <a:t>Test Dev Lab</a:t>
            </a:r>
          </a:p>
          <a:p>
            <a:endParaRPr lang="en-US" b="1" u="sng" dirty="0"/>
          </a:p>
          <a:p>
            <a:r>
              <a:rPr lang="en-US" dirty="0"/>
              <a:t>2. </a:t>
            </a:r>
            <a:r>
              <a:rPr lang="en-US" b="1" dirty="0"/>
              <a:t>Market Reputation</a:t>
            </a:r>
          </a:p>
          <a:p>
            <a:r>
              <a:rPr lang="en-US" dirty="0"/>
              <a:t>•	Delivering consistently high-quality software establishes your organization as reliable and professional.</a:t>
            </a:r>
          </a:p>
          <a:p>
            <a:r>
              <a:rPr lang="en-US" dirty="0"/>
              <a:t>•	Positive reviews and word-of-mouth marketing further solidify the company’s position in the industry.</a:t>
            </a:r>
          </a:p>
          <a:p>
            <a:r>
              <a:rPr lang="en-US" dirty="0"/>
              <a:t> </a:t>
            </a:r>
          </a:p>
          <a:p>
            <a:r>
              <a:rPr lang="en-US" dirty="0"/>
              <a:t>•	</a:t>
            </a:r>
            <a:r>
              <a:rPr lang="en-US" b="1" u="sng" dirty="0"/>
              <a:t>Tatvasoft</a:t>
            </a:r>
          </a:p>
        </p:txBody>
      </p:sp>
      <p:pic>
        <p:nvPicPr>
          <p:cNvPr id="6158" name="Picture 14" descr="Software Development - Custom Software Development - Icon TechSoft Pvt. Ltd.">
            <a:extLst>
              <a:ext uri="{FF2B5EF4-FFF2-40B4-BE49-F238E27FC236}">
                <a16:creationId xmlns:a16="http://schemas.microsoft.com/office/drawing/2014/main" id="{174EA8FF-95E3-4E92-AF26-18B5D03EFA52}"/>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8057322" y="1643271"/>
            <a:ext cx="3723861" cy="377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147533"/>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{6FAF07EE-027A-4EFC-849A-E9E420AFE846}tf11964407_win32</Template>
  <TotalTime>76</TotalTime>
  <Words>663</Words>
  <Application>Microsoft Office PowerPoint</Application>
  <PresentationFormat>Widescreen</PresentationFormat>
  <Paragraphs>81</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Courier New</vt:lpstr>
      <vt:lpstr>Gill Sans Nova Light</vt:lpstr>
      <vt:lpstr>Nunito</vt:lpstr>
      <vt:lpstr>Sagona Book</vt:lpstr>
      <vt:lpstr>Symbol</vt:lpstr>
      <vt:lpstr>Times New Roman</vt:lpstr>
      <vt:lpstr>Custom</vt:lpstr>
      <vt:lpstr>Quality in Software engineering</vt:lpstr>
      <vt:lpstr>Main points to be discussed</vt:lpstr>
      <vt:lpstr>AIMAN JAVED (f2022266913) HIFZA MUNAWAR (F2023266309) NOOR-UL-HUDA (F2023266853) TEHREEM ARSHAD (F2023266948)</vt:lpstr>
      <vt:lpstr>What is quality software?</vt:lpstr>
      <vt:lpstr>What is quality software?</vt:lpstr>
      <vt:lpstr>Importance of quality software</vt:lpstr>
      <vt:lpstr>Why quality matters in software development? </vt:lpstr>
      <vt:lpstr>PowerPoint Presentation</vt:lpstr>
      <vt:lpstr>Benefits of software quality:</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in Software engineering</dc:title>
  <dc:creator>AMNA SHAHERYAR</dc:creator>
  <cp:lastModifiedBy>AMNA SHAHERYAR</cp:lastModifiedBy>
  <cp:revision>9</cp:revision>
  <dcterms:created xsi:type="dcterms:W3CDTF">2025-01-09T04:44:26Z</dcterms:created>
  <dcterms:modified xsi:type="dcterms:W3CDTF">2025-01-09T06:00:37Z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